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notesSlides/notesSlide13.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notesSlides/notesSlide17.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notesSlides/notesSlide18.xml" ContentType="application/vnd.openxmlformats-officedocument.presentationml.notesSlide+xml"/>
  <Override PartName="/ppt/tags/tag22.xml" ContentType="application/vnd.openxmlformats-officedocument.presentationml.tags+xml"/>
  <Override PartName="/ppt/notesSlides/notesSlide19.xml" ContentType="application/vnd.openxmlformats-officedocument.presentationml.notesSlide+xml"/>
  <Override PartName="/ppt/tags/tag23.xml" ContentType="application/vnd.openxmlformats-officedocument.presentationml.tags+xml"/>
  <Override PartName="/ppt/notesSlides/notesSlide20.xml" ContentType="application/vnd.openxmlformats-officedocument.presentationml.notesSlide+xml"/>
  <Override PartName="/ppt/tags/tag24.xml" ContentType="application/vnd.openxmlformats-officedocument.presentationml.tags+xml"/>
  <Override PartName="/ppt/notesSlides/notesSlide21.xml" ContentType="application/vnd.openxmlformats-officedocument.presentationml.notesSlide+xml"/>
  <Override PartName="/ppt/tags/tag25.xml" ContentType="application/vnd.openxmlformats-officedocument.presentationml.tags+xml"/>
  <Override PartName="/ppt/notesSlides/notesSlide22.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29.xml" ContentType="application/vnd.openxmlformats-officedocument.presentationml.tags+xml"/>
  <Override PartName="/ppt/notesSlides/notesSlide25.xml" ContentType="application/vnd.openxmlformats-officedocument.presentationml.notesSlide+xml"/>
  <Override PartName="/ppt/tags/tag30.xml" ContentType="application/vnd.openxmlformats-officedocument.presentationml.tags+xml"/>
  <Override PartName="/ppt/notesSlides/notesSlide26.xml" ContentType="application/vnd.openxmlformats-officedocument.presentationml.notesSlide+xml"/>
  <Override PartName="/ppt/tags/tag31.xml" ContentType="application/vnd.openxmlformats-officedocument.presentationml.tags+xml"/>
  <Override PartName="/ppt/notesSlides/notesSlide27.xml" ContentType="application/vnd.openxmlformats-officedocument.presentationml.notesSlide+xml"/>
  <Override PartName="/ppt/tags/tag32.xml" ContentType="application/vnd.openxmlformats-officedocument.presentationml.tags+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tags/tag33.xml" ContentType="application/vnd.openxmlformats-officedocument.presentationml.tags+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73" r:id="rId1"/>
  </p:sldMasterIdLst>
  <p:notesMasterIdLst>
    <p:notesMasterId r:id="rId43"/>
  </p:notesMasterIdLst>
  <p:handoutMasterIdLst>
    <p:handoutMasterId r:id="rId44"/>
  </p:handoutMasterIdLst>
  <p:sldIdLst>
    <p:sldId id="457" r:id="rId2"/>
    <p:sldId id="458" r:id="rId3"/>
    <p:sldId id="459" r:id="rId4"/>
    <p:sldId id="497" r:id="rId5"/>
    <p:sldId id="460" r:id="rId6"/>
    <p:sldId id="461" r:id="rId7"/>
    <p:sldId id="505" r:id="rId8"/>
    <p:sldId id="462" r:id="rId9"/>
    <p:sldId id="463" r:id="rId10"/>
    <p:sldId id="499" r:id="rId11"/>
    <p:sldId id="464" r:id="rId12"/>
    <p:sldId id="465" r:id="rId13"/>
    <p:sldId id="467" r:id="rId14"/>
    <p:sldId id="468" r:id="rId15"/>
    <p:sldId id="469" r:id="rId16"/>
    <p:sldId id="471" r:id="rId17"/>
    <p:sldId id="470" r:id="rId18"/>
    <p:sldId id="472" r:id="rId19"/>
    <p:sldId id="473" r:id="rId20"/>
    <p:sldId id="500" r:id="rId21"/>
    <p:sldId id="498" r:id="rId22"/>
    <p:sldId id="475" r:id="rId23"/>
    <p:sldId id="476" r:id="rId24"/>
    <p:sldId id="477" r:id="rId25"/>
    <p:sldId id="478" r:id="rId26"/>
    <p:sldId id="479" r:id="rId27"/>
    <p:sldId id="483" r:id="rId28"/>
    <p:sldId id="484" r:id="rId29"/>
    <p:sldId id="485" r:id="rId30"/>
    <p:sldId id="487" r:id="rId31"/>
    <p:sldId id="488" r:id="rId32"/>
    <p:sldId id="489" r:id="rId33"/>
    <p:sldId id="501" r:id="rId34"/>
    <p:sldId id="491" r:id="rId35"/>
    <p:sldId id="502" r:id="rId36"/>
    <p:sldId id="492" r:id="rId37"/>
    <p:sldId id="493" r:id="rId38"/>
    <p:sldId id="495" r:id="rId39"/>
    <p:sldId id="503" r:id="rId40"/>
    <p:sldId id="504" r:id="rId41"/>
    <p:sldId id="496" r:id="rId42"/>
  </p:sldIdLst>
  <p:sldSz cx="9144000" cy="6858000" type="screen4x3"/>
  <p:notesSz cx="7010400" cy="9296400"/>
  <p:custDataLst>
    <p:tags r:id="rId45"/>
  </p:custDataLst>
  <p:kinsoku lang="ja-JP" invalStChars="、。，．・：；？！゛゜ヽヾゝゞ々ー’”）〕］｝〉》」』】°‰′″℃￠％ぁぃぅぇぉっゃゅょゎァィゥェォッャュョヮヵヶ!%),.:;?]}｡｣､･ｧｨｩｪｫｬｭｮｯｰﾞﾟ" invalEndChars="‘“（〔［｛〈《「『【￥＄$([\{｢￡"/>
  <p:defaultTextStyle>
    <a:defPPr>
      <a:defRPr lang="en-US"/>
    </a:defPPr>
    <a:lvl1pPr algn="l" rtl="0" eaLnBrk="0" fontAlgn="base" hangingPunct="0">
      <a:spcBef>
        <a:spcPct val="0"/>
      </a:spcBef>
      <a:spcAft>
        <a:spcPct val="0"/>
      </a:spcAft>
      <a:defRPr sz="2400" kern="1200">
        <a:solidFill>
          <a:schemeClr val="tx1"/>
        </a:solidFill>
        <a:latin typeface="Times New Roman"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877" autoAdjust="0"/>
    <p:restoredTop sz="72414" autoAdjust="0"/>
  </p:normalViewPr>
  <p:slideViewPr>
    <p:cSldViewPr>
      <p:cViewPr varScale="1">
        <p:scale>
          <a:sx n="60" d="100"/>
          <a:sy n="60" d="100"/>
        </p:scale>
        <p:origin x="-830" y="-67"/>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p:cViewPr>
        <p:scale>
          <a:sx n="75" d="100"/>
          <a:sy n="75" d="100"/>
        </p:scale>
        <p:origin x="-732" y="189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580862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34720" y="4416426"/>
            <a:ext cx="5140960" cy="4183063"/>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dirty="0" smtClean="0"/>
              <a:t>Click to edit Master notes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2051" name="Rectangle 3"/>
          <p:cNvSpPr>
            <a:spLocks noGrp="1" noRot="1" noChangeAspect="1" noChangeArrowheads="1" noTextEdit="1"/>
          </p:cNvSpPr>
          <p:nvPr>
            <p:ph type="sldImg" idx="2"/>
          </p:nvPr>
        </p:nvSpPr>
        <p:spPr bwMode="auto">
          <a:xfrm>
            <a:off x="1190625" y="703263"/>
            <a:ext cx="4630738" cy="3473450"/>
          </a:xfrm>
          <a:prstGeom prst="rect">
            <a:avLst/>
          </a:prstGeom>
          <a:noFill/>
          <a:ln w="12700">
            <a:solidFill>
              <a:schemeClr val="tx1"/>
            </a:solidFill>
            <a:miter lim="800000"/>
            <a:headEnd/>
            <a:tailEnd/>
          </a:ln>
          <a:effectLst/>
        </p:spPr>
      </p:sp>
      <p:sp>
        <p:nvSpPr>
          <p:cNvPr id="2052" name="Rectangle 4"/>
          <p:cNvSpPr>
            <a:spLocks noChangeArrowheads="1"/>
          </p:cNvSpPr>
          <p:nvPr/>
        </p:nvSpPr>
        <p:spPr bwMode="auto">
          <a:xfrm>
            <a:off x="6543040" y="8896350"/>
            <a:ext cx="395958" cy="306388"/>
          </a:xfrm>
          <a:prstGeom prst="rect">
            <a:avLst/>
          </a:prstGeom>
          <a:noFill/>
          <a:ln w="12700">
            <a:noFill/>
            <a:miter lim="800000"/>
            <a:headEnd/>
            <a:tailEnd/>
          </a:ln>
          <a:effectLst/>
        </p:spPr>
        <p:txBody>
          <a:bodyPr wrap="none" lIns="90488" tIns="44450" rIns="90488" bIns="44450" anchor="ctr">
            <a:spAutoFit/>
          </a:bodyPr>
          <a:lstStyle/>
          <a:p>
            <a:pPr algn="r"/>
            <a:fld id="{A6387FC2-3D27-4F52-9D76-628B6E360B66}" type="slidenum">
              <a:rPr lang="en-US" sz="1400">
                <a:latin typeface="Calibri" panose="020F0502020204030204" pitchFamily="34" charset="0"/>
              </a:rPr>
              <a:pPr algn="r"/>
              <a:t>‹#›</a:t>
            </a:fld>
            <a:endParaRPr lang="en-US" sz="1400" dirty="0">
              <a:latin typeface="Calibri" panose="020F0502020204030204" pitchFamily="34" charset="0"/>
            </a:endParaRPr>
          </a:p>
        </p:txBody>
      </p:sp>
    </p:spTree>
    <p:extLst>
      <p:ext uri="{BB962C8B-B14F-4D97-AF65-F5344CB8AC3E}">
        <p14:creationId xmlns:p14="http://schemas.microsoft.com/office/powerpoint/2010/main" val="165264911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youtube.com/watch?v=mKajVjasp84"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video.pbs.org/video/2365086245/"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4143587" y="9119173"/>
            <a:ext cx="3169920" cy="480388"/>
          </a:xfrm>
          <a:prstGeom prst="rect">
            <a:avLst/>
          </a:prstGeom>
        </p:spPr>
        <p:txBody>
          <a:bodyPr lIns="94851" tIns="47425" rIns="94851" bIns="47425"/>
          <a:lstStyle/>
          <a:p>
            <a:fld id="{3795C09E-89EC-472A-AE66-F0B7C1C553D3}" type="slidenum">
              <a:rPr lang="en-US" smtClean="0">
                <a:latin typeface="Calibri" panose="020F0502020204030204" pitchFamily="34" charset="0"/>
              </a:rPr>
              <a:pPr/>
              <a:t>1</a:t>
            </a:fld>
            <a:endParaRPr lang="en-US" dirty="0">
              <a:latin typeface="Calibri" panose="020F0502020204030204" pitchFamily="34" charset="0"/>
            </a:endParaRPr>
          </a:p>
        </p:txBody>
      </p:sp>
    </p:spTree>
    <p:extLst>
      <p:ext uri="{BB962C8B-B14F-4D97-AF65-F5344CB8AC3E}">
        <p14:creationId xmlns:p14="http://schemas.microsoft.com/office/powerpoint/2010/main" val="42187348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Discussion</a:t>
            </a:r>
            <a:endParaRPr lang="en-US" dirty="0"/>
          </a:p>
        </p:txBody>
      </p:sp>
    </p:spTree>
    <p:extLst>
      <p:ext uri="{BB962C8B-B14F-4D97-AF65-F5344CB8AC3E}">
        <p14:creationId xmlns:p14="http://schemas.microsoft.com/office/powerpoint/2010/main" val="16676836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7568328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body" idx="1"/>
          </p:nvPr>
        </p:nvSpPr>
        <p:spPr>
          <a:ln/>
        </p:spPr>
        <p:txBody>
          <a:bodyPr/>
          <a:lstStyle/>
          <a:p>
            <a:endParaRPr lang="en-US" dirty="0" smtClean="0"/>
          </a:p>
          <a:p>
            <a:r>
              <a:rPr lang="en-US" dirty="0" smtClean="0"/>
              <a:t>Employment Statistics: http://www.bls.gov/eag/eag.us.htm </a:t>
            </a:r>
            <a:endParaRPr lang="en-US" dirty="0"/>
          </a:p>
        </p:txBody>
      </p:sp>
      <p:sp>
        <p:nvSpPr>
          <p:cNvPr id="11267" name="Rectangle 3"/>
          <p:cNvSpPr>
            <a:spLocks noGrp="1" noRot="1" noChangeAspect="1" noChangeArrowheads="1" noTextEdit="1"/>
          </p:cNvSpPr>
          <p:nvPr>
            <p:ph type="sldImg"/>
          </p:nvPr>
        </p:nvSpPr>
        <p:spPr>
          <a:xfrm>
            <a:off x="1266825" y="727075"/>
            <a:ext cx="4781550" cy="3586163"/>
          </a:xfrm>
          <a:ln cap="flat"/>
        </p:spPr>
      </p:sp>
    </p:spTree>
    <p:extLst>
      <p:ext uri="{BB962C8B-B14F-4D97-AF65-F5344CB8AC3E}">
        <p14:creationId xmlns:p14="http://schemas.microsoft.com/office/powerpoint/2010/main" val="22442572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ea typeface="+mn-ea"/>
                <a:cs typeface="+mn-cs"/>
              </a:rPr>
              <a:t>Video: </a:t>
            </a:r>
            <a:r>
              <a:rPr lang="en-US" sz="1200" u="sng" kern="1200" dirty="0" smtClean="0">
                <a:solidFill>
                  <a:schemeClr val="tx1"/>
                </a:solidFill>
                <a:effectLst/>
                <a:ea typeface="+mn-ea"/>
                <a:cs typeface="+mn-cs"/>
                <a:hlinkClick r:id="rId3"/>
              </a:rPr>
              <a:t>https://www.youtube.com/watch?v=mKajVjasp84</a:t>
            </a:r>
            <a:r>
              <a:rPr lang="en-US" sz="1200" kern="1200" dirty="0" smtClean="0">
                <a:solidFill>
                  <a:schemeClr val="tx1"/>
                </a:solidFill>
                <a:effectLst/>
                <a:ea typeface="+mn-ea"/>
                <a:cs typeface="+mn-cs"/>
              </a:rPr>
              <a:t> “Trapped in Unemployment.”  February 19, 2012.  60 Minutes story about the problem of long-term unemployment and some new ideas to deal with it. (Time: 12:17)</a:t>
            </a:r>
            <a:endParaRPr lang="en-US" sz="1200" kern="1200" dirty="0">
              <a:solidFill>
                <a:schemeClr val="tx1"/>
              </a:solidFill>
              <a:effectLst/>
              <a:ea typeface="+mn-ea"/>
              <a:cs typeface="+mn-cs"/>
            </a:endParaRPr>
          </a:p>
        </p:txBody>
      </p:sp>
    </p:spTree>
    <p:extLst>
      <p:ext uri="{BB962C8B-B14F-4D97-AF65-F5344CB8AC3E}">
        <p14:creationId xmlns:p14="http://schemas.microsoft.com/office/powerpoint/2010/main" val="16534419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body" idx="1"/>
          </p:nvPr>
        </p:nvSpPr>
        <p:spPr>
          <a:ln/>
        </p:spPr>
        <p:txBody>
          <a:bodyPr/>
          <a:lstStyle/>
          <a:p>
            <a:r>
              <a:rPr lang="en-US" dirty="0" smtClean="0"/>
              <a:t>Consumer Price Index: http://www.bls.gov/cpi/cpifaq.htm</a:t>
            </a:r>
            <a:endParaRPr lang="en-US" dirty="0"/>
          </a:p>
        </p:txBody>
      </p:sp>
      <p:sp>
        <p:nvSpPr>
          <p:cNvPr id="13315" name="Rectangle 3"/>
          <p:cNvSpPr>
            <a:spLocks noGrp="1" noRot="1" noChangeAspect="1" noChangeArrowheads="1" noTextEdit="1"/>
          </p:cNvSpPr>
          <p:nvPr>
            <p:ph type="sldImg"/>
          </p:nvPr>
        </p:nvSpPr>
        <p:spPr>
          <a:xfrm>
            <a:off x="1266825" y="727075"/>
            <a:ext cx="4781550" cy="3586163"/>
          </a:xfrm>
          <a:ln cap="flat"/>
        </p:spPr>
      </p:sp>
    </p:spTree>
    <p:extLst>
      <p:ext uri="{BB962C8B-B14F-4D97-AF65-F5344CB8AC3E}">
        <p14:creationId xmlns:p14="http://schemas.microsoft.com/office/powerpoint/2010/main" val="12226255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http://www.bls.gov/news.release/cpi.t01.htm</a:t>
            </a:r>
          </a:p>
          <a:p>
            <a:r>
              <a:rPr lang="en-US" dirty="0" smtClean="0"/>
              <a:t>Click</a:t>
            </a:r>
            <a:r>
              <a:rPr lang="en-US" baseline="0" dirty="0" smtClean="0"/>
              <a:t> on the BLS logo to access the website. </a:t>
            </a:r>
            <a:endParaRPr lang="en-US" dirty="0" smtClean="0"/>
          </a:p>
          <a:p>
            <a:endParaRPr lang="en-US" dirty="0" smtClean="0"/>
          </a:p>
          <a:p>
            <a:r>
              <a:rPr lang="en-US" dirty="0" smtClean="0"/>
              <a:t>Review the percent</a:t>
            </a:r>
            <a:r>
              <a:rPr lang="en-US" baseline="0" dirty="0" smtClean="0"/>
              <a:t> changes on the right side of this table.  Which products have had higher inflation? </a:t>
            </a:r>
            <a:endParaRPr lang="en-US" dirty="0"/>
          </a:p>
        </p:txBody>
      </p:sp>
    </p:spTree>
    <p:extLst>
      <p:ext uri="{BB962C8B-B14F-4D97-AF65-F5344CB8AC3E}">
        <p14:creationId xmlns:p14="http://schemas.microsoft.com/office/powerpoint/2010/main" val="24637515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Video</a:t>
            </a:r>
            <a:r>
              <a:rPr lang="en-US" baseline="0" dirty="0" smtClean="0"/>
              <a:t> Link: </a:t>
            </a:r>
            <a:r>
              <a:rPr lang="en-US" sz="1200" b="1" kern="1200" dirty="0" smtClean="0">
                <a:solidFill>
                  <a:schemeClr val="tx1"/>
                </a:solidFill>
                <a:ea typeface="+mn-ea"/>
                <a:cs typeface="+mn-cs"/>
              </a:rPr>
              <a:t>https://www.youtube.com/watch?v=WGqcSTtS26k</a:t>
            </a:r>
            <a:endParaRPr lang="en-US" sz="1200" kern="1200" dirty="0" smtClean="0">
              <a:solidFill>
                <a:schemeClr val="tx1"/>
              </a:solidFill>
              <a:ea typeface="+mn-ea"/>
              <a:cs typeface="+mn-cs"/>
            </a:endParaRPr>
          </a:p>
        </p:txBody>
      </p:sp>
    </p:spTree>
    <p:extLst>
      <p:ext uri="{BB962C8B-B14F-4D97-AF65-F5344CB8AC3E}">
        <p14:creationId xmlns:p14="http://schemas.microsoft.com/office/powerpoint/2010/main" val="9149341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body" idx="1"/>
          </p:nvPr>
        </p:nvSpPr>
        <p:spPr>
          <a:ln/>
        </p:spPr>
        <p:txBody>
          <a:bodyPr/>
          <a:lstStyle/>
          <a:p>
            <a:r>
              <a:rPr lang="en-US" dirty="0" smtClean="0"/>
              <a:t>https://www.census.gov/foreign-trade/statistics/highlights/congressional.html </a:t>
            </a:r>
            <a:endParaRPr lang="en-US" dirty="0"/>
          </a:p>
        </p:txBody>
      </p:sp>
      <p:sp>
        <p:nvSpPr>
          <p:cNvPr id="15363" name="Rectangle 3"/>
          <p:cNvSpPr>
            <a:spLocks noGrp="1" noRot="1" noChangeAspect="1" noChangeArrowheads="1" noTextEdit="1"/>
          </p:cNvSpPr>
          <p:nvPr>
            <p:ph type="sldImg"/>
          </p:nvPr>
        </p:nvSpPr>
        <p:spPr>
          <a:xfrm>
            <a:off x="1266825" y="727075"/>
            <a:ext cx="4781550" cy="3586163"/>
          </a:xfrm>
          <a:ln cap="flat"/>
        </p:spPr>
      </p:sp>
    </p:spTree>
    <p:extLst>
      <p:ext uri="{BB962C8B-B14F-4D97-AF65-F5344CB8AC3E}">
        <p14:creationId xmlns:p14="http://schemas.microsoft.com/office/powerpoint/2010/main" val="2633740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"One million seconds comes out to be about 11½ days. A billion seconds is 32 years. And a trillion seconds is 32,000 years. I like to say that I have a pretty good idea what I'll be doing a million seconds from now, no idea what I'll be doing a billion seconds from now, and an excellent idea of what I'll be doing a trillion seconds from now.“</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Review these links to learn the current levels and trends in US Debt</a:t>
            </a:r>
            <a:r>
              <a:rPr lang="en-US" sz="1200" kern="1200" baseline="0" dirty="0" smtClean="0">
                <a:solidFill>
                  <a:schemeClr val="tx1"/>
                </a:solidFill>
                <a:latin typeface="+mn-lt"/>
                <a:ea typeface="+mn-ea"/>
                <a:cs typeface="+mn-cs"/>
              </a:rPr>
              <a:t> and Deficit</a:t>
            </a:r>
            <a:endParaRPr lang="en-US" dirty="0"/>
          </a:p>
        </p:txBody>
      </p:sp>
      <p:sp>
        <p:nvSpPr>
          <p:cNvPr id="4" name="Slide Number Placeholder 3"/>
          <p:cNvSpPr>
            <a:spLocks noGrp="1"/>
          </p:cNvSpPr>
          <p:nvPr>
            <p:ph type="sldNum" sz="quarter" idx="10"/>
          </p:nvPr>
        </p:nvSpPr>
        <p:spPr>
          <a:xfrm>
            <a:off x="4143375" y="9120188"/>
            <a:ext cx="3170238" cy="479425"/>
          </a:xfrm>
          <a:prstGeom prst="rect">
            <a:avLst/>
          </a:prstGeom>
        </p:spPr>
        <p:txBody>
          <a:bodyPr/>
          <a:lstStyle/>
          <a:p>
            <a:fld id="{C30D6C75-E033-40AF-B331-513C7693A6CE}" type="slidenum">
              <a:rPr lang="en-US" smtClean="0">
                <a:latin typeface="Calibri" panose="020F0502020204030204" pitchFamily="34" charset="0"/>
              </a:rPr>
              <a:pPr/>
              <a:t>25</a:t>
            </a:fld>
            <a:endParaRPr lang="en-US" dirty="0">
              <a:latin typeface="Calibri" panose="020F0502020204030204" pitchFamily="34" charset="0"/>
            </a:endParaRPr>
          </a:p>
        </p:txBody>
      </p:sp>
    </p:spTree>
    <p:extLst>
      <p:ext uri="{BB962C8B-B14F-4D97-AF65-F5344CB8AC3E}">
        <p14:creationId xmlns:p14="http://schemas.microsoft.com/office/powerpoint/2010/main" val="8860243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ea typeface="+mn-ea"/>
                <a:cs typeface="+mn-cs"/>
              </a:rPr>
              <a:t>Discussion.  What is the current US deficit and debt? In what tangible ways is the debt currently impacting our lives?  Most agree that we should work to bring down the deficit.  Should the US increase revenues, by eliminating tax credits and loopholes, raising taxes, or stimulating the economy, or should the US make much more extensive budget cuts?  </a:t>
            </a:r>
          </a:p>
        </p:txBody>
      </p:sp>
    </p:spTree>
    <p:extLst>
      <p:ext uri="{BB962C8B-B14F-4D97-AF65-F5344CB8AC3E}">
        <p14:creationId xmlns:p14="http://schemas.microsoft.com/office/powerpoint/2010/main" val="450613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Ten Trillion and Counting Frontline video</a:t>
            </a:r>
          </a:p>
          <a:p>
            <a:r>
              <a:rPr lang="en-US" dirty="0" smtClean="0"/>
              <a:t>http://video.pbs.org/video/1099844054  </a:t>
            </a:r>
            <a:endParaRPr lang="en-US" dirty="0"/>
          </a:p>
        </p:txBody>
      </p:sp>
    </p:spTree>
    <p:extLst>
      <p:ext uri="{BB962C8B-B14F-4D97-AF65-F5344CB8AC3E}">
        <p14:creationId xmlns:p14="http://schemas.microsoft.com/office/powerpoint/2010/main" val="20813244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ea typeface="+mn-ea"/>
                <a:cs typeface="+mn-cs"/>
              </a:rPr>
              <a:t>Discussion. Most agree that we should work to bring down the deficit.  Should the US increase revenues, by eliminating tax credits and loopholes, raising taxes, or stimulating the economy, or should the US make much more extensive budget cuts?  </a:t>
            </a:r>
          </a:p>
          <a:p>
            <a:endParaRPr lang="en-US" dirty="0"/>
          </a:p>
        </p:txBody>
      </p:sp>
    </p:spTree>
    <p:extLst>
      <p:ext uri="{BB962C8B-B14F-4D97-AF65-F5344CB8AC3E}">
        <p14:creationId xmlns:p14="http://schemas.microsoft.com/office/powerpoint/2010/main" val="14348400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Clip Art photo.</a:t>
            </a:r>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body" idx="1"/>
          </p:nvPr>
        </p:nvSpPr>
        <p:spPr>
          <a:ln/>
        </p:spPr>
        <p:txBody>
          <a:bodyPr/>
          <a:lstStyle/>
          <a:p>
            <a:endParaRPr lang="en-US"/>
          </a:p>
        </p:txBody>
      </p:sp>
      <p:sp>
        <p:nvSpPr>
          <p:cNvPr id="17411" name="Rectangle 3"/>
          <p:cNvSpPr>
            <a:spLocks noGrp="1" noRot="1" noChangeAspect="1" noChangeArrowheads="1" noTextEdit="1"/>
          </p:cNvSpPr>
          <p:nvPr>
            <p:ph type="sldImg"/>
          </p:nvPr>
        </p:nvSpPr>
        <p:spPr>
          <a:xfrm>
            <a:off x="1266825" y="727075"/>
            <a:ext cx="4781550" cy="3586163"/>
          </a:xfrm>
          <a:ln cap="flat"/>
        </p:spPr>
      </p:sp>
    </p:spTree>
    <p:extLst>
      <p:ext uri="{BB962C8B-B14F-4D97-AF65-F5344CB8AC3E}">
        <p14:creationId xmlns:p14="http://schemas.microsoft.com/office/powerpoint/2010/main" val="42098666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gradFill flip="none" rotWithShape="1">
                  <a:gsLst>
                    <a:gs pos="0">
                      <a:srgbClr val="000000"/>
                    </a:gs>
                    <a:gs pos="20000">
                      <a:srgbClr val="000040"/>
                    </a:gs>
                    <a:gs pos="50000">
                      <a:srgbClr val="400040"/>
                    </a:gs>
                    <a:gs pos="75000">
                      <a:srgbClr val="8F0040"/>
                    </a:gs>
                    <a:gs pos="89999">
                      <a:srgbClr val="F27300"/>
                    </a:gs>
                    <a:gs pos="100000">
                      <a:srgbClr val="FFBF00"/>
                    </a:gs>
                  </a:gsLst>
                  <a:lin ang="4800000" scaled="0"/>
                  <a:tileRect/>
                </a:gradFill>
                <a:effectLst>
                  <a:outerShdw blurRad="38100" dist="38100" dir="2700000" algn="tl">
                    <a:srgbClr val="000000">
                      <a:alpha val="43137"/>
                    </a:srgbClr>
                  </a:outerShdw>
                </a:effectLst>
              </a:rPr>
              <a:t>Figure </a:t>
            </a:r>
            <a:r>
              <a:rPr lang="en-US" b="1" dirty="0" smtClean="0">
                <a:gradFill flip="none" rotWithShape="1">
                  <a:gsLst>
                    <a:gs pos="0">
                      <a:srgbClr val="000000"/>
                    </a:gs>
                    <a:gs pos="20000">
                      <a:srgbClr val="000040"/>
                    </a:gs>
                    <a:gs pos="50000">
                      <a:srgbClr val="400040"/>
                    </a:gs>
                    <a:gs pos="75000">
                      <a:srgbClr val="8F0040"/>
                    </a:gs>
                    <a:gs pos="89999">
                      <a:srgbClr val="F27300"/>
                    </a:gs>
                    <a:gs pos="100000">
                      <a:srgbClr val="FFBF00"/>
                    </a:gs>
                  </a:gsLst>
                  <a:lin ang="4800000" scaled="0"/>
                  <a:tileRect/>
                </a:gradFill>
                <a:effectLst>
                  <a:outerShdw blurRad="38100" dist="38100" dir="2700000" algn="tl">
                    <a:srgbClr val="000000">
                      <a:alpha val="43137"/>
                    </a:srgbClr>
                  </a:outerShdw>
                </a:effectLst>
              </a:rPr>
              <a:t>7.1 </a:t>
            </a:r>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body" idx="1"/>
          </p:nvPr>
        </p:nvSpPr>
        <p:spPr>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b="0" i="0" kern="1200" dirty="0" smtClean="0">
              <a:solidFill>
                <a:schemeClr val="tx1"/>
              </a:solidFill>
              <a:ea typeface="+mn-ea"/>
              <a:cs typeface="+mn-cs"/>
            </a:endParaRPr>
          </a:p>
        </p:txBody>
      </p:sp>
      <p:sp>
        <p:nvSpPr>
          <p:cNvPr id="19459" name="Rectangle 3"/>
          <p:cNvSpPr>
            <a:spLocks noGrp="1" noRot="1" noChangeAspect="1" noChangeArrowheads="1" noTextEdit="1"/>
          </p:cNvSpPr>
          <p:nvPr>
            <p:ph type="sldImg"/>
          </p:nvPr>
        </p:nvSpPr>
        <p:spPr>
          <a:xfrm>
            <a:off x="1266825" y="727075"/>
            <a:ext cx="4781550" cy="3586163"/>
          </a:xfrm>
          <a:ln cap="flat"/>
        </p:spPr>
      </p:sp>
    </p:spTree>
    <p:extLst>
      <p:ext uri="{BB962C8B-B14F-4D97-AF65-F5344CB8AC3E}">
        <p14:creationId xmlns:p14="http://schemas.microsoft.com/office/powerpoint/2010/main" val="394218724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body" idx="1"/>
          </p:nvPr>
        </p:nvSpPr>
        <p:spPr>
          <a:ln/>
        </p:spPr>
        <p:txBody>
          <a:bodyPr/>
          <a:lstStyle/>
          <a:p>
            <a:r>
              <a:rPr lang="en-US" dirty="0" smtClean="0"/>
              <a:t>Clip Art photo</a:t>
            </a:r>
            <a:endParaRPr lang="en-US" dirty="0"/>
          </a:p>
        </p:txBody>
      </p:sp>
      <p:sp>
        <p:nvSpPr>
          <p:cNvPr id="25603" name="Rectangle 3"/>
          <p:cNvSpPr>
            <a:spLocks noGrp="1" noRot="1" noChangeAspect="1" noChangeArrowheads="1" noTextEdit="1"/>
          </p:cNvSpPr>
          <p:nvPr>
            <p:ph type="sldImg"/>
          </p:nvPr>
        </p:nvSpPr>
        <p:spPr>
          <a:xfrm>
            <a:off x="1266825" y="727075"/>
            <a:ext cx="4781550" cy="3586163"/>
          </a:xfrm>
          <a:ln cap="flat"/>
        </p:spPr>
      </p:sp>
    </p:spTree>
    <p:extLst>
      <p:ext uri="{BB962C8B-B14F-4D97-AF65-F5344CB8AC3E}">
        <p14:creationId xmlns:p14="http://schemas.microsoft.com/office/powerpoint/2010/main" val="175584029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body" idx="1"/>
          </p:nvPr>
        </p:nvSpPr>
        <p:spPr>
          <a:ln/>
        </p:spPr>
        <p:txBody>
          <a:bodyPr/>
          <a:lstStyle/>
          <a:p>
            <a:endParaRPr lang="en-US"/>
          </a:p>
        </p:txBody>
      </p:sp>
      <p:sp>
        <p:nvSpPr>
          <p:cNvPr id="25603" name="Rectangle 3"/>
          <p:cNvSpPr>
            <a:spLocks noGrp="1" noRot="1" noChangeAspect="1" noChangeArrowheads="1" noTextEdit="1"/>
          </p:cNvSpPr>
          <p:nvPr>
            <p:ph type="sldImg"/>
          </p:nvPr>
        </p:nvSpPr>
        <p:spPr>
          <a:xfrm>
            <a:off x="1266825" y="727075"/>
            <a:ext cx="4781550" cy="3586163"/>
          </a:xfrm>
          <a:ln cap="flat"/>
        </p:spPr>
      </p:sp>
    </p:spTree>
    <p:extLst>
      <p:ext uri="{BB962C8B-B14F-4D97-AF65-F5344CB8AC3E}">
        <p14:creationId xmlns:p14="http://schemas.microsoft.com/office/powerpoint/2010/main" val="64756657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body" idx="1"/>
          </p:nvPr>
        </p:nvSpPr>
        <p:spPr>
          <a:ln/>
        </p:spPr>
        <p:txBody>
          <a:bodyPr/>
          <a:lstStyle/>
          <a:p>
            <a:endParaRPr lang="en-US"/>
          </a:p>
        </p:txBody>
      </p:sp>
      <p:sp>
        <p:nvSpPr>
          <p:cNvPr id="23555" name="Rectangle 3"/>
          <p:cNvSpPr>
            <a:spLocks noGrp="1" noRot="1" noChangeAspect="1" noChangeArrowheads="1" noTextEdit="1"/>
          </p:cNvSpPr>
          <p:nvPr>
            <p:ph type="sldImg"/>
          </p:nvPr>
        </p:nvSpPr>
        <p:spPr>
          <a:xfrm>
            <a:off x="1266825" y="727075"/>
            <a:ext cx="4781550" cy="3586163"/>
          </a:xfrm>
          <a:ln cap="flat"/>
        </p:spPr>
      </p:sp>
    </p:spTree>
    <p:extLst>
      <p:ext uri="{BB962C8B-B14F-4D97-AF65-F5344CB8AC3E}">
        <p14:creationId xmlns:p14="http://schemas.microsoft.com/office/powerpoint/2010/main" val="243447483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gap between wealthy and middle class/poor is widening in America. </a:t>
            </a:r>
            <a:r>
              <a:rPr lang="en-US" baseline="0" dirty="0" smtClean="0"/>
              <a:t> What impact will this have on the US ?  </a:t>
            </a:r>
          </a:p>
          <a:p>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Video Link: </a:t>
            </a:r>
            <a:r>
              <a:rPr lang="en-US" sz="1200" b="1" kern="1200" dirty="0" smtClean="0">
                <a:solidFill>
                  <a:schemeClr val="tx1"/>
                </a:solidFill>
                <a:ea typeface="+mn-ea"/>
                <a:cs typeface="+mn-cs"/>
              </a:rPr>
              <a:t>https://www.youtube.com/watch?v=QPKKQnijnsM</a:t>
            </a:r>
            <a:endParaRPr lang="en-US" sz="1200" kern="1200" dirty="0" smtClean="0">
              <a:solidFill>
                <a:schemeClr val="tx1"/>
              </a:solidFill>
              <a:ea typeface="+mn-ea"/>
              <a:cs typeface="+mn-cs"/>
            </a:endParaRPr>
          </a:p>
        </p:txBody>
      </p:sp>
    </p:spTree>
    <p:extLst>
      <p:ext uri="{BB962C8B-B14F-4D97-AF65-F5344CB8AC3E}">
        <p14:creationId xmlns:p14="http://schemas.microsoft.com/office/powerpoint/2010/main" val="26286151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Quality of life issues</a:t>
            </a:r>
          </a:p>
          <a:p>
            <a:r>
              <a:rPr lang="en-US" dirty="0" smtClean="0"/>
              <a:t>Student loan rates </a:t>
            </a:r>
          </a:p>
          <a:p>
            <a:r>
              <a:rPr lang="en-US" dirty="0" smtClean="0"/>
              <a:t>Jobs upon graduation </a:t>
            </a:r>
          </a:p>
          <a:p>
            <a:r>
              <a:rPr lang="en-US" dirty="0" err="1" smtClean="0"/>
              <a:t>Availabilitiy</a:t>
            </a:r>
            <a:r>
              <a:rPr lang="en-US" dirty="0" smtClean="0"/>
              <a:t> of public programs</a:t>
            </a:r>
          </a:p>
          <a:p>
            <a:r>
              <a:rPr lang="en-US" dirty="0" smtClean="0"/>
              <a:t>Roads getting worse</a:t>
            </a:r>
            <a:endParaRPr lang="en-US" dirty="0"/>
          </a:p>
        </p:txBody>
      </p:sp>
      <p:sp>
        <p:nvSpPr>
          <p:cNvPr id="4" name="Slide Number Placeholder 3"/>
          <p:cNvSpPr>
            <a:spLocks noGrp="1"/>
          </p:cNvSpPr>
          <p:nvPr>
            <p:ph type="sldNum" sz="quarter" idx="10"/>
          </p:nvPr>
        </p:nvSpPr>
        <p:spPr>
          <a:xfrm>
            <a:off x="4143375" y="9120188"/>
            <a:ext cx="3170238" cy="479425"/>
          </a:xfrm>
          <a:prstGeom prst="rect">
            <a:avLst/>
          </a:prstGeom>
        </p:spPr>
        <p:txBody>
          <a:bodyPr/>
          <a:lstStyle/>
          <a:p>
            <a:fld id="{C30D6C75-E033-40AF-B331-513C7693A6CE}" type="slidenum">
              <a:rPr lang="en-US" smtClean="0">
                <a:latin typeface="Calibri" panose="020F0502020204030204" pitchFamily="34" charset="0"/>
              </a:rPr>
              <a:pPr/>
              <a:t>3</a:t>
            </a:fld>
            <a:endParaRPr lang="en-US" dirty="0">
              <a:latin typeface="Calibri" panose="020F0502020204030204" pitchFamily="34" charset="0"/>
            </a:endParaRPr>
          </a:p>
        </p:txBody>
      </p:sp>
    </p:spTree>
    <p:extLst>
      <p:ext uri="{BB962C8B-B14F-4D97-AF65-F5344CB8AC3E}">
        <p14:creationId xmlns:p14="http://schemas.microsoft.com/office/powerpoint/2010/main" val="100176863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a:t>
            </a:r>
            <a:r>
              <a:rPr lang="en-US" baseline="0" dirty="0" smtClean="0"/>
              <a:t> to discuss global economic and trade policies</a:t>
            </a:r>
          </a:p>
          <a:p>
            <a:endParaRPr lang="en-US" baseline="0" dirty="0" smtClean="0"/>
          </a:p>
          <a:p>
            <a:r>
              <a:rPr lang="en-US" baseline="0" dirty="0" smtClean="0"/>
              <a:t>Video Link: https://www.youtube.com/watch?v=uWSxzjyMNpU</a:t>
            </a:r>
            <a:endParaRPr lang="en-US" dirty="0"/>
          </a:p>
        </p:txBody>
      </p:sp>
    </p:spTree>
    <p:extLst>
      <p:ext uri="{BB962C8B-B14F-4D97-AF65-F5344CB8AC3E}">
        <p14:creationId xmlns:p14="http://schemas.microsoft.com/office/powerpoint/2010/main" val="110571888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1413032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The impasse over the federal budget led to a 2 week shutdown in fall 2013. </a:t>
            </a:r>
            <a:r>
              <a:rPr lang="en-US" dirty="0" smtClean="0"/>
              <a:t>What was the impact of shutting down government? </a:t>
            </a:r>
          </a:p>
          <a:p>
            <a:r>
              <a:rPr lang="en-US" dirty="0" smtClean="0"/>
              <a:t>Why has it become so difficult for the US government to pass its annual budget?  What is needed?  </a:t>
            </a:r>
          </a:p>
          <a:p>
            <a:endParaRPr lang="en-US"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ea typeface="+mn-ea"/>
                <a:cs typeface="+mn-cs"/>
              </a:rPr>
              <a:t>Video: </a:t>
            </a:r>
            <a:r>
              <a:rPr lang="en-US" sz="1200" u="sng" kern="1200" dirty="0" smtClean="0">
                <a:solidFill>
                  <a:schemeClr val="tx1"/>
                </a:solidFill>
                <a:effectLst/>
                <a:ea typeface="+mn-ea"/>
                <a:cs typeface="+mn-cs"/>
                <a:hlinkClick r:id="rId3"/>
              </a:rPr>
              <a:t>http://video.pbs.org/video/2365086245/</a:t>
            </a:r>
            <a:r>
              <a:rPr lang="en-US" sz="1200" kern="1200" dirty="0" smtClean="0">
                <a:solidFill>
                  <a:schemeClr val="tx1"/>
                </a:solidFill>
                <a:effectLst/>
                <a:ea typeface="+mn-ea"/>
                <a:cs typeface="+mn-cs"/>
              </a:rPr>
              <a:t> PBS news report on possible government shutdown including video of Sen. Ted Cruz speaking in the Senate about defunding Obamacare. (Time:  9:48)</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effectLs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effectLs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effectLst/>
              <a:ea typeface="+mn-ea"/>
              <a:cs typeface="+mn-cs"/>
            </a:endParaRPr>
          </a:p>
          <a:p>
            <a:endParaRPr lang="en-US" dirty="0" smtClean="0"/>
          </a:p>
        </p:txBody>
      </p:sp>
    </p:spTree>
    <p:extLst>
      <p:ext uri="{BB962C8B-B14F-4D97-AF65-F5344CB8AC3E}">
        <p14:creationId xmlns:p14="http://schemas.microsoft.com/office/powerpoint/2010/main" val="10221631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Video Link: </a:t>
            </a:r>
            <a:r>
              <a:rPr lang="en-US" sz="1200" b="0" kern="1200" dirty="0" smtClean="0">
                <a:solidFill>
                  <a:schemeClr val="tx1"/>
                </a:solidFill>
                <a:ea typeface="+mn-ea"/>
                <a:cs typeface="+mn-cs"/>
              </a:rPr>
              <a:t>https://</a:t>
            </a:r>
            <a:r>
              <a:rPr lang="en-US" sz="1200" b="0" kern="1200" dirty="0" smtClean="0">
                <a:solidFill>
                  <a:schemeClr val="tx1"/>
                </a:solidFill>
                <a:ea typeface="+mn-ea"/>
                <a:cs typeface="+mn-cs"/>
              </a:rPr>
              <a:t>www.youtube.com/watch?v=LxSv2rnBGA8 </a:t>
            </a:r>
            <a:endParaRPr lang="en-US" sz="1200" b="0" kern="1200" dirty="0" smtClean="0">
              <a:solidFill>
                <a:schemeClr val="tx1"/>
              </a:solidFill>
              <a:ea typeface="+mn-ea"/>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body" idx="1"/>
          </p:nvPr>
        </p:nvSpPr>
        <p:spPr>
          <a:ln/>
        </p:spPr>
        <p:txBody>
          <a:bodyPr/>
          <a:lstStyle/>
          <a:p>
            <a:endParaRPr lang="en-US" dirty="0"/>
          </a:p>
        </p:txBody>
      </p:sp>
      <p:sp>
        <p:nvSpPr>
          <p:cNvPr id="9219" name="Rectangle 3"/>
          <p:cNvSpPr>
            <a:spLocks noGrp="1" noRot="1" noChangeAspect="1" noChangeArrowheads="1" noTextEdit="1"/>
          </p:cNvSpPr>
          <p:nvPr>
            <p:ph type="sldImg"/>
          </p:nvPr>
        </p:nvSpPr>
        <p:spPr>
          <a:xfrm>
            <a:off x="1266825" y="727075"/>
            <a:ext cx="4781550" cy="3586163"/>
          </a:xfrm>
          <a:ln cap="flat"/>
        </p:spPr>
      </p:sp>
    </p:spTree>
    <p:extLst>
      <p:ext uri="{BB962C8B-B14F-4D97-AF65-F5344CB8AC3E}">
        <p14:creationId xmlns:p14="http://schemas.microsoft.com/office/powerpoint/2010/main" val="7759513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Click on the graph</a:t>
            </a:r>
            <a:r>
              <a:rPr lang="en-US" baseline="0" dirty="0" smtClean="0"/>
              <a:t> to bring up Google data website.  Compare US economy to other regions over time. Review components of our GDP. </a:t>
            </a:r>
            <a:endParaRPr lang="en-US" dirty="0"/>
          </a:p>
        </p:txBody>
      </p:sp>
    </p:spTree>
    <p:extLst>
      <p:ext uri="{BB962C8B-B14F-4D97-AF65-F5344CB8AC3E}">
        <p14:creationId xmlns:p14="http://schemas.microsoft.com/office/powerpoint/2010/main" val="25881119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846213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19742960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657350" y="4464028"/>
            <a:ext cx="6858000" cy="1194650"/>
          </a:xfrm>
        </p:spPr>
        <p:txBody>
          <a:bodyPr wrap="none" anchor="t">
            <a:normAutofit/>
          </a:bodyPr>
          <a:lstStyle>
            <a:lvl1pPr algn="r">
              <a:defRPr sz="7200" b="0" spc="-225">
                <a:gradFill flip="none" rotWithShape="1">
                  <a:gsLst>
                    <a:gs pos="32000">
                      <a:schemeClr val="tx1">
                        <a:lumMod val="89000"/>
                      </a:schemeClr>
                    </a:gs>
                    <a:gs pos="1000">
                      <a:schemeClr val="bg1">
                        <a:lumMod val="41000"/>
                        <a:lumOff val="59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Calibri" panose="020F0502020204030204"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657349" y="3829878"/>
            <a:ext cx="6858000" cy="618523"/>
          </a:xfrm>
        </p:spPr>
        <p:txBody>
          <a:bodyPr anchor="b">
            <a:normAutofit/>
          </a:bodyPr>
          <a:lstStyle>
            <a:lvl1pPr marL="0" indent="0" algn="r">
              <a:buNone/>
              <a:defRPr sz="24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Calibri" panose="020F050202020403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smtClean="0"/>
              <a:t>Click to edit Master subtitle style</a:t>
            </a:r>
            <a:endParaRPr lang="en-US" dirty="0"/>
          </a:p>
        </p:txBody>
      </p:sp>
    </p:spTree>
    <p:extLst>
      <p:ext uri="{BB962C8B-B14F-4D97-AF65-F5344CB8AC3E}">
        <p14:creationId xmlns:p14="http://schemas.microsoft.com/office/powerpoint/2010/main" val="350840968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367161"/>
            <a:ext cx="7886700" cy="819355"/>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29841" y="987426"/>
            <a:ext cx="7886700" cy="337973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629841" y="5186516"/>
            <a:ext cx="7885509" cy="682472"/>
          </a:xfrm>
        </p:spPr>
        <p:txBody>
          <a:bodyPr/>
          <a:lstStyle>
            <a:lvl1pPr marL="0" indent="0">
              <a:buNone/>
              <a:defRPr sz="12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09892A-0574-4753-B3B5-882803074C2D}" type="datetimeFigureOut">
              <a:rPr lang="en-US" smtClean="0"/>
              <a:pPr/>
              <a:t>11/4/2014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22541989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5"/>
            <a:ext cx="7886700" cy="3534344"/>
          </a:xfrm>
        </p:spPr>
        <p:txBody>
          <a:bodyPr anchor="ctr"/>
          <a:lstStyle>
            <a:lvl1pPr>
              <a:defRPr sz="2400"/>
            </a:lvl1pPr>
          </a:lstStyle>
          <a:p>
            <a:r>
              <a:rPr lang="en-US" smtClean="0"/>
              <a:t>Click to edit Master title style</a:t>
            </a:r>
            <a:endParaRPr lang="en-US" dirty="0"/>
          </a:p>
        </p:txBody>
      </p:sp>
      <p:sp>
        <p:nvSpPr>
          <p:cNvPr id="4" name="Text Placeholder 3"/>
          <p:cNvSpPr>
            <a:spLocks noGrp="1"/>
          </p:cNvSpPr>
          <p:nvPr>
            <p:ph type="body" sz="half" idx="2"/>
          </p:nvPr>
        </p:nvSpPr>
        <p:spPr>
          <a:xfrm>
            <a:off x="629841" y="4489399"/>
            <a:ext cx="7885509" cy="1501826"/>
          </a:xfrm>
        </p:spPr>
        <p:txBody>
          <a:bodyPr anchor="ct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09892A-0574-4753-B3B5-882803074C2D}" type="datetimeFigureOut">
              <a:rPr lang="en-US" smtClean="0"/>
              <a:pPr/>
              <a:t>11/4/2014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5423010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84659" y="365125"/>
            <a:ext cx="6977064" cy="2992904"/>
          </a:xfrm>
        </p:spPr>
        <p:txBody>
          <a:bodyPr anchor="ctr"/>
          <a:lstStyle>
            <a:lvl1pPr>
              <a:defRPr sz="33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290484" y="3365557"/>
            <a:ext cx="6564224" cy="548968"/>
          </a:xfrm>
        </p:spPr>
        <p:txBody>
          <a:bodyPr anchor="t">
            <a:normAutofit/>
          </a:bodyPr>
          <a:lstStyle>
            <a:lvl1pPr marL="0" indent="0">
              <a:buNone/>
              <a:defRPr sz="105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4" name="Text Placeholder 3"/>
          <p:cNvSpPr>
            <a:spLocks noGrp="1"/>
          </p:cNvSpPr>
          <p:nvPr>
            <p:ph type="body" sz="half" idx="2"/>
          </p:nvPr>
        </p:nvSpPr>
        <p:spPr>
          <a:xfrm>
            <a:off x="628650" y="4501729"/>
            <a:ext cx="7884318" cy="1489496"/>
          </a:xfrm>
        </p:spPr>
        <p:txBody>
          <a:bodyPr anchor="ctr">
            <a:normAutofit/>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09892A-0574-4753-B3B5-882803074C2D}" type="datetimeFigureOut">
              <a:rPr lang="en-US" smtClean="0"/>
              <a:pPr/>
              <a:t>11/4/2014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
        <p:nvSpPr>
          <p:cNvPr id="9" name="TextBox 8"/>
          <p:cNvSpPr txBox="1"/>
          <p:nvPr/>
        </p:nvSpPr>
        <p:spPr>
          <a:xfrm>
            <a:off x="833283" y="786824"/>
            <a:ext cx="457200" cy="584776"/>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6000" dirty="0">
                <a:solidFill>
                  <a:schemeClr val="tx1"/>
                </a:solidFill>
                <a:effectLst/>
                <a:latin typeface="Calibri" panose="020F0502020204030204" pitchFamily="34" charset="0"/>
              </a:rPr>
              <a:t>“</a:t>
            </a:r>
          </a:p>
        </p:txBody>
      </p:sp>
      <p:sp>
        <p:nvSpPr>
          <p:cNvPr id="10" name="TextBox 9"/>
          <p:cNvSpPr txBox="1"/>
          <p:nvPr/>
        </p:nvSpPr>
        <p:spPr>
          <a:xfrm>
            <a:off x="7828359" y="2743200"/>
            <a:ext cx="457200" cy="584776"/>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6000" dirty="0">
                <a:solidFill>
                  <a:schemeClr val="tx1"/>
                </a:solidFill>
                <a:effectLst/>
                <a:latin typeface="Calibri" panose="020F0502020204030204" pitchFamily="34" charset="0"/>
              </a:rPr>
              <a:t>”</a:t>
            </a:r>
          </a:p>
        </p:txBody>
      </p:sp>
    </p:spTree>
    <p:extLst>
      <p:ext uri="{BB962C8B-B14F-4D97-AF65-F5344CB8AC3E}">
        <p14:creationId xmlns:p14="http://schemas.microsoft.com/office/powerpoint/2010/main" val="3246420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29841" y="2326968"/>
            <a:ext cx="7886700" cy="2511835"/>
          </a:xfrm>
        </p:spPr>
        <p:txBody>
          <a:bodyPr anchor="b">
            <a:normAutofit/>
          </a:bodyPr>
          <a:lstStyle>
            <a:lvl1pPr>
              <a:defRPr sz="4050"/>
            </a:lvl1pPr>
          </a:lstStyle>
          <a:p>
            <a:r>
              <a:rPr lang="en-US" smtClean="0"/>
              <a:t>Click to edit Master title style</a:t>
            </a:r>
            <a:endParaRPr lang="en-US" dirty="0"/>
          </a:p>
        </p:txBody>
      </p:sp>
      <p:sp>
        <p:nvSpPr>
          <p:cNvPr id="4" name="Text Placeholder 3"/>
          <p:cNvSpPr>
            <a:spLocks noGrp="1"/>
          </p:cNvSpPr>
          <p:nvPr>
            <p:ph type="body" sz="half" idx="2"/>
          </p:nvPr>
        </p:nvSpPr>
        <p:spPr>
          <a:xfrm>
            <a:off x="629841" y="4850581"/>
            <a:ext cx="7885509" cy="1140644"/>
          </a:xfrm>
        </p:spPr>
        <p:txBody>
          <a:bodyPr anchor="t"/>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09892A-0574-4753-B3B5-882803074C2D}" type="datetimeFigureOut">
              <a:rPr lang="en-US" smtClean="0"/>
              <a:pPr/>
              <a:t>11/4/2014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10349368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28650" y="365126"/>
            <a:ext cx="7886700" cy="1325563"/>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1002961" y="1885950"/>
            <a:ext cx="2210150" cy="576262"/>
          </a:xfrm>
        </p:spPr>
        <p:txBody>
          <a:bodyPr anchor="b">
            <a:noAutofit/>
          </a:bodyPr>
          <a:lstStyle>
            <a:lvl1pPr marL="0" indent="0">
              <a:buNone/>
              <a:defRPr sz="18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8" name="Text Placeholder 3"/>
          <p:cNvSpPr>
            <a:spLocks noGrp="1"/>
          </p:cNvSpPr>
          <p:nvPr>
            <p:ph type="body" sz="half" idx="15"/>
          </p:nvPr>
        </p:nvSpPr>
        <p:spPr>
          <a:xfrm>
            <a:off x="1017598" y="2571750"/>
            <a:ext cx="2195513"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9" name="Text Placeholder 4"/>
          <p:cNvSpPr>
            <a:spLocks noGrp="1"/>
          </p:cNvSpPr>
          <p:nvPr>
            <p:ph type="body" sz="quarter" idx="3"/>
          </p:nvPr>
        </p:nvSpPr>
        <p:spPr>
          <a:xfrm>
            <a:off x="3440996" y="1885950"/>
            <a:ext cx="2202181" cy="576262"/>
          </a:xfrm>
        </p:spPr>
        <p:txBody>
          <a:bodyPr vert="horz" lIns="91440" tIns="45720" rIns="91440" bIns="45720" rtlCol="0" anchor="b">
            <a:noAutofit/>
          </a:bodyPr>
          <a:lstStyle>
            <a:lvl1pPr>
              <a:buNone/>
              <a:defRPr lang="en-US" sz="18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10" name="Text Placeholder 3"/>
          <p:cNvSpPr>
            <a:spLocks noGrp="1"/>
          </p:cNvSpPr>
          <p:nvPr>
            <p:ph type="body" sz="half" idx="16"/>
          </p:nvPr>
        </p:nvSpPr>
        <p:spPr>
          <a:xfrm>
            <a:off x="3433081" y="2571750"/>
            <a:ext cx="2210096"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11" name="Text Placeholder 4"/>
          <p:cNvSpPr>
            <a:spLocks noGrp="1"/>
          </p:cNvSpPr>
          <p:nvPr>
            <p:ph type="body" sz="quarter" idx="13"/>
          </p:nvPr>
        </p:nvSpPr>
        <p:spPr>
          <a:xfrm>
            <a:off x="5871777" y="1885950"/>
            <a:ext cx="2199085" cy="576262"/>
          </a:xfrm>
        </p:spPr>
        <p:txBody>
          <a:bodyPr vert="horz" lIns="91440" tIns="45720" rIns="91440" bIns="45720" rtlCol="0" anchor="b">
            <a:noAutofit/>
          </a:bodyPr>
          <a:lstStyle>
            <a:lvl1pPr>
              <a:buNone/>
              <a:defRPr lang="en-US" sz="18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12" name="Text Placeholder 3"/>
          <p:cNvSpPr>
            <a:spLocks noGrp="1"/>
          </p:cNvSpPr>
          <p:nvPr>
            <p:ph type="body" sz="half" idx="17"/>
          </p:nvPr>
        </p:nvSpPr>
        <p:spPr>
          <a:xfrm>
            <a:off x="5871777" y="2571750"/>
            <a:ext cx="2199085"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A009892A-0574-4753-B3B5-882803074C2D}" type="datetimeFigureOut">
              <a:rPr lang="en-US" smtClean="0"/>
              <a:pPr/>
              <a:t>11/4/2014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22016159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628650" y="365126"/>
            <a:ext cx="7886700" cy="1325563"/>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99064" y="4297503"/>
            <a:ext cx="2205038"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20" name="Picture Placeholder 2"/>
          <p:cNvSpPr>
            <a:spLocks noGrp="1" noChangeAspect="1"/>
          </p:cNvSpPr>
          <p:nvPr>
            <p:ph type="pic" idx="15"/>
          </p:nvPr>
        </p:nvSpPr>
        <p:spPr>
          <a:xfrm>
            <a:off x="999064" y="2256354"/>
            <a:ext cx="220503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smtClean="0"/>
              <a:t>Click icon to add picture</a:t>
            </a:r>
            <a:endParaRPr lang="en-US" dirty="0"/>
          </a:p>
        </p:txBody>
      </p:sp>
      <p:sp>
        <p:nvSpPr>
          <p:cNvPr id="21" name="Text Placeholder 3"/>
          <p:cNvSpPr>
            <a:spLocks noGrp="1"/>
          </p:cNvSpPr>
          <p:nvPr>
            <p:ph type="body" sz="half" idx="18"/>
          </p:nvPr>
        </p:nvSpPr>
        <p:spPr>
          <a:xfrm>
            <a:off x="999064" y="4873766"/>
            <a:ext cx="2205038"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22" name="Text Placeholder 4"/>
          <p:cNvSpPr>
            <a:spLocks noGrp="1"/>
          </p:cNvSpPr>
          <p:nvPr>
            <p:ph type="body" sz="quarter" idx="3"/>
          </p:nvPr>
        </p:nvSpPr>
        <p:spPr>
          <a:xfrm>
            <a:off x="3426748" y="4297503"/>
            <a:ext cx="2197894"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23" name="Picture Placeholder 2"/>
          <p:cNvSpPr>
            <a:spLocks noGrp="1" noChangeAspect="1"/>
          </p:cNvSpPr>
          <p:nvPr>
            <p:ph type="pic" idx="21"/>
          </p:nvPr>
        </p:nvSpPr>
        <p:spPr>
          <a:xfrm>
            <a:off x="3426747" y="2256354"/>
            <a:ext cx="2197894"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smtClean="0"/>
              <a:t>Click icon to add picture</a:t>
            </a:r>
            <a:endParaRPr lang="en-US" dirty="0"/>
          </a:p>
        </p:txBody>
      </p:sp>
      <p:sp>
        <p:nvSpPr>
          <p:cNvPr id="24" name="Text Placeholder 3"/>
          <p:cNvSpPr>
            <a:spLocks noGrp="1"/>
          </p:cNvSpPr>
          <p:nvPr>
            <p:ph type="body" sz="half" idx="19"/>
          </p:nvPr>
        </p:nvSpPr>
        <p:spPr>
          <a:xfrm>
            <a:off x="3425733" y="4873765"/>
            <a:ext cx="2200805"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25" name="Text Placeholder 4"/>
          <p:cNvSpPr>
            <a:spLocks noGrp="1"/>
          </p:cNvSpPr>
          <p:nvPr>
            <p:ph type="body" sz="quarter" idx="13"/>
          </p:nvPr>
        </p:nvSpPr>
        <p:spPr>
          <a:xfrm>
            <a:off x="5853242" y="4297503"/>
            <a:ext cx="2199085"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26" name="Picture Placeholder 2"/>
          <p:cNvSpPr>
            <a:spLocks noGrp="1" noChangeAspect="1"/>
          </p:cNvSpPr>
          <p:nvPr>
            <p:ph type="pic" idx="22"/>
          </p:nvPr>
        </p:nvSpPr>
        <p:spPr>
          <a:xfrm>
            <a:off x="5853241" y="2256354"/>
            <a:ext cx="219908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smtClean="0"/>
              <a:t>Click icon to add picture</a:t>
            </a:r>
            <a:endParaRPr lang="en-US" dirty="0"/>
          </a:p>
        </p:txBody>
      </p:sp>
      <p:sp>
        <p:nvSpPr>
          <p:cNvPr id="27" name="Text Placeholder 3"/>
          <p:cNvSpPr>
            <a:spLocks noGrp="1"/>
          </p:cNvSpPr>
          <p:nvPr>
            <p:ph type="body" sz="half" idx="20"/>
          </p:nvPr>
        </p:nvSpPr>
        <p:spPr>
          <a:xfrm>
            <a:off x="5853148" y="4873763"/>
            <a:ext cx="2201998"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A009892A-0574-4753-B3B5-882803074C2D}" type="datetimeFigureOut">
              <a:rPr lang="en-US" smtClean="0"/>
              <a:pPr/>
              <a:t>11/4/2014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9952984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009892A-0574-4753-B3B5-882803074C2D}" type="datetimeFigureOut">
              <a:rPr lang="en-US" smtClean="0"/>
              <a:pPr/>
              <a:t>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307220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009892A-0574-4753-B3B5-882803074C2D}" type="datetimeFigureOut">
              <a:rPr lang="en-US" smtClean="0"/>
              <a:pPr/>
              <a:t>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5430205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009892A-0574-4753-B3B5-882803074C2D}" type="datetimeFigureOut">
              <a:rPr lang="en-US" smtClean="0"/>
              <a:pPr/>
              <a:t>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06579923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Title 1"/>
          <p:cNvSpPr>
            <a:spLocks noGrp="1"/>
          </p:cNvSpPr>
          <p:nvPr>
            <p:ph type="ctrTitle"/>
          </p:nvPr>
        </p:nvSpPr>
        <p:spPr>
          <a:xfrm>
            <a:off x="640899" y="4464028"/>
            <a:ext cx="6858000" cy="1194650"/>
          </a:xfrm>
        </p:spPr>
        <p:txBody>
          <a:bodyPr wrap="none" anchor="t">
            <a:normAutofit/>
          </a:bodyPr>
          <a:lstStyle>
            <a:lvl1pPr algn="l">
              <a:defRPr sz="7200" b="0" spc="-225">
                <a:gradFill flip="none" rotWithShape="1">
                  <a:gsLst>
                    <a:gs pos="32000">
                      <a:schemeClr val="tx1">
                        <a:lumMod val="89000"/>
                      </a:schemeClr>
                    </a:gs>
                    <a:gs pos="0">
                      <a:schemeClr val="bg1">
                        <a:lumMod val="47000"/>
                        <a:lumOff val="53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Calibri" panose="020F0502020204030204" pitchFamily="34" charset="0"/>
              </a:defRPr>
            </a:lvl1pPr>
          </a:lstStyle>
          <a:p>
            <a:r>
              <a:rPr lang="en-US" dirty="0" smtClean="0"/>
              <a:t>Click to edit Master title style</a:t>
            </a:r>
            <a:endParaRPr lang="en-US" dirty="0"/>
          </a:p>
        </p:txBody>
      </p:sp>
      <p:sp>
        <p:nvSpPr>
          <p:cNvPr id="8" name="Subtitle 2"/>
          <p:cNvSpPr>
            <a:spLocks noGrp="1"/>
          </p:cNvSpPr>
          <p:nvPr>
            <p:ph type="subTitle" idx="1"/>
          </p:nvPr>
        </p:nvSpPr>
        <p:spPr>
          <a:xfrm>
            <a:off x="640899" y="3829878"/>
            <a:ext cx="6858000" cy="617822"/>
          </a:xfrm>
        </p:spPr>
        <p:txBody>
          <a:bodyPr anchor="b">
            <a:normAutofit/>
          </a:bodyPr>
          <a:lstStyle>
            <a:lvl1pPr marL="0" indent="0" algn="l">
              <a:buNone/>
              <a:defRPr sz="24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Calibri" panose="020F050202020403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A009892A-0574-4753-B3B5-882803074C2D}" type="datetimeFigureOut">
              <a:rPr lang="en-US" smtClean="0"/>
              <a:pPr/>
              <a:t>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9202340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40000" y="1825625"/>
            <a:ext cx="3768912"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39880" y="1825625"/>
            <a:ext cx="377547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009892A-0574-4753-B3B5-882803074C2D}" type="datetimeFigureOut">
              <a:rPr lang="en-US" smtClean="0"/>
              <a:pPr/>
              <a:t>11/4/2014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97629040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40000" y="1681163"/>
            <a:ext cx="3768912" cy="823912"/>
          </a:xfrm>
        </p:spPr>
        <p:txBody>
          <a:bodyPr anchor="b">
            <a:normAutofit/>
          </a:bodyPr>
          <a:lstStyle>
            <a:lvl1pPr marL="0" indent="0">
              <a:buNone/>
              <a:defRPr sz="20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840000" y="2505075"/>
            <a:ext cx="3768912"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39880" y="1681163"/>
            <a:ext cx="3776661" cy="823912"/>
          </a:xfrm>
        </p:spPr>
        <p:txBody>
          <a:bodyPr vert="horz" lIns="91440" tIns="45720" rIns="91440" bIns="45720" rtlCol="0" anchor="b">
            <a:normAutofit/>
          </a:bodyPr>
          <a:lstStyle>
            <a:lvl1pPr>
              <a:buNone/>
              <a:defRPr lang="en-US" sz="20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6" name="Content Placeholder 5"/>
          <p:cNvSpPr>
            <a:spLocks noGrp="1"/>
          </p:cNvSpPr>
          <p:nvPr>
            <p:ph sz="quarter" idx="4"/>
          </p:nvPr>
        </p:nvSpPr>
        <p:spPr>
          <a:xfrm>
            <a:off x="4739880" y="2505075"/>
            <a:ext cx="377666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009892A-0574-4753-B3B5-882803074C2D}" type="datetimeFigureOut">
              <a:rPr lang="en-US" smtClean="0"/>
              <a:pPr/>
              <a:t>11/4/2014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62796504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009892A-0574-4753-B3B5-882803074C2D}" type="datetimeFigureOut">
              <a:rPr lang="en-US" smtClean="0"/>
              <a:pPr/>
              <a:t>11/4/2014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51654956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09892A-0574-4753-B3B5-882803074C2D}" type="datetimeFigureOut">
              <a:rPr lang="en-US" smtClean="0"/>
              <a:pPr/>
              <a:t>11/4/2014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02521020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40000" y="2057400"/>
            <a:ext cx="2739019" cy="3811588"/>
          </a:xfrm>
        </p:spPr>
        <p:txBody>
          <a:bodyPr>
            <a:normAutofit/>
          </a:bodyPr>
          <a:lstStyle>
            <a:lvl1pPr marL="0" indent="0">
              <a:buNone/>
              <a:defRPr sz="14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09892A-0574-4753-B3B5-882803074C2D}" type="datetimeFigureOut">
              <a:rPr lang="en-US" smtClean="0"/>
              <a:pPr/>
              <a:t>11/4/2014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2059684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840000" y="2057400"/>
            <a:ext cx="2739019" cy="3811588"/>
          </a:xfrm>
        </p:spPr>
        <p:txBody>
          <a:bodyPr>
            <a:normAutofit/>
          </a:bodyPr>
          <a:lstStyle>
            <a:lvl1pPr marL="0" indent="0">
              <a:buNone/>
              <a:defRPr sz="14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09892A-0574-4753-B3B5-882803074C2D}" type="datetimeFigureOut">
              <a:rPr lang="en-US" smtClean="0"/>
              <a:pPr/>
              <a:t>11/4/2014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7311019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840000" y="1825625"/>
            <a:ext cx="767535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latin typeface="Calibri" panose="020F0502020204030204" pitchFamily="34" charset="0"/>
              </a:defRPr>
            </a:lvl1pPr>
          </a:lstStyle>
          <a:p>
            <a:fld id="{A009892A-0574-4753-B3B5-882803074C2D}" type="datetimeFigureOut">
              <a:rPr lang="en-US" smtClean="0"/>
              <a:pPr/>
              <a:t>11/4/2014</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latin typeface="Calibri" panose="020F0502020204030204" pitchFamily="34" charset="0"/>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latin typeface="Calibri" panose="020F0502020204030204" pitchFamily="34" charset="0"/>
              </a:defRPr>
            </a:lvl1pPr>
          </a:lstStyle>
          <a:p>
            <a:fld id="{35100B4B-F5D2-44DD-9A19-A980681504E0}" type="slidenum">
              <a:rPr lang="en-US" smtClean="0"/>
              <a:pPr/>
              <a:t>‹#›</a:t>
            </a:fld>
            <a:endParaRPr lang="en-US" dirty="0"/>
          </a:p>
        </p:txBody>
      </p:sp>
    </p:spTree>
    <p:extLst>
      <p:ext uri="{BB962C8B-B14F-4D97-AF65-F5344CB8AC3E}">
        <p14:creationId xmlns:p14="http://schemas.microsoft.com/office/powerpoint/2010/main" val="60837151"/>
      </p:ext>
    </p:extLst>
  </p:cSld>
  <p:clrMap bg1="dk1" tx1="lt1" bg2="dk2" tx2="lt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 id="2147483689" r:id="rId16"/>
    <p:sldLayoutId id="2147483690" r:id="rId17"/>
  </p:sldLayoutIdLst>
  <p:timing>
    <p:tnLst>
      <p:par>
        <p:cTn id="1" dur="indefinite" restart="never" nodeType="tmRoot"/>
      </p:par>
    </p:tnLst>
  </p:timing>
  <p:txStyles>
    <p:titleStyle>
      <a:lvl1pPr algn="l" defTabSz="685800" rtl="0" eaLnBrk="1" latinLnBrk="0" hangingPunct="1">
        <a:lnSpc>
          <a:spcPct val="90000"/>
        </a:lnSpc>
        <a:spcBef>
          <a:spcPct val="0"/>
        </a:spcBef>
        <a:buNone/>
        <a:defRPr sz="4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Calibri" panose="020F0502020204030204" pitchFamily="34" charset="0"/>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Calibri" panose="020F0502020204030204" pitchFamily="34"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Calibri" panose="020F0502020204030204" pitchFamily="34"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6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Calibri" panose="020F0502020204030204" pitchFamily="34"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Calibri" panose="020F0502020204030204" pitchFamily="34"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Calibri" panose="020F0502020204030204" pitchFamily="34"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hyperlink" Target="http://www.google.com/publicdata/explore?ds=d5bncppjof8f9_&amp;met_y=ny_gdp_mktp_cd&amp;idim=country:USA&amp;dl=en&amp;hl=en&amp;q=gross+domestic+product" TargetMode="External"/><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1.xml"/><Relationship Id="rId4" Type="http://schemas.openxmlformats.org/officeDocument/2006/relationships/image" Target="../media/image4.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6.xml"/><Relationship Id="rId1" Type="http://schemas.openxmlformats.org/officeDocument/2006/relationships/tags" Target="../tags/tag1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13.xml"/><Relationship Id="rId4" Type="http://schemas.openxmlformats.org/officeDocument/2006/relationships/hyperlink" Target="http://www.bls.gov/eag/eag.us.htm" TargetMode="Externa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15.xml"/><Relationship Id="rId4" Type="http://schemas.openxmlformats.org/officeDocument/2006/relationships/hyperlink" Target="https://www.youtube.com/watch?v=mKajVjasp84" TargetMode="Externa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16.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17.xml"/><Relationship Id="rId4" Type="http://schemas.openxmlformats.org/officeDocument/2006/relationships/hyperlink" Target="http://www.bls.gov/cpi/cpifaq.htm" TargetMode="Externa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www.youtube.com/watch?v=WGqcSTtS26k"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19.xml"/><Relationship Id="rId4" Type="http://schemas.openxmlformats.org/officeDocument/2006/relationships/hyperlink" Target="https://www.census.gov/foreign-trade/statistics/highlights/congressional.html" TargetMode="Externa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20.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21.xml"/><Relationship Id="rId5" Type="http://schemas.openxmlformats.org/officeDocument/2006/relationships/hyperlink" Target="http://www.usdebtclock.org/index.html" TargetMode="External"/><Relationship Id="rId4" Type="http://schemas.openxmlformats.org/officeDocument/2006/relationships/hyperlink" Target="http://www.usgovernmentdebt.us/federal_deficit" TargetMode="Externa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25.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6.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6.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7.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ags" Target="../tags/tag28.xml"/></Relationships>
</file>

<file path=ppt/slides/_rels/slide3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tags" Target="../tags/tag2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tags" Target="../tags/tag30.xml"/><Relationship Id="rId4" Type="http://schemas.openxmlformats.org/officeDocument/2006/relationships/image" Target="../media/image8.jpe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tags" Target="../tags/tag31.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tags" Target="../tags/tag32.xml"/></Relationships>
</file>

<file path=ppt/slides/_rels/slide39.xml.rels><?xml version="1.0" encoding="UTF-8" standalone="yes"?>
<Relationships xmlns="http://schemas.openxmlformats.org/package/2006/relationships"><Relationship Id="rId3" Type="http://schemas.openxmlformats.org/officeDocument/2006/relationships/hyperlink" Target="https://www.youtube.com/watch?v=QPKKQnijnsM"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video.pbs.org/video/2365086245/" TargetMode="External"/><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hyperlink" Target="https://www.youtube.com/watch?v=uWSxzjyMNpU"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2.xml"/><Relationship Id="rId1" Type="http://schemas.openxmlformats.org/officeDocument/2006/relationships/tags" Target="../tags/tag33.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7.xml.rels><?xml version="1.0" encoding="UTF-8" standalone="yes"?>
<Relationships xmlns="http://schemas.openxmlformats.org/package/2006/relationships"><Relationship Id="rId3" Type="http://schemas.openxmlformats.org/officeDocument/2006/relationships/hyperlink" Target="https://www.youtube.com/watch?v=LxSv2rnBGA8"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09600" y="5410200"/>
            <a:ext cx="8534400" cy="1828800"/>
          </a:xfrm>
          <a:noFill/>
        </p:spPr>
        <p:txBody>
          <a:bodyPr>
            <a:normAutofit/>
          </a:bodyPr>
          <a:lstStyle/>
          <a:p>
            <a:pPr algn="l"/>
            <a:r>
              <a:rPr lang="en-US" sz="4600" b="1" spc="0" dirty="0" smtClean="0">
                <a:ln w="12700">
                  <a:noFill/>
                  <a:prstDash val="solid"/>
                </a:ln>
                <a:solidFill>
                  <a:schemeClr val="bg1"/>
                </a:solidFill>
                <a:effectLst/>
              </a:rPr>
              <a:t>Chapter 7: Economic and </a:t>
            </a:r>
            <a:br>
              <a:rPr lang="en-US" sz="4600" b="1" spc="0" dirty="0" smtClean="0">
                <a:ln w="12700">
                  <a:noFill/>
                  <a:prstDash val="solid"/>
                </a:ln>
                <a:solidFill>
                  <a:schemeClr val="bg1"/>
                </a:solidFill>
                <a:effectLst/>
              </a:rPr>
            </a:br>
            <a:r>
              <a:rPr lang="en-US" sz="4600" b="1" spc="0" dirty="0" smtClean="0">
                <a:ln w="12700">
                  <a:noFill/>
                  <a:prstDash val="solid"/>
                </a:ln>
                <a:solidFill>
                  <a:schemeClr val="bg1"/>
                </a:solidFill>
                <a:effectLst/>
              </a:rPr>
              <a:t>Budgetary </a:t>
            </a:r>
            <a:r>
              <a:rPr lang="en-US" sz="4600" b="1" spc="0" dirty="0" smtClean="0">
                <a:ln w="12700">
                  <a:noFill/>
                  <a:prstDash val="solid"/>
                </a:ln>
                <a:solidFill>
                  <a:schemeClr val="bg1"/>
                </a:solidFill>
                <a:effectLst/>
              </a:rPr>
              <a:t>Policy</a:t>
            </a:r>
            <a:endParaRPr lang="en-US" sz="4600" b="1" spc="0" dirty="0">
              <a:ln w="12700">
                <a:noFill/>
                <a:prstDash val="solid"/>
              </a:ln>
              <a:solidFill>
                <a:schemeClr val="bg1"/>
              </a:solidFill>
              <a:effectLst/>
            </a:endParaRPr>
          </a:p>
        </p:txBody>
      </p:sp>
    </p:spTree>
    <p:custDataLst>
      <p:tags r:id="rId1"/>
    </p:custDataLst>
    <p:extLst>
      <p:ext uri="{BB962C8B-B14F-4D97-AF65-F5344CB8AC3E}">
        <p14:creationId xmlns:p14="http://schemas.microsoft.com/office/powerpoint/2010/main" val="2231385755"/>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685800"/>
            <a:ext cx="7886700" cy="1325563"/>
          </a:xfrm>
        </p:spPr>
        <p:txBody>
          <a:bodyPr>
            <a:normAutofit fontScale="90000"/>
          </a:bodyPr>
          <a:lstStyle/>
          <a:p>
            <a:pPr lvl="1" algn="l" defTabSz="685800" rtl="0">
              <a:lnSpc>
                <a:spcPct val="90000"/>
              </a:lnSpc>
              <a:spcBef>
                <a:spcPct val="0"/>
              </a:spcBef>
            </a:pPr>
            <a:r>
              <a:rPr lang="en-US" sz="4900" b="1" dirty="0" smtClean="0">
                <a:solidFill>
                  <a:schemeClr val="bg1"/>
                </a:solidFill>
                <a:latin typeface="Calibri" panose="020F0502020204030204" pitchFamily="34" charset="0"/>
              </a:rPr>
              <a:t>Review the U.S. GDP Over Time</a:t>
            </a:r>
            <a:endParaRPr lang="en-US" dirty="0">
              <a:solidFill>
                <a:schemeClr val="bg1"/>
              </a:solidFill>
            </a:endParaRPr>
          </a:p>
        </p:txBody>
      </p:sp>
      <p:pic>
        <p:nvPicPr>
          <p:cNvPr id="5" name="Picture 4">
            <a:hlinkClick r:id="rId3"/>
          </p:cNvPr>
          <p:cNvPicPr>
            <a:picLocks noChangeAspect="1"/>
          </p:cNvPicPr>
          <p:nvPr/>
        </p:nvPicPr>
        <p:blipFill>
          <a:blip r:embed="rId4" cstate="print"/>
          <a:stretch>
            <a:fillRect/>
          </a:stretch>
        </p:blipFill>
        <p:spPr>
          <a:xfrm>
            <a:off x="1345082" y="1752600"/>
            <a:ext cx="6274918" cy="4654983"/>
          </a:xfrm>
          <a:prstGeom prst="rect">
            <a:avLst/>
          </a:prstGeom>
        </p:spPr>
      </p:pic>
    </p:spTree>
    <p:extLst>
      <p:ext uri="{BB962C8B-B14F-4D97-AF65-F5344CB8AC3E}">
        <p14:creationId xmlns:p14="http://schemas.microsoft.com/office/powerpoint/2010/main" val="14633513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886700" cy="1325563"/>
          </a:xfrm>
        </p:spPr>
        <p:txBody>
          <a:bodyPr>
            <a:normAutofit/>
          </a:bodyPr>
          <a:lstStyle/>
          <a:p>
            <a:r>
              <a:rPr lang="en-US" b="1" dirty="0">
                <a:solidFill>
                  <a:schemeClr val="bg1"/>
                </a:solidFill>
              </a:rPr>
              <a:t>Impacts of a </a:t>
            </a:r>
            <a:r>
              <a:rPr lang="en-US" b="1" dirty="0" smtClean="0">
                <a:solidFill>
                  <a:schemeClr val="bg1"/>
                </a:solidFill>
              </a:rPr>
              <a:t>Growing Economy</a:t>
            </a:r>
            <a:endParaRPr lang="en-US" sz="4400" b="1" dirty="0">
              <a:solidFill>
                <a:schemeClr val="bg1"/>
              </a:solidFill>
            </a:endParaRPr>
          </a:p>
        </p:txBody>
      </p:sp>
      <p:sp>
        <p:nvSpPr>
          <p:cNvPr id="3" name="Content Placeholder 2"/>
          <p:cNvSpPr>
            <a:spLocks noGrp="1"/>
          </p:cNvSpPr>
          <p:nvPr>
            <p:ph idx="1"/>
          </p:nvPr>
        </p:nvSpPr>
        <p:spPr>
          <a:xfrm>
            <a:off x="685800" y="1828800"/>
            <a:ext cx="7961935" cy="4724400"/>
          </a:xfrm>
        </p:spPr>
        <p:txBody>
          <a:bodyPr>
            <a:normAutofit fontScale="92500" lnSpcReduction="10000"/>
          </a:bodyPr>
          <a:lstStyle/>
          <a:p>
            <a:r>
              <a:rPr lang="en-US" sz="3200" b="1" dirty="0" smtClean="0">
                <a:solidFill>
                  <a:schemeClr val="bg1"/>
                </a:solidFill>
              </a:rPr>
              <a:t>Revenues increase</a:t>
            </a:r>
          </a:p>
          <a:p>
            <a:pPr lvl="1"/>
            <a:r>
              <a:rPr lang="en-US" sz="3200" dirty="0" smtClean="0">
                <a:solidFill>
                  <a:schemeClr val="bg1"/>
                </a:solidFill>
              </a:rPr>
              <a:t>More taxes paid (income, corporate tax)</a:t>
            </a:r>
            <a:endParaRPr lang="en-US" sz="3200" dirty="0">
              <a:solidFill>
                <a:schemeClr val="bg1"/>
              </a:solidFill>
            </a:endParaRPr>
          </a:p>
          <a:p>
            <a:pPr lvl="1"/>
            <a:r>
              <a:rPr lang="en-US" sz="3200" dirty="0" smtClean="0">
                <a:solidFill>
                  <a:schemeClr val="bg1"/>
                </a:solidFill>
              </a:rPr>
              <a:t>Government </a:t>
            </a:r>
            <a:r>
              <a:rPr lang="en-US" sz="3200" dirty="0">
                <a:solidFill>
                  <a:schemeClr val="bg1"/>
                </a:solidFill>
              </a:rPr>
              <a:t>can </a:t>
            </a:r>
            <a:r>
              <a:rPr lang="en-US" sz="3200" dirty="0" smtClean="0">
                <a:solidFill>
                  <a:schemeClr val="bg1"/>
                </a:solidFill>
              </a:rPr>
              <a:t>invest to increase quality </a:t>
            </a:r>
            <a:r>
              <a:rPr lang="en-US" sz="3200" dirty="0">
                <a:solidFill>
                  <a:schemeClr val="bg1"/>
                </a:solidFill>
              </a:rPr>
              <a:t>of </a:t>
            </a:r>
            <a:r>
              <a:rPr lang="en-US" sz="3200" dirty="0" smtClean="0">
                <a:solidFill>
                  <a:schemeClr val="bg1"/>
                </a:solidFill>
              </a:rPr>
              <a:t>life</a:t>
            </a:r>
          </a:p>
          <a:p>
            <a:pPr lvl="1"/>
            <a:endParaRPr lang="en-US" sz="3200" b="1" dirty="0">
              <a:solidFill>
                <a:schemeClr val="bg1"/>
              </a:solidFill>
            </a:endParaRPr>
          </a:p>
          <a:p>
            <a:r>
              <a:rPr lang="en-US" sz="3200" b="1" dirty="0" smtClean="0">
                <a:solidFill>
                  <a:schemeClr val="bg1"/>
                </a:solidFill>
              </a:rPr>
              <a:t>Expenses decrease</a:t>
            </a:r>
          </a:p>
          <a:p>
            <a:pPr lvl="1"/>
            <a:r>
              <a:rPr lang="en-US" sz="3200" dirty="0" smtClean="0">
                <a:solidFill>
                  <a:schemeClr val="bg1"/>
                </a:solidFill>
              </a:rPr>
              <a:t>Need for/use </a:t>
            </a:r>
            <a:r>
              <a:rPr lang="en-US" sz="3200" dirty="0">
                <a:solidFill>
                  <a:schemeClr val="bg1"/>
                </a:solidFill>
              </a:rPr>
              <a:t>of support </a:t>
            </a:r>
            <a:r>
              <a:rPr lang="en-US" sz="3200" dirty="0" smtClean="0">
                <a:solidFill>
                  <a:schemeClr val="bg1"/>
                </a:solidFill>
              </a:rPr>
              <a:t>programs </a:t>
            </a:r>
            <a:r>
              <a:rPr lang="en-US" sz="3000" dirty="0" smtClean="0">
                <a:solidFill>
                  <a:schemeClr val="bg1"/>
                </a:solidFill>
              </a:rPr>
              <a:t>declines</a:t>
            </a:r>
          </a:p>
          <a:p>
            <a:pPr lvl="1"/>
            <a:r>
              <a:rPr lang="en-US" sz="3200" dirty="0" smtClean="0">
                <a:solidFill>
                  <a:schemeClr val="bg1"/>
                </a:solidFill>
              </a:rPr>
              <a:t>Welfare, food stamps, etc</a:t>
            </a:r>
          </a:p>
          <a:p>
            <a:pPr lvl="1"/>
            <a:endParaRPr lang="en-US" sz="3200" b="1" dirty="0">
              <a:solidFill>
                <a:schemeClr val="bg1"/>
              </a:solidFill>
            </a:endParaRPr>
          </a:p>
          <a:p>
            <a:r>
              <a:rPr lang="en-US" sz="3500" b="1" dirty="0" smtClean="0">
                <a:solidFill>
                  <a:schemeClr val="bg1"/>
                </a:solidFill>
              </a:rPr>
              <a:t>And </a:t>
            </a:r>
            <a:r>
              <a:rPr lang="en-US" sz="3500" b="1" dirty="0">
                <a:solidFill>
                  <a:schemeClr val="bg1"/>
                </a:solidFill>
              </a:rPr>
              <a:t>the opposite? </a:t>
            </a:r>
          </a:p>
          <a:p>
            <a:endParaRPr lang="en-US" dirty="0"/>
          </a:p>
        </p:txBody>
      </p:sp>
    </p:spTree>
    <p:custDataLst>
      <p:tags r:id="rId1"/>
    </p:custDataLst>
    <p:extLst>
      <p:ext uri="{BB962C8B-B14F-4D97-AF65-F5344CB8AC3E}">
        <p14:creationId xmlns:p14="http://schemas.microsoft.com/office/powerpoint/2010/main" val="31481949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886700" cy="1325563"/>
          </a:xfrm>
        </p:spPr>
        <p:txBody>
          <a:bodyPr>
            <a:normAutofit/>
          </a:bodyPr>
          <a:lstStyle/>
          <a:p>
            <a:r>
              <a:rPr lang="en-US" b="1" dirty="0" smtClean="0">
                <a:solidFill>
                  <a:schemeClr val="bg1"/>
                </a:solidFill>
              </a:rPr>
              <a:t>Stimulating the Economy </a:t>
            </a:r>
            <a:endParaRPr lang="en-US" b="1" dirty="0">
              <a:solidFill>
                <a:schemeClr val="bg1"/>
              </a:solidFill>
            </a:endParaRPr>
          </a:p>
        </p:txBody>
      </p:sp>
      <p:sp>
        <p:nvSpPr>
          <p:cNvPr id="3" name="Content Placeholder 2"/>
          <p:cNvSpPr>
            <a:spLocks noGrp="1"/>
          </p:cNvSpPr>
          <p:nvPr>
            <p:ph idx="1"/>
          </p:nvPr>
        </p:nvSpPr>
        <p:spPr>
          <a:xfrm>
            <a:off x="800100" y="1879600"/>
            <a:ext cx="7675350" cy="4267200"/>
          </a:xfrm>
        </p:spPr>
        <p:txBody>
          <a:bodyPr>
            <a:normAutofit fontScale="92500" lnSpcReduction="20000"/>
          </a:bodyPr>
          <a:lstStyle/>
          <a:p>
            <a:r>
              <a:rPr lang="en-US" sz="3500" b="1" dirty="0" smtClean="0">
                <a:solidFill>
                  <a:schemeClr val="bg1"/>
                </a:solidFill>
              </a:rPr>
              <a:t>Policy </a:t>
            </a:r>
            <a:r>
              <a:rPr lang="en-US" sz="3500" b="1" dirty="0">
                <a:solidFill>
                  <a:schemeClr val="bg1"/>
                </a:solidFill>
              </a:rPr>
              <a:t>t</a:t>
            </a:r>
            <a:r>
              <a:rPr lang="en-US" sz="3500" b="1" dirty="0" smtClean="0">
                <a:solidFill>
                  <a:schemeClr val="bg1"/>
                </a:solidFill>
              </a:rPr>
              <a:t>ools </a:t>
            </a:r>
            <a:r>
              <a:rPr lang="en-US" sz="3500" b="1" dirty="0">
                <a:solidFill>
                  <a:schemeClr val="bg1"/>
                </a:solidFill>
              </a:rPr>
              <a:t>to stimulate growth</a:t>
            </a:r>
          </a:p>
          <a:p>
            <a:pPr lvl="1"/>
            <a:r>
              <a:rPr lang="en-US" sz="3000" dirty="0" smtClean="0">
                <a:solidFill>
                  <a:schemeClr val="bg1"/>
                </a:solidFill>
              </a:rPr>
              <a:t>Tax </a:t>
            </a:r>
            <a:r>
              <a:rPr lang="en-US" sz="3000" dirty="0">
                <a:solidFill>
                  <a:schemeClr val="bg1"/>
                </a:solidFill>
              </a:rPr>
              <a:t>cuts</a:t>
            </a:r>
          </a:p>
          <a:p>
            <a:pPr lvl="1"/>
            <a:r>
              <a:rPr lang="en-US" sz="3000" dirty="0" smtClean="0">
                <a:solidFill>
                  <a:schemeClr val="bg1"/>
                </a:solidFill>
              </a:rPr>
              <a:t>Government spending</a:t>
            </a:r>
          </a:p>
          <a:p>
            <a:pPr lvl="1"/>
            <a:endParaRPr lang="en-US" sz="3000" b="1" dirty="0">
              <a:solidFill>
                <a:schemeClr val="bg1"/>
              </a:solidFill>
            </a:endParaRPr>
          </a:p>
          <a:p>
            <a:r>
              <a:rPr lang="en-US" sz="3500" b="1" dirty="0" smtClean="0">
                <a:solidFill>
                  <a:schemeClr val="bg1"/>
                </a:solidFill>
              </a:rPr>
              <a:t>Economic Stimulus:  $787 billion investment</a:t>
            </a:r>
          </a:p>
          <a:p>
            <a:pPr lvl="1"/>
            <a:r>
              <a:rPr lang="en-US" sz="3000" dirty="0">
                <a:solidFill>
                  <a:schemeClr val="bg1"/>
                </a:solidFill>
              </a:rPr>
              <a:t>Tax breaks and credits</a:t>
            </a:r>
          </a:p>
          <a:p>
            <a:pPr lvl="1"/>
            <a:r>
              <a:rPr lang="en-US" sz="3000" dirty="0">
                <a:solidFill>
                  <a:schemeClr val="bg1"/>
                </a:solidFill>
              </a:rPr>
              <a:t>Unemployment payments</a:t>
            </a:r>
          </a:p>
          <a:p>
            <a:pPr lvl="1"/>
            <a:r>
              <a:rPr lang="en-US" sz="3000" dirty="0">
                <a:solidFill>
                  <a:schemeClr val="bg1"/>
                </a:solidFill>
              </a:rPr>
              <a:t>Infrastructure investments</a:t>
            </a:r>
          </a:p>
          <a:p>
            <a:pPr lvl="1"/>
            <a:r>
              <a:rPr lang="en-US" sz="3000" dirty="0">
                <a:solidFill>
                  <a:schemeClr val="bg1"/>
                </a:solidFill>
              </a:rPr>
              <a:t>Energy and environment-related investments</a:t>
            </a:r>
          </a:p>
          <a:p>
            <a:pPr lvl="1"/>
            <a:r>
              <a:rPr lang="en-US" sz="3000" dirty="0">
                <a:solidFill>
                  <a:schemeClr val="bg1"/>
                </a:solidFill>
              </a:rPr>
              <a:t>Police, safety</a:t>
            </a:r>
          </a:p>
          <a:p>
            <a:pPr marL="342900" lvl="1" indent="0">
              <a:buNone/>
            </a:pPr>
            <a:endParaRPr lang="en-US" sz="2800" dirty="0" smtClean="0"/>
          </a:p>
        </p:txBody>
      </p:sp>
    </p:spTree>
    <p:custDataLst>
      <p:tags r:id="rId1"/>
    </p:custDataLst>
    <p:extLst>
      <p:ext uri="{BB962C8B-B14F-4D97-AF65-F5344CB8AC3E}">
        <p14:creationId xmlns:p14="http://schemas.microsoft.com/office/powerpoint/2010/main" val="980047819"/>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62000" y="685800"/>
            <a:ext cx="8229600" cy="1325563"/>
          </a:xfrm>
        </p:spPr>
        <p:txBody>
          <a:bodyPr/>
          <a:lstStyle/>
          <a:p>
            <a:pPr algn="l"/>
            <a:r>
              <a:rPr lang="en-US" b="1" dirty="0" smtClean="0">
                <a:solidFill>
                  <a:schemeClr val="bg1"/>
                </a:solidFill>
              </a:rPr>
              <a:t>Has the Stimulus Been Effective?</a:t>
            </a:r>
            <a:endParaRPr lang="en-US" b="1" dirty="0">
              <a:solidFill>
                <a:schemeClr val="bg1"/>
              </a:solidFill>
            </a:endParaRPr>
          </a:p>
        </p:txBody>
      </p:sp>
      <p:sp>
        <p:nvSpPr>
          <p:cNvPr id="2" name="Content Placeholder 1"/>
          <p:cNvSpPr>
            <a:spLocks noGrp="1"/>
          </p:cNvSpPr>
          <p:nvPr>
            <p:ph idx="1"/>
          </p:nvPr>
        </p:nvSpPr>
        <p:spPr>
          <a:xfrm>
            <a:off x="533400" y="2019300"/>
            <a:ext cx="6400800" cy="3124200"/>
          </a:xfrm>
        </p:spPr>
        <p:txBody>
          <a:bodyPr>
            <a:normAutofit/>
          </a:bodyPr>
          <a:lstStyle/>
          <a:p>
            <a:r>
              <a:rPr lang="en-US" sz="3200" b="1" dirty="0" smtClean="0">
                <a:solidFill>
                  <a:schemeClr val="bg1"/>
                </a:solidFill>
              </a:rPr>
              <a:t>How can you tell? Measures? </a:t>
            </a:r>
          </a:p>
          <a:p>
            <a:endParaRPr lang="en-US" sz="3200" b="1" dirty="0" smtClean="0">
              <a:solidFill>
                <a:schemeClr val="bg1"/>
              </a:solidFill>
            </a:endParaRPr>
          </a:p>
          <a:p>
            <a:r>
              <a:rPr lang="en-US" sz="3200" b="1" dirty="0" smtClean="0">
                <a:solidFill>
                  <a:schemeClr val="bg1"/>
                </a:solidFill>
              </a:rPr>
              <a:t>Is more stimulus needed?  </a:t>
            </a:r>
          </a:p>
          <a:p>
            <a:pPr lvl="1"/>
            <a:r>
              <a:rPr lang="en-US" sz="2800" b="1" dirty="0" smtClean="0">
                <a:solidFill>
                  <a:schemeClr val="bg1"/>
                </a:solidFill>
              </a:rPr>
              <a:t>If so, what investments should be made? </a:t>
            </a:r>
          </a:p>
          <a:p>
            <a:pPr lvl="1"/>
            <a:r>
              <a:rPr lang="en-US" sz="2800" b="1" dirty="0" smtClean="0">
                <a:solidFill>
                  <a:schemeClr val="bg1"/>
                </a:solidFill>
              </a:rPr>
              <a:t>If not, why not?</a:t>
            </a:r>
            <a:endParaRPr lang="en-US" sz="2800" b="1" dirty="0">
              <a:solidFill>
                <a:schemeClr val="bg1"/>
              </a:solidFill>
            </a:endParaRPr>
          </a:p>
        </p:txBody>
      </p:sp>
      <p:pic>
        <p:nvPicPr>
          <p:cNvPr id="1026" name="Picture 2" descr="C:\Users\ahughes\AppData\Local\Microsoft\Windows\Temporary Internet Files\Content.IE5\KPE60LHG\MP900399463[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48400" y="2819400"/>
            <a:ext cx="2496312" cy="3121152"/>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36546342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1676400"/>
            <a:ext cx="7886700" cy="1325563"/>
          </a:xfrm>
        </p:spPr>
        <p:txBody>
          <a:bodyPr>
            <a:normAutofit/>
          </a:bodyPr>
          <a:lstStyle/>
          <a:p>
            <a:r>
              <a:rPr lang="en-US" sz="6500" b="1" dirty="0" smtClean="0">
                <a:solidFill>
                  <a:schemeClr val="bg1"/>
                </a:solidFill>
              </a:rPr>
              <a:t>Full Employment</a:t>
            </a:r>
            <a:endParaRPr lang="en-US" sz="6500" b="1" dirty="0">
              <a:solidFill>
                <a:schemeClr val="bg1"/>
              </a:solidFill>
            </a:endParaRPr>
          </a:p>
        </p:txBody>
      </p:sp>
      <p:sp>
        <p:nvSpPr>
          <p:cNvPr id="5" name="Subtitle 4"/>
          <p:cNvSpPr>
            <a:spLocks noGrp="1"/>
          </p:cNvSpPr>
          <p:nvPr>
            <p:ph type="subTitle" idx="4294967295"/>
          </p:nvPr>
        </p:nvSpPr>
        <p:spPr>
          <a:xfrm>
            <a:off x="2438400" y="3429000"/>
            <a:ext cx="5638800" cy="609600"/>
          </a:xfrm>
        </p:spPr>
        <p:txBody>
          <a:bodyPr>
            <a:normAutofit/>
          </a:bodyPr>
          <a:lstStyle/>
          <a:p>
            <a:r>
              <a:rPr lang="en-US" b="1" dirty="0" smtClean="0">
                <a:solidFill>
                  <a:schemeClr val="bg1"/>
                </a:solidFill>
              </a:rPr>
              <a:t>Goal</a:t>
            </a:r>
            <a:endParaRPr lang="en-US" b="1" dirty="0" smtClean="0">
              <a:solidFill>
                <a:schemeClr val="bg1"/>
              </a:solidFill>
            </a:endParaRPr>
          </a:p>
        </p:txBody>
      </p:sp>
    </p:spTree>
    <p:custDataLst>
      <p:tags r:id="rId1"/>
    </p:custDataLst>
    <p:extLst>
      <p:ext uri="{BB962C8B-B14F-4D97-AF65-F5344CB8AC3E}">
        <p14:creationId xmlns:p14="http://schemas.microsoft.com/office/powerpoint/2010/main" val="1574023946"/>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990600" y="1143000"/>
            <a:ext cx="4800600" cy="685800"/>
          </a:xfrm>
          <a:noFill/>
          <a:ln/>
        </p:spPr>
        <p:txBody>
          <a:bodyPr lIns="90488" tIns="44450" rIns="90488" bIns="44450">
            <a:noAutofit/>
          </a:bodyPr>
          <a:lstStyle/>
          <a:p>
            <a:r>
              <a:rPr lang="en-US" b="1" dirty="0">
                <a:solidFill>
                  <a:schemeClr val="bg1"/>
                </a:solidFill>
              </a:rPr>
              <a:t>Full Employment</a:t>
            </a:r>
          </a:p>
        </p:txBody>
      </p:sp>
      <p:sp>
        <p:nvSpPr>
          <p:cNvPr id="10243" name="Rectangle 3"/>
          <p:cNvSpPr>
            <a:spLocks noGrp="1" noChangeArrowheads="1"/>
          </p:cNvSpPr>
          <p:nvPr>
            <p:ph idx="1"/>
          </p:nvPr>
        </p:nvSpPr>
        <p:spPr>
          <a:xfrm>
            <a:off x="685800" y="1828800"/>
            <a:ext cx="8153400" cy="4267200"/>
          </a:xfrm>
          <a:noFill/>
          <a:ln/>
        </p:spPr>
        <p:txBody>
          <a:bodyPr lIns="90488" tIns="44450" rIns="90488" bIns="44450">
            <a:normAutofit/>
          </a:bodyPr>
          <a:lstStyle/>
          <a:p>
            <a:r>
              <a:rPr lang="en-US" sz="3200" b="1" dirty="0" smtClean="0">
                <a:solidFill>
                  <a:schemeClr val="bg1"/>
                </a:solidFill>
              </a:rPr>
              <a:t>If unemployment goes up…..</a:t>
            </a:r>
            <a:endParaRPr lang="en-US" sz="3200" b="1" dirty="0">
              <a:solidFill>
                <a:schemeClr val="bg1"/>
              </a:solidFill>
            </a:endParaRPr>
          </a:p>
          <a:p>
            <a:pPr lvl="1"/>
            <a:r>
              <a:rPr lang="en-US" sz="2800" dirty="0" smtClean="0">
                <a:solidFill>
                  <a:schemeClr val="bg1"/>
                </a:solidFill>
              </a:rPr>
              <a:t>Government revenues decrease (fewer taxes collected)</a:t>
            </a:r>
            <a:endParaRPr lang="en-US" sz="2800" dirty="0">
              <a:solidFill>
                <a:schemeClr val="bg1"/>
              </a:solidFill>
            </a:endParaRPr>
          </a:p>
          <a:p>
            <a:pPr lvl="1"/>
            <a:r>
              <a:rPr lang="en-US" sz="2800" dirty="0" smtClean="0">
                <a:solidFill>
                  <a:schemeClr val="bg1"/>
                </a:solidFill>
              </a:rPr>
              <a:t>Government expenses increase (welfare, unemployment)</a:t>
            </a:r>
          </a:p>
          <a:p>
            <a:pPr lvl="1"/>
            <a:endParaRPr lang="en-US" sz="2800" b="1" dirty="0" smtClean="0">
              <a:solidFill>
                <a:schemeClr val="bg1"/>
              </a:solidFill>
            </a:endParaRPr>
          </a:p>
          <a:p>
            <a:r>
              <a:rPr lang="en-US" sz="3200" b="1" dirty="0" smtClean="0">
                <a:solidFill>
                  <a:schemeClr val="bg1"/>
                </a:solidFill>
                <a:hlinkClick r:id="rId4"/>
              </a:rPr>
              <a:t>Current employment statistics</a:t>
            </a:r>
            <a:endParaRPr lang="en-US" sz="3200" b="1" dirty="0" smtClean="0">
              <a:solidFill>
                <a:schemeClr val="bg1"/>
              </a:solidFill>
            </a:endParaRPr>
          </a:p>
          <a:p>
            <a:pPr lvl="1"/>
            <a:r>
              <a:rPr lang="en-US" sz="2800" dirty="0" smtClean="0">
                <a:solidFill>
                  <a:schemeClr val="bg1"/>
                </a:solidFill>
              </a:rPr>
              <a:t>What is your state’s unemployment rate?</a:t>
            </a:r>
          </a:p>
          <a:p>
            <a:pPr lvl="1"/>
            <a:r>
              <a:rPr lang="en-US" sz="2800" dirty="0" smtClean="0">
                <a:solidFill>
                  <a:schemeClr val="bg1"/>
                </a:solidFill>
              </a:rPr>
              <a:t>What trend is occurring with wages? </a:t>
            </a:r>
          </a:p>
          <a:p>
            <a:pPr lvl="1"/>
            <a:endParaRPr lang="en-US" sz="2800" dirty="0"/>
          </a:p>
        </p:txBody>
      </p:sp>
      <p:sp>
        <p:nvSpPr>
          <p:cNvPr id="6" name="Slide Number Placeholder 5"/>
          <p:cNvSpPr>
            <a:spLocks noGrp="1"/>
          </p:cNvSpPr>
          <p:nvPr>
            <p:ph type="sldNum" sz="quarter" idx="12"/>
          </p:nvPr>
        </p:nvSpPr>
        <p:spPr/>
        <p:txBody>
          <a:bodyPr/>
          <a:lstStyle/>
          <a:p>
            <a:fld id="{4D9E82B0-D5C3-4825-9272-8C4AD719F0D3}" type="slidenum">
              <a:rPr lang="en-US"/>
              <a:pPr/>
              <a:t>15</a:t>
            </a:fld>
            <a:endParaRPr lang="en-US"/>
          </a:p>
        </p:txBody>
      </p:sp>
    </p:spTree>
    <p:custDataLst>
      <p:tags r:id="rId1"/>
    </p:custDataLst>
    <p:extLst>
      <p:ext uri="{BB962C8B-B14F-4D97-AF65-F5344CB8AC3E}">
        <p14:creationId xmlns:p14="http://schemas.microsoft.com/office/powerpoint/2010/main" val="825182852"/>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0"/>
            <a:ext cx="7886700" cy="1325563"/>
          </a:xfrm>
        </p:spPr>
        <p:txBody>
          <a:bodyPr/>
          <a:lstStyle/>
          <a:p>
            <a:r>
              <a:rPr lang="en-US" b="1" dirty="0" smtClean="0">
                <a:solidFill>
                  <a:schemeClr val="bg1"/>
                </a:solidFill>
              </a:rPr>
              <a:t>Employment Trends</a:t>
            </a:r>
            <a:endParaRPr lang="en-US" b="1" dirty="0">
              <a:solidFill>
                <a:schemeClr val="bg1"/>
              </a:solidFill>
            </a:endParaRPr>
          </a:p>
        </p:txBody>
      </p:sp>
      <p:sp>
        <p:nvSpPr>
          <p:cNvPr id="3" name="Content Placeholder 2"/>
          <p:cNvSpPr>
            <a:spLocks noGrp="1"/>
          </p:cNvSpPr>
          <p:nvPr>
            <p:ph idx="1"/>
          </p:nvPr>
        </p:nvSpPr>
        <p:spPr>
          <a:xfrm>
            <a:off x="838200" y="2133600"/>
            <a:ext cx="7675350" cy="4351338"/>
          </a:xfrm>
        </p:spPr>
        <p:txBody>
          <a:bodyPr>
            <a:normAutofit/>
          </a:bodyPr>
          <a:lstStyle/>
          <a:p>
            <a:r>
              <a:rPr lang="en-US" sz="3200" b="1" dirty="0" smtClean="0">
                <a:solidFill>
                  <a:schemeClr val="bg1"/>
                </a:solidFill>
              </a:rPr>
              <a:t>Fewer manufacturing jobs</a:t>
            </a:r>
          </a:p>
          <a:p>
            <a:endParaRPr lang="en-US" sz="3200" b="1" dirty="0" smtClean="0">
              <a:solidFill>
                <a:schemeClr val="bg1"/>
              </a:solidFill>
            </a:endParaRPr>
          </a:p>
          <a:p>
            <a:r>
              <a:rPr lang="en-US" sz="3200" b="1" dirty="0" smtClean="0">
                <a:solidFill>
                  <a:schemeClr val="bg1"/>
                </a:solidFill>
              </a:rPr>
              <a:t>Growth in need for service and “creative class”</a:t>
            </a:r>
          </a:p>
          <a:p>
            <a:endParaRPr lang="en-US" sz="3200" b="1" dirty="0" smtClean="0">
              <a:solidFill>
                <a:schemeClr val="bg1"/>
              </a:solidFill>
            </a:endParaRPr>
          </a:p>
          <a:p>
            <a:r>
              <a:rPr lang="en-US" sz="3200" b="1" dirty="0" smtClean="0">
                <a:solidFill>
                  <a:schemeClr val="bg1"/>
                </a:solidFill>
              </a:rPr>
              <a:t>Growth in health care jobs</a:t>
            </a:r>
          </a:p>
          <a:p>
            <a:endParaRPr lang="en-US" sz="3200" b="1" dirty="0" smtClean="0">
              <a:solidFill>
                <a:schemeClr val="bg1"/>
              </a:solidFill>
            </a:endParaRPr>
          </a:p>
          <a:p>
            <a:r>
              <a:rPr lang="en-US" sz="3200" b="1" dirty="0" smtClean="0">
                <a:solidFill>
                  <a:schemeClr val="bg1"/>
                </a:solidFill>
              </a:rPr>
              <a:t>High rates of women in the labor force</a:t>
            </a:r>
          </a:p>
        </p:txBody>
      </p:sp>
      <p:sp>
        <p:nvSpPr>
          <p:cNvPr id="4" name="Slide Number Placeholder 3"/>
          <p:cNvSpPr>
            <a:spLocks noGrp="1"/>
          </p:cNvSpPr>
          <p:nvPr>
            <p:ph type="sldNum" sz="quarter" idx="12"/>
          </p:nvPr>
        </p:nvSpPr>
        <p:spPr/>
        <p:txBody>
          <a:bodyPr/>
          <a:lstStyle/>
          <a:p>
            <a:fld id="{A88DF30F-28D6-424A-85DA-B78E3B157D51}" type="slidenum">
              <a:rPr lang="en-US" smtClean="0"/>
              <a:pPr/>
              <a:t>16</a:t>
            </a:fld>
            <a:endParaRPr lang="en-US"/>
          </a:p>
        </p:txBody>
      </p:sp>
    </p:spTree>
    <p:custDataLst>
      <p:tags r:id="rId1"/>
    </p:custDataLst>
    <p:extLst>
      <p:ext uri="{BB962C8B-B14F-4D97-AF65-F5344CB8AC3E}">
        <p14:creationId xmlns:p14="http://schemas.microsoft.com/office/powerpoint/2010/main" val="4190375371"/>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2937" y="762000"/>
            <a:ext cx="7886700" cy="1325563"/>
          </a:xfrm>
        </p:spPr>
        <p:txBody>
          <a:bodyPr/>
          <a:lstStyle/>
          <a:p>
            <a:r>
              <a:rPr lang="en-US" b="1" dirty="0" smtClean="0">
                <a:solidFill>
                  <a:schemeClr val="bg1"/>
                </a:solidFill>
              </a:rPr>
              <a:t>Who Are the Unemployed?  </a:t>
            </a:r>
            <a:endParaRPr lang="en-US" b="1" dirty="0">
              <a:solidFill>
                <a:schemeClr val="bg1"/>
              </a:solidFill>
            </a:endParaRPr>
          </a:p>
        </p:txBody>
      </p:sp>
      <p:sp>
        <p:nvSpPr>
          <p:cNvPr id="6" name="Rectangle 5"/>
          <p:cNvSpPr/>
          <p:nvPr/>
        </p:nvSpPr>
        <p:spPr>
          <a:xfrm>
            <a:off x="838199" y="1905506"/>
            <a:ext cx="7496175" cy="2893100"/>
          </a:xfrm>
          <a:prstGeom prst="rect">
            <a:avLst/>
          </a:prstGeom>
        </p:spPr>
        <p:txBody>
          <a:bodyPr wrap="square">
            <a:spAutoFit/>
          </a:bodyPr>
          <a:lstStyle/>
          <a:p>
            <a:pPr marL="457200" indent="-457200">
              <a:buFont typeface="Arial" panose="020B0604020202020204" pitchFamily="34" charset="0"/>
              <a:buChar char="•"/>
            </a:pPr>
            <a:r>
              <a:rPr lang="en-US" sz="2600" b="1" dirty="0">
                <a:solidFill>
                  <a:schemeClr val="bg1"/>
                </a:solidFill>
                <a:latin typeface="Calibri" panose="020F0502020204030204" pitchFamily="34" charset="0"/>
              </a:rPr>
              <a:t>Video: </a:t>
            </a:r>
            <a:r>
              <a:rPr lang="en-US" sz="2600" b="1" dirty="0" smtClean="0">
                <a:solidFill>
                  <a:schemeClr val="bg1"/>
                </a:solidFill>
                <a:latin typeface="Calibri" panose="020F0502020204030204" pitchFamily="34" charset="0"/>
              </a:rPr>
              <a:t>(</a:t>
            </a:r>
            <a:r>
              <a:rPr lang="en-US" sz="2600" b="1" u="sng" dirty="0" smtClean="0">
                <a:solidFill>
                  <a:schemeClr val="bg1"/>
                </a:solidFill>
                <a:latin typeface="Calibri" panose="020F0502020204030204" pitchFamily="34" charset="0"/>
                <a:hlinkClick r:id="rId4"/>
              </a:rPr>
              <a:t>https</a:t>
            </a:r>
            <a:r>
              <a:rPr lang="en-US" sz="2600" b="1" u="sng" dirty="0">
                <a:solidFill>
                  <a:schemeClr val="bg1"/>
                </a:solidFill>
                <a:latin typeface="Calibri" panose="020F0502020204030204" pitchFamily="34" charset="0"/>
                <a:hlinkClick r:id="rId4"/>
              </a:rPr>
              <a:t>://</a:t>
            </a:r>
            <a:r>
              <a:rPr lang="en-US" sz="2600" b="1" u="sng" dirty="0" smtClean="0">
                <a:solidFill>
                  <a:schemeClr val="bg1"/>
                </a:solidFill>
                <a:latin typeface="Calibri" panose="020F0502020204030204" pitchFamily="34" charset="0"/>
                <a:hlinkClick r:id="rId4"/>
              </a:rPr>
              <a:t>www.youtube.com/watch?v=mKajVjasp84</a:t>
            </a:r>
            <a:r>
              <a:rPr lang="en-US" sz="2600" b="1" u="sng" dirty="0" smtClean="0">
                <a:solidFill>
                  <a:schemeClr val="bg1"/>
                </a:solidFill>
                <a:latin typeface="Calibri" panose="020F0502020204030204" pitchFamily="34" charset="0"/>
              </a:rPr>
              <a:t>)</a:t>
            </a:r>
            <a:r>
              <a:rPr lang="en-US" sz="2600" b="1" dirty="0" smtClean="0">
                <a:solidFill>
                  <a:schemeClr val="bg1"/>
                </a:solidFill>
                <a:latin typeface="Calibri" panose="020F0502020204030204" pitchFamily="34" charset="0"/>
              </a:rPr>
              <a:t> </a:t>
            </a:r>
          </a:p>
          <a:p>
            <a:pPr marL="457200" indent="-457200">
              <a:buFont typeface="Arial" panose="020B0604020202020204" pitchFamily="34" charset="0"/>
              <a:buChar char="•"/>
            </a:pPr>
            <a:r>
              <a:rPr lang="en-US" sz="2600" b="1" dirty="0" smtClean="0">
                <a:solidFill>
                  <a:schemeClr val="bg1"/>
                </a:solidFill>
                <a:latin typeface="Calibri" panose="020F0502020204030204" pitchFamily="34" charset="0"/>
              </a:rPr>
              <a:t>“</a:t>
            </a:r>
            <a:r>
              <a:rPr lang="en-US" sz="2600" b="1" dirty="0">
                <a:solidFill>
                  <a:schemeClr val="bg1"/>
                </a:solidFill>
                <a:latin typeface="Calibri" panose="020F0502020204030204" pitchFamily="34" charset="0"/>
              </a:rPr>
              <a:t>Trapped in Unemployment.”  February 19, 2012.  </a:t>
            </a:r>
            <a:r>
              <a:rPr lang="en-US" sz="2600" b="1" i="1" dirty="0">
                <a:solidFill>
                  <a:schemeClr val="bg1"/>
                </a:solidFill>
                <a:latin typeface="Calibri" panose="020F0502020204030204" pitchFamily="34" charset="0"/>
              </a:rPr>
              <a:t>60 Minutes </a:t>
            </a:r>
            <a:r>
              <a:rPr lang="en-US" sz="2600" b="1" dirty="0">
                <a:solidFill>
                  <a:schemeClr val="bg1"/>
                </a:solidFill>
                <a:latin typeface="Calibri" panose="020F0502020204030204" pitchFamily="34" charset="0"/>
              </a:rPr>
              <a:t>story about the problem of long-term unemployment and some new ideas to deal with it. (Time: 12:17</a:t>
            </a:r>
            <a:r>
              <a:rPr lang="en-US" sz="2600" b="1" dirty="0" smtClean="0">
                <a:solidFill>
                  <a:schemeClr val="bg1"/>
                </a:solidFill>
                <a:latin typeface="Calibri" panose="020F0502020204030204" pitchFamily="34" charset="0"/>
              </a:rPr>
              <a:t>)</a:t>
            </a:r>
            <a:endParaRPr lang="en-US" sz="2600" b="1" dirty="0">
              <a:solidFill>
                <a:schemeClr val="bg1"/>
              </a:solidFill>
              <a:latin typeface="Calibri" panose="020F0502020204030204" pitchFamily="34" charset="0"/>
            </a:endParaRPr>
          </a:p>
        </p:txBody>
      </p:sp>
    </p:spTree>
    <p:custDataLst>
      <p:tags r:id="rId1"/>
    </p:custDataLst>
    <p:extLst>
      <p:ext uri="{BB962C8B-B14F-4D97-AF65-F5344CB8AC3E}">
        <p14:creationId xmlns:p14="http://schemas.microsoft.com/office/powerpoint/2010/main" val="1416279066"/>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295400"/>
            <a:ext cx="7886700" cy="1325563"/>
          </a:xfrm>
        </p:spPr>
        <p:txBody>
          <a:bodyPr/>
          <a:lstStyle/>
          <a:p>
            <a:r>
              <a:rPr lang="en-US" b="1" dirty="0" smtClean="0">
                <a:solidFill>
                  <a:schemeClr val="bg1"/>
                </a:solidFill>
              </a:rPr>
              <a:t>Stable Prices</a:t>
            </a:r>
            <a:endParaRPr lang="en-US" b="1" dirty="0">
              <a:solidFill>
                <a:schemeClr val="bg1"/>
              </a:solidFill>
            </a:endParaRPr>
          </a:p>
        </p:txBody>
      </p:sp>
      <p:sp>
        <p:nvSpPr>
          <p:cNvPr id="4" name="Slide Number Placeholder 3"/>
          <p:cNvSpPr>
            <a:spLocks noGrp="1"/>
          </p:cNvSpPr>
          <p:nvPr>
            <p:ph type="sldNum" sz="quarter" idx="12"/>
          </p:nvPr>
        </p:nvSpPr>
        <p:spPr/>
        <p:txBody>
          <a:bodyPr/>
          <a:lstStyle/>
          <a:p>
            <a:fld id="{A88DF30F-28D6-424A-85DA-B78E3B157D51}" type="slidenum">
              <a:rPr lang="en-US" smtClean="0"/>
              <a:pPr/>
              <a:t>18</a:t>
            </a:fld>
            <a:endParaRPr lang="en-US"/>
          </a:p>
        </p:txBody>
      </p:sp>
      <p:sp>
        <p:nvSpPr>
          <p:cNvPr id="5" name="Subtitle 4"/>
          <p:cNvSpPr>
            <a:spLocks noGrp="1"/>
          </p:cNvSpPr>
          <p:nvPr>
            <p:ph type="subTitle" idx="4294967295"/>
          </p:nvPr>
        </p:nvSpPr>
        <p:spPr>
          <a:xfrm>
            <a:off x="2286000" y="3429000"/>
            <a:ext cx="6858000" cy="617537"/>
          </a:xfrm>
        </p:spPr>
        <p:txBody>
          <a:bodyPr/>
          <a:lstStyle/>
          <a:p>
            <a:r>
              <a:rPr lang="en-US" b="1" dirty="0" smtClean="0">
                <a:solidFill>
                  <a:schemeClr val="bg1"/>
                </a:solidFill>
              </a:rPr>
              <a:t>Goal</a:t>
            </a:r>
            <a:endParaRPr lang="en-US" b="1" dirty="0">
              <a:solidFill>
                <a:schemeClr val="bg1"/>
              </a:solidFill>
            </a:endParaRPr>
          </a:p>
        </p:txBody>
      </p:sp>
    </p:spTree>
    <p:custDataLst>
      <p:tags r:id="rId1"/>
    </p:custDataLst>
    <p:extLst>
      <p:ext uri="{BB962C8B-B14F-4D97-AF65-F5344CB8AC3E}">
        <p14:creationId xmlns:p14="http://schemas.microsoft.com/office/powerpoint/2010/main" val="2220732160"/>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85800" y="1066800"/>
            <a:ext cx="7772400" cy="685800"/>
          </a:xfrm>
          <a:noFill/>
          <a:ln/>
        </p:spPr>
        <p:txBody>
          <a:bodyPr lIns="90488" tIns="44450" rIns="90488" bIns="44450">
            <a:noAutofit/>
          </a:bodyPr>
          <a:lstStyle/>
          <a:p>
            <a:r>
              <a:rPr lang="en-US" b="1" dirty="0" smtClean="0">
                <a:solidFill>
                  <a:schemeClr val="bg1"/>
                </a:solidFill>
              </a:rPr>
              <a:t>Stable Prices</a:t>
            </a:r>
            <a:endParaRPr lang="en-US" b="1" dirty="0">
              <a:solidFill>
                <a:schemeClr val="bg1"/>
              </a:solidFill>
            </a:endParaRPr>
          </a:p>
        </p:txBody>
      </p:sp>
      <p:sp>
        <p:nvSpPr>
          <p:cNvPr id="12291" name="Rectangle 3"/>
          <p:cNvSpPr>
            <a:spLocks noGrp="1" noChangeArrowheads="1"/>
          </p:cNvSpPr>
          <p:nvPr>
            <p:ph idx="1"/>
          </p:nvPr>
        </p:nvSpPr>
        <p:spPr>
          <a:xfrm>
            <a:off x="685800" y="1752600"/>
            <a:ext cx="8153400" cy="4648200"/>
          </a:xfrm>
          <a:noFill/>
          <a:ln/>
        </p:spPr>
        <p:txBody>
          <a:bodyPr lIns="90488" tIns="44450" rIns="90488" bIns="44450">
            <a:noAutofit/>
          </a:bodyPr>
          <a:lstStyle/>
          <a:p>
            <a:pPr>
              <a:spcAft>
                <a:spcPct val="20000"/>
              </a:spcAft>
            </a:pPr>
            <a:r>
              <a:rPr lang="en-US" sz="3200" b="1" u="sng" dirty="0">
                <a:solidFill>
                  <a:schemeClr val="bg1"/>
                </a:solidFill>
              </a:rPr>
              <a:t>Inflation</a:t>
            </a:r>
            <a:r>
              <a:rPr lang="en-US" sz="3200" b="1" dirty="0">
                <a:solidFill>
                  <a:schemeClr val="bg1"/>
                </a:solidFill>
              </a:rPr>
              <a:t>: an increase in the cost of goods and </a:t>
            </a:r>
            <a:r>
              <a:rPr lang="en-US" sz="3200" b="1" dirty="0" smtClean="0">
                <a:solidFill>
                  <a:schemeClr val="bg1"/>
                </a:solidFill>
              </a:rPr>
              <a:t>services</a:t>
            </a:r>
          </a:p>
          <a:p>
            <a:pPr>
              <a:spcAft>
                <a:spcPct val="20000"/>
              </a:spcAft>
            </a:pPr>
            <a:endParaRPr lang="en-US" sz="3200" b="1" dirty="0" smtClean="0">
              <a:solidFill>
                <a:schemeClr val="bg1"/>
              </a:solidFill>
            </a:endParaRPr>
          </a:p>
          <a:p>
            <a:pPr>
              <a:spcAft>
                <a:spcPct val="20000"/>
              </a:spcAft>
            </a:pPr>
            <a:r>
              <a:rPr lang="en-US" sz="3200" b="1" dirty="0" smtClean="0">
                <a:solidFill>
                  <a:schemeClr val="bg1"/>
                </a:solidFill>
              </a:rPr>
              <a:t>Measured by </a:t>
            </a:r>
            <a:r>
              <a:rPr lang="en-US" sz="3200" b="1" dirty="0" smtClean="0">
                <a:solidFill>
                  <a:schemeClr val="bg1"/>
                </a:solidFill>
                <a:hlinkClick r:id="rId4"/>
              </a:rPr>
              <a:t>Consumer Price Index</a:t>
            </a:r>
            <a:endParaRPr lang="en-US" sz="3200" b="1" dirty="0" smtClean="0">
              <a:solidFill>
                <a:schemeClr val="bg1"/>
              </a:solidFill>
            </a:endParaRPr>
          </a:p>
          <a:p>
            <a:pPr lvl="1">
              <a:spcAft>
                <a:spcPct val="20000"/>
              </a:spcAft>
            </a:pPr>
            <a:r>
              <a:rPr lang="en-US" sz="2800" dirty="0" smtClean="0">
                <a:solidFill>
                  <a:schemeClr val="bg1"/>
                </a:solidFill>
              </a:rPr>
              <a:t>Average change in price of goods and services</a:t>
            </a:r>
          </a:p>
          <a:p>
            <a:pPr lvl="1">
              <a:spcAft>
                <a:spcPct val="20000"/>
              </a:spcAft>
            </a:pPr>
            <a:r>
              <a:rPr lang="en-US" sz="2800" dirty="0" smtClean="0">
                <a:solidFill>
                  <a:schemeClr val="bg1"/>
                </a:solidFill>
              </a:rPr>
              <a:t>“Market basket” of standard goods</a:t>
            </a:r>
          </a:p>
          <a:p>
            <a:pPr lvl="1">
              <a:spcAft>
                <a:spcPct val="20000"/>
              </a:spcAft>
            </a:pPr>
            <a:endParaRPr lang="en-US" sz="3200" b="1" dirty="0" smtClean="0">
              <a:solidFill>
                <a:schemeClr val="bg1"/>
              </a:solidFill>
            </a:endParaRPr>
          </a:p>
          <a:p>
            <a:pPr>
              <a:spcAft>
                <a:spcPct val="20000"/>
              </a:spcAft>
            </a:pPr>
            <a:r>
              <a:rPr lang="en-US" sz="3200" b="1" dirty="0" smtClean="0">
                <a:solidFill>
                  <a:schemeClr val="bg1"/>
                </a:solidFill>
              </a:rPr>
              <a:t>Goal: Stable prices/low inflation</a:t>
            </a:r>
          </a:p>
        </p:txBody>
      </p:sp>
    </p:spTree>
    <p:custDataLst>
      <p:tags r:id="rId1"/>
    </p:custDataLst>
    <p:extLst>
      <p:ext uri="{BB962C8B-B14F-4D97-AF65-F5344CB8AC3E}">
        <p14:creationId xmlns:p14="http://schemas.microsoft.com/office/powerpoint/2010/main" val="1421387142"/>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762000" y="685800"/>
            <a:ext cx="7886700" cy="1325563"/>
          </a:xfrm>
        </p:spPr>
        <p:txBody>
          <a:bodyPr/>
          <a:lstStyle/>
          <a:p>
            <a:r>
              <a:rPr lang="en-US" b="1" dirty="0" smtClean="0">
                <a:solidFill>
                  <a:schemeClr val="bg1"/>
                </a:solidFill>
              </a:rPr>
              <a:t>Introduction</a:t>
            </a:r>
            <a:endParaRPr lang="en-US" b="1" dirty="0">
              <a:solidFill>
                <a:schemeClr val="bg1"/>
              </a:solidFill>
            </a:endParaRPr>
          </a:p>
        </p:txBody>
      </p:sp>
      <p:sp>
        <p:nvSpPr>
          <p:cNvPr id="45059" name="Rectangle 3"/>
          <p:cNvSpPr>
            <a:spLocks noGrp="1" noChangeArrowheads="1"/>
          </p:cNvSpPr>
          <p:nvPr>
            <p:ph idx="1"/>
          </p:nvPr>
        </p:nvSpPr>
        <p:spPr>
          <a:xfrm>
            <a:off x="838200" y="1752600"/>
            <a:ext cx="7772400" cy="4572000"/>
          </a:xfrm>
        </p:spPr>
        <p:txBody>
          <a:bodyPr>
            <a:normAutofit fontScale="92500"/>
          </a:bodyPr>
          <a:lstStyle/>
          <a:p>
            <a:r>
              <a:rPr lang="en-US" sz="3200" b="1" dirty="0" smtClean="0">
                <a:solidFill>
                  <a:schemeClr val="bg1"/>
                </a:solidFill>
              </a:rPr>
              <a:t>What are the 5 goals of economic policy?</a:t>
            </a:r>
          </a:p>
          <a:p>
            <a:endParaRPr lang="en-US" sz="3200" b="1" dirty="0" smtClean="0">
              <a:solidFill>
                <a:schemeClr val="bg1"/>
              </a:solidFill>
            </a:endParaRPr>
          </a:p>
          <a:p>
            <a:r>
              <a:rPr lang="en-US" sz="3200" b="1" dirty="0" smtClean="0">
                <a:solidFill>
                  <a:schemeClr val="bg1"/>
                </a:solidFill>
              </a:rPr>
              <a:t>What policy tools are used in economic policy?</a:t>
            </a:r>
          </a:p>
          <a:p>
            <a:endParaRPr lang="en-US" sz="3200" b="1" dirty="0" smtClean="0">
              <a:solidFill>
                <a:schemeClr val="bg1"/>
              </a:solidFill>
            </a:endParaRPr>
          </a:p>
          <a:p>
            <a:r>
              <a:rPr lang="en-US" sz="3200" b="1" dirty="0" smtClean="0">
                <a:solidFill>
                  <a:schemeClr val="bg1"/>
                </a:solidFill>
              </a:rPr>
              <a:t>How does the budget process relate to economic policy?</a:t>
            </a:r>
          </a:p>
          <a:p>
            <a:endParaRPr lang="en-US" sz="3200" b="1" dirty="0" smtClean="0">
              <a:solidFill>
                <a:schemeClr val="bg1"/>
              </a:solidFill>
            </a:endParaRPr>
          </a:p>
          <a:p>
            <a:r>
              <a:rPr lang="en-US" sz="3200" b="1" dirty="0" smtClean="0">
                <a:solidFill>
                  <a:schemeClr val="bg1"/>
                </a:solidFill>
              </a:rPr>
              <a:t>What are the key issues for the future US economy? </a:t>
            </a:r>
            <a:endParaRPr lang="en-US" sz="3200" b="1" dirty="0">
              <a:solidFill>
                <a:schemeClr val="bg1"/>
              </a:solidFill>
            </a:endParaRPr>
          </a:p>
        </p:txBody>
      </p:sp>
    </p:spTree>
    <p:custDataLst>
      <p:tags r:id="rId1"/>
    </p:custDataLst>
    <p:extLst>
      <p:ext uri="{BB962C8B-B14F-4D97-AF65-F5344CB8AC3E}">
        <p14:creationId xmlns:p14="http://schemas.microsoft.com/office/powerpoint/2010/main" val="379047061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09600"/>
            <a:ext cx="7886700" cy="1325563"/>
          </a:xfrm>
        </p:spPr>
        <p:txBody>
          <a:bodyPr/>
          <a:lstStyle/>
          <a:p>
            <a:r>
              <a:rPr lang="en-US" b="1" dirty="0" smtClean="0">
                <a:solidFill>
                  <a:schemeClr val="bg1"/>
                </a:solidFill>
              </a:rPr>
              <a:t>GRAPH:  US Inflation Rate</a:t>
            </a:r>
            <a:endParaRPr lang="en-US" b="1" dirty="0">
              <a:solidFill>
                <a:schemeClr val="bg1"/>
              </a:solidFill>
            </a:endParaRPr>
          </a:p>
        </p:txBody>
      </p:sp>
      <p:pic>
        <p:nvPicPr>
          <p:cNvPr id="4" name="Content Placeholder 3"/>
          <p:cNvPicPr>
            <a:picLocks noGrp="1" noChangeAspect="1"/>
          </p:cNvPicPr>
          <p:nvPr>
            <p:ph idx="1"/>
          </p:nvPr>
        </p:nvPicPr>
        <p:blipFill>
          <a:blip r:embed="rId3" cstate="print"/>
          <a:stretch>
            <a:fillRect/>
          </a:stretch>
        </p:blipFill>
        <p:spPr>
          <a:xfrm>
            <a:off x="929053" y="1981200"/>
            <a:ext cx="7362093" cy="1219200"/>
          </a:xfrm>
          <a:prstGeom prst="rect">
            <a:avLst/>
          </a:prstGeom>
        </p:spPr>
      </p:pic>
      <p:sp>
        <p:nvSpPr>
          <p:cNvPr id="5" name="TextBox 4"/>
          <p:cNvSpPr txBox="1"/>
          <p:nvPr/>
        </p:nvSpPr>
        <p:spPr>
          <a:xfrm>
            <a:off x="990600" y="3657600"/>
            <a:ext cx="7239000" cy="2062103"/>
          </a:xfrm>
          <a:prstGeom prst="rect">
            <a:avLst/>
          </a:prstGeom>
          <a:noFill/>
        </p:spPr>
        <p:txBody>
          <a:bodyPr wrap="square" rtlCol="0">
            <a:spAutoFit/>
          </a:bodyPr>
          <a:lstStyle/>
          <a:p>
            <a:pPr algn="ctr"/>
            <a:r>
              <a:rPr lang="en-US" sz="3200" b="1" dirty="0" smtClean="0">
                <a:solidFill>
                  <a:schemeClr val="bg1"/>
                </a:solidFill>
                <a:latin typeface="Calibri" panose="020F0502020204030204" pitchFamily="34" charset="0"/>
              </a:rPr>
              <a:t>Review the percent changes on right side of this table. </a:t>
            </a:r>
          </a:p>
          <a:p>
            <a:pPr algn="ctr"/>
            <a:endParaRPr lang="en-US" sz="3200" b="1" dirty="0">
              <a:solidFill>
                <a:schemeClr val="bg1"/>
              </a:solidFill>
              <a:latin typeface="Calibri" panose="020F0502020204030204" pitchFamily="34" charset="0"/>
            </a:endParaRPr>
          </a:p>
          <a:p>
            <a:pPr algn="ctr"/>
            <a:r>
              <a:rPr lang="en-US" sz="3200" b="1" dirty="0" smtClean="0">
                <a:solidFill>
                  <a:schemeClr val="bg1"/>
                </a:solidFill>
                <a:latin typeface="Calibri" panose="020F0502020204030204" pitchFamily="34" charset="0"/>
              </a:rPr>
              <a:t>Which products have higher inflation? </a:t>
            </a:r>
            <a:endParaRPr lang="en-US" sz="3200" b="1" dirty="0">
              <a:solidFill>
                <a:schemeClr val="bg1"/>
              </a:solidFill>
              <a:latin typeface="Calibri" panose="020F0502020204030204" pitchFamily="34" charset="0"/>
            </a:endParaRPr>
          </a:p>
        </p:txBody>
      </p:sp>
    </p:spTree>
    <p:extLst>
      <p:ext uri="{BB962C8B-B14F-4D97-AF65-F5344CB8AC3E}">
        <p14:creationId xmlns:p14="http://schemas.microsoft.com/office/powerpoint/2010/main" val="25514017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0"/>
            <a:ext cx="7886700" cy="1325563"/>
          </a:xfrm>
        </p:spPr>
        <p:txBody>
          <a:bodyPr/>
          <a:lstStyle/>
          <a:p>
            <a:r>
              <a:rPr lang="en-US" b="1" dirty="0" smtClean="0">
                <a:solidFill>
                  <a:schemeClr val="bg1"/>
                </a:solidFill>
              </a:rPr>
              <a:t>Argentina’s High Inflation Rate Makes Life Difficult</a:t>
            </a:r>
            <a:endParaRPr lang="en-US" b="1" dirty="0">
              <a:solidFill>
                <a:schemeClr val="bg1"/>
              </a:solidFill>
            </a:endParaRPr>
          </a:p>
        </p:txBody>
      </p:sp>
      <p:sp>
        <p:nvSpPr>
          <p:cNvPr id="6" name="Content Placeholder 5"/>
          <p:cNvSpPr>
            <a:spLocks noGrp="1"/>
          </p:cNvSpPr>
          <p:nvPr>
            <p:ph idx="1"/>
          </p:nvPr>
        </p:nvSpPr>
        <p:spPr>
          <a:xfrm>
            <a:off x="304800" y="2209800"/>
            <a:ext cx="8839200" cy="4351338"/>
          </a:xfrm>
        </p:spPr>
        <p:txBody>
          <a:bodyPr>
            <a:normAutofit/>
          </a:bodyPr>
          <a:lstStyle/>
          <a:p>
            <a:pPr lvl="1"/>
            <a:r>
              <a:rPr lang="en-US" sz="2800" b="1" dirty="0" smtClean="0">
                <a:solidFill>
                  <a:schemeClr val="bg1"/>
                </a:solidFill>
              </a:rPr>
              <a:t>Video: (</a:t>
            </a:r>
            <a:r>
              <a:rPr lang="en-US" sz="2800" b="1" dirty="0" smtClean="0">
                <a:solidFill>
                  <a:schemeClr val="bg1"/>
                </a:solidFill>
                <a:hlinkClick r:id="rId3"/>
              </a:rPr>
              <a:t>https</a:t>
            </a:r>
            <a:r>
              <a:rPr lang="en-US" sz="2800" b="1" dirty="0" smtClean="0">
                <a:solidFill>
                  <a:schemeClr val="bg1"/>
                </a:solidFill>
                <a:hlinkClick r:id="rId3"/>
              </a:rPr>
              <a:t>://www.youtube.com/watch?v=WGqcSTtS26k</a:t>
            </a:r>
            <a:r>
              <a:rPr lang="en-US" sz="2800" b="1" dirty="0" smtClean="0">
                <a:solidFill>
                  <a:schemeClr val="bg1"/>
                </a:solidFill>
              </a:rPr>
              <a:t>)</a:t>
            </a:r>
            <a:endParaRPr lang="en-US" sz="2800" b="1" dirty="0">
              <a:solidFill>
                <a:schemeClr val="bg1"/>
              </a:solidFill>
            </a:endParaRPr>
          </a:p>
        </p:txBody>
      </p:sp>
    </p:spTree>
    <p:extLst>
      <p:ext uri="{BB962C8B-B14F-4D97-AF65-F5344CB8AC3E}">
        <p14:creationId xmlns:p14="http://schemas.microsoft.com/office/powerpoint/2010/main" val="411554417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5800" y="1143000"/>
            <a:ext cx="7886700" cy="1325563"/>
          </a:xfrm>
        </p:spPr>
        <p:txBody>
          <a:bodyPr>
            <a:normAutofit/>
          </a:bodyPr>
          <a:lstStyle/>
          <a:p>
            <a:r>
              <a:rPr lang="en-US" b="1" dirty="0" smtClean="0">
                <a:solidFill>
                  <a:schemeClr val="bg1"/>
                </a:solidFill>
              </a:rPr>
              <a:t>Positive </a:t>
            </a:r>
            <a:r>
              <a:rPr lang="en-US" b="1" dirty="0" smtClean="0">
                <a:solidFill>
                  <a:schemeClr val="bg1"/>
                </a:solidFill>
              </a:rPr>
              <a:t>Balance </a:t>
            </a:r>
            <a:r>
              <a:rPr lang="en-US" b="1" dirty="0" smtClean="0">
                <a:solidFill>
                  <a:schemeClr val="bg1"/>
                </a:solidFill>
              </a:rPr>
              <a:t>of </a:t>
            </a:r>
            <a:r>
              <a:rPr lang="en-US" b="1" dirty="0" smtClean="0">
                <a:solidFill>
                  <a:schemeClr val="bg1"/>
                </a:solidFill>
              </a:rPr>
              <a:t>Trade</a:t>
            </a:r>
            <a:endParaRPr lang="en-US" b="1" dirty="0">
              <a:solidFill>
                <a:schemeClr val="bg1"/>
              </a:solidFill>
            </a:endParaRPr>
          </a:p>
        </p:txBody>
      </p:sp>
      <p:sp>
        <p:nvSpPr>
          <p:cNvPr id="5" name="Subtitle 4"/>
          <p:cNvSpPr>
            <a:spLocks noGrp="1"/>
          </p:cNvSpPr>
          <p:nvPr>
            <p:ph idx="1"/>
          </p:nvPr>
        </p:nvSpPr>
        <p:spPr>
          <a:xfrm>
            <a:off x="2514600" y="2895600"/>
            <a:ext cx="5105400" cy="688975"/>
          </a:xfrm>
        </p:spPr>
        <p:txBody>
          <a:bodyPr/>
          <a:lstStyle/>
          <a:p>
            <a:r>
              <a:rPr lang="en-US" b="1" dirty="0" smtClean="0">
                <a:solidFill>
                  <a:schemeClr val="bg1"/>
                </a:solidFill>
              </a:rPr>
              <a:t>Goal</a:t>
            </a:r>
            <a:endParaRPr lang="en-US" b="1" dirty="0"/>
          </a:p>
        </p:txBody>
      </p:sp>
    </p:spTree>
    <p:custDataLst>
      <p:tags r:id="rId1"/>
    </p:custDataLst>
    <p:extLst>
      <p:ext uri="{BB962C8B-B14F-4D97-AF65-F5344CB8AC3E}">
        <p14:creationId xmlns:p14="http://schemas.microsoft.com/office/powerpoint/2010/main" val="1021548665"/>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723900" y="533400"/>
            <a:ext cx="7886700" cy="1325563"/>
          </a:xfrm>
          <a:noFill/>
          <a:ln/>
        </p:spPr>
        <p:txBody>
          <a:bodyPr lIns="90488" tIns="44450" rIns="90488" bIns="44450">
            <a:normAutofit/>
          </a:bodyPr>
          <a:lstStyle/>
          <a:p>
            <a:r>
              <a:rPr lang="en-US" b="1" dirty="0">
                <a:solidFill>
                  <a:schemeClr val="bg1"/>
                </a:solidFill>
              </a:rPr>
              <a:t>Positive Balance of Trade</a:t>
            </a:r>
          </a:p>
        </p:txBody>
      </p:sp>
      <p:sp>
        <p:nvSpPr>
          <p:cNvPr id="14339" name="Rectangle 3"/>
          <p:cNvSpPr>
            <a:spLocks noGrp="1" noChangeArrowheads="1"/>
          </p:cNvSpPr>
          <p:nvPr>
            <p:ph idx="1"/>
          </p:nvPr>
        </p:nvSpPr>
        <p:spPr>
          <a:xfrm>
            <a:off x="838200" y="1676400"/>
            <a:ext cx="7772400" cy="4724400"/>
          </a:xfrm>
          <a:noFill/>
          <a:ln/>
        </p:spPr>
        <p:txBody>
          <a:bodyPr lIns="90488" tIns="44450" rIns="90488" bIns="44450">
            <a:normAutofit fontScale="92500" lnSpcReduction="10000"/>
          </a:bodyPr>
          <a:lstStyle/>
          <a:p>
            <a:r>
              <a:rPr lang="en-US" sz="3200" b="1" dirty="0" smtClean="0">
                <a:solidFill>
                  <a:schemeClr val="bg1"/>
                </a:solidFill>
              </a:rPr>
              <a:t>Goal:  More exports than imports</a:t>
            </a:r>
          </a:p>
          <a:p>
            <a:pPr lvl="1"/>
            <a:r>
              <a:rPr lang="en-US" sz="2800" dirty="0" smtClean="0">
                <a:solidFill>
                  <a:schemeClr val="bg1"/>
                </a:solidFill>
              </a:rPr>
              <a:t>What do we import/export?  </a:t>
            </a:r>
          </a:p>
          <a:p>
            <a:pPr marL="685800" lvl="2" indent="0">
              <a:buNone/>
            </a:pPr>
            <a:r>
              <a:rPr lang="en-US" sz="2400" dirty="0" smtClean="0">
                <a:solidFill>
                  <a:schemeClr val="bg1"/>
                </a:solidFill>
              </a:rPr>
              <a:t>Automobiles, industrial supplies, consumer goods</a:t>
            </a:r>
          </a:p>
          <a:p>
            <a:pPr lvl="1"/>
            <a:r>
              <a:rPr lang="en-US" sz="2800" b="1" dirty="0" smtClean="0">
                <a:solidFill>
                  <a:schemeClr val="bg1"/>
                </a:solidFill>
                <a:hlinkClick r:id="rId4"/>
              </a:rPr>
              <a:t>Trade deficit data </a:t>
            </a:r>
            <a:endParaRPr lang="en-US" sz="2800" b="1" dirty="0" smtClean="0">
              <a:solidFill>
                <a:schemeClr val="bg1"/>
              </a:solidFill>
            </a:endParaRPr>
          </a:p>
          <a:p>
            <a:pPr lvl="1"/>
            <a:endParaRPr lang="en-US" sz="2800" b="1" dirty="0" smtClean="0">
              <a:solidFill>
                <a:schemeClr val="bg1"/>
              </a:solidFill>
            </a:endParaRPr>
          </a:p>
          <a:p>
            <a:r>
              <a:rPr lang="en-US" sz="3200" b="1" dirty="0" smtClean="0">
                <a:solidFill>
                  <a:schemeClr val="bg1"/>
                </a:solidFill>
              </a:rPr>
              <a:t>U.S</a:t>
            </a:r>
            <a:r>
              <a:rPr lang="en-US" sz="3200" b="1" dirty="0">
                <a:solidFill>
                  <a:schemeClr val="bg1"/>
                </a:solidFill>
              </a:rPr>
              <a:t>. </a:t>
            </a:r>
            <a:r>
              <a:rPr lang="en-US" sz="3200" b="1" dirty="0" smtClean="0">
                <a:solidFill>
                  <a:schemeClr val="bg1"/>
                </a:solidFill>
              </a:rPr>
              <a:t>generally has </a:t>
            </a:r>
            <a:r>
              <a:rPr lang="en-US" sz="3200" b="1" dirty="0">
                <a:solidFill>
                  <a:schemeClr val="bg1"/>
                </a:solidFill>
              </a:rPr>
              <a:t>a negative balance of </a:t>
            </a:r>
            <a:r>
              <a:rPr lang="en-US" sz="3200" b="1" dirty="0" smtClean="0">
                <a:solidFill>
                  <a:schemeClr val="bg1"/>
                </a:solidFill>
              </a:rPr>
              <a:t>trade (import more), but improving</a:t>
            </a:r>
          </a:p>
          <a:p>
            <a:endParaRPr lang="en-US" sz="3200" b="1" dirty="0">
              <a:solidFill>
                <a:schemeClr val="bg1"/>
              </a:solidFill>
            </a:endParaRPr>
          </a:p>
          <a:p>
            <a:r>
              <a:rPr lang="en-US" sz="3200" b="1" dirty="0">
                <a:solidFill>
                  <a:schemeClr val="bg1"/>
                </a:solidFill>
              </a:rPr>
              <a:t>Does it matter?</a:t>
            </a:r>
          </a:p>
          <a:p>
            <a:pPr lvl="1"/>
            <a:r>
              <a:rPr lang="en-US" sz="2800" dirty="0" smtClean="0">
                <a:solidFill>
                  <a:schemeClr val="bg1"/>
                </a:solidFill>
              </a:rPr>
              <a:t>Our products </a:t>
            </a:r>
            <a:r>
              <a:rPr lang="en-US" sz="2800" dirty="0">
                <a:solidFill>
                  <a:schemeClr val="bg1"/>
                </a:solidFill>
              </a:rPr>
              <a:t>are not competitive w/ </a:t>
            </a:r>
            <a:r>
              <a:rPr lang="en-US" sz="2800" dirty="0" smtClean="0">
                <a:solidFill>
                  <a:schemeClr val="bg1"/>
                </a:solidFill>
              </a:rPr>
              <a:t>other </a:t>
            </a:r>
            <a:r>
              <a:rPr lang="en-US" sz="2800" dirty="0">
                <a:solidFill>
                  <a:schemeClr val="bg1"/>
                </a:solidFill>
              </a:rPr>
              <a:t>nations’ </a:t>
            </a:r>
            <a:r>
              <a:rPr lang="en-US" sz="2800" dirty="0" smtClean="0">
                <a:solidFill>
                  <a:schemeClr val="bg1"/>
                </a:solidFill>
              </a:rPr>
              <a:t>products, and our jobs are at risk</a:t>
            </a:r>
            <a:endParaRPr lang="en-US" sz="2800" dirty="0">
              <a:solidFill>
                <a:schemeClr val="bg1"/>
              </a:solidFill>
            </a:endParaRPr>
          </a:p>
          <a:p>
            <a:pPr lvl="1"/>
            <a:r>
              <a:rPr lang="en-US" sz="2800" dirty="0" smtClean="0">
                <a:solidFill>
                  <a:schemeClr val="bg1"/>
                </a:solidFill>
              </a:rPr>
              <a:t>Protectionism</a:t>
            </a:r>
            <a:endParaRPr lang="en-US" sz="2800" dirty="0">
              <a:solidFill>
                <a:schemeClr val="bg1"/>
              </a:solidFill>
            </a:endParaRPr>
          </a:p>
        </p:txBody>
      </p:sp>
      <p:sp>
        <p:nvSpPr>
          <p:cNvPr id="6" name="Slide Number Placeholder 5"/>
          <p:cNvSpPr>
            <a:spLocks noGrp="1"/>
          </p:cNvSpPr>
          <p:nvPr>
            <p:ph type="sldNum" sz="quarter" idx="12"/>
          </p:nvPr>
        </p:nvSpPr>
        <p:spPr/>
        <p:txBody>
          <a:bodyPr/>
          <a:lstStyle/>
          <a:p>
            <a:fld id="{5833BA6F-0444-4B88-9062-0A50F66FABFF}" type="slidenum">
              <a:rPr lang="en-US"/>
              <a:pPr/>
              <a:t>23</a:t>
            </a:fld>
            <a:endParaRPr lang="en-US"/>
          </a:p>
        </p:txBody>
      </p:sp>
    </p:spTree>
    <p:custDataLst>
      <p:tags r:id="rId1"/>
    </p:custDataLst>
    <p:extLst>
      <p:ext uri="{BB962C8B-B14F-4D97-AF65-F5344CB8AC3E}">
        <p14:creationId xmlns:p14="http://schemas.microsoft.com/office/powerpoint/2010/main" val="3189138128"/>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1447800"/>
            <a:ext cx="7886700" cy="1325563"/>
          </a:xfrm>
        </p:spPr>
        <p:txBody>
          <a:bodyPr>
            <a:normAutofit/>
          </a:bodyPr>
          <a:lstStyle/>
          <a:p>
            <a:r>
              <a:rPr lang="en-US" b="1" dirty="0" smtClean="0">
                <a:solidFill>
                  <a:schemeClr val="bg1"/>
                </a:solidFill>
              </a:rPr>
              <a:t>Management </a:t>
            </a:r>
            <a:r>
              <a:rPr lang="en-US" b="1" dirty="0" smtClean="0">
                <a:solidFill>
                  <a:schemeClr val="bg1"/>
                </a:solidFill>
              </a:rPr>
              <a:t>of </a:t>
            </a:r>
            <a:r>
              <a:rPr lang="en-US" b="1" dirty="0" smtClean="0">
                <a:solidFill>
                  <a:schemeClr val="bg1"/>
                </a:solidFill>
              </a:rPr>
              <a:t>Deficits and Debt</a:t>
            </a:r>
            <a:endParaRPr lang="en-US" b="1" dirty="0">
              <a:solidFill>
                <a:schemeClr val="bg1"/>
              </a:solidFill>
            </a:endParaRPr>
          </a:p>
        </p:txBody>
      </p:sp>
      <p:sp>
        <p:nvSpPr>
          <p:cNvPr id="3" name="TextBox 2"/>
          <p:cNvSpPr txBox="1"/>
          <p:nvPr/>
        </p:nvSpPr>
        <p:spPr>
          <a:xfrm>
            <a:off x="3505200" y="3581400"/>
            <a:ext cx="3657600" cy="461665"/>
          </a:xfrm>
          <a:prstGeom prst="rect">
            <a:avLst/>
          </a:prstGeom>
          <a:noFill/>
        </p:spPr>
        <p:txBody>
          <a:bodyPr wrap="square" rtlCol="0">
            <a:spAutoFit/>
          </a:bodyPr>
          <a:lstStyle/>
          <a:p>
            <a:pPr marL="342900" indent="-342900">
              <a:buFont typeface="Arial" panose="020B0604020202020204" pitchFamily="34" charset="0"/>
              <a:buChar char="•"/>
            </a:pPr>
            <a:r>
              <a:rPr lang="en-US" b="1" dirty="0" smtClean="0">
                <a:solidFill>
                  <a:schemeClr val="bg1"/>
                </a:solidFill>
                <a:latin typeface="Calibri" panose="020F0502020204030204" pitchFamily="34" charset="0"/>
              </a:rPr>
              <a:t>Goal</a:t>
            </a:r>
            <a:endParaRPr lang="en-US" dirty="0"/>
          </a:p>
        </p:txBody>
      </p:sp>
    </p:spTree>
    <p:custDataLst>
      <p:tags r:id="rId1"/>
    </p:custDataLst>
    <p:extLst>
      <p:ext uri="{BB962C8B-B14F-4D97-AF65-F5344CB8AC3E}">
        <p14:creationId xmlns:p14="http://schemas.microsoft.com/office/powerpoint/2010/main" val="4171982651"/>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33400"/>
            <a:ext cx="7886700" cy="1325563"/>
          </a:xfrm>
        </p:spPr>
        <p:txBody>
          <a:bodyPr/>
          <a:lstStyle/>
          <a:p>
            <a:r>
              <a:rPr lang="en-US" b="1" dirty="0" smtClean="0">
                <a:solidFill>
                  <a:schemeClr val="bg1"/>
                </a:solidFill>
              </a:rPr>
              <a:t>Deficit and Debt</a:t>
            </a:r>
            <a:endParaRPr lang="en-US" b="1" dirty="0">
              <a:solidFill>
                <a:schemeClr val="bg1"/>
              </a:solidFill>
            </a:endParaRPr>
          </a:p>
        </p:txBody>
      </p:sp>
      <p:sp>
        <p:nvSpPr>
          <p:cNvPr id="3" name="Content Placeholder 2"/>
          <p:cNvSpPr>
            <a:spLocks noGrp="1"/>
          </p:cNvSpPr>
          <p:nvPr>
            <p:ph idx="1"/>
          </p:nvPr>
        </p:nvSpPr>
        <p:spPr>
          <a:xfrm>
            <a:off x="762000" y="1676400"/>
            <a:ext cx="7924800" cy="4617720"/>
          </a:xfrm>
        </p:spPr>
        <p:txBody>
          <a:bodyPr>
            <a:normAutofit/>
          </a:bodyPr>
          <a:lstStyle/>
          <a:p>
            <a:r>
              <a:rPr lang="en-US" sz="3200" b="1" dirty="0" smtClean="0">
                <a:solidFill>
                  <a:schemeClr val="bg1"/>
                </a:solidFill>
              </a:rPr>
              <a:t>Deficit: coming down</a:t>
            </a:r>
          </a:p>
          <a:p>
            <a:pPr lvl="1"/>
            <a:r>
              <a:rPr lang="en-US" sz="2800" dirty="0" smtClean="0">
                <a:solidFill>
                  <a:schemeClr val="bg1"/>
                </a:solidFill>
              </a:rPr>
              <a:t>Expenses exceed revenues for the year</a:t>
            </a:r>
          </a:p>
          <a:p>
            <a:pPr lvl="1"/>
            <a:r>
              <a:rPr lang="en-US" sz="2800" dirty="0">
                <a:solidFill>
                  <a:schemeClr val="bg1"/>
                </a:solidFill>
              </a:rPr>
              <a:t>Student loan</a:t>
            </a:r>
            <a:r>
              <a:rPr lang="en-US" sz="2800" dirty="0" smtClean="0">
                <a:solidFill>
                  <a:schemeClr val="bg1"/>
                </a:solidFill>
              </a:rPr>
              <a:t>….how much did you draw this year?</a:t>
            </a:r>
            <a:endParaRPr lang="en-US" sz="2800" dirty="0">
              <a:solidFill>
                <a:schemeClr val="bg1"/>
              </a:solidFill>
            </a:endParaRPr>
          </a:p>
          <a:p>
            <a:pPr lvl="1"/>
            <a:r>
              <a:rPr lang="en-US" sz="2800" b="1" dirty="0">
                <a:solidFill>
                  <a:schemeClr val="bg1"/>
                </a:solidFill>
                <a:hlinkClick r:id="rId4"/>
              </a:rPr>
              <a:t>Recent US </a:t>
            </a:r>
            <a:r>
              <a:rPr lang="en-US" sz="2800" b="1" dirty="0" smtClean="0">
                <a:solidFill>
                  <a:schemeClr val="bg1"/>
                </a:solidFill>
                <a:hlinkClick r:id="rId4"/>
              </a:rPr>
              <a:t>Deficits</a:t>
            </a:r>
            <a:endParaRPr lang="en-US" sz="2800" b="1" dirty="0" smtClean="0">
              <a:solidFill>
                <a:schemeClr val="bg1"/>
              </a:solidFill>
            </a:endParaRPr>
          </a:p>
          <a:p>
            <a:pPr lvl="1"/>
            <a:endParaRPr lang="en-US" sz="2800" b="1" dirty="0">
              <a:solidFill>
                <a:schemeClr val="bg1"/>
              </a:solidFill>
            </a:endParaRPr>
          </a:p>
          <a:p>
            <a:r>
              <a:rPr lang="en-US" sz="3200" b="1" dirty="0" smtClean="0">
                <a:solidFill>
                  <a:schemeClr val="bg1"/>
                </a:solidFill>
              </a:rPr>
              <a:t>Debt: source of gridlock</a:t>
            </a:r>
          </a:p>
          <a:p>
            <a:pPr lvl="1"/>
            <a:r>
              <a:rPr lang="en-US" sz="2800" dirty="0" smtClean="0">
                <a:solidFill>
                  <a:schemeClr val="bg1"/>
                </a:solidFill>
              </a:rPr>
              <a:t>Cumulative deficits over time</a:t>
            </a:r>
          </a:p>
          <a:p>
            <a:pPr lvl="1"/>
            <a:r>
              <a:rPr lang="en-US" sz="2800" dirty="0" smtClean="0">
                <a:solidFill>
                  <a:schemeClr val="bg1"/>
                </a:solidFill>
              </a:rPr>
              <a:t>Total amount owed</a:t>
            </a:r>
          </a:p>
          <a:p>
            <a:pPr lvl="1"/>
            <a:r>
              <a:rPr lang="en-US" sz="2800" dirty="0">
                <a:solidFill>
                  <a:schemeClr val="bg1"/>
                </a:solidFill>
              </a:rPr>
              <a:t>At graduation…how much total do you owe</a:t>
            </a:r>
            <a:r>
              <a:rPr lang="en-US" sz="2800" dirty="0" smtClean="0">
                <a:solidFill>
                  <a:schemeClr val="bg1"/>
                </a:solidFill>
              </a:rPr>
              <a:t>?</a:t>
            </a:r>
          </a:p>
          <a:p>
            <a:pPr lvl="1"/>
            <a:r>
              <a:rPr lang="en-US" sz="2800" b="1" dirty="0">
                <a:solidFill>
                  <a:schemeClr val="bg1"/>
                </a:solidFill>
                <a:hlinkClick r:id="rId5"/>
              </a:rPr>
              <a:t>US Debt Clock</a:t>
            </a:r>
            <a:endParaRPr lang="en-US" sz="2800" b="1" dirty="0">
              <a:solidFill>
                <a:schemeClr val="bg1"/>
              </a:solidFill>
            </a:endParaRPr>
          </a:p>
          <a:p>
            <a:pPr lvl="1"/>
            <a:endParaRPr lang="en-US" dirty="0" smtClean="0"/>
          </a:p>
          <a:p>
            <a:pPr lvl="1"/>
            <a:endParaRPr lang="en-US" dirty="0" smtClean="0"/>
          </a:p>
        </p:txBody>
      </p:sp>
    </p:spTree>
    <p:custDataLst>
      <p:tags r:id="rId1"/>
    </p:custDataLst>
    <p:extLst>
      <p:ext uri="{BB962C8B-B14F-4D97-AF65-F5344CB8AC3E}">
        <p14:creationId xmlns:p14="http://schemas.microsoft.com/office/powerpoint/2010/main" val="20534634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1050" y="762000"/>
            <a:ext cx="8210550" cy="1311274"/>
          </a:xfrm>
        </p:spPr>
        <p:txBody>
          <a:bodyPr>
            <a:normAutofit/>
          </a:bodyPr>
          <a:lstStyle/>
          <a:p>
            <a:r>
              <a:rPr lang="en-US" b="1" dirty="0">
                <a:solidFill>
                  <a:schemeClr val="bg1"/>
                </a:solidFill>
              </a:rPr>
              <a:t>How </a:t>
            </a:r>
            <a:r>
              <a:rPr lang="en-US" b="1" dirty="0" smtClean="0">
                <a:solidFill>
                  <a:schemeClr val="bg1"/>
                </a:solidFill>
              </a:rPr>
              <a:t>Does the US </a:t>
            </a:r>
            <a:r>
              <a:rPr lang="en-US" b="1" dirty="0" smtClean="0">
                <a:solidFill>
                  <a:schemeClr val="bg1"/>
                </a:solidFill>
              </a:rPr>
              <a:t>Debt</a:t>
            </a:r>
            <a:r>
              <a:rPr lang="en-US" b="1" dirty="0">
                <a:solidFill>
                  <a:schemeClr val="bg1"/>
                </a:solidFill>
              </a:rPr>
              <a:t> </a:t>
            </a:r>
            <a:r>
              <a:rPr lang="en-US" b="1" dirty="0" smtClean="0">
                <a:solidFill>
                  <a:schemeClr val="bg1"/>
                </a:solidFill>
              </a:rPr>
              <a:t>Affect </a:t>
            </a:r>
            <a:r>
              <a:rPr lang="en-US" b="1" dirty="0">
                <a:solidFill>
                  <a:schemeClr val="bg1"/>
                </a:solidFill>
              </a:rPr>
              <a:t>Y</a:t>
            </a:r>
            <a:r>
              <a:rPr lang="en-US" b="1" dirty="0" smtClean="0">
                <a:solidFill>
                  <a:schemeClr val="bg1"/>
                </a:solidFill>
              </a:rPr>
              <a:t>ou </a:t>
            </a:r>
            <a:r>
              <a:rPr lang="en-US" b="1" dirty="0">
                <a:solidFill>
                  <a:schemeClr val="bg1"/>
                </a:solidFill>
              </a:rPr>
              <a:t>and </a:t>
            </a:r>
            <a:r>
              <a:rPr lang="en-US" b="1" dirty="0" smtClean="0">
                <a:solidFill>
                  <a:schemeClr val="bg1"/>
                </a:solidFill>
              </a:rPr>
              <a:t>Me?</a:t>
            </a:r>
            <a:endParaRPr lang="en-US" b="1" dirty="0">
              <a:solidFill>
                <a:schemeClr val="bg1"/>
              </a:solidFill>
            </a:endParaRPr>
          </a:p>
        </p:txBody>
      </p:sp>
      <p:sp>
        <p:nvSpPr>
          <p:cNvPr id="3" name="Content Placeholder 2"/>
          <p:cNvSpPr>
            <a:spLocks noGrp="1"/>
          </p:cNvSpPr>
          <p:nvPr>
            <p:ph idx="1"/>
          </p:nvPr>
        </p:nvSpPr>
        <p:spPr>
          <a:xfrm>
            <a:off x="838200" y="2133600"/>
            <a:ext cx="7848600" cy="4419600"/>
          </a:xfrm>
        </p:spPr>
        <p:txBody>
          <a:bodyPr/>
          <a:lstStyle/>
          <a:p>
            <a:pPr lvl="0"/>
            <a:r>
              <a:rPr lang="en-US" sz="3000" b="1" dirty="0" smtClean="0">
                <a:solidFill>
                  <a:schemeClr val="bg1"/>
                </a:solidFill>
              </a:rPr>
              <a:t>Discussion </a:t>
            </a:r>
          </a:p>
          <a:p>
            <a:pPr lvl="0"/>
            <a:r>
              <a:rPr lang="en-US" sz="2600" dirty="0" smtClean="0">
                <a:solidFill>
                  <a:schemeClr val="bg1"/>
                </a:solidFill>
              </a:rPr>
              <a:t>What </a:t>
            </a:r>
            <a:r>
              <a:rPr lang="en-US" sz="2600" dirty="0">
                <a:solidFill>
                  <a:schemeClr val="bg1"/>
                </a:solidFill>
              </a:rPr>
              <a:t>is the current US deficit and debt? In what tangible ways is the debt currently impacting our lives?  Most agree that we should work to bring down the deficit.  Should the US increase revenues, by eliminating tax credits and loopholes, raising taxes, or stimulating the economy, or should the US make much more extensive budget cuts?  </a:t>
            </a:r>
          </a:p>
          <a:p>
            <a:endParaRPr lang="en-US" dirty="0"/>
          </a:p>
        </p:txBody>
      </p:sp>
    </p:spTree>
    <p:custDataLst>
      <p:tags r:id="rId1"/>
    </p:custDataLst>
    <p:extLst>
      <p:ext uri="{BB962C8B-B14F-4D97-AF65-F5344CB8AC3E}">
        <p14:creationId xmlns:p14="http://schemas.microsoft.com/office/powerpoint/2010/main" val="3891761804"/>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1026"/>
          <p:cNvSpPr>
            <a:spLocks noGrp="1" noChangeArrowheads="1"/>
          </p:cNvSpPr>
          <p:nvPr>
            <p:ph type="title"/>
          </p:nvPr>
        </p:nvSpPr>
        <p:spPr>
          <a:xfrm>
            <a:off x="762000" y="762000"/>
            <a:ext cx="7772400" cy="838200"/>
          </a:xfrm>
        </p:spPr>
        <p:txBody>
          <a:bodyPr/>
          <a:lstStyle/>
          <a:p>
            <a:r>
              <a:rPr lang="en-US" b="1" dirty="0" smtClean="0">
                <a:solidFill>
                  <a:schemeClr val="bg1"/>
                </a:solidFill>
              </a:rPr>
              <a:t>Implications for the US</a:t>
            </a:r>
            <a:endParaRPr lang="en-US" b="1" dirty="0">
              <a:solidFill>
                <a:schemeClr val="bg1"/>
              </a:solidFill>
            </a:endParaRPr>
          </a:p>
        </p:txBody>
      </p:sp>
      <p:sp>
        <p:nvSpPr>
          <p:cNvPr id="28675" name="Rectangle 1027"/>
          <p:cNvSpPr>
            <a:spLocks noGrp="1" noChangeArrowheads="1"/>
          </p:cNvSpPr>
          <p:nvPr>
            <p:ph idx="1"/>
          </p:nvPr>
        </p:nvSpPr>
        <p:spPr>
          <a:xfrm>
            <a:off x="762000" y="1600200"/>
            <a:ext cx="8001000" cy="4495800"/>
          </a:xfrm>
        </p:spPr>
        <p:txBody>
          <a:bodyPr>
            <a:normAutofit lnSpcReduction="10000"/>
          </a:bodyPr>
          <a:lstStyle/>
          <a:p>
            <a:r>
              <a:rPr lang="en-US" sz="3200" b="1" dirty="0" smtClean="0">
                <a:solidFill>
                  <a:schemeClr val="bg1"/>
                </a:solidFill>
              </a:rPr>
              <a:t>Less to invest in quality of life needs</a:t>
            </a:r>
          </a:p>
          <a:p>
            <a:endParaRPr lang="en-US" sz="3200" b="1" dirty="0" smtClean="0">
              <a:solidFill>
                <a:schemeClr val="bg1"/>
              </a:solidFill>
            </a:endParaRPr>
          </a:p>
          <a:p>
            <a:r>
              <a:rPr lang="en-US" sz="3200" b="1" dirty="0" smtClean="0">
                <a:solidFill>
                  <a:schemeClr val="bg1"/>
                </a:solidFill>
              </a:rPr>
              <a:t>Weakens US status relative to other countries</a:t>
            </a:r>
          </a:p>
          <a:p>
            <a:endParaRPr lang="en-US" sz="3200" b="1" dirty="0" smtClean="0">
              <a:solidFill>
                <a:schemeClr val="bg1"/>
              </a:solidFill>
            </a:endParaRPr>
          </a:p>
          <a:p>
            <a:r>
              <a:rPr lang="en-US" sz="3200" b="1" dirty="0" smtClean="0">
                <a:solidFill>
                  <a:schemeClr val="bg1"/>
                </a:solidFill>
              </a:rPr>
              <a:t>US pays interest on this debt</a:t>
            </a:r>
          </a:p>
          <a:p>
            <a:pPr lvl="2"/>
            <a:r>
              <a:rPr lang="en-US" sz="2800" dirty="0" smtClean="0">
                <a:solidFill>
                  <a:schemeClr val="bg1"/>
                </a:solidFill>
              </a:rPr>
              <a:t>Interest only payments, not principal</a:t>
            </a:r>
          </a:p>
          <a:p>
            <a:pPr lvl="2"/>
            <a:r>
              <a:rPr lang="en-US" sz="2800" dirty="0" smtClean="0">
                <a:solidFill>
                  <a:schemeClr val="bg1"/>
                </a:solidFill>
              </a:rPr>
              <a:t>One of largest budget items</a:t>
            </a:r>
          </a:p>
          <a:p>
            <a:pPr lvl="2"/>
            <a:r>
              <a:rPr lang="en-US" sz="2800" dirty="0" smtClean="0">
                <a:solidFill>
                  <a:schemeClr val="bg1"/>
                </a:solidFill>
              </a:rPr>
              <a:t>25+% of debt is owned by foreigners</a:t>
            </a:r>
          </a:p>
          <a:p>
            <a:pPr lvl="2"/>
            <a:r>
              <a:rPr lang="en-US" sz="2800" dirty="0" smtClean="0">
                <a:solidFill>
                  <a:schemeClr val="bg1"/>
                </a:solidFill>
              </a:rPr>
              <a:t>Eventually creditors will demand higher interest</a:t>
            </a:r>
          </a:p>
        </p:txBody>
      </p:sp>
      <p:sp>
        <p:nvSpPr>
          <p:cNvPr id="6" name="Slide Number Placeholder 5"/>
          <p:cNvSpPr>
            <a:spLocks noGrp="1"/>
          </p:cNvSpPr>
          <p:nvPr>
            <p:ph type="sldNum" sz="quarter" idx="12"/>
          </p:nvPr>
        </p:nvSpPr>
        <p:spPr/>
        <p:txBody>
          <a:bodyPr/>
          <a:lstStyle/>
          <a:p>
            <a:fld id="{A115081E-B8AD-41AC-B845-846FCD8A77FF}" type="slidenum">
              <a:rPr lang="en-US"/>
              <a:pPr/>
              <a:t>27</a:t>
            </a:fld>
            <a:endParaRPr lang="en-US"/>
          </a:p>
        </p:txBody>
      </p:sp>
    </p:spTree>
    <p:custDataLst>
      <p:tags r:id="rId1"/>
    </p:custDataLst>
    <p:extLst>
      <p:ext uri="{BB962C8B-B14F-4D97-AF65-F5344CB8AC3E}">
        <p14:creationId xmlns:p14="http://schemas.microsoft.com/office/powerpoint/2010/main" val="3043515944"/>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800100" y="685800"/>
            <a:ext cx="8115300" cy="1325563"/>
          </a:xfrm>
        </p:spPr>
        <p:txBody>
          <a:bodyPr>
            <a:normAutofit/>
          </a:bodyPr>
          <a:lstStyle/>
          <a:p>
            <a:r>
              <a:rPr lang="en-US" b="1" dirty="0" smtClean="0">
                <a:solidFill>
                  <a:schemeClr val="bg1"/>
                </a:solidFill>
              </a:rPr>
              <a:t>Options: </a:t>
            </a:r>
            <a:r>
              <a:rPr lang="en-US" b="1" dirty="0" smtClean="0">
                <a:solidFill>
                  <a:schemeClr val="bg1"/>
                </a:solidFill>
              </a:rPr>
              <a:t>Raise </a:t>
            </a:r>
            <a:r>
              <a:rPr lang="en-US" b="1" dirty="0" smtClean="0">
                <a:solidFill>
                  <a:schemeClr val="bg1"/>
                </a:solidFill>
              </a:rPr>
              <a:t>Revenues, </a:t>
            </a:r>
            <a:r>
              <a:rPr lang="en-US" b="1" dirty="0" smtClean="0">
                <a:solidFill>
                  <a:schemeClr val="bg1"/>
                </a:solidFill>
              </a:rPr>
              <a:t>Reduce </a:t>
            </a:r>
            <a:r>
              <a:rPr lang="en-US" b="1" dirty="0" smtClean="0">
                <a:solidFill>
                  <a:schemeClr val="bg1"/>
                </a:solidFill>
              </a:rPr>
              <a:t>Expenses</a:t>
            </a:r>
            <a:endParaRPr lang="en-US" b="1" dirty="0">
              <a:solidFill>
                <a:schemeClr val="bg1"/>
              </a:solidFill>
            </a:endParaRPr>
          </a:p>
        </p:txBody>
      </p:sp>
      <p:sp>
        <p:nvSpPr>
          <p:cNvPr id="2" name="Content Placeholder 1"/>
          <p:cNvSpPr>
            <a:spLocks noGrp="1"/>
          </p:cNvSpPr>
          <p:nvPr>
            <p:ph idx="1"/>
          </p:nvPr>
        </p:nvSpPr>
        <p:spPr>
          <a:xfrm>
            <a:off x="840000" y="1973262"/>
            <a:ext cx="7675350" cy="4351338"/>
          </a:xfrm>
        </p:spPr>
        <p:txBody>
          <a:bodyPr/>
          <a:lstStyle/>
          <a:p>
            <a:pPr lvl="0"/>
            <a:r>
              <a:rPr lang="en-US" sz="3000" b="1" dirty="0" smtClean="0">
                <a:solidFill>
                  <a:schemeClr val="bg1"/>
                </a:solidFill>
              </a:rPr>
              <a:t>Discussion </a:t>
            </a:r>
          </a:p>
          <a:p>
            <a:pPr lvl="0"/>
            <a:r>
              <a:rPr lang="en-US" sz="2600" dirty="0" smtClean="0">
                <a:solidFill>
                  <a:schemeClr val="bg1"/>
                </a:solidFill>
              </a:rPr>
              <a:t>Most </a:t>
            </a:r>
            <a:r>
              <a:rPr lang="en-US" sz="2600" dirty="0">
                <a:solidFill>
                  <a:schemeClr val="bg1"/>
                </a:solidFill>
              </a:rPr>
              <a:t>agree that we should work to bring down the deficit.  Should the US increase revenues, by eliminating tax credits and loopholes, raising taxes, or stimulating the economy, or should the US make much more extensive budget cuts?  </a:t>
            </a:r>
          </a:p>
          <a:p>
            <a:endParaRPr lang="en-US" dirty="0"/>
          </a:p>
        </p:txBody>
      </p:sp>
    </p:spTree>
    <p:custDataLst>
      <p:tags r:id="rId1"/>
    </p:custDataLst>
    <p:extLst>
      <p:ext uri="{BB962C8B-B14F-4D97-AF65-F5344CB8AC3E}">
        <p14:creationId xmlns:p14="http://schemas.microsoft.com/office/powerpoint/2010/main" val="59818713"/>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838200"/>
            <a:ext cx="5791200" cy="1371600"/>
          </a:xfrm>
        </p:spPr>
        <p:txBody>
          <a:bodyPr>
            <a:normAutofit/>
          </a:bodyPr>
          <a:lstStyle/>
          <a:p>
            <a:r>
              <a:rPr lang="en-US" b="1" dirty="0" smtClean="0">
                <a:solidFill>
                  <a:schemeClr val="bg1"/>
                </a:solidFill>
              </a:rPr>
              <a:t>What Should </a:t>
            </a:r>
            <a:r>
              <a:rPr lang="en-US" b="1" dirty="0" smtClean="0">
                <a:solidFill>
                  <a:schemeClr val="bg1"/>
                </a:solidFill>
              </a:rPr>
              <a:t>Be </a:t>
            </a:r>
            <a:r>
              <a:rPr lang="en-US" b="1" dirty="0" smtClean="0">
                <a:solidFill>
                  <a:schemeClr val="bg1"/>
                </a:solidFill>
              </a:rPr>
              <a:t>Done?</a:t>
            </a:r>
            <a:endParaRPr lang="en-US" b="1" dirty="0">
              <a:solidFill>
                <a:schemeClr val="bg1"/>
              </a:solidFill>
            </a:endParaRPr>
          </a:p>
        </p:txBody>
      </p:sp>
      <p:sp>
        <p:nvSpPr>
          <p:cNvPr id="3" name="Content Placeholder 2"/>
          <p:cNvSpPr>
            <a:spLocks noGrp="1"/>
          </p:cNvSpPr>
          <p:nvPr>
            <p:ph idx="1"/>
          </p:nvPr>
        </p:nvSpPr>
        <p:spPr>
          <a:xfrm>
            <a:off x="533400" y="2133600"/>
            <a:ext cx="6934200" cy="3124200"/>
          </a:xfrm>
        </p:spPr>
        <p:txBody>
          <a:bodyPr>
            <a:normAutofit lnSpcReduction="10000"/>
          </a:bodyPr>
          <a:lstStyle/>
          <a:p>
            <a:r>
              <a:rPr lang="en-US" sz="3200" b="1" dirty="0" smtClean="0">
                <a:solidFill>
                  <a:schemeClr val="bg1"/>
                </a:solidFill>
              </a:rPr>
              <a:t>Increase revenues</a:t>
            </a:r>
          </a:p>
          <a:p>
            <a:pPr lvl="1"/>
            <a:r>
              <a:rPr lang="en-US" sz="2800" b="1" dirty="0" smtClean="0">
                <a:solidFill>
                  <a:schemeClr val="bg1"/>
                </a:solidFill>
              </a:rPr>
              <a:t>Raise taxes</a:t>
            </a:r>
          </a:p>
          <a:p>
            <a:pPr lvl="1"/>
            <a:r>
              <a:rPr lang="en-US" sz="2800" b="1" dirty="0" smtClean="0">
                <a:solidFill>
                  <a:schemeClr val="bg1"/>
                </a:solidFill>
              </a:rPr>
              <a:t>Stimulate economy (“Stimulus plan”)</a:t>
            </a:r>
          </a:p>
          <a:p>
            <a:pPr lvl="1"/>
            <a:endParaRPr lang="en-US" sz="2800" b="1" dirty="0" smtClean="0">
              <a:solidFill>
                <a:schemeClr val="bg1"/>
              </a:solidFill>
            </a:endParaRPr>
          </a:p>
          <a:p>
            <a:r>
              <a:rPr lang="en-US" sz="3200" b="1" dirty="0" smtClean="0">
                <a:solidFill>
                  <a:schemeClr val="bg1"/>
                </a:solidFill>
              </a:rPr>
              <a:t>Cut spending </a:t>
            </a:r>
          </a:p>
          <a:p>
            <a:pPr lvl="1"/>
            <a:r>
              <a:rPr lang="en-US" sz="2800" b="1" dirty="0" smtClean="0">
                <a:solidFill>
                  <a:schemeClr val="bg1"/>
                </a:solidFill>
              </a:rPr>
              <a:t>Entitlement programs are off the table</a:t>
            </a:r>
          </a:p>
          <a:p>
            <a:pPr lvl="1"/>
            <a:r>
              <a:rPr lang="en-US" sz="2800" b="1" dirty="0" smtClean="0">
                <a:solidFill>
                  <a:schemeClr val="bg1"/>
                </a:solidFill>
              </a:rPr>
              <a:t>Cut discretionary spending – on what? </a:t>
            </a:r>
          </a:p>
        </p:txBody>
      </p:sp>
      <p:sp>
        <p:nvSpPr>
          <p:cNvPr id="4" name="Slide Number Placeholder 3"/>
          <p:cNvSpPr>
            <a:spLocks noGrp="1"/>
          </p:cNvSpPr>
          <p:nvPr>
            <p:ph type="sldNum" sz="quarter" idx="12"/>
          </p:nvPr>
        </p:nvSpPr>
        <p:spPr/>
        <p:txBody>
          <a:bodyPr/>
          <a:lstStyle/>
          <a:p>
            <a:fld id="{A88DF30F-28D6-424A-85DA-B78E3B157D51}" type="slidenum">
              <a:rPr lang="en-US" smtClean="0"/>
              <a:pPr/>
              <a:t>29</a:t>
            </a:fld>
            <a:endParaRPr lang="en-US"/>
          </a:p>
        </p:txBody>
      </p:sp>
      <p:pic>
        <p:nvPicPr>
          <p:cNvPr id="21505" name="Picture 1" descr="C:\Users\klowry\AppData\Local\Microsoft\Windows\Temporary Internet Files\Content.IE5\WCIFHCLU\MP900387473[1].jpg"/>
          <p:cNvPicPr>
            <a:picLocks noChangeAspect="1" noChangeArrowheads="1"/>
          </p:cNvPicPr>
          <p:nvPr/>
        </p:nvPicPr>
        <p:blipFill>
          <a:blip r:embed="rId4" cstate="print"/>
          <a:srcRect/>
          <a:stretch>
            <a:fillRect/>
          </a:stretch>
        </p:blipFill>
        <p:spPr bwMode="auto">
          <a:xfrm>
            <a:off x="6807200" y="1447800"/>
            <a:ext cx="1685036" cy="2362200"/>
          </a:xfrm>
          <a:prstGeom prst="rect">
            <a:avLst/>
          </a:prstGeom>
          <a:noFill/>
        </p:spPr>
      </p:pic>
    </p:spTree>
    <p:custDataLst>
      <p:tags r:id="rId1"/>
    </p:custDataLst>
    <p:extLst>
      <p:ext uri="{BB962C8B-B14F-4D97-AF65-F5344CB8AC3E}">
        <p14:creationId xmlns:p14="http://schemas.microsoft.com/office/powerpoint/2010/main" val="1031422091"/>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1676400"/>
            <a:ext cx="7886700" cy="1325563"/>
          </a:xfrm>
        </p:spPr>
        <p:txBody>
          <a:bodyPr>
            <a:normAutofit/>
          </a:bodyPr>
          <a:lstStyle/>
          <a:p>
            <a:r>
              <a:rPr lang="en-US" b="1" dirty="0" smtClean="0">
                <a:solidFill>
                  <a:schemeClr val="bg1"/>
                </a:solidFill>
              </a:rPr>
              <a:t>How Does Economic </a:t>
            </a:r>
            <a:r>
              <a:rPr lang="en-US" b="1" dirty="0" smtClean="0">
                <a:solidFill>
                  <a:schemeClr val="bg1"/>
                </a:solidFill>
              </a:rPr>
              <a:t>Policy </a:t>
            </a:r>
            <a:r>
              <a:rPr lang="en-US" b="1" dirty="0" smtClean="0">
                <a:solidFill>
                  <a:schemeClr val="bg1"/>
                </a:solidFill>
              </a:rPr>
              <a:t>Affect You?</a:t>
            </a:r>
            <a:endParaRPr lang="en-US" b="1" dirty="0">
              <a:solidFill>
                <a:schemeClr val="bg1"/>
              </a:solidFill>
            </a:endParaRPr>
          </a:p>
        </p:txBody>
      </p:sp>
      <p:sp>
        <p:nvSpPr>
          <p:cNvPr id="5" name="Subtitle 4"/>
          <p:cNvSpPr>
            <a:spLocks noGrp="1"/>
          </p:cNvSpPr>
          <p:nvPr>
            <p:ph type="subTitle" idx="4294967295"/>
          </p:nvPr>
        </p:nvSpPr>
        <p:spPr>
          <a:xfrm>
            <a:off x="2133600" y="3581400"/>
            <a:ext cx="6858000" cy="617537"/>
          </a:xfrm>
        </p:spPr>
        <p:txBody>
          <a:bodyPr>
            <a:normAutofit/>
          </a:bodyPr>
          <a:lstStyle/>
          <a:p>
            <a:r>
              <a:rPr lang="en-US" sz="2600" dirty="0" smtClean="0">
                <a:solidFill>
                  <a:schemeClr val="bg1"/>
                </a:solidFill>
              </a:rPr>
              <a:t>Highly political in recent years </a:t>
            </a:r>
            <a:endParaRPr lang="en-US" sz="2600" dirty="0">
              <a:solidFill>
                <a:schemeClr val="bg1"/>
              </a:solidFill>
            </a:endParaRPr>
          </a:p>
        </p:txBody>
      </p:sp>
    </p:spTree>
    <p:custDataLst>
      <p:tags r:id="rId1"/>
    </p:custDataLst>
    <p:extLst>
      <p:ext uri="{BB962C8B-B14F-4D97-AF65-F5344CB8AC3E}">
        <p14:creationId xmlns:p14="http://schemas.microsoft.com/office/powerpoint/2010/main" val="3566426727"/>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057400"/>
            <a:ext cx="7886700" cy="1325563"/>
          </a:xfrm>
        </p:spPr>
        <p:txBody>
          <a:bodyPr>
            <a:normAutofit/>
          </a:bodyPr>
          <a:lstStyle/>
          <a:p>
            <a:r>
              <a:rPr lang="en-US" b="1" dirty="0" smtClean="0">
                <a:solidFill>
                  <a:schemeClr val="bg1"/>
                </a:solidFill>
              </a:rPr>
              <a:t>Tools of </a:t>
            </a:r>
            <a:r>
              <a:rPr lang="en-US" b="1" dirty="0" smtClean="0">
                <a:solidFill>
                  <a:schemeClr val="bg1"/>
                </a:solidFill>
              </a:rPr>
              <a:t>Economic </a:t>
            </a:r>
            <a:r>
              <a:rPr lang="en-US" b="1" dirty="0" smtClean="0">
                <a:solidFill>
                  <a:schemeClr val="bg1"/>
                </a:solidFill>
              </a:rPr>
              <a:t>Policy</a:t>
            </a:r>
            <a:endParaRPr lang="en-US" b="1" dirty="0">
              <a:solidFill>
                <a:schemeClr val="bg1"/>
              </a:solidFill>
            </a:endParaRPr>
          </a:p>
        </p:txBody>
      </p:sp>
    </p:spTree>
    <p:custDataLst>
      <p:tags r:id="rId1"/>
    </p:custDataLst>
    <p:extLst>
      <p:ext uri="{BB962C8B-B14F-4D97-AF65-F5344CB8AC3E}">
        <p14:creationId xmlns:p14="http://schemas.microsoft.com/office/powerpoint/2010/main" val="4119535671"/>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3898" y="685800"/>
            <a:ext cx="8267702" cy="1325563"/>
          </a:xfrm>
        </p:spPr>
        <p:txBody>
          <a:bodyPr/>
          <a:lstStyle/>
          <a:p>
            <a:r>
              <a:rPr lang="en-US" b="1" dirty="0" smtClean="0">
                <a:solidFill>
                  <a:schemeClr val="bg1"/>
                </a:solidFill>
              </a:rPr>
              <a:t>Tools of Economic </a:t>
            </a:r>
            <a:r>
              <a:rPr lang="en-US" b="1" dirty="0" smtClean="0">
                <a:solidFill>
                  <a:schemeClr val="bg1"/>
                </a:solidFill>
              </a:rPr>
              <a:t>Policy </a:t>
            </a:r>
            <a:r>
              <a:rPr lang="en-US" b="1" dirty="0" smtClean="0">
                <a:solidFill>
                  <a:schemeClr val="bg1"/>
                </a:solidFill>
              </a:rPr>
              <a:t>(Summary)</a:t>
            </a:r>
            <a:endParaRPr lang="en-US" b="1" dirty="0">
              <a:solidFill>
                <a:schemeClr val="bg1"/>
              </a:solidFill>
            </a:endParaRPr>
          </a:p>
        </p:txBody>
      </p:sp>
      <p:sp>
        <p:nvSpPr>
          <p:cNvPr id="3" name="Content Placeholder 2"/>
          <p:cNvSpPr>
            <a:spLocks noGrp="1"/>
          </p:cNvSpPr>
          <p:nvPr>
            <p:ph idx="1"/>
          </p:nvPr>
        </p:nvSpPr>
        <p:spPr>
          <a:xfrm>
            <a:off x="840000" y="2057400"/>
            <a:ext cx="7770600" cy="4548505"/>
          </a:xfrm>
        </p:spPr>
        <p:txBody>
          <a:bodyPr>
            <a:normAutofit fontScale="92500" lnSpcReduction="20000"/>
          </a:bodyPr>
          <a:lstStyle/>
          <a:p>
            <a:r>
              <a:rPr lang="en-US" sz="3200" b="1" dirty="0">
                <a:solidFill>
                  <a:schemeClr val="bg1"/>
                </a:solidFill>
              </a:rPr>
              <a:t>Fiscal policy –the budget (revenue and expenses</a:t>
            </a:r>
            <a:r>
              <a:rPr lang="en-US" sz="3200" b="1" dirty="0" smtClean="0">
                <a:solidFill>
                  <a:schemeClr val="bg1"/>
                </a:solidFill>
              </a:rPr>
              <a:t>)</a:t>
            </a:r>
          </a:p>
          <a:p>
            <a:endParaRPr lang="en-US" sz="3200" b="1" dirty="0">
              <a:solidFill>
                <a:schemeClr val="bg1"/>
              </a:solidFill>
            </a:endParaRPr>
          </a:p>
          <a:p>
            <a:r>
              <a:rPr lang="en-US" sz="3200" b="1" dirty="0" smtClean="0">
                <a:solidFill>
                  <a:schemeClr val="bg1"/>
                </a:solidFill>
              </a:rPr>
              <a:t>Monetary policy –money supply</a:t>
            </a:r>
          </a:p>
          <a:p>
            <a:endParaRPr lang="en-US" sz="3200" b="1" dirty="0" smtClean="0">
              <a:solidFill>
                <a:schemeClr val="bg1"/>
              </a:solidFill>
            </a:endParaRPr>
          </a:p>
          <a:p>
            <a:r>
              <a:rPr lang="en-US" sz="3200" b="1" dirty="0" smtClean="0">
                <a:solidFill>
                  <a:schemeClr val="bg1"/>
                </a:solidFill>
              </a:rPr>
              <a:t>Tax policy – who pays taxes and how much</a:t>
            </a:r>
          </a:p>
          <a:p>
            <a:endParaRPr lang="en-US" sz="3200" b="1" dirty="0" smtClean="0">
              <a:solidFill>
                <a:schemeClr val="bg1"/>
              </a:solidFill>
            </a:endParaRPr>
          </a:p>
          <a:p>
            <a:r>
              <a:rPr lang="en-US" sz="3200" b="1" dirty="0" smtClean="0">
                <a:solidFill>
                  <a:schemeClr val="bg1"/>
                </a:solidFill>
              </a:rPr>
              <a:t>Regulation – control behavior</a:t>
            </a:r>
          </a:p>
          <a:p>
            <a:endParaRPr lang="en-US" sz="3200" b="1" dirty="0" smtClean="0">
              <a:solidFill>
                <a:schemeClr val="bg1"/>
              </a:solidFill>
            </a:endParaRPr>
          </a:p>
          <a:p>
            <a:r>
              <a:rPr lang="en-US" sz="3200" b="1" dirty="0" smtClean="0">
                <a:solidFill>
                  <a:schemeClr val="bg1"/>
                </a:solidFill>
              </a:rPr>
              <a:t>Incentives, subsidies, and support for specific initiatives</a:t>
            </a:r>
          </a:p>
        </p:txBody>
      </p:sp>
    </p:spTree>
    <p:custDataLst>
      <p:tags r:id="rId1"/>
    </p:custDataLst>
    <p:extLst>
      <p:ext uri="{BB962C8B-B14F-4D97-AF65-F5344CB8AC3E}">
        <p14:creationId xmlns:p14="http://schemas.microsoft.com/office/powerpoint/2010/main" val="18417896"/>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800100" y="503237"/>
            <a:ext cx="7886700" cy="1325563"/>
          </a:xfrm>
          <a:noFill/>
          <a:ln/>
        </p:spPr>
        <p:txBody>
          <a:bodyPr lIns="90488" tIns="44450" rIns="90488" bIns="44450">
            <a:normAutofit/>
          </a:bodyPr>
          <a:lstStyle/>
          <a:p>
            <a:r>
              <a:rPr lang="en-US" b="1" dirty="0" smtClean="0">
                <a:solidFill>
                  <a:schemeClr val="bg1"/>
                </a:solidFill>
              </a:rPr>
              <a:t>Fiscal Policy – the Budget</a:t>
            </a:r>
            <a:endParaRPr lang="en-US" b="1" dirty="0">
              <a:solidFill>
                <a:schemeClr val="bg1"/>
              </a:solidFill>
            </a:endParaRPr>
          </a:p>
        </p:txBody>
      </p:sp>
      <p:sp>
        <p:nvSpPr>
          <p:cNvPr id="16387" name="Rectangle 3"/>
          <p:cNvSpPr>
            <a:spLocks noGrp="1" noChangeArrowheads="1"/>
          </p:cNvSpPr>
          <p:nvPr>
            <p:ph idx="1"/>
          </p:nvPr>
        </p:nvSpPr>
        <p:spPr>
          <a:xfrm>
            <a:off x="838200" y="1600200"/>
            <a:ext cx="8077200" cy="4267200"/>
          </a:xfrm>
          <a:noFill/>
          <a:ln/>
        </p:spPr>
        <p:txBody>
          <a:bodyPr lIns="90488" tIns="44450" rIns="90488" bIns="44450">
            <a:normAutofit fontScale="92500" lnSpcReduction="10000"/>
          </a:bodyPr>
          <a:lstStyle/>
          <a:p>
            <a:r>
              <a:rPr lang="en-US" sz="3200" b="1" dirty="0" smtClean="0">
                <a:solidFill>
                  <a:schemeClr val="bg1"/>
                </a:solidFill>
              </a:rPr>
              <a:t>All levels of government develop budgets</a:t>
            </a:r>
          </a:p>
          <a:p>
            <a:pPr lvl="1"/>
            <a:r>
              <a:rPr lang="en-US" sz="2800" dirty="0" smtClean="0">
                <a:solidFill>
                  <a:schemeClr val="bg1"/>
                </a:solidFill>
              </a:rPr>
              <a:t>Spending: How much to spend on programs </a:t>
            </a:r>
          </a:p>
          <a:p>
            <a:pPr lvl="1"/>
            <a:r>
              <a:rPr lang="en-US" sz="2800" dirty="0" smtClean="0">
                <a:solidFill>
                  <a:schemeClr val="bg1"/>
                </a:solidFill>
              </a:rPr>
              <a:t>Taxing: Amount of revenue needed, from where</a:t>
            </a:r>
          </a:p>
          <a:p>
            <a:pPr lvl="1"/>
            <a:endParaRPr lang="en-US" sz="2800" b="1" dirty="0" smtClean="0">
              <a:solidFill>
                <a:schemeClr val="bg1"/>
              </a:solidFill>
            </a:endParaRPr>
          </a:p>
          <a:p>
            <a:r>
              <a:rPr lang="en-US" sz="3200" b="1" dirty="0" smtClean="0">
                <a:solidFill>
                  <a:schemeClr val="bg1"/>
                </a:solidFill>
              </a:rPr>
              <a:t>Role of executive, legislative branches</a:t>
            </a:r>
          </a:p>
          <a:p>
            <a:endParaRPr lang="en-US" sz="3200" b="1" dirty="0" smtClean="0">
              <a:solidFill>
                <a:schemeClr val="bg1"/>
              </a:solidFill>
            </a:endParaRPr>
          </a:p>
          <a:p>
            <a:r>
              <a:rPr lang="en-US" sz="3200" b="1" dirty="0" smtClean="0">
                <a:solidFill>
                  <a:schemeClr val="bg1"/>
                </a:solidFill>
              </a:rPr>
              <a:t>Line item veto (1996)</a:t>
            </a:r>
          </a:p>
          <a:p>
            <a:endParaRPr lang="en-US" sz="3200" b="1" dirty="0" smtClean="0">
              <a:solidFill>
                <a:schemeClr val="bg1"/>
              </a:solidFill>
            </a:endParaRPr>
          </a:p>
          <a:p>
            <a:r>
              <a:rPr lang="en-US" sz="3200" b="1" dirty="0" smtClean="0">
                <a:solidFill>
                  <a:schemeClr val="bg1"/>
                </a:solidFill>
              </a:rPr>
              <a:t>Failure to pass a budget (2011-on)</a:t>
            </a:r>
          </a:p>
        </p:txBody>
      </p:sp>
      <p:sp>
        <p:nvSpPr>
          <p:cNvPr id="6" name="Slide Number Placeholder 5"/>
          <p:cNvSpPr>
            <a:spLocks noGrp="1"/>
          </p:cNvSpPr>
          <p:nvPr>
            <p:ph type="sldNum" sz="quarter" idx="12"/>
          </p:nvPr>
        </p:nvSpPr>
        <p:spPr/>
        <p:txBody>
          <a:bodyPr/>
          <a:lstStyle/>
          <a:p>
            <a:fld id="{7DB17C61-ED35-4861-A368-F7F32716EEDF}" type="slidenum">
              <a:rPr lang="en-US"/>
              <a:pPr/>
              <a:t>32</a:t>
            </a:fld>
            <a:endParaRPr lang="en-US"/>
          </a:p>
        </p:txBody>
      </p:sp>
    </p:spTree>
    <p:custDataLst>
      <p:tags r:id="rId1"/>
    </p:custDataLst>
    <p:extLst>
      <p:ext uri="{BB962C8B-B14F-4D97-AF65-F5344CB8AC3E}">
        <p14:creationId xmlns:p14="http://schemas.microsoft.com/office/powerpoint/2010/main" val="1122410330"/>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219200" y="1066800"/>
            <a:ext cx="6876629" cy="5632457"/>
          </a:xfrm>
        </p:spPr>
      </p:pic>
      <p:sp>
        <p:nvSpPr>
          <p:cNvPr id="2" name="Title 1"/>
          <p:cNvSpPr>
            <a:spLocks noGrp="1"/>
          </p:cNvSpPr>
          <p:nvPr>
            <p:ph type="title"/>
          </p:nvPr>
        </p:nvSpPr>
        <p:spPr>
          <a:xfrm>
            <a:off x="4648200" y="381000"/>
            <a:ext cx="4495800" cy="1006474"/>
          </a:xfrm>
        </p:spPr>
        <p:txBody>
          <a:bodyPr/>
          <a:lstStyle/>
          <a:p>
            <a:pPr algn="r"/>
            <a:r>
              <a:rPr lang="en-US" b="1" dirty="0" smtClean="0">
                <a:solidFill>
                  <a:schemeClr val="bg1"/>
                </a:solidFill>
              </a:rPr>
              <a:t>Budgetary Process</a:t>
            </a:r>
            <a:endParaRPr lang="en-US" b="1" dirty="0">
              <a:solidFill>
                <a:schemeClr val="bg1"/>
              </a:solidFill>
            </a:endParaRPr>
          </a:p>
        </p:txBody>
      </p:sp>
    </p:spTree>
    <p:extLst>
      <p:ext uri="{BB962C8B-B14F-4D97-AF65-F5344CB8AC3E}">
        <p14:creationId xmlns:p14="http://schemas.microsoft.com/office/powerpoint/2010/main" val="200669776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711200" y="838200"/>
            <a:ext cx="5994400" cy="1162050"/>
          </a:xfrm>
          <a:noFill/>
          <a:ln/>
        </p:spPr>
        <p:txBody>
          <a:bodyPr lIns="90488" tIns="44450" rIns="90488" bIns="44450"/>
          <a:lstStyle/>
          <a:p>
            <a:r>
              <a:rPr lang="en-US" b="1" dirty="0" smtClean="0">
                <a:solidFill>
                  <a:schemeClr val="bg1"/>
                </a:solidFill>
              </a:rPr>
              <a:t>Monetary Policy</a:t>
            </a:r>
            <a:endParaRPr lang="en-US" b="1" dirty="0">
              <a:solidFill>
                <a:schemeClr val="bg1"/>
              </a:solidFill>
            </a:endParaRPr>
          </a:p>
        </p:txBody>
      </p:sp>
      <p:sp>
        <p:nvSpPr>
          <p:cNvPr id="18435" name="Rectangle 3"/>
          <p:cNvSpPr>
            <a:spLocks noGrp="1" noChangeArrowheads="1"/>
          </p:cNvSpPr>
          <p:nvPr>
            <p:ph idx="1"/>
          </p:nvPr>
        </p:nvSpPr>
        <p:spPr>
          <a:xfrm>
            <a:off x="762000" y="1828800"/>
            <a:ext cx="7696200" cy="3886200"/>
          </a:xfrm>
          <a:noFill/>
          <a:ln/>
        </p:spPr>
        <p:txBody>
          <a:bodyPr lIns="90488" tIns="44450" rIns="90488" bIns="44450">
            <a:normAutofit/>
          </a:bodyPr>
          <a:lstStyle/>
          <a:p>
            <a:r>
              <a:rPr lang="en-US" sz="3500" b="1" dirty="0" smtClean="0">
                <a:solidFill>
                  <a:schemeClr val="bg1"/>
                </a:solidFill>
              </a:rPr>
              <a:t>Managed </a:t>
            </a:r>
            <a:r>
              <a:rPr lang="en-US" sz="3500" b="1" dirty="0">
                <a:solidFill>
                  <a:schemeClr val="bg1"/>
                </a:solidFill>
              </a:rPr>
              <a:t>by the Federal Reserve </a:t>
            </a:r>
            <a:r>
              <a:rPr lang="en-US" sz="3500" b="1" dirty="0" smtClean="0">
                <a:solidFill>
                  <a:schemeClr val="bg1"/>
                </a:solidFill>
              </a:rPr>
              <a:t>Board (the FED)</a:t>
            </a:r>
          </a:p>
          <a:p>
            <a:endParaRPr lang="en-US" sz="3500" b="1" dirty="0" smtClean="0">
              <a:solidFill>
                <a:schemeClr val="bg1"/>
              </a:solidFill>
            </a:endParaRPr>
          </a:p>
          <a:p>
            <a:r>
              <a:rPr lang="en-US" sz="3500" b="1" dirty="0" smtClean="0">
                <a:solidFill>
                  <a:schemeClr val="bg1"/>
                </a:solidFill>
              </a:rPr>
              <a:t>Independent, powerful</a:t>
            </a:r>
          </a:p>
          <a:p>
            <a:pPr lvl="1"/>
            <a:r>
              <a:rPr lang="en-US" sz="2800" dirty="0" smtClean="0">
                <a:solidFill>
                  <a:schemeClr val="bg1"/>
                </a:solidFill>
              </a:rPr>
              <a:t>Can affect economy quickly</a:t>
            </a:r>
          </a:p>
          <a:p>
            <a:pPr lvl="1"/>
            <a:r>
              <a:rPr lang="en-US" sz="2800" dirty="0" smtClean="0">
                <a:solidFill>
                  <a:schemeClr val="bg1"/>
                </a:solidFill>
              </a:rPr>
              <a:t>Designed to be “a-political”</a:t>
            </a:r>
          </a:p>
          <a:p>
            <a:pPr lvl="1"/>
            <a:r>
              <a:rPr lang="en-US" sz="2800" dirty="0" smtClean="0">
                <a:solidFill>
                  <a:schemeClr val="bg1"/>
                </a:solidFill>
              </a:rPr>
              <a:t>Meets privately, </a:t>
            </a:r>
            <a:r>
              <a:rPr lang="en-US" sz="2800" dirty="0" smtClean="0">
                <a:solidFill>
                  <a:schemeClr val="bg1"/>
                </a:solidFill>
              </a:rPr>
              <a:t>out </a:t>
            </a:r>
            <a:r>
              <a:rPr lang="en-US" sz="2800" dirty="0" smtClean="0">
                <a:solidFill>
                  <a:schemeClr val="bg1"/>
                </a:solidFill>
              </a:rPr>
              <a:t>of public eye</a:t>
            </a:r>
          </a:p>
        </p:txBody>
      </p:sp>
    </p:spTree>
    <p:custDataLst>
      <p:tags r:id="rId1"/>
    </p:custDataLst>
    <p:extLst>
      <p:ext uri="{BB962C8B-B14F-4D97-AF65-F5344CB8AC3E}">
        <p14:creationId xmlns:p14="http://schemas.microsoft.com/office/powerpoint/2010/main" val="1894353903"/>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7700" y="579437"/>
            <a:ext cx="7886700" cy="1325563"/>
          </a:xfrm>
        </p:spPr>
        <p:txBody>
          <a:bodyPr/>
          <a:lstStyle/>
          <a:p>
            <a:r>
              <a:rPr lang="en-US" b="1" dirty="0">
                <a:solidFill>
                  <a:schemeClr val="bg1"/>
                </a:solidFill>
              </a:rPr>
              <a:t>What </a:t>
            </a:r>
            <a:r>
              <a:rPr lang="en-US" b="1" dirty="0" smtClean="0">
                <a:solidFill>
                  <a:schemeClr val="bg1"/>
                </a:solidFill>
              </a:rPr>
              <a:t>Does the FED Do?</a:t>
            </a:r>
            <a:endParaRPr lang="en-US" b="1" dirty="0">
              <a:solidFill>
                <a:schemeClr val="bg1"/>
              </a:solidFill>
            </a:endParaRPr>
          </a:p>
        </p:txBody>
      </p:sp>
      <p:sp>
        <p:nvSpPr>
          <p:cNvPr id="3" name="Content Placeholder 2"/>
          <p:cNvSpPr>
            <a:spLocks noGrp="1"/>
          </p:cNvSpPr>
          <p:nvPr>
            <p:ph idx="1"/>
          </p:nvPr>
        </p:nvSpPr>
        <p:spPr>
          <a:xfrm>
            <a:off x="533400" y="1752600"/>
            <a:ext cx="7924800" cy="4191000"/>
          </a:xfrm>
        </p:spPr>
        <p:txBody>
          <a:bodyPr>
            <a:normAutofit/>
          </a:bodyPr>
          <a:lstStyle/>
          <a:p>
            <a:pPr lvl="1"/>
            <a:r>
              <a:rPr lang="en-US" sz="3600" b="1" dirty="0" smtClean="0">
                <a:solidFill>
                  <a:schemeClr val="bg1"/>
                </a:solidFill>
              </a:rPr>
              <a:t>Regulate money supply </a:t>
            </a:r>
            <a:endParaRPr lang="en-US" sz="3600" b="1" dirty="0">
              <a:solidFill>
                <a:schemeClr val="bg1"/>
              </a:solidFill>
            </a:endParaRPr>
          </a:p>
          <a:p>
            <a:pPr lvl="2"/>
            <a:r>
              <a:rPr lang="en-US" sz="2800" dirty="0">
                <a:solidFill>
                  <a:schemeClr val="bg1"/>
                </a:solidFill>
              </a:rPr>
              <a:t>Stimulate growth by circulating more </a:t>
            </a:r>
            <a:r>
              <a:rPr lang="en-US" sz="2800" dirty="0" smtClean="0">
                <a:solidFill>
                  <a:schemeClr val="bg1"/>
                </a:solidFill>
              </a:rPr>
              <a:t>money</a:t>
            </a:r>
            <a:endParaRPr lang="en-US" sz="2800" dirty="0">
              <a:solidFill>
                <a:schemeClr val="bg1"/>
              </a:solidFill>
            </a:endParaRPr>
          </a:p>
          <a:p>
            <a:pPr lvl="2"/>
            <a:r>
              <a:rPr lang="en-US" sz="2800" dirty="0">
                <a:solidFill>
                  <a:schemeClr val="bg1"/>
                </a:solidFill>
              </a:rPr>
              <a:t>Control inflation by cutting back money </a:t>
            </a:r>
            <a:r>
              <a:rPr lang="en-US" sz="2800" dirty="0" smtClean="0">
                <a:solidFill>
                  <a:schemeClr val="bg1"/>
                </a:solidFill>
              </a:rPr>
              <a:t>supply</a:t>
            </a:r>
          </a:p>
          <a:p>
            <a:pPr lvl="2"/>
            <a:endParaRPr lang="en-US" sz="2800" b="1" dirty="0">
              <a:solidFill>
                <a:schemeClr val="bg1"/>
              </a:solidFill>
            </a:endParaRPr>
          </a:p>
          <a:p>
            <a:pPr lvl="1"/>
            <a:r>
              <a:rPr lang="en-US" sz="3600" b="1" dirty="0" smtClean="0">
                <a:solidFill>
                  <a:schemeClr val="bg1"/>
                </a:solidFill>
              </a:rPr>
              <a:t>Set </a:t>
            </a:r>
            <a:r>
              <a:rPr lang="en-US" sz="3600" b="1" dirty="0">
                <a:solidFill>
                  <a:schemeClr val="bg1"/>
                </a:solidFill>
              </a:rPr>
              <a:t>d</a:t>
            </a:r>
            <a:r>
              <a:rPr lang="en-US" sz="3600" b="1" dirty="0" smtClean="0">
                <a:solidFill>
                  <a:schemeClr val="bg1"/>
                </a:solidFill>
              </a:rPr>
              <a:t>iscount rate  </a:t>
            </a:r>
          </a:p>
          <a:p>
            <a:pPr lvl="2"/>
            <a:r>
              <a:rPr lang="en-US" sz="2800" dirty="0" smtClean="0">
                <a:solidFill>
                  <a:schemeClr val="bg1"/>
                </a:solidFill>
              </a:rPr>
              <a:t>FED </a:t>
            </a:r>
            <a:r>
              <a:rPr lang="en-US" sz="2800" dirty="0">
                <a:solidFill>
                  <a:schemeClr val="bg1"/>
                </a:solidFill>
              </a:rPr>
              <a:t>makes loans to banks</a:t>
            </a:r>
          </a:p>
          <a:p>
            <a:pPr lvl="2"/>
            <a:r>
              <a:rPr lang="en-US" sz="2800" dirty="0" smtClean="0">
                <a:solidFill>
                  <a:schemeClr val="bg1"/>
                </a:solidFill>
              </a:rPr>
              <a:t>Low rate stimulates economy</a:t>
            </a:r>
            <a:endParaRPr lang="en-US" sz="2800" dirty="0">
              <a:solidFill>
                <a:schemeClr val="bg1"/>
              </a:solidFill>
            </a:endParaRPr>
          </a:p>
        </p:txBody>
      </p:sp>
    </p:spTree>
    <p:extLst>
      <p:ext uri="{BB962C8B-B14F-4D97-AF65-F5344CB8AC3E}">
        <p14:creationId xmlns:p14="http://schemas.microsoft.com/office/powerpoint/2010/main" val="378394632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type="title"/>
          </p:nvPr>
        </p:nvSpPr>
        <p:spPr>
          <a:xfrm>
            <a:off x="914400" y="685800"/>
            <a:ext cx="7772400" cy="1162050"/>
          </a:xfrm>
          <a:noFill/>
          <a:ln/>
        </p:spPr>
        <p:txBody>
          <a:bodyPr lIns="90488" tIns="44450" rIns="90488" bIns="44450"/>
          <a:lstStyle/>
          <a:p>
            <a:r>
              <a:rPr lang="en-US" b="1" dirty="0" smtClean="0">
                <a:solidFill>
                  <a:schemeClr val="bg1"/>
                </a:solidFill>
              </a:rPr>
              <a:t>Tax Policy</a:t>
            </a:r>
            <a:endParaRPr lang="en-US" b="1" dirty="0">
              <a:solidFill>
                <a:schemeClr val="bg1"/>
              </a:solidFill>
            </a:endParaRPr>
          </a:p>
        </p:txBody>
      </p:sp>
      <p:sp>
        <p:nvSpPr>
          <p:cNvPr id="24580" name="Rectangle 4"/>
          <p:cNvSpPr>
            <a:spLocks noGrp="1" noChangeArrowheads="1"/>
          </p:cNvSpPr>
          <p:nvPr>
            <p:ph idx="1"/>
          </p:nvPr>
        </p:nvSpPr>
        <p:spPr>
          <a:xfrm>
            <a:off x="762000" y="1600200"/>
            <a:ext cx="7924800" cy="4648200"/>
          </a:xfrm>
          <a:noFill/>
          <a:ln/>
        </p:spPr>
        <p:txBody>
          <a:bodyPr lIns="90488" tIns="44450" rIns="90488" bIns="44450">
            <a:normAutofit fontScale="92500" lnSpcReduction="20000"/>
          </a:bodyPr>
          <a:lstStyle/>
          <a:p>
            <a:r>
              <a:rPr lang="en-US" sz="3200" b="1" dirty="0" smtClean="0">
                <a:solidFill>
                  <a:schemeClr val="bg1"/>
                </a:solidFill>
              </a:rPr>
              <a:t>Revenue side of equation – affects growth</a:t>
            </a:r>
          </a:p>
          <a:p>
            <a:endParaRPr lang="en-US" sz="3200" b="1" dirty="0">
              <a:solidFill>
                <a:schemeClr val="bg1"/>
              </a:solidFill>
            </a:endParaRPr>
          </a:p>
          <a:p>
            <a:r>
              <a:rPr lang="en-US" sz="3200" b="1" dirty="0" smtClean="0">
                <a:solidFill>
                  <a:schemeClr val="bg1"/>
                </a:solidFill>
              </a:rPr>
              <a:t>Highly political!   </a:t>
            </a:r>
          </a:p>
          <a:p>
            <a:endParaRPr lang="en-US" sz="3200" b="1" dirty="0" smtClean="0">
              <a:solidFill>
                <a:schemeClr val="bg1"/>
              </a:solidFill>
            </a:endParaRPr>
          </a:p>
          <a:p>
            <a:r>
              <a:rPr lang="en-US" sz="3200" b="1" dirty="0" smtClean="0">
                <a:solidFill>
                  <a:schemeClr val="bg1"/>
                </a:solidFill>
              </a:rPr>
              <a:t>Variables to consider </a:t>
            </a:r>
          </a:p>
          <a:p>
            <a:pPr marL="0" indent="0">
              <a:buNone/>
            </a:pPr>
            <a:r>
              <a:rPr lang="en-US" sz="3200" b="1" dirty="0">
                <a:solidFill>
                  <a:schemeClr val="bg1"/>
                </a:solidFill>
              </a:rPr>
              <a:t> </a:t>
            </a:r>
            <a:r>
              <a:rPr lang="en-US" sz="3200" b="1" dirty="0" smtClean="0">
                <a:solidFill>
                  <a:schemeClr val="bg1"/>
                </a:solidFill>
              </a:rPr>
              <a:t> when applying taxes:</a:t>
            </a:r>
          </a:p>
          <a:p>
            <a:pPr lvl="1"/>
            <a:r>
              <a:rPr lang="en-US" sz="2800" dirty="0" smtClean="0">
                <a:solidFill>
                  <a:schemeClr val="bg1"/>
                </a:solidFill>
              </a:rPr>
              <a:t>Collectability</a:t>
            </a:r>
          </a:p>
          <a:p>
            <a:pPr lvl="1"/>
            <a:r>
              <a:rPr lang="en-US" sz="2800" dirty="0" smtClean="0">
                <a:solidFill>
                  <a:schemeClr val="bg1"/>
                </a:solidFill>
              </a:rPr>
              <a:t>Fiscal neutrality</a:t>
            </a:r>
          </a:p>
          <a:p>
            <a:pPr lvl="1"/>
            <a:r>
              <a:rPr lang="en-US" sz="2800" dirty="0" smtClean="0">
                <a:solidFill>
                  <a:schemeClr val="bg1"/>
                </a:solidFill>
              </a:rPr>
              <a:t>Buoyancy</a:t>
            </a:r>
          </a:p>
          <a:p>
            <a:pPr lvl="1"/>
            <a:r>
              <a:rPr lang="en-US" sz="2800" dirty="0" smtClean="0">
                <a:solidFill>
                  <a:schemeClr val="bg1"/>
                </a:solidFill>
              </a:rPr>
              <a:t>Distributive effects</a:t>
            </a:r>
          </a:p>
          <a:p>
            <a:pPr lvl="1"/>
            <a:r>
              <a:rPr lang="en-US" sz="2800" dirty="0" smtClean="0">
                <a:solidFill>
                  <a:schemeClr val="bg1"/>
                </a:solidFill>
              </a:rPr>
              <a:t>Visibility</a:t>
            </a:r>
          </a:p>
          <a:p>
            <a:pPr lvl="1"/>
            <a:r>
              <a:rPr lang="en-US" sz="2800" dirty="0" smtClean="0">
                <a:solidFill>
                  <a:schemeClr val="bg1"/>
                </a:solidFill>
              </a:rPr>
              <a:t>Equity</a:t>
            </a:r>
          </a:p>
        </p:txBody>
      </p:sp>
      <p:pic>
        <p:nvPicPr>
          <p:cNvPr id="12290" name="Picture 2" descr="C:\Users\klowry\AppData\Local\Microsoft\Windows\Temporary Internet Files\Content.IE5\2UZ8XGJF\MP900382678[1].jpg"/>
          <p:cNvPicPr>
            <a:picLocks noChangeAspect="1" noChangeArrowheads="1"/>
          </p:cNvPicPr>
          <p:nvPr/>
        </p:nvPicPr>
        <p:blipFill>
          <a:blip r:embed="rId4" cstate="print"/>
          <a:srcRect/>
          <a:stretch>
            <a:fillRect/>
          </a:stretch>
        </p:blipFill>
        <p:spPr bwMode="auto">
          <a:xfrm>
            <a:off x="5063986" y="2743200"/>
            <a:ext cx="3775213" cy="3276600"/>
          </a:xfrm>
          <a:prstGeom prst="rect">
            <a:avLst/>
          </a:prstGeom>
          <a:noFill/>
        </p:spPr>
      </p:pic>
    </p:spTree>
    <p:custDataLst>
      <p:tags r:id="rId1"/>
    </p:custDataLst>
    <p:extLst>
      <p:ext uri="{BB962C8B-B14F-4D97-AF65-F5344CB8AC3E}">
        <p14:creationId xmlns:p14="http://schemas.microsoft.com/office/powerpoint/2010/main" val="3546224202"/>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type="title"/>
          </p:nvPr>
        </p:nvSpPr>
        <p:spPr>
          <a:xfrm>
            <a:off x="914400" y="685800"/>
            <a:ext cx="7772400" cy="1162050"/>
          </a:xfrm>
          <a:noFill/>
          <a:ln/>
        </p:spPr>
        <p:txBody>
          <a:bodyPr lIns="90488" tIns="44450" rIns="90488" bIns="44450"/>
          <a:lstStyle/>
          <a:p>
            <a:r>
              <a:rPr lang="en-US" b="1" dirty="0" smtClean="0">
                <a:solidFill>
                  <a:schemeClr val="bg1"/>
                </a:solidFill>
              </a:rPr>
              <a:t>Tax Policy</a:t>
            </a:r>
            <a:endParaRPr lang="en-US" b="1" dirty="0">
              <a:solidFill>
                <a:schemeClr val="bg1"/>
              </a:solidFill>
            </a:endParaRPr>
          </a:p>
        </p:txBody>
      </p:sp>
      <p:sp>
        <p:nvSpPr>
          <p:cNvPr id="24580" name="Rectangle 4"/>
          <p:cNvSpPr>
            <a:spLocks noGrp="1" noChangeArrowheads="1"/>
          </p:cNvSpPr>
          <p:nvPr>
            <p:ph idx="1"/>
          </p:nvPr>
        </p:nvSpPr>
        <p:spPr>
          <a:xfrm>
            <a:off x="762000" y="1600200"/>
            <a:ext cx="8077200" cy="5029200"/>
          </a:xfrm>
          <a:noFill/>
          <a:ln/>
        </p:spPr>
        <p:txBody>
          <a:bodyPr lIns="90488" tIns="44450" rIns="90488" bIns="44450">
            <a:noAutofit/>
          </a:bodyPr>
          <a:lstStyle/>
          <a:p>
            <a:r>
              <a:rPr lang="en-US" sz="2800" dirty="0" smtClean="0">
                <a:solidFill>
                  <a:schemeClr val="bg1"/>
                </a:solidFill>
              </a:rPr>
              <a:t>Revenue side of equation. Political!   </a:t>
            </a:r>
          </a:p>
          <a:p>
            <a:r>
              <a:rPr lang="en-US" sz="2800" dirty="0" smtClean="0">
                <a:solidFill>
                  <a:schemeClr val="bg1"/>
                </a:solidFill>
              </a:rPr>
              <a:t>U.S</a:t>
            </a:r>
            <a:r>
              <a:rPr lang="en-US" sz="2800" dirty="0">
                <a:solidFill>
                  <a:schemeClr val="bg1"/>
                </a:solidFill>
              </a:rPr>
              <a:t>. </a:t>
            </a:r>
            <a:r>
              <a:rPr lang="en-US" sz="2800" dirty="0" smtClean="0">
                <a:solidFill>
                  <a:schemeClr val="bg1"/>
                </a:solidFill>
              </a:rPr>
              <a:t>has low taxes vs. other </a:t>
            </a:r>
            <a:r>
              <a:rPr lang="en-US" sz="2800" dirty="0">
                <a:solidFill>
                  <a:schemeClr val="bg1"/>
                </a:solidFill>
              </a:rPr>
              <a:t>developed </a:t>
            </a:r>
            <a:r>
              <a:rPr lang="en-US" sz="2800" dirty="0" smtClean="0">
                <a:solidFill>
                  <a:schemeClr val="bg1"/>
                </a:solidFill>
              </a:rPr>
              <a:t>nations</a:t>
            </a:r>
          </a:p>
          <a:p>
            <a:r>
              <a:rPr lang="en-US" sz="2800" dirty="0" smtClean="0">
                <a:solidFill>
                  <a:schemeClr val="bg1"/>
                </a:solidFill>
              </a:rPr>
              <a:t>We </a:t>
            </a:r>
            <a:r>
              <a:rPr lang="en-US" sz="2800" dirty="0" smtClean="0">
                <a:solidFill>
                  <a:schemeClr val="bg1"/>
                </a:solidFill>
              </a:rPr>
              <a:t>will always tax, but HOW is the question </a:t>
            </a:r>
          </a:p>
          <a:p>
            <a:r>
              <a:rPr lang="en-US" sz="2800" dirty="0" smtClean="0">
                <a:solidFill>
                  <a:schemeClr val="bg1"/>
                </a:solidFill>
              </a:rPr>
              <a:t>Who </a:t>
            </a:r>
            <a:r>
              <a:rPr lang="en-US" sz="2800" dirty="0">
                <a:solidFill>
                  <a:schemeClr val="bg1"/>
                </a:solidFill>
              </a:rPr>
              <a:t>gets taxed for what…EQUITY </a:t>
            </a:r>
            <a:r>
              <a:rPr lang="en-US" sz="2800" dirty="0" smtClean="0">
                <a:solidFill>
                  <a:schemeClr val="bg1"/>
                </a:solidFill>
              </a:rPr>
              <a:t>issue</a:t>
            </a:r>
          </a:p>
          <a:p>
            <a:pPr marL="0" indent="0">
              <a:buNone/>
            </a:pPr>
            <a:endParaRPr lang="en-US" sz="2800" dirty="0">
              <a:solidFill>
                <a:schemeClr val="bg1"/>
              </a:solidFill>
            </a:endParaRPr>
          </a:p>
          <a:p>
            <a:pPr lvl="1"/>
            <a:r>
              <a:rPr lang="en-US" sz="2500" b="1" u="sng" dirty="0" smtClean="0">
                <a:solidFill>
                  <a:schemeClr val="bg1"/>
                </a:solidFill>
              </a:rPr>
              <a:t>Regressive</a:t>
            </a:r>
            <a:r>
              <a:rPr lang="en-US" sz="2500" b="1" dirty="0" smtClean="0">
                <a:solidFill>
                  <a:schemeClr val="bg1"/>
                </a:solidFill>
              </a:rPr>
              <a:t> taxes:  we all pay the same regardless of our incomes</a:t>
            </a:r>
          </a:p>
          <a:p>
            <a:pPr lvl="2"/>
            <a:r>
              <a:rPr lang="en-US" sz="2500" b="1" dirty="0" smtClean="0">
                <a:solidFill>
                  <a:schemeClr val="bg1"/>
                </a:solidFill>
              </a:rPr>
              <a:t>Sales, Medicare, Social Security</a:t>
            </a:r>
          </a:p>
          <a:p>
            <a:pPr lvl="2"/>
            <a:endParaRPr lang="en-US" sz="2500" b="1" dirty="0" smtClean="0">
              <a:solidFill>
                <a:schemeClr val="bg1"/>
              </a:solidFill>
            </a:endParaRPr>
          </a:p>
          <a:p>
            <a:pPr lvl="1"/>
            <a:r>
              <a:rPr lang="en-US" sz="2500" b="1" u="sng" dirty="0" smtClean="0">
                <a:solidFill>
                  <a:schemeClr val="bg1"/>
                </a:solidFill>
              </a:rPr>
              <a:t>Progressive</a:t>
            </a:r>
            <a:r>
              <a:rPr lang="en-US" sz="2500" b="1" dirty="0" smtClean="0">
                <a:solidFill>
                  <a:schemeClr val="bg1"/>
                </a:solidFill>
              </a:rPr>
              <a:t> taxes: you earn more, you pay more</a:t>
            </a:r>
          </a:p>
        </p:txBody>
      </p:sp>
    </p:spTree>
    <p:custDataLst>
      <p:tags r:id="rId1"/>
    </p:custDataLst>
    <p:extLst>
      <p:ext uri="{BB962C8B-B14F-4D97-AF65-F5344CB8AC3E}">
        <p14:creationId xmlns:p14="http://schemas.microsoft.com/office/powerpoint/2010/main" val="1496161902"/>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723900" y="579437"/>
            <a:ext cx="7886700" cy="1325563"/>
          </a:xfrm>
          <a:noFill/>
          <a:ln/>
        </p:spPr>
        <p:txBody>
          <a:bodyPr lIns="90488" tIns="44450" rIns="90488" bIns="44450"/>
          <a:lstStyle/>
          <a:p>
            <a:r>
              <a:rPr lang="en-US" b="1" dirty="0">
                <a:solidFill>
                  <a:schemeClr val="bg1"/>
                </a:solidFill>
              </a:rPr>
              <a:t>Other </a:t>
            </a:r>
            <a:r>
              <a:rPr lang="en-US" b="1" dirty="0" smtClean="0">
                <a:solidFill>
                  <a:schemeClr val="bg1"/>
                </a:solidFill>
              </a:rPr>
              <a:t>Economic Policy Tools</a:t>
            </a:r>
            <a:endParaRPr lang="en-US" b="1" dirty="0">
              <a:solidFill>
                <a:schemeClr val="bg1"/>
              </a:solidFill>
            </a:endParaRPr>
          </a:p>
        </p:txBody>
      </p:sp>
      <p:sp>
        <p:nvSpPr>
          <p:cNvPr id="22531" name="Rectangle 3"/>
          <p:cNvSpPr>
            <a:spLocks noGrp="1" noChangeArrowheads="1"/>
          </p:cNvSpPr>
          <p:nvPr>
            <p:ph idx="1"/>
          </p:nvPr>
        </p:nvSpPr>
        <p:spPr>
          <a:xfrm>
            <a:off x="762000" y="1676400"/>
            <a:ext cx="8001000" cy="4495800"/>
          </a:xfrm>
          <a:noFill/>
          <a:ln/>
        </p:spPr>
        <p:txBody>
          <a:bodyPr lIns="90488" tIns="44450" rIns="90488" bIns="44450">
            <a:normAutofit/>
          </a:bodyPr>
          <a:lstStyle/>
          <a:p>
            <a:r>
              <a:rPr lang="en-US" sz="3200" b="1" dirty="0">
                <a:solidFill>
                  <a:schemeClr val="bg1"/>
                </a:solidFill>
              </a:rPr>
              <a:t>Regulation</a:t>
            </a:r>
          </a:p>
          <a:p>
            <a:pPr lvl="1"/>
            <a:r>
              <a:rPr lang="en-US" sz="2800" dirty="0">
                <a:solidFill>
                  <a:schemeClr val="bg1"/>
                </a:solidFill>
              </a:rPr>
              <a:t>not an </a:t>
            </a:r>
            <a:r>
              <a:rPr lang="en-US" sz="2800" dirty="0" smtClean="0">
                <a:solidFill>
                  <a:schemeClr val="bg1"/>
                </a:solidFill>
              </a:rPr>
              <a:t>actual </a:t>
            </a:r>
            <a:r>
              <a:rPr lang="en-US" sz="2800" dirty="0">
                <a:solidFill>
                  <a:schemeClr val="bg1"/>
                </a:solidFill>
              </a:rPr>
              <a:t>economic policy, but can affect the </a:t>
            </a:r>
            <a:r>
              <a:rPr lang="en-US" sz="2800" dirty="0" smtClean="0">
                <a:solidFill>
                  <a:schemeClr val="bg1"/>
                </a:solidFill>
              </a:rPr>
              <a:t>economy</a:t>
            </a:r>
          </a:p>
          <a:p>
            <a:pPr lvl="1"/>
            <a:r>
              <a:rPr lang="en-US" sz="2800" dirty="0" smtClean="0">
                <a:solidFill>
                  <a:schemeClr val="bg1"/>
                </a:solidFill>
              </a:rPr>
              <a:t>Minimum wage law, OSHA regulations</a:t>
            </a:r>
          </a:p>
          <a:p>
            <a:pPr lvl="1"/>
            <a:endParaRPr lang="en-US" sz="2800" b="1" dirty="0" smtClean="0">
              <a:solidFill>
                <a:schemeClr val="bg1"/>
              </a:solidFill>
            </a:endParaRPr>
          </a:p>
          <a:p>
            <a:r>
              <a:rPr lang="en-US" sz="3200" b="1" dirty="0" smtClean="0">
                <a:solidFill>
                  <a:schemeClr val="bg1"/>
                </a:solidFill>
              </a:rPr>
              <a:t>Incentives</a:t>
            </a:r>
            <a:r>
              <a:rPr lang="en-US" sz="3200" b="1" dirty="0">
                <a:solidFill>
                  <a:schemeClr val="bg1"/>
                </a:solidFill>
              </a:rPr>
              <a:t>, subsidies, and support </a:t>
            </a:r>
          </a:p>
          <a:p>
            <a:pPr lvl="1"/>
            <a:r>
              <a:rPr lang="en-US" sz="2800" dirty="0" smtClean="0">
                <a:solidFill>
                  <a:schemeClr val="bg1"/>
                </a:solidFill>
              </a:rPr>
              <a:t>Tax breaks for creating jobs</a:t>
            </a:r>
          </a:p>
          <a:p>
            <a:pPr lvl="1"/>
            <a:r>
              <a:rPr lang="en-US" sz="2800" dirty="0" smtClean="0">
                <a:solidFill>
                  <a:schemeClr val="bg1"/>
                </a:solidFill>
              </a:rPr>
              <a:t>Subsidies or tax breaks for alternative energy businesses</a:t>
            </a:r>
          </a:p>
          <a:p>
            <a:pPr lvl="1"/>
            <a:r>
              <a:rPr lang="en-US" sz="2800" dirty="0" smtClean="0">
                <a:solidFill>
                  <a:schemeClr val="bg1"/>
                </a:solidFill>
              </a:rPr>
              <a:t>“Corporate welfare” – oil companies</a:t>
            </a:r>
          </a:p>
        </p:txBody>
      </p:sp>
      <p:sp>
        <p:nvSpPr>
          <p:cNvPr id="6" name="Slide Number Placeholder 5"/>
          <p:cNvSpPr>
            <a:spLocks noGrp="1"/>
          </p:cNvSpPr>
          <p:nvPr>
            <p:ph type="sldNum" sz="quarter" idx="12"/>
          </p:nvPr>
        </p:nvSpPr>
        <p:spPr/>
        <p:txBody>
          <a:bodyPr/>
          <a:lstStyle/>
          <a:p>
            <a:fld id="{BE72F892-87C2-44CB-BCB2-2E52B1570157}" type="slidenum">
              <a:rPr lang="en-US"/>
              <a:pPr/>
              <a:t>38</a:t>
            </a:fld>
            <a:endParaRPr lang="en-US"/>
          </a:p>
        </p:txBody>
      </p:sp>
    </p:spTree>
    <p:custDataLst>
      <p:tags r:id="rId1"/>
    </p:custDataLst>
    <p:extLst>
      <p:ext uri="{BB962C8B-B14F-4D97-AF65-F5344CB8AC3E}">
        <p14:creationId xmlns:p14="http://schemas.microsoft.com/office/powerpoint/2010/main" val="3502755638"/>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886700" cy="1325563"/>
          </a:xfrm>
        </p:spPr>
        <p:txBody>
          <a:bodyPr/>
          <a:lstStyle/>
          <a:p>
            <a:r>
              <a:rPr lang="en-US" b="1" dirty="0" smtClean="0">
                <a:solidFill>
                  <a:schemeClr val="bg1"/>
                </a:solidFill>
              </a:rPr>
              <a:t>Wealth Inequality in America</a:t>
            </a:r>
            <a:endParaRPr lang="en-US" b="1" dirty="0">
              <a:solidFill>
                <a:schemeClr val="bg1"/>
              </a:solidFill>
            </a:endParaRPr>
          </a:p>
        </p:txBody>
      </p:sp>
      <p:sp>
        <p:nvSpPr>
          <p:cNvPr id="6" name="Content Placeholder 5"/>
          <p:cNvSpPr>
            <a:spLocks noGrp="1"/>
          </p:cNvSpPr>
          <p:nvPr>
            <p:ph idx="1"/>
          </p:nvPr>
        </p:nvSpPr>
        <p:spPr>
          <a:xfrm>
            <a:off x="228600" y="1981200"/>
            <a:ext cx="8763000" cy="2819400"/>
          </a:xfrm>
        </p:spPr>
        <p:txBody>
          <a:bodyPr>
            <a:normAutofit/>
          </a:bodyPr>
          <a:lstStyle/>
          <a:p>
            <a:pPr lvl="1"/>
            <a:r>
              <a:rPr lang="en-US" sz="2800" b="1" dirty="0" smtClean="0">
                <a:solidFill>
                  <a:schemeClr val="bg1"/>
                </a:solidFill>
              </a:rPr>
              <a:t>Video: (</a:t>
            </a:r>
            <a:r>
              <a:rPr lang="en-US" sz="2800" b="1" dirty="0" smtClean="0">
                <a:solidFill>
                  <a:schemeClr val="bg1"/>
                </a:solidFill>
                <a:hlinkClick r:id="rId3"/>
              </a:rPr>
              <a:t>https</a:t>
            </a:r>
            <a:r>
              <a:rPr lang="en-US" sz="2800" b="1" dirty="0" smtClean="0">
                <a:solidFill>
                  <a:schemeClr val="bg1"/>
                </a:solidFill>
                <a:hlinkClick r:id="rId3"/>
              </a:rPr>
              <a:t>://</a:t>
            </a:r>
            <a:r>
              <a:rPr lang="en-US" sz="2800" b="1" dirty="0" smtClean="0">
                <a:solidFill>
                  <a:schemeClr val="bg1"/>
                </a:solidFill>
                <a:hlinkClick r:id="rId3"/>
              </a:rPr>
              <a:t>www.youtube.com/watch?v=QPKKQnijnsM</a:t>
            </a:r>
            <a:r>
              <a:rPr lang="en-US" sz="2800" b="1" dirty="0" smtClean="0">
                <a:solidFill>
                  <a:schemeClr val="bg1"/>
                </a:solidFill>
              </a:rPr>
              <a:t>)</a:t>
            </a:r>
          </a:p>
          <a:p>
            <a:pPr lvl="1"/>
            <a:r>
              <a:rPr lang="en-US" sz="2800" dirty="0">
                <a:solidFill>
                  <a:schemeClr val="bg1"/>
                </a:solidFill>
              </a:rPr>
              <a:t>The gap between wealthy and middle class/poor is widening in America.  What impact will this have on the </a:t>
            </a:r>
            <a:r>
              <a:rPr lang="en-US" sz="2800" dirty="0" smtClean="0">
                <a:solidFill>
                  <a:schemeClr val="bg1"/>
                </a:solidFill>
              </a:rPr>
              <a:t>US?  </a:t>
            </a:r>
            <a:endParaRPr lang="en-US" sz="2800" dirty="0">
              <a:solidFill>
                <a:schemeClr val="bg1"/>
              </a:solidFill>
            </a:endParaRPr>
          </a:p>
          <a:p>
            <a:pPr lvl="1"/>
            <a:endParaRPr lang="en-US" sz="2800" b="1" dirty="0">
              <a:solidFill>
                <a:schemeClr val="bg1"/>
              </a:solidFill>
            </a:endParaRPr>
          </a:p>
        </p:txBody>
      </p:sp>
    </p:spTree>
    <p:extLst>
      <p:ext uri="{BB962C8B-B14F-4D97-AF65-F5344CB8AC3E}">
        <p14:creationId xmlns:p14="http://schemas.microsoft.com/office/powerpoint/2010/main" val="29658722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28650" y="579437"/>
            <a:ext cx="7886700" cy="1325563"/>
          </a:xfrm>
        </p:spPr>
        <p:txBody>
          <a:bodyPr/>
          <a:lstStyle/>
          <a:p>
            <a:r>
              <a:rPr lang="en-US" b="1" dirty="0" smtClean="0">
                <a:solidFill>
                  <a:schemeClr val="bg1"/>
                </a:solidFill>
              </a:rPr>
              <a:t>Government Shutdown</a:t>
            </a:r>
            <a:endParaRPr lang="en-US" b="1" dirty="0">
              <a:solidFill>
                <a:schemeClr val="bg1"/>
              </a:solidFill>
            </a:endParaRPr>
          </a:p>
        </p:txBody>
      </p:sp>
      <p:sp>
        <p:nvSpPr>
          <p:cNvPr id="5" name="TextBox 4"/>
          <p:cNvSpPr txBox="1"/>
          <p:nvPr/>
        </p:nvSpPr>
        <p:spPr>
          <a:xfrm>
            <a:off x="1371600" y="2209800"/>
            <a:ext cx="7086600" cy="2806922"/>
          </a:xfrm>
          <a:prstGeom prst="rect">
            <a:avLst/>
          </a:prstGeom>
          <a:noFill/>
        </p:spPr>
        <p:txBody>
          <a:bodyPr wrap="square" rtlCol="0">
            <a:spAutoFit/>
          </a:bodyPr>
          <a:lstStyle/>
          <a:p>
            <a:pPr marL="342900" lvl="0" indent="-342900">
              <a:spcBef>
                <a:spcPct val="30000"/>
              </a:spcBef>
              <a:buFont typeface="Arial" panose="020B0604020202020204" pitchFamily="34" charset="0"/>
              <a:buChar char="•"/>
              <a:defRPr/>
            </a:pPr>
            <a:r>
              <a:rPr lang="en-US" sz="2800" b="1" dirty="0" smtClean="0">
                <a:solidFill>
                  <a:schemeClr val="bg1"/>
                </a:solidFill>
                <a:latin typeface="Calibri" panose="020F0502020204030204" pitchFamily="34" charset="0"/>
              </a:rPr>
              <a:t>Video: </a:t>
            </a:r>
            <a:r>
              <a:rPr lang="en-US" sz="2800" b="1" dirty="0" smtClean="0">
                <a:solidFill>
                  <a:schemeClr val="bg1"/>
                </a:solidFill>
                <a:latin typeface="Calibri" panose="020F0502020204030204" pitchFamily="34" charset="0"/>
              </a:rPr>
              <a:t>(</a:t>
            </a:r>
            <a:r>
              <a:rPr lang="en-US" sz="2800" b="1" u="sng" dirty="0" smtClean="0">
                <a:solidFill>
                  <a:schemeClr val="bg1"/>
                </a:solidFill>
                <a:latin typeface="Calibri" panose="020F0502020204030204" pitchFamily="34" charset="0"/>
                <a:hlinkClick r:id="rId3"/>
              </a:rPr>
              <a:t>http://video.pbs.org/video/2365086245</a:t>
            </a:r>
            <a:r>
              <a:rPr lang="en-US" sz="2800" b="1" u="sng" dirty="0" smtClean="0">
                <a:solidFill>
                  <a:schemeClr val="bg1"/>
                </a:solidFill>
                <a:latin typeface="Calibri" panose="020F0502020204030204" pitchFamily="34" charset="0"/>
                <a:hlinkClick r:id="rId3"/>
              </a:rPr>
              <a:t>/</a:t>
            </a:r>
            <a:r>
              <a:rPr lang="en-US" sz="2800" b="1" dirty="0" smtClean="0">
                <a:solidFill>
                  <a:schemeClr val="bg1"/>
                </a:solidFill>
                <a:latin typeface="Calibri" panose="020F0502020204030204" pitchFamily="34" charset="0"/>
              </a:rPr>
              <a:t>)</a:t>
            </a:r>
          </a:p>
          <a:p>
            <a:pPr marL="342900" lvl="0" indent="-342900">
              <a:spcBef>
                <a:spcPct val="30000"/>
              </a:spcBef>
              <a:buFont typeface="Arial" panose="020B0604020202020204" pitchFamily="34" charset="0"/>
              <a:buChar char="•"/>
              <a:defRPr/>
            </a:pPr>
            <a:r>
              <a:rPr lang="en-US" sz="2800" b="1" dirty="0" smtClean="0">
                <a:solidFill>
                  <a:schemeClr val="bg1"/>
                </a:solidFill>
                <a:latin typeface="Calibri" panose="020F0502020204030204" pitchFamily="34" charset="0"/>
              </a:rPr>
              <a:t>PBS </a:t>
            </a:r>
            <a:r>
              <a:rPr lang="en-US" sz="2800" b="1" dirty="0" smtClean="0">
                <a:solidFill>
                  <a:schemeClr val="bg1"/>
                </a:solidFill>
                <a:latin typeface="Calibri" panose="020F0502020204030204" pitchFamily="34" charset="0"/>
              </a:rPr>
              <a:t>news report on possible government shutdown including video of Sen. Ted Cruz speaking in the Senate about defunding Obamacare. (Time:  9:48)</a:t>
            </a:r>
          </a:p>
        </p:txBody>
      </p:sp>
    </p:spTree>
    <p:extLst>
      <p:ext uri="{BB962C8B-B14F-4D97-AF65-F5344CB8AC3E}">
        <p14:creationId xmlns:p14="http://schemas.microsoft.com/office/powerpoint/2010/main" val="182374113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7886700" cy="1325563"/>
          </a:xfrm>
        </p:spPr>
        <p:txBody>
          <a:bodyPr/>
          <a:lstStyle/>
          <a:p>
            <a:r>
              <a:rPr lang="en-US" b="1" dirty="0" smtClean="0">
                <a:solidFill>
                  <a:schemeClr val="bg1"/>
                </a:solidFill>
              </a:rPr>
              <a:t>Global Wealth Inequality</a:t>
            </a:r>
            <a:endParaRPr lang="en-US" b="1" dirty="0">
              <a:solidFill>
                <a:schemeClr val="bg1"/>
              </a:solidFill>
            </a:endParaRPr>
          </a:p>
        </p:txBody>
      </p:sp>
      <p:sp>
        <p:nvSpPr>
          <p:cNvPr id="6" name="Content Placeholder 5"/>
          <p:cNvSpPr>
            <a:spLocks noGrp="1"/>
          </p:cNvSpPr>
          <p:nvPr>
            <p:ph idx="1"/>
          </p:nvPr>
        </p:nvSpPr>
        <p:spPr>
          <a:xfrm>
            <a:off x="838200" y="2286000"/>
            <a:ext cx="7675350" cy="4351338"/>
          </a:xfrm>
        </p:spPr>
        <p:txBody>
          <a:bodyPr>
            <a:normAutofit/>
          </a:bodyPr>
          <a:lstStyle/>
          <a:p>
            <a:pPr lvl="1"/>
            <a:r>
              <a:rPr lang="en-US" sz="2800" b="1" dirty="0" smtClean="0">
                <a:solidFill>
                  <a:schemeClr val="bg1"/>
                </a:solidFill>
              </a:rPr>
              <a:t>Video: (</a:t>
            </a:r>
            <a:r>
              <a:rPr lang="en-US" sz="2800" b="1" dirty="0" smtClean="0">
                <a:solidFill>
                  <a:schemeClr val="bg1"/>
                </a:solidFill>
                <a:hlinkClick r:id="rId3"/>
              </a:rPr>
              <a:t>https</a:t>
            </a:r>
            <a:r>
              <a:rPr lang="en-US" sz="2800" b="1" dirty="0" smtClean="0">
                <a:solidFill>
                  <a:schemeClr val="bg1"/>
                </a:solidFill>
                <a:hlinkClick r:id="rId3"/>
              </a:rPr>
              <a:t>://www.youtube.com/watch?v=uWSxzjyMNpU</a:t>
            </a:r>
            <a:r>
              <a:rPr lang="en-US" sz="2800" b="1" dirty="0" smtClean="0">
                <a:solidFill>
                  <a:schemeClr val="bg1"/>
                </a:solidFill>
              </a:rPr>
              <a:t>)</a:t>
            </a:r>
            <a:endParaRPr lang="en-US" sz="2800" b="1" dirty="0">
              <a:solidFill>
                <a:schemeClr val="bg1"/>
              </a:solidFill>
            </a:endParaRPr>
          </a:p>
        </p:txBody>
      </p:sp>
    </p:spTree>
    <p:extLst>
      <p:ext uri="{BB962C8B-B14F-4D97-AF65-F5344CB8AC3E}">
        <p14:creationId xmlns:p14="http://schemas.microsoft.com/office/powerpoint/2010/main" val="406007087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838200" y="533400"/>
            <a:ext cx="7886700" cy="1325563"/>
          </a:xfrm>
        </p:spPr>
        <p:txBody>
          <a:bodyPr/>
          <a:lstStyle/>
          <a:p>
            <a:r>
              <a:rPr lang="en-US" b="1" dirty="0" smtClean="0">
                <a:solidFill>
                  <a:schemeClr val="bg1"/>
                </a:solidFill>
              </a:rPr>
              <a:t>Wrap-Up</a:t>
            </a:r>
            <a:endParaRPr lang="en-US" b="1" dirty="0">
              <a:solidFill>
                <a:schemeClr val="bg1"/>
              </a:solidFill>
            </a:endParaRPr>
          </a:p>
        </p:txBody>
      </p:sp>
      <p:sp>
        <p:nvSpPr>
          <p:cNvPr id="45059" name="Rectangle 3"/>
          <p:cNvSpPr>
            <a:spLocks noGrp="1" noChangeArrowheads="1"/>
          </p:cNvSpPr>
          <p:nvPr>
            <p:ph idx="1"/>
          </p:nvPr>
        </p:nvSpPr>
        <p:spPr>
          <a:xfrm>
            <a:off x="762000" y="1676400"/>
            <a:ext cx="8001000" cy="4343400"/>
          </a:xfrm>
        </p:spPr>
        <p:txBody>
          <a:bodyPr>
            <a:normAutofit fontScale="62500" lnSpcReduction="20000"/>
          </a:bodyPr>
          <a:lstStyle/>
          <a:p>
            <a:r>
              <a:rPr lang="en-US" sz="4000" dirty="0" smtClean="0">
                <a:solidFill>
                  <a:schemeClr val="bg1"/>
                </a:solidFill>
              </a:rPr>
              <a:t>Economic policy is highly political</a:t>
            </a:r>
          </a:p>
          <a:p>
            <a:endParaRPr lang="en-US" sz="4000" dirty="0" smtClean="0">
              <a:solidFill>
                <a:schemeClr val="bg1"/>
              </a:solidFill>
            </a:endParaRPr>
          </a:p>
          <a:p>
            <a:r>
              <a:rPr lang="en-US" sz="4000" dirty="0" smtClean="0">
                <a:solidFill>
                  <a:schemeClr val="bg1"/>
                </a:solidFill>
              </a:rPr>
              <a:t>The United States has five economic policy goals that contribute to our quality of life</a:t>
            </a:r>
          </a:p>
          <a:p>
            <a:endParaRPr lang="en-US" sz="4000" dirty="0">
              <a:solidFill>
                <a:schemeClr val="bg1"/>
              </a:solidFill>
            </a:endParaRPr>
          </a:p>
          <a:p>
            <a:r>
              <a:rPr lang="en-US" sz="4000" dirty="0" smtClean="0">
                <a:solidFill>
                  <a:schemeClr val="bg1"/>
                </a:solidFill>
              </a:rPr>
              <a:t>Many policy tools are utilized </a:t>
            </a:r>
          </a:p>
          <a:p>
            <a:endParaRPr lang="en-US" sz="4000" dirty="0">
              <a:solidFill>
                <a:schemeClr val="bg1"/>
              </a:solidFill>
            </a:endParaRPr>
          </a:p>
          <a:p>
            <a:r>
              <a:rPr lang="en-US" sz="4000" dirty="0" smtClean="0">
                <a:solidFill>
                  <a:schemeClr val="bg1"/>
                </a:solidFill>
              </a:rPr>
              <a:t>Establishing the budget is a critical element of economic policy</a:t>
            </a:r>
          </a:p>
          <a:p>
            <a:endParaRPr lang="en-US" sz="4000" dirty="0" smtClean="0">
              <a:solidFill>
                <a:schemeClr val="bg1"/>
              </a:solidFill>
            </a:endParaRPr>
          </a:p>
          <a:p>
            <a:r>
              <a:rPr lang="en-US" sz="4000" dirty="0" smtClean="0">
                <a:solidFill>
                  <a:schemeClr val="bg1"/>
                </a:solidFill>
              </a:rPr>
              <a:t>Various proposals exist to address the federal budget deficit by increasing revenues or cutting spending</a:t>
            </a:r>
            <a:endParaRPr lang="en-US" sz="4000" dirty="0">
              <a:solidFill>
                <a:schemeClr val="bg1"/>
              </a:solidFill>
            </a:endParaRPr>
          </a:p>
          <a:p>
            <a:pPr marL="0" indent="0">
              <a:buNone/>
            </a:pPr>
            <a:endParaRPr lang="en-US" sz="3200" dirty="0"/>
          </a:p>
        </p:txBody>
      </p:sp>
    </p:spTree>
    <p:custDataLst>
      <p:tags r:id="rId1"/>
    </p:custDataLst>
    <p:extLst>
      <p:ext uri="{BB962C8B-B14F-4D97-AF65-F5344CB8AC3E}">
        <p14:creationId xmlns:p14="http://schemas.microsoft.com/office/powerpoint/2010/main" val="33662222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09600" y="1143000"/>
            <a:ext cx="8001000" cy="685800"/>
          </a:xfrm>
          <a:noFill/>
          <a:ln/>
        </p:spPr>
        <p:txBody>
          <a:bodyPr lIns="90488" tIns="44450" rIns="90488" bIns="44450">
            <a:noAutofit/>
          </a:bodyPr>
          <a:lstStyle/>
          <a:p>
            <a:r>
              <a:rPr lang="en-US" b="1" dirty="0">
                <a:solidFill>
                  <a:schemeClr val="bg1"/>
                </a:solidFill>
              </a:rPr>
              <a:t>Importance of Economic Policy</a:t>
            </a:r>
          </a:p>
        </p:txBody>
      </p:sp>
      <p:sp>
        <p:nvSpPr>
          <p:cNvPr id="6147" name="Rectangle 3"/>
          <p:cNvSpPr>
            <a:spLocks noGrp="1" noChangeArrowheads="1"/>
          </p:cNvSpPr>
          <p:nvPr>
            <p:ph idx="1"/>
          </p:nvPr>
        </p:nvSpPr>
        <p:spPr>
          <a:xfrm>
            <a:off x="685800" y="2108200"/>
            <a:ext cx="8001000" cy="4724400"/>
          </a:xfrm>
          <a:noFill/>
          <a:ln/>
        </p:spPr>
        <p:txBody>
          <a:bodyPr lIns="90488" tIns="44450" rIns="90488" bIns="44450">
            <a:noAutofit/>
          </a:bodyPr>
          <a:lstStyle/>
          <a:p>
            <a:r>
              <a:rPr lang="en-US" b="1" dirty="0" smtClean="0">
                <a:solidFill>
                  <a:schemeClr val="bg1"/>
                </a:solidFill>
              </a:rPr>
              <a:t>Definition:  programs and policies to improve economic conditions in the U.S. </a:t>
            </a:r>
          </a:p>
          <a:p>
            <a:endParaRPr lang="en-US" b="1" dirty="0" smtClean="0">
              <a:solidFill>
                <a:schemeClr val="bg1"/>
              </a:solidFill>
            </a:endParaRPr>
          </a:p>
          <a:p>
            <a:r>
              <a:rPr lang="en-US" b="1" dirty="0">
                <a:solidFill>
                  <a:schemeClr val="bg1"/>
                </a:solidFill>
              </a:rPr>
              <a:t>One of the main concerns of government </a:t>
            </a:r>
            <a:endParaRPr lang="en-US" b="1" dirty="0" smtClean="0">
              <a:solidFill>
                <a:schemeClr val="bg1"/>
              </a:solidFill>
            </a:endParaRPr>
          </a:p>
          <a:p>
            <a:endParaRPr lang="en-US" b="1" dirty="0">
              <a:solidFill>
                <a:schemeClr val="bg1"/>
              </a:solidFill>
            </a:endParaRPr>
          </a:p>
          <a:p>
            <a:r>
              <a:rPr lang="en-US" b="1" dirty="0" smtClean="0">
                <a:solidFill>
                  <a:schemeClr val="bg1"/>
                </a:solidFill>
              </a:rPr>
              <a:t>Touches all other government functions</a:t>
            </a:r>
          </a:p>
          <a:p>
            <a:endParaRPr lang="en-US" b="1" dirty="0" smtClean="0">
              <a:solidFill>
                <a:schemeClr val="bg1"/>
              </a:solidFill>
            </a:endParaRPr>
          </a:p>
          <a:p>
            <a:r>
              <a:rPr lang="en-US" b="1" dirty="0" smtClean="0">
                <a:solidFill>
                  <a:schemeClr val="bg1"/>
                </a:solidFill>
              </a:rPr>
              <a:t>Impacts and impacted by many </a:t>
            </a:r>
            <a:r>
              <a:rPr lang="en-US" b="1" dirty="0">
                <a:solidFill>
                  <a:schemeClr val="bg1"/>
                </a:solidFill>
              </a:rPr>
              <a:t>other policies</a:t>
            </a:r>
            <a:r>
              <a:rPr lang="en-US" sz="2800" b="1" dirty="0">
                <a:solidFill>
                  <a:schemeClr val="bg1"/>
                </a:solidFill>
              </a:rPr>
              <a:t>  </a:t>
            </a:r>
            <a:endParaRPr lang="en-US" sz="2800" b="1" dirty="0" smtClean="0">
              <a:solidFill>
                <a:schemeClr val="bg1"/>
              </a:solidFill>
            </a:endParaRPr>
          </a:p>
          <a:p>
            <a:pPr lvl="1"/>
            <a:r>
              <a:rPr lang="en-US" b="1" dirty="0" smtClean="0">
                <a:solidFill>
                  <a:schemeClr val="bg1"/>
                </a:solidFill>
              </a:rPr>
              <a:t>Taxing and spending on healthcare costs money</a:t>
            </a:r>
          </a:p>
          <a:p>
            <a:pPr lvl="1"/>
            <a:r>
              <a:rPr lang="en-US" b="1" dirty="0" smtClean="0">
                <a:solidFill>
                  <a:schemeClr val="bg1"/>
                </a:solidFill>
              </a:rPr>
              <a:t>Going to war costs money</a:t>
            </a:r>
          </a:p>
          <a:p>
            <a:pPr lvl="1"/>
            <a:r>
              <a:rPr lang="en-US" b="1" dirty="0" smtClean="0">
                <a:solidFill>
                  <a:schemeClr val="bg1"/>
                </a:solidFill>
              </a:rPr>
              <a:t>Protecting the environment requires investment</a:t>
            </a:r>
          </a:p>
          <a:p>
            <a:pPr marL="342900" lvl="1" indent="0">
              <a:buNone/>
            </a:pPr>
            <a:endParaRPr lang="en-US" sz="2400" dirty="0"/>
          </a:p>
        </p:txBody>
      </p:sp>
    </p:spTree>
    <p:custDataLst>
      <p:tags r:id="rId1"/>
    </p:custDataLst>
    <p:extLst>
      <p:ext uri="{BB962C8B-B14F-4D97-AF65-F5344CB8AC3E}">
        <p14:creationId xmlns:p14="http://schemas.microsoft.com/office/powerpoint/2010/main" val="4278074700"/>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838200" y="609600"/>
            <a:ext cx="7886700" cy="1325563"/>
          </a:xfrm>
          <a:noFill/>
          <a:ln/>
        </p:spPr>
        <p:txBody>
          <a:bodyPr lIns="90488" tIns="44450" rIns="90488" bIns="44450"/>
          <a:lstStyle/>
          <a:p>
            <a:r>
              <a:rPr lang="en-US" b="1" dirty="0" smtClean="0">
                <a:solidFill>
                  <a:schemeClr val="bg1"/>
                </a:solidFill>
              </a:rPr>
              <a:t>Five Goals </a:t>
            </a:r>
            <a:r>
              <a:rPr lang="en-US" b="1" dirty="0">
                <a:solidFill>
                  <a:schemeClr val="bg1"/>
                </a:solidFill>
              </a:rPr>
              <a:t>of Economic Policy</a:t>
            </a:r>
          </a:p>
        </p:txBody>
      </p:sp>
      <p:sp>
        <p:nvSpPr>
          <p:cNvPr id="7171" name="Rectangle 3"/>
          <p:cNvSpPr>
            <a:spLocks noGrp="1" noChangeArrowheads="1"/>
          </p:cNvSpPr>
          <p:nvPr>
            <p:ph idx="1"/>
          </p:nvPr>
        </p:nvSpPr>
        <p:spPr>
          <a:xfrm>
            <a:off x="838200" y="1905000"/>
            <a:ext cx="7772400" cy="4454525"/>
          </a:xfrm>
          <a:noFill/>
          <a:ln/>
        </p:spPr>
        <p:txBody>
          <a:bodyPr lIns="90488" tIns="44450" rIns="90488" bIns="44450">
            <a:normAutofit/>
          </a:bodyPr>
          <a:lstStyle/>
          <a:p>
            <a:pPr marL="514350" indent="-514350">
              <a:buFont typeface="+mj-lt"/>
              <a:buAutoNum type="arabicPeriod"/>
            </a:pPr>
            <a:r>
              <a:rPr lang="en-US" sz="3200" b="1" dirty="0">
                <a:solidFill>
                  <a:schemeClr val="bg1"/>
                </a:solidFill>
              </a:rPr>
              <a:t>Economic growth</a:t>
            </a:r>
          </a:p>
          <a:p>
            <a:pPr marL="514350" indent="-514350">
              <a:buFont typeface="+mj-lt"/>
              <a:buAutoNum type="arabicPeriod"/>
            </a:pPr>
            <a:r>
              <a:rPr lang="en-US" sz="3200" b="1" dirty="0" smtClean="0">
                <a:solidFill>
                  <a:schemeClr val="bg1"/>
                </a:solidFill>
              </a:rPr>
              <a:t>Stable </a:t>
            </a:r>
            <a:r>
              <a:rPr lang="en-US" sz="3200" b="1" dirty="0">
                <a:solidFill>
                  <a:schemeClr val="bg1"/>
                </a:solidFill>
              </a:rPr>
              <a:t>prices</a:t>
            </a:r>
          </a:p>
          <a:p>
            <a:pPr marL="514350" indent="-514350">
              <a:buFont typeface="+mj-lt"/>
              <a:buAutoNum type="arabicPeriod"/>
            </a:pPr>
            <a:r>
              <a:rPr lang="en-US" sz="3200" b="1" dirty="0" smtClean="0">
                <a:solidFill>
                  <a:schemeClr val="bg1"/>
                </a:solidFill>
              </a:rPr>
              <a:t>Positive balance of trade (with other countries)</a:t>
            </a:r>
          </a:p>
          <a:p>
            <a:pPr marL="514350" indent="-514350">
              <a:buFont typeface="+mj-lt"/>
              <a:buAutoNum type="arabicPeriod"/>
            </a:pPr>
            <a:r>
              <a:rPr lang="en-US" sz="3200" b="1" dirty="0" smtClean="0">
                <a:solidFill>
                  <a:schemeClr val="bg1"/>
                </a:solidFill>
              </a:rPr>
              <a:t>Management of deficits and debt</a:t>
            </a:r>
          </a:p>
          <a:p>
            <a:pPr marL="514350" indent="-514350">
              <a:buFont typeface="+mj-lt"/>
              <a:buAutoNum type="arabicPeriod"/>
            </a:pPr>
            <a:r>
              <a:rPr lang="en-US" sz="3200" b="1" dirty="0" smtClean="0">
                <a:solidFill>
                  <a:schemeClr val="bg1"/>
                </a:solidFill>
              </a:rPr>
              <a:t>Full </a:t>
            </a:r>
            <a:r>
              <a:rPr lang="en-US" sz="3200" b="1" dirty="0">
                <a:solidFill>
                  <a:schemeClr val="bg1"/>
                </a:solidFill>
              </a:rPr>
              <a:t>employment</a:t>
            </a:r>
          </a:p>
          <a:p>
            <a:pPr marL="0" indent="0">
              <a:buNone/>
            </a:pPr>
            <a:endParaRPr lang="en-US" sz="2800" b="1" dirty="0">
              <a:solidFill>
                <a:schemeClr val="bg1"/>
              </a:solidFill>
            </a:endParaRPr>
          </a:p>
          <a:p>
            <a:pPr algn="ctr">
              <a:buNone/>
            </a:pPr>
            <a:r>
              <a:rPr lang="en-US" sz="2800" b="1" dirty="0" smtClean="0">
                <a:solidFill>
                  <a:schemeClr val="bg1"/>
                </a:solidFill>
              </a:rPr>
              <a:t>How are we currently doing in these areas….?</a:t>
            </a:r>
            <a:endParaRPr lang="en-US" sz="2800" b="1" dirty="0">
              <a:solidFill>
                <a:schemeClr val="bg1"/>
              </a:solidFill>
            </a:endParaRPr>
          </a:p>
        </p:txBody>
      </p:sp>
    </p:spTree>
    <p:custDataLst>
      <p:tags r:id="rId1"/>
    </p:custDataLst>
    <p:extLst>
      <p:ext uri="{BB962C8B-B14F-4D97-AF65-F5344CB8AC3E}">
        <p14:creationId xmlns:p14="http://schemas.microsoft.com/office/powerpoint/2010/main" val="1966144848"/>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762000"/>
            <a:ext cx="7886700" cy="1325563"/>
          </a:xfrm>
        </p:spPr>
        <p:txBody>
          <a:bodyPr/>
          <a:lstStyle/>
          <a:p>
            <a:r>
              <a:rPr lang="en-US" b="1" dirty="0" smtClean="0">
                <a:solidFill>
                  <a:schemeClr val="bg1"/>
                </a:solidFill>
              </a:rPr>
              <a:t>FED Chairman Ben Bernanke on the Economy </a:t>
            </a:r>
            <a:endParaRPr lang="en-US" b="1" dirty="0">
              <a:solidFill>
                <a:schemeClr val="bg1"/>
              </a:solidFill>
            </a:endParaRPr>
          </a:p>
        </p:txBody>
      </p:sp>
      <p:sp>
        <p:nvSpPr>
          <p:cNvPr id="6" name="Content Placeholder 5"/>
          <p:cNvSpPr>
            <a:spLocks noGrp="1"/>
          </p:cNvSpPr>
          <p:nvPr>
            <p:ph idx="1"/>
          </p:nvPr>
        </p:nvSpPr>
        <p:spPr>
          <a:xfrm>
            <a:off x="838200" y="2209800"/>
            <a:ext cx="7848600" cy="2057400"/>
          </a:xfrm>
        </p:spPr>
        <p:txBody>
          <a:bodyPr>
            <a:normAutofit/>
          </a:bodyPr>
          <a:lstStyle/>
          <a:p>
            <a:r>
              <a:rPr lang="en-US" sz="3200" b="1" dirty="0" smtClean="0">
                <a:solidFill>
                  <a:schemeClr val="bg1"/>
                </a:solidFill>
              </a:rPr>
              <a:t>Video</a:t>
            </a:r>
            <a:r>
              <a:rPr lang="en-US" sz="3200" b="1" dirty="0" smtClean="0">
                <a:solidFill>
                  <a:schemeClr val="bg1"/>
                </a:solidFill>
              </a:rPr>
              <a:t>: </a:t>
            </a:r>
            <a:r>
              <a:rPr lang="en-US" sz="2800" b="1" dirty="0" smtClean="0">
                <a:solidFill>
                  <a:schemeClr val="bg1"/>
                </a:solidFill>
              </a:rPr>
              <a:t>(</a:t>
            </a:r>
            <a:r>
              <a:rPr lang="en-US" sz="2800" b="1" dirty="0" smtClean="0">
                <a:solidFill>
                  <a:schemeClr val="bg1"/>
                </a:solidFill>
                <a:hlinkClick r:id="rId3"/>
              </a:rPr>
              <a:t>https://www.youtube.com/watch?v=LxSv2rnBGA8</a:t>
            </a:r>
            <a:r>
              <a:rPr lang="en-US" sz="2800" b="1" dirty="0" smtClean="0">
                <a:solidFill>
                  <a:schemeClr val="bg1"/>
                </a:solidFill>
              </a:rPr>
              <a:t>)</a:t>
            </a:r>
          </a:p>
        </p:txBody>
      </p:sp>
    </p:spTree>
    <p:extLst>
      <p:ext uri="{BB962C8B-B14F-4D97-AF65-F5344CB8AC3E}">
        <p14:creationId xmlns:p14="http://schemas.microsoft.com/office/powerpoint/2010/main" val="9534983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66800" y="1752600"/>
            <a:ext cx="7886700" cy="1325563"/>
          </a:xfrm>
        </p:spPr>
        <p:txBody>
          <a:bodyPr/>
          <a:lstStyle/>
          <a:p>
            <a:r>
              <a:rPr lang="en-US" b="1" dirty="0" smtClean="0">
                <a:solidFill>
                  <a:schemeClr val="bg1"/>
                </a:solidFill>
              </a:rPr>
              <a:t>Economic Growth</a:t>
            </a:r>
            <a:endParaRPr lang="en-US" b="1" dirty="0">
              <a:solidFill>
                <a:schemeClr val="bg1"/>
              </a:solidFill>
            </a:endParaRPr>
          </a:p>
        </p:txBody>
      </p:sp>
      <p:sp>
        <p:nvSpPr>
          <p:cNvPr id="5" name="Subtitle 4"/>
          <p:cNvSpPr>
            <a:spLocks noGrp="1"/>
          </p:cNvSpPr>
          <p:nvPr>
            <p:ph type="subTitle" idx="4294967295"/>
          </p:nvPr>
        </p:nvSpPr>
        <p:spPr>
          <a:xfrm>
            <a:off x="2667000" y="3581400"/>
            <a:ext cx="6858000" cy="617537"/>
          </a:xfrm>
        </p:spPr>
        <p:txBody>
          <a:bodyPr>
            <a:normAutofit/>
          </a:bodyPr>
          <a:lstStyle/>
          <a:p>
            <a:r>
              <a:rPr lang="en-US" sz="2800" b="1" dirty="0" smtClean="0">
                <a:solidFill>
                  <a:schemeClr val="bg1"/>
                </a:solidFill>
              </a:rPr>
              <a:t>Goal</a:t>
            </a:r>
            <a:endParaRPr lang="en-US" sz="2800" b="1" dirty="0">
              <a:solidFill>
                <a:schemeClr val="bg1"/>
              </a:solidFill>
            </a:endParaRPr>
          </a:p>
        </p:txBody>
      </p:sp>
    </p:spTree>
    <p:custDataLst>
      <p:tags r:id="rId1"/>
    </p:custDataLst>
    <p:extLst>
      <p:ext uri="{BB962C8B-B14F-4D97-AF65-F5344CB8AC3E}">
        <p14:creationId xmlns:p14="http://schemas.microsoft.com/office/powerpoint/2010/main" val="3594238854"/>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838200" y="838200"/>
            <a:ext cx="7772400" cy="914400"/>
          </a:xfrm>
          <a:noFill/>
          <a:ln/>
        </p:spPr>
        <p:txBody>
          <a:bodyPr lIns="90488" tIns="44450" rIns="90488" bIns="44450">
            <a:noAutofit/>
          </a:bodyPr>
          <a:lstStyle/>
          <a:p>
            <a:r>
              <a:rPr lang="en-US" b="1" dirty="0" smtClean="0">
                <a:solidFill>
                  <a:schemeClr val="bg1"/>
                </a:solidFill>
              </a:rPr>
              <a:t>Economic </a:t>
            </a:r>
            <a:r>
              <a:rPr lang="en-US" b="1" dirty="0">
                <a:solidFill>
                  <a:schemeClr val="bg1"/>
                </a:solidFill>
              </a:rPr>
              <a:t>Growth</a:t>
            </a:r>
          </a:p>
        </p:txBody>
      </p:sp>
      <p:sp>
        <p:nvSpPr>
          <p:cNvPr id="8195" name="Rectangle 3"/>
          <p:cNvSpPr>
            <a:spLocks noGrp="1" noChangeArrowheads="1"/>
          </p:cNvSpPr>
          <p:nvPr>
            <p:ph idx="1"/>
          </p:nvPr>
        </p:nvSpPr>
        <p:spPr>
          <a:xfrm>
            <a:off x="685800" y="1676400"/>
            <a:ext cx="8229600" cy="4495800"/>
          </a:xfrm>
          <a:noFill/>
          <a:ln/>
        </p:spPr>
        <p:txBody>
          <a:bodyPr lIns="90488" tIns="44450" rIns="90488" bIns="44450">
            <a:normAutofit lnSpcReduction="10000"/>
          </a:bodyPr>
          <a:lstStyle/>
          <a:p>
            <a:r>
              <a:rPr lang="en-US" sz="3200" b="1" dirty="0" smtClean="0">
                <a:solidFill>
                  <a:schemeClr val="bg1"/>
                </a:solidFill>
              </a:rPr>
              <a:t>Produce more goods </a:t>
            </a:r>
            <a:r>
              <a:rPr lang="en-US" sz="3200" b="1" dirty="0">
                <a:solidFill>
                  <a:schemeClr val="bg1"/>
                </a:solidFill>
              </a:rPr>
              <a:t>and services </a:t>
            </a:r>
            <a:r>
              <a:rPr lang="en-US" sz="3200" b="1" dirty="0" smtClean="0">
                <a:solidFill>
                  <a:schemeClr val="bg1"/>
                </a:solidFill>
              </a:rPr>
              <a:t>each year </a:t>
            </a:r>
          </a:p>
          <a:p>
            <a:endParaRPr lang="en-US" sz="3200" b="1" dirty="0" smtClean="0">
              <a:solidFill>
                <a:schemeClr val="bg1"/>
              </a:solidFill>
            </a:endParaRPr>
          </a:p>
          <a:p>
            <a:r>
              <a:rPr lang="en-US" sz="3200" b="1" dirty="0" smtClean="0">
                <a:solidFill>
                  <a:schemeClr val="bg1"/>
                </a:solidFill>
              </a:rPr>
              <a:t>Operational measures of the economy</a:t>
            </a:r>
          </a:p>
          <a:p>
            <a:pPr lvl="1"/>
            <a:r>
              <a:rPr lang="en-US" sz="2800" b="1" dirty="0" smtClean="0">
                <a:solidFill>
                  <a:schemeClr val="bg1"/>
                </a:solidFill>
              </a:rPr>
              <a:t>Gross Domestic Product </a:t>
            </a:r>
          </a:p>
          <a:p>
            <a:pPr marL="685800" lvl="2" indent="0">
              <a:buNone/>
            </a:pPr>
            <a:r>
              <a:rPr lang="en-US" sz="2800" b="1" dirty="0" smtClean="0">
                <a:solidFill>
                  <a:schemeClr val="bg1"/>
                </a:solidFill>
              </a:rPr>
              <a:t>The </a:t>
            </a:r>
            <a:r>
              <a:rPr lang="en-US" sz="2800" b="1" dirty="0">
                <a:solidFill>
                  <a:schemeClr val="bg1"/>
                </a:solidFill>
              </a:rPr>
              <a:t>monetary value of all the finished goods and services </a:t>
            </a:r>
            <a:r>
              <a:rPr lang="en-US" sz="2800" b="1" i="1" dirty="0">
                <a:solidFill>
                  <a:schemeClr val="bg1"/>
                </a:solidFill>
              </a:rPr>
              <a:t>produced</a:t>
            </a:r>
            <a:r>
              <a:rPr lang="en-US" sz="2800" b="1" dirty="0">
                <a:solidFill>
                  <a:schemeClr val="bg1"/>
                </a:solidFill>
              </a:rPr>
              <a:t> within a country's borders in a specific time </a:t>
            </a:r>
            <a:r>
              <a:rPr lang="en-US" sz="2800" b="1" dirty="0" smtClean="0">
                <a:solidFill>
                  <a:schemeClr val="bg1"/>
                </a:solidFill>
              </a:rPr>
              <a:t>period </a:t>
            </a:r>
            <a:r>
              <a:rPr lang="en-US" sz="2800" i="1" dirty="0" smtClean="0">
                <a:solidFill>
                  <a:schemeClr val="bg1"/>
                </a:solidFill>
              </a:rPr>
              <a:t>- </a:t>
            </a:r>
            <a:r>
              <a:rPr lang="en-US" sz="2800" i="1" dirty="0" smtClean="0">
                <a:solidFill>
                  <a:schemeClr val="bg1"/>
                </a:solidFill>
              </a:rPr>
              <a:t>Investopedia</a:t>
            </a:r>
          </a:p>
          <a:p>
            <a:pPr marL="685800" lvl="2" indent="0">
              <a:buNone/>
            </a:pPr>
            <a:endParaRPr lang="en-US" sz="2800" b="1" i="1" dirty="0" smtClean="0">
              <a:solidFill>
                <a:schemeClr val="bg1"/>
              </a:solidFill>
            </a:endParaRPr>
          </a:p>
          <a:p>
            <a:r>
              <a:rPr lang="en-US" sz="3200" b="1" dirty="0" smtClean="0">
                <a:solidFill>
                  <a:schemeClr val="bg1"/>
                </a:solidFill>
              </a:rPr>
              <a:t>What are some other measures of economic growth (aside from GDP)?</a:t>
            </a:r>
          </a:p>
        </p:txBody>
      </p:sp>
      <p:sp>
        <p:nvSpPr>
          <p:cNvPr id="6" name="Slide Number Placeholder 5"/>
          <p:cNvSpPr>
            <a:spLocks noGrp="1"/>
          </p:cNvSpPr>
          <p:nvPr>
            <p:ph type="sldNum" sz="quarter" idx="12"/>
          </p:nvPr>
        </p:nvSpPr>
        <p:spPr/>
        <p:txBody>
          <a:bodyPr/>
          <a:lstStyle/>
          <a:p>
            <a:fld id="{0870D7E1-8537-468B-9302-28C1BCDDACA7}" type="slidenum">
              <a:rPr lang="en-US"/>
              <a:pPr/>
              <a:t>9</a:t>
            </a:fld>
            <a:endParaRPr lang="en-US"/>
          </a:p>
        </p:txBody>
      </p:sp>
    </p:spTree>
    <p:custDataLst>
      <p:tags r:id="rId1"/>
    </p:custDataLst>
    <p:extLst>
      <p:ext uri="{BB962C8B-B14F-4D97-AF65-F5344CB8AC3E}">
        <p14:creationId xmlns:p14="http://schemas.microsoft.com/office/powerpoint/2010/main" val="3285654534"/>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EXPANDSHOWBAR" val="True"/>
  <p:tag name="ANSWERNOWTEXT" val="Answer Now"/>
  <p:tag name="RESPTABLESTYLE" val="-1"/>
  <p:tag name="ALLOWDUPLICATES" val="False"/>
  <p:tag name="AUTOADVANCE" val="False"/>
  <p:tag name="STDCHART" val="1"/>
  <p:tag name="BUBBLENAMEVISIBLE" val="True"/>
  <p:tag name="DEFAULTNUMTEAMS" val="5"/>
  <p:tag name="CUSTOMCELLBACKCOLOR2" val="-13395457"/>
  <p:tag name="DISPLAYNAME" val="True"/>
  <p:tag name="GRIDROTATIONINTERVAL" val="2"/>
  <p:tag name="POLLINGCYCLE" val="2"/>
  <p:tag name="INCLUDENONRESPONDERS" val="False"/>
  <p:tag name="ALLOWUSERFEEDBACK" val="True"/>
  <p:tag name="REALTIMEBACKUPPATH" val="(None)"/>
  <p:tag name="ADVANCEDSETTINGSVIEW" val="False"/>
  <p:tag name="FIBDISPLAYKEYWORDS" val="True"/>
  <p:tag name="USESECONDARYMONITOR" val="True"/>
  <p:tag name="RESPCOUNTERSTYLE" val="-1"/>
  <p:tag name="NUMRESPONSES" val="1"/>
  <p:tag name="REVIEWONLY" val="False"/>
  <p:tag name="TEAMSINLEADERBOARD" val="5"/>
  <p:tag name="BUBBLEGROUPING" val="3"/>
  <p:tag name="CUSTOMCELLBACKCOLOR3" val="-268652"/>
  <p:tag name="DISPLAYDEVICEID" val="True"/>
  <p:tag name="GRIDPOSITION" val="1"/>
  <p:tag name="MULTIRESPDIVISOR" val="1"/>
  <p:tag name="INCORRECTPOINTVALUE" val="0"/>
  <p:tag name="CHARTSCALE" val="True"/>
  <p:tag name="TPVERSION" val="2008"/>
  <p:tag name="ANSWERNOWSTYLE" val="-1"/>
  <p:tag name="INPUTSOURCE" val="1"/>
  <p:tag name="ROTATIONINTERVAL" val="2"/>
  <p:tag name="BUBBLESIZEVISIBLE" val="True"/>
  <p:tag name="CUSTOMCELLBACKCOLOR1" val="-657956"/>
  <p:tag name="GRIDOPACITY" val="90"/>
  <p:tag name="CHARTLABELS" val="0"/>
  <p:tag name="CORRECTPOINTVALUE" val="100"/>
  <p:tag name="FIBDISPLAYRESULTS" val="True"/>
  <p:tag name="SHOWBARVISIBLE" val="True"/>
  <p:tag name="COUNTDOWNSECONDS" val="10"/>
  <p:tag name="AUTOUPDATEALIASES" val="True"/>
  <p:tag name="CUSTOMGRIDBACKCOLOR" val="-2830136"/>
  <p:tag name="DISPLAYDEVICENUMBER" val="True"/>
  <p:tag name="RESETCHARTS" val="True"/>
  <p:tag name="ZEROBASED" val="False"/>
  <p:tag name="BACKUPSESSIONS" val="True"/>
  <p:tag name="MAXRESPONDERS" val="5"/>
  <p:tag name="USESCHEMECOLORS" val="True"/>
  <p:tag name="PARTLISTDEFAULT" val="0"/>
  <p:tag name="FIBNUMRESULTS" val="5"/>
  <p:tag name="RESPCOUNTERFORMAT" val="0"/>
  <p:tag name="BUBBLEVALUEFORMAT" val="0.0"/>
  <p:tag name="GRIDSIZE" val="{Width=800, Height=600}"/>
  <p:tag name="AUTOADJUSTPARTRANGE" val="True"/>
  <p:tag name="BACKUPMAINTENANCE" val="7"/>
  <p:tag name="CUSTOMCELLBACKCOLOR4" val="-8355712"/>
  <p:tag name="REALTIMEBACKUP" val="False"/>
  <p:tag name="CHARTVALUEFORMAT" val="0%"/>
  <p:tag name="CHARTCOLORS" val="0"/>
  <p:tag name="COUNTDOWNSTYLE" val="-1"/>
  <p:tag name="INCLUDEPPT" val="True"/>
  <p:tag name="CUSTOMCELLFORECOLOR" val="-16777216"/>
  <p:tag name="PARTICIPANTSINLEADERBOARD" val="5"/>
  <p:tag name="AUTOSIZEGRID" val="True"/>
  <p:tag name="BULLETTYPE" val="3"/>
  <p:tag name="FIBINCLUDEOTHER" val="True"/>
  <p:tag name="DELIMITERS" val="3.1"/>
  <p:tag name="TASKPANEKEY" val="74072442-7b1f-4ef4-b42c-91337cb3e4f8"/>
  <p:tag name="POWERPOINTVERSION" val="14.0"/>
  <p:tag name="TPFULLVERSION" val="4.3.2.1178"/>
  <p:tag name="ISPRING_RESOURCE_PATHS_HASH_PRESENTER" val="88ada48153feb6c9161e704693cfe084ecb96d"/>
</p:tagLst>
</file>

<file path=ppt/tags/tag10.xml><?xml version="1.0" encoding="utf-8"?>
<p:tagLst xmlns:a="http://schemas.openxmlformats.org/drawingml/2006/main" xmlns:r="http://schemas.openxmlformats.org/officeDocument/2006/relationships" xmlns:p="http://schemas.openxmlformats.org/presentationml/2006/main">
  <p:tag name="DELIMITERS" val="3.1"/>
</p:tagLst>
</file>

<file path=ppt/tags/tag11.xml><?xml version="1.0" encoding="utf-8"?>
<p:tagLst xmlns:a="http://schemas.openxmlformats.org/drawingml/2006/main" xmlns:r="http://schemas.openxmlformats.org/officeDocument/2006/relationships" xmlns:p="http://schemas.openxmlformats.org/presentationml/2006/main">
  <p:tag name="DELIMITERS" val="3.1"/>
</p:tagLst>
</file>

<file path=ppt/tags/tag12.xml><?xml version="1.0" encoding="utf-8"?>
<p:tagLst xmlns:a="http://schemas.openxmlformats.org/drawingml/2006/main" xmlns:r="http://schemas.openxmlformats.org/officeDocument/2006/relationships" xmlns:p="http://schemas.openxmlformats.org/presentationml/2006/main">
  <p:tag name="DELIMITERS" val="3.1"/>
</p:tagLst>
</file>

<file path=ppt/tags/tag1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4.xml><?xml version="1.0" encoding="utf-8"?>
<p:tagLst xmlns:a="http://schemas.openxmlformats.org/drawingml/2006/main" xmlns:r="http://schemas.openxmlformats.org/officeDocument/2006/relationships" xmlns:p="http://schemas.openxmlformats.org/presentationml/2006/main">
  <p:tag name="DELIMITERS" val="3.1"/>
</p:tagLst>
</file>

<file path=ppt/tags/tag15.xml><?xml version="1.0" encoding="utf-8"?>
<p:tagLst xmlns:a="http://schemas.openxmlformats.org/drawingml/2006/main" xmlns:r="http://schemas.openxmlformats.org/officeDocument/2006/relationships" xmlns:p="http://schemas.openxmlformats.org/presentationml/2006/main">
  <p:tag name="DELIMITERS" val="3.1"/>
</p:tagLst>
</file>

<file path=ppt/tags/tag16.xml><?xml version="1.0" encoding="utf-8"?>
<p:tagLst xmlns:a="http://schemas.openxmlformats.org/drawingml/2006/main" xmlns:r="http://schemas.openxmlformats.org/officeDocument/2006/relationships" xmlns:p="http://schemas.openxmlformats.org/presentationml/2006/main">
  <p:tag name="DELIMITERS" val="3.1"/>
</p:tagLst>
</file>

<file path=ppt/tags/tag17.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8.xml><?xml version="1.0" encoding="utf-8"?>
<p:tagLst xmlns:a="http://schemas.openxmlformats.org/drawingml/2006/main" xmlns:r="http://schemas.openxmlformats.org/officeDocument/2006/relationships" xmlns:p="http://schemas.openxmlformats.org/presentationml/2006/main">
  <p:tag name="DELIMITERS" val="3.1"/>
</p:tagLst>
</file>

<file path=ppt/tags/tag19.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 name="DELIMITERS" val="3.1"/>
  <p:tag name="COUNTDOWNSOUND" val="(None)"/>
</p:tagLst>
</file>

<file path=ppt/tags/tag20.xml><?xml version="1.0" encoding="utf-8"?>
<p:tagLst xmlns:a="http://schemas.openxmlformats.org/drawingml/2006/main" xmlns:r="http://schemas.openxmlformats.org/officeDocument/2006/relationships" xmlns:p="http://schemas.openxmlformats.org/presentationml/2006/main">
  <p:tag name="DELIMITERS" val="3.1"/>
</p:tagLst>
</file>

<file path=ppt/tags/tag21.xml><?xml version="1.0" encoding="utf-8"?>
<p:tagLst xmlns:a="http://schemas.openxmlformats.org/drawingml/2006/main" xmlns:r="http://schemas.openxmlformats.org/officeDocument/2006/relationships" xmlns:p="http://schemas.openxmlformats.org/presentationml/2006/main">
  <p:tag name="DELIMITERS" val="3.1"/>
</p:tagLst>
</file>

<file path=ppt/tags/tag22.xml><?xml version="1.0" encoding="utf-8"?>
<p:tagLst xmlns:a="http://schemas.openxmlformats.org/drawingml/2006/main" xmlns:r="http://schemas.openxmlformats.org/officeDocument/2006/relationships" xmlns:p="http://schemas.openxmlformats.org/presentationml/2006/main">
  <p:tag name="DELIMITERS" val="3.1"/>
</p:tagLst>
</file>

<file path=ppt/tags/tag2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4.xml><?xml version="1.0" encoding="utf-8"?>
<p:tagLst xmlns:a="http://schemas.openxmlformats.org/drawingml/2006/main" xmlns:r="http://schemas.openxmlformats.org/officeDocument/2006/relationships" xmlns:p="http://schemas.openxmlformats.org/presentationml/2006/main">
  <p:tag name="DELIMITERS" val="3.1"/>
</p:tagLst>
</file>

<file path=ppt/tags/tag25.xml><?xml version="1.0" encoding="utf-8"?>
<p:tagLst xmlns:a="http://schemas.openxmlformats.org/drawingml/2006/main" xmlns:r="http://schemas.openxmlformats.org/officeDocument/2006/relationships" xmlns:p="http://schemas.openxmlformats.org/presentationml/2006/main">
  <p:tag name="DELIMITERS" val="3.1"/>
</p:tagLst>
</file>

<file path=ppt/tags/tag26.xml><?xml version="1.0" encoding="utf-8"?>
<p:tagLst xmlns:a="http://schemas.openxmlformats.org/drawingml/2006/main" xmlns:r="http://schemas.openxmlformats.org/officeDocument/2006/relationships" xmlns:p="http://schemas.openxmlformats.org/presentationml/2006/main">
  <p:tag name="DELIMITERS" val="3.1"/>
</p:tagLst>
</file>

<file path=ppt/tags/tag27.xml><?xml version="1.0" encoding="utf-8"?>
<p:tagLst xmlns:a="http://schemas.openxmlformats.org/drawingml/2006/main" xmlns:r="http://schemas.openxmlformats.org/officeDocument/2006/relationships" xmlns:p="http://schemas.openxmlformats.org/presentationml/2006/main">
  <p:tag name="DELIMITERS" val="3.1"/>
</p:tagLst>
</file>

<file path=ppt/tags/tag28.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9.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0.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xml><?xml version="1.0" encoding="utf-8"?>
<p:tagLst xmlns:a="http://schemas.openxmlformats.org/drawingml/2006/main" xmlns:r="http://schemas.openxmlformats.org/officeDocument/2006/relationships" xmlns:p="http://schemas.openxmlformats.org/presentationml/2006/main">
  <p:tag name="DELIMITERS" val="3.1"/>
</p:tagLst>
</file>

<file path=ppt/tags/tag5.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6.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7.xml><?xml version="1.0" encoding="utf-8"?>
<p:tagLst xmlns:a="http://schemas.openxmlformats.org/drawingml/2006/main" xmlns:r="http://schemas.openxmlformats.org/officeDocument/2006/relationships" xmlns:p="http://schemas.openxmlformats.org/presentationml/2006/main">
  <p:tag name="DELIMITERS" val="3.1"/>
</p:tagLst>
</file>

<file path=ppt/tags/tag8.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9.xml><?xml version="1.0" encoding="utf-8"?>
<p:tagLst xmlns:a="http://schemas.openxmlformats.org/drawingml/2006/main" xmlns:r="http://schemas.openxmlformats.org/officeDocument/2006/relationships" xmlns:p="http://schemas.openxmlformats.org/presentationml/2006/main">
  <p:tag name="DELIMITERS" val="3.1"/>
</p:tagLst>
</file>

<file path=ppt/theme/theme1.xml><?xml version="1.0" encoding="utf-8"?>
<a:theme xmlns:a="http://schemas.openxmlformats.org/drawingml/2006/main" name="Depth">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Depth">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pth">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Depth" id="{7BEAFC2A-325C-49C4-AC08-2B765DA903F9}" vid="{1735E755-43E6-43AA-ABA2-C989ECC79AF5}"/>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10518034</TotalTime>
  <Pages>10</Pages>
  <Words>1781</Words>
  <Application>Microsoft Office PowerPoint</Application>
  <PresentationFormat>On-screen Show (4:3)</PresentationFormat>
  <Paragraphs>296</Paragraphs>
  <Slides>41</Slides>
  <Notes>31</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Depth</vt:lpstr>
      <vt:lpstr>Chapter 7: Economic and  Budgetary Policy</vt:lpstr>
      <vt:lpstr>Introduction</vt:lpstr>
      <vt:lpstr>How Does Economic Policy Affect You?</vt:lpstr>
      <vt:lpstr>Government Shutdown</vt:lpstr>
      <vt:lpstr>Importance of Economic Policy</vt:lpstr>
      <vt:lpstr>Five Goals of Economic Policy</vt:lpstr>
      <vt:lpstr>FED Chairman Ben Bernanke on the Economy </vt:lpstr>
      <vt:lpstr>Economic Growth</vt:lpstr>
      <vt:lpstr>Economic Growth</vt:lpstr>
      <vt:lpstr>Review the U.S. GDP Over Time</vt:lpstr>
      <vt:lpstr>Impacts of a Growing Economy</vt:lpstr>
      <vt:lpstr>Stimulating the Economy </vt:lpstr>
      <vt:lpstr>Has the Stimulus Been Effective?</vt:lpstr>
      <vt:lpstr>Full Employment</vt:lpstr>
      <vt:lpstr>Full Employment</vt:lpstr>
      <vt:lpstr>Employment Trends</vt:lpstr>
      <vt:lpstr>Who Are the Unemployed?  </vt:lpstr>
      <vt:lpstr>Stable Prices</vt:lpstr>
      <vt:lpstr>Stable Prices</vt:lpstr>
      <vt:lpstr>GRAPH:  US Inflation Rate</vt:lpstr>
      <vt:lpstr>Argentina’s High Inflation Rate Makes Life Difficult</vt:lpstr>
      <vt:lpstr>Positive Balance of Trade</vt:lpstr>
      <vt:lpstr>Positive Balance of Trade</vt:lpstr>
      <vt:lpstr>Management of Deficits and Debt</vt:lpstr>
      <vt:lpstr>Deficit and Debt</vt:lpstr>
      <vt:lpstr>How Does the US Debt Affect You and Me?</vt:lpstr>
      <vt:lpstr>Implications for the US</vt:lpstr>
      <vt:lpstr>Options: Raise Revenues, Reduce Expenses</vt:lpstr>
      <vt:lpstr>What Should Be Done?</vt:lpstr>
      <vt:lpstr>Tools of Economic Policy</vt:lpstr>
      <vt:lpstr>Tools of Economic Policy (Summary)</vt:lpstr>
      <vt:lpstr>Fiscal Policy – the Budget</vt:lpstr>
      <vt:lpstr>Budgetary Process</vt:lpstr>
      <vt:lpstr>Monetary Policy</vt:lpstr>
      <vt:lpstr>What Does the FED Do?</vt:lpstr>
      <vt:lpstr>Tax Policy</vt:lpstr>
      <vt:lpstr>Tax Policy</vt:lpstr>
      <vt:lpstr>Other Economic Policy Tools</vt:lpstr>
      <vt:lpstr>Wealth Inequality in America</vt:lpstr>
      <vt:lpstr>Global Wealth Inequality</vt:lpstr>
      <vt:lpstr>Wrap-Up</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Public Policy</dc:title>
  <dc:subject>Introduction</dc:subject>
  <dc:creator>CIT</dc:creator>
  <cp:lastModifiedBy>ahughes</cp:lastModifiedBy>
  <cp:revision>517</cp:revision>
  <cp:lastPrinted>1601-01-01T00:00:00Z</cp:lastPrinted>
  <dcterms:created xsi:type="dcterms:W3CDTF">1996-06-04T09:17:48Z</dcterms:created>
  <dcterms:modified xsi:type="dcterms:W3CDTF">2014-11-04T23:15:05Z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emplateType">
    <vt:i4>2</vt:i4>
  </property>
  <property fmtid="{D5CDD505-2E9C-101B-9397-08002B2CF9AE}" pid="3" name="GraphicType">
    <vt:i4>1</vt:i4>
  </property>
  <property fmtid="{D5CDD505-2E9C-101B-9397-08002B2CF9AE}" pid="4" name="Compression">
    <vt:i4>100</vt:i4>
  </property>
  <property fmtid="{D5CDD505-2E9C-101B-9397-08002B2CF9AE}" pid="5" name="ScreenSize">
    <vt:i4>1</vt:i4>
  </property>
  <property fmtid="{D5CDD505-2E9C-101B-9397-08002B2CF9AE}" pid="6" name="ScreenUsage">
    <vt:i4>3</vt:i4>
  </property>
  <property fmtid="{D5CDD505-2E9C-101B-9397-08002B2CF9AE}" pid="7" name="MailAddress">
    <vt:lpwstr>furlongs@uwgb.edu</vt:lpwstr>
  </property>
  <property fmtid="{D5CDD505-2E9C-101B-9397-08002B2CF9AE}" pid="8" name="HomePage">
    <vt:lpwstr/>
  </property>
  <property fmtid="{D5CDD505-2E9C-101B-9397-08002B2CF9AE}" pid="9" name="Other">
    <vt:lpwstr/>
  </property>
  <property fmtid="{D5CDD505-2E9C-101B-9397-08002B2CF9AE}" pid="10" name="DownloadOriginal">
    <vt:bool>false</vt:bool>
  </property>
  <property fmtid="{D5CDD505-2E9C-101B-9397-08002B2CF9AE}" pid="11" name="DownloadIEButton">
    <vt:bool>false</vt:bool>
  </property>
  <property fmtid="{D5CDD505-2E9C-101B-9397-08002B2CF9AE}" pid="12" name="UseBrowserColor">
    <vt:bool>true</vt:bool>
  </property>
  <property fmtid="{D5CDD505-2E9C-101B-9397-08002B2CF9AE}" pid="13" name="BackColor">
    <vt:i4>15132390</vt:i4>
  </property>
  <property fmtid="{D5CDD505-2E9C-101B-9397-08002B2CF9AE}" pid="14" name="TextColor">
    <vt:i4>0</vt:i4>
  </property>
  <property fmtid="{D5CDD505-2E9C-101B-9397-08002B2CF9AE}" pid="15" name="LinkColor">
    <vt:i4>16711782</vt:i4>
  </property>
  <property fmtid="{D5CDD505-2E9C-101B-9397-08002B2CF9AE}" pid="16" name="VisitedColor">
    <vt:i4>10040268</vt:i4>
  </property>
  <property fmtid="{D5CDD505-2E9C-101B-9397-08002B2CF9AE}" pid="17" name="TransparentButton">
    <vt:i4>0</vt:i4>
  </property>
  <property fmtid="{D5CDD505-2E9C-101B-9397-08002B2CF9AE}" pid="18" name="ButtonType">
    <vt:i4>3</vt:i4>
  </property>
  <property fmtid="{D5CDD505-2E9C-101B-9397-08002B2CF9AE}" pid="19" name="ShowNotes">
    <vt:bool>false</vt:bool>
  </property>
  <property fmtid="{D5CDD505-2E9C-101B-9397-08002B2CF9AE}" pid="20" name="NavBtnPos">
    <vt:i4>3</vt:i4>
  </property>
  <property fmtid="{D5CDD505-2E9C-101B-9397-08002B2CF9AE}" pid="21" name="OutputDir">
    <vt:lpwstr>W:\POLICY\OUTLINES</vt:lpwstr>
  </property>
</Properties>
</file>