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notesSlides/notesSlide1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26"/>
  </p:notesMasterIdLst>
  <p:handoutMasterIdLst>
    <p:handoutMasterId r:id="rId27"/>
  </p:handoutMasterIdLst>
  <p:sldIdLst>
    <p:sldId id="429" r:id="rId2"/>
    <p:sldId id="430" r:id="rId3"/>
    <p:sldId id="431" r:id="rId4"/>
    <p:sldId id="452" r:id="rId5"/>
    <p:sldId id="433" r:id="rId6"/>
    <p:sldId id="434" r:id="rId7"/>
    <p:sldId id="453" r:id="rId8"/>
    <p:sldId id="435" r:id="rId9"/>
    <p:sldId id="436" r:id="rId10"/>
    <p:sldId id="437" r:id="rId11"/>
    <p:sldId id="438" r:id="rId12"/>
    <p:sldId id="457" r:id="rId13"/>
    <p:sldId id="440" r:id="rId14"/>
    <p:sldId id="441" r:id="rId15"/>
    <p:sldId id="442" r:id="rId16"/>
    <p:sldId id="443" r:id="rId17"/>
    <p:sldId id="444" r:id="rId18"/>
    <p:sldId id="445" r:id="rId19"/>
    <p:sldId id="446" r:id="rId20"/>
    <p:sldId id="447" r:id="rId21"/>
    <p:sldId id="448" r:id="rId22"/>
    <p:sldId id="449" r:id="rId23"/>
    <p:sldId id="450" r:id="rId24"/>
    <p:sldId id="451" r:id="rId25"/>
  </p:sldIdLst>
  <p:sldSz cx="9144000" cy="6858000" type="screen4x3"/>
  <p:notesSz cx="7010400" cy="9296400"/>
  <p:custDataLst>
    <p:tags r:id="rId28"/>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p:scale>
          <a:sx n="65" d="100"/>
          <a:sy n="65" d="100"/>
        </p:scale>
        <p:origin x="-662" y="-1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81"/>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nn.com/video/data/2.0/video/bestoftv/2012/11/21/exp-erin-taxing-the-wealth-to-reduce-inequality-and-avert-fiscal-cliff.cnn.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youtube.com/watch?v=46OLt8vsPFU"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51" tIns="47425" rIns="94851" bIns="47425"/>
          <a:lstStyle/>
          <a:p>
            <a:fld id="{3795C09E-89EC-472A-AE66-F0B7C1C553D3}" type="slidenum">
              <a:rPr lang="en-US" smtClean="0">
                <a:latin typeface="Calibri" panose="020F0502020204030204" pitchFamily="34" charset="0"/>
              </a:rPr>
              <a:pPr/>
              <a:t>1</a:t>
            </a:fld>
            <a:endParaRPr lang="en-US" dirty="0">
              <a:latin typeface="Calibri" panose="020F0502020204030204" pitchFamily="34" charset="0"/>
            </a:endParaRPr>
          </a:p>
        </p:txBody>
      </p:sp>
    </p:spTree>
    <p:extLst>
      <p:ext uri="{BB962C8B-B14F-4D97-AF65-F5344CB8AC3E}">
        <p14:creationId xmlns:p14="http://schemas.microsoft.com/office/powerpoint/2010/main" val="126982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a typeface="+mn-ea"/>
                <a:cs typeface="+mn-cs"/>
              </a:rPr>
              <a:t>Clip Art photo</a:t>
            </a:r>
            <a:endParaRPr lang="en-US" sz="1200" b="0" i="0" kern="1200" dirty="0" smtClean="0">
              <a:solidFill>
                <a:schemeClr val="tx1"/>
              </a:solidFill>
              <a:ea typeface="+mn-ea"/>
              <a:cs typeface="+mn-cs"/>
            </a:endParaRPr>
          </a:p>
        </p:txBody>
      </p:sp>
    </p:spTree>
    <p:extLst>
      <p:ext uri="{BB962C8B-B14F-4D97-AF65-F5344CB8AC3E}">
        <p14:creationId xmlns:p14="http://schemas.microsoft.com/office/powerpoint/2010/main" val="1081424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http://www.cnn.com/video/data/2.0/video/bestoftv/2012/11/21/exp-erin-taxing-the-wealth-to-reduce-inequality-and-avert-fiscal-cliff.cnn.html</a:t>
            </a:r>
            <a:r>
              <a:rPr lang="en-US" sz="1200" kern="1200" dirty="0" smtClean="0">
                <a:solidFill>
                  <a:schemeClr val="tx1"/>
                </a:solidFill>
                <a:effectLst/>
                <a:ea typeface="+mn-ea"/>
                <a:cs typeface="+mn-cs"/>
              </a:rPr>
              <a:t>  “Economist:  Tax wealth, not income.” CNN Video. November 21, 2012.  Discuss the issue of  equity regarding tax policy.  Would it be more equitable to tax someone’s wealth as opposed to their income?  (Time:  3:23)</a:t>
            </a:r>
          </a:p>
          <a:p>
            <a:endParaRPr lang="en-US" dirty="0" smtClean="0"/>
          </a:p>
        </p:txBody>
      </p:sp>
    </p:spTree>
    <p:extLst>
      <p:ext uri="{BB962C8B-B14F-4D97-AF65-F5344CB8AC3E}">
        <p14:creationId xmlns:p14="http://schemas.microsoft.com/office/powerpoint/2010/main" val="1997119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43375" y="9120188"/>
            <a:ext cx="3170238" cy="479425"/>
          </a:xfrm>
          <a:prstGeom prst="rect">
            <a:avLst/>
          </a:prstGeom>
          <a:ln/>
        </p:spPr>
        <p:txBody>
          <a:bodyPr/>
          <a:lstStyle/>
          <a:p>
            <a:fld id="{B2116472-F905-41E7-954B-C2AF8E2825F4}" type="slidenum">
              <a:rPr lang="en-US">
                <a:latin typeface="Calibri" panose="020F0502020204030204" pitchFamily="34" charset="0"/>
              </a:rPr>
              <a:pPr/>
              <a:t>15</a:t>
            </a:fld>
            <a:endParaRPr lang="en-US" dirty="0">
              <a:latin typeface="Calibri" panose="020F0502020204030204" pitchFamily="34" charset="0"/>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614062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Discuss policy implications of the population changes and forecasting social security. </a:t>
            </a:r>
          </a:p>
          <a:p>
            <a:r>
              <a:rPr lang="en-US" dirty="0" smtClean="0"/>
              <a:t>Forecasting example: Social Security</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Impact</a:t>
            </a:r>
            <a:r>
              <a:rPr lang="en-US" baseline="0" dirty="0" smtClean="0"/>
              <a:t> Assessment example: U.S. Population Changes</a:t>
            </a:r>
          </a:p>
          <a:p>
            <a:endParaRPr lang="en-US" baseline="0" dirty="0" smtClean="0"/>
          </a:p>
          <a:p>
            <a:endParaRPr lang="en-US" dirty="0"/>
          </a:p>
        </p:txBody>
      </p:sp>
    </p:spTree>
    <p:extLst>
      <p:ext uri="{BB962C8B-B14F-4D97-AF65-F5344CB8AC3E}">
        <p14:creationId xmlns:p14="http://schemas.microsoft.com/office/powerpoint/2010/main" val="2296897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73115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375" y="9120188"/>
            <a:ext cx="3170238" cy="479425"/>
          </a:xfrm>
          <a:prstGeom prst="rect">
            <a:avLst/>
          </a:prstGeom>
        </p:spPr>
        <p:txBody>
          <a:bodyPr/>
          <a:lstStyle/>
          <a:p>
            <a:fld id="{3795C09E-89EC-472A-AE66-F0B7C1C553D3}" type="slidenum">
              <a:rPr lang="en-US" smtClean="0">
                <a:latin typeface="Calibri" panose="020F0502020204030204" pitchFamily="34" charset="0"/>
              </a:rPr>
              <a:pPr/>
              <a:t>3</a:t>
            </a:fld>
            <a:endParaRPr lang="en-US" dirty="0">
              <a:latin typeface="Calibri" panose="020F0502020204030204" pitchFamily="34" charset="0"/>
            </a:endParaRPr>
          </a:p>
        </p:txBody>
      </p:sp>
    </p:spTree>
    <p:extLst>
      <p:ext uri="{BB962C8B-B14F-4D97-AF65-F5344CB8AC3E}">
        <p14:creationId xmlns:p14="http://schemas.microsoft.com/office/powerpoint/2010/main" val="2490588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policies</a:t>
            </a:r>
            <a:r>
              <a:rPr lang="en-US" baseline="0" dirty="0" smtClean="0"/>
              <a:t> should be put in place to increase efficiency of vehicles?  See intro part of Chapter 6. </a:t>
            </a:r>
          </a:p>
        </p:txBody>
      </p:sp>
    </p:spTree>
    <p:extLst>
      <p:ext uri="{BB962C8B-B14F-4D97-AF65-F5344CB8AC3E}">
        <p14:creationId xmlns:p14="http://schemas.microsoft.com/office/powerpoint/2010/main" val="716934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3482956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989092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6-1</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4143375" y="9120188"/>
            <a:ext cx="3170238" cy="479425"/>
          </a:xfrm>
          <a:prstGeom prst="rect">
            <a:avLst/>
          </a:prstGeom>
          <a:ln/>
        </p:spPr>
        <p:txBody>
          <a:bodyPr/>
          <a:lstStyle/>
          <a:p>
            <a:fld id="{631F1CBE-4005-445E-B864-D6D14BFB68F8}" type="slidenum">
              <a:rPr lang="en-US">
                <a:latin typeface="Calibri" panose="020F0502020204030204" pitchFamily="34" charset="0"/>
              </a:rPr>
              <a:pPr/>
              <a:t>11</a:t>
            </a:fld>
            <a:endParaRPr lang="en-US" dirty="0">
              <a:latin typeface="Calibri" panose="020F0502020204030204" pitchFamily="34" charset="0"/>
            </a:endParaRPr>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122185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http://www.youtube.com/watch?v=46OLt8vsPFU</a:t>
            </a:r>
            <a:r>
              <a:rPr lang="en-US" sz="1200" kern="1200" dirty="0" smtClean="0">
                <a:solidFill>
                  <a:schemeClr val="tx1"/>
                </a:solidFill>
                <a:effectLst/>
                <a:ea typeface="+mn-ea"/>
                <a:cs typeface="+mn-cs"/>
              </a:rPr>
              <a:t> “Has President Obama’s foreign policy been effective?”  British Broadcast Company (BBC).  May 27, 2014.  How should President Obama’s foreign policy be judged?  Has it been effective?  What measures should be used to assess its effectiveness?  Troop deployment?  Peace?  (Time: 2:30)</a:t>
            </a:r>
          </a:p>
          <a:p>
            <a:endParaRPr lang="en-US" dirty="0"/>
          </a:p>
        </p:txBody>
      </p:sp>
    </p:spTree>
    <p:extLst>
      <p:ext uri="{BB962C8B-B14F-4D97-AF65-F5344CB8AC3E}">
        <p14:creationId xmlns:p14="http://schemas.microsoft.com/office/powerpoint/2010/main" val="2546838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11/5/2014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46OLt8vsPF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7.tiff"/><Relationship Id="rId4" Type="http://schemas.openxmlformats.org/officeDocument/2006/relationships/hyperlink" Target="http://www.cnn.com/video/data/2.0/video/bestoftv/2012/11/21/exp-erin-taxing-the-wealth-to-reduce-inequality-and-avert-fiscal-cliff.cnn.html"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hyperlink" Target="https://www.healthcare.gov/" TargetMode="Externa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5410200"/>
            <a:ext cx="8915400" cy="1371600"/>
          </a:xfrm>
        </p:spPr>
        <p:txBody>
          <a:bodyPr>
            <a:normAutofit/>
          </a:bodyPr>
          <a:lstStyle/>
          <a:p>
            <a:r>
              <a:rPr lang="en-US" sz="4600" b="1" dirty="0" smtClean="0">
                <a:solidFill>
                  <a:schemeClr val="bg1"/>
                </a:solidFill>
              </a:rPr>
              <a:t>Chapter Six: Assessing Policy Alternatives</a:t>
            </a:r>
            <a:endParaRPr lang="en-US" sz="4600" b="1" dirty="0">
              <a:solidFill>
                <a:schemeClr val="bg1"/>
              </a:solidFill>
            </a:endParaRPr>
          </a:p>
        </p:txBody>
      </p:sp>
    </p:spTree>
    <p:custDataLst>
      <p:tags r:id="rId1"/>
    </p:custDataLst>
    <p:extLst>
      <p:ext uri="{BB962C8B-B14F-4D97-AF65-F5344CB8AC3E}">
        <p14:creationId xmlns:p14="http://schemas.microsoft.com/office/powerpoint/2010/main" val="6946547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714545" y="-272606"/>
            <a:ext cx="5943601" cy="8012814"/>
          </a:xfrm>
          <a:prstGeom prst="rect">
            <a:avLst/>
          </a:prstGeom>
        </p:spPr>
      </p:pic>
    </p:spTree>
    <p:extLst>
      <p:ext uri="{BB962C8B-B14F-4D97-AF65-F5344CB8AC3E}">
        <p14:creationId xmlns:p14="http://schemas.microsoft.com/office/powerpoint/2010/main" val="96175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533400" y="1981200"/>
            <a:ext cx="8153400" cy="4114800"/>
          </a:xfrm>
        </p:spPr>
        <p:txBody>
          <a:bodyPr>
            <a:normAutofit/>
          </a:bodyPr>
          <a:lstStyle/>
          <a:p>
            <a:pPr>
              <a:buSzPct val="60000"/>
            </a:pPr>
            <a:r>
              <a:rPr lang="en-US" sz="3200" b="1" dirty="0" smtClean="0">
                <a:solidFill>
                  <a:schemeClr val="bg1"/>
                </a:solidFill>
              </a:rPr>
              <a:t> Different decisions have different criteria</a:t>
            </a:r>
          </a:p>
          <a:p>
            <a:pPr lvl="1">
              <a:buSzPct val="60000"/>
            </a:pPr>
            <a:r>
              <a:rPr lang="en-US" sz="2800" dirty="0" smtClean="0">
                <a:solidFill>
                  <a:schemeClr val="bg1"/>
                </a:solidFill>
              </a:rPr>
              <a:t> The criteria should relate well to the decision</a:t>
            </a:r>
          </a:p>
          <a:p>
            <a:pPr lvl="1">
              <a:buSzPct val="60000"/>
            </a:pPr>
            <a:r>
              <a:rPr lang="en-US" sz="2800" dirty="0" smtClean="0">
                <a:solidFill>
                  <a:schemeClr val="bg1"/>
                </a:solidFill>
              </a:rPr>
              <a:t> The situation/context influences choice of criteria</a:t>
            </a:r>
          </a:p>
          <a:p>
            <a:pPr>
              <a:buSzPct val="60000"/>
            </a:pPr>
            <a:r>
              <a:rPr lang="en-US" sz="3200" b="1" dirty="0" smtClean="0">
                <a:solidFill>
                  <a:schemeClr val="bg1"/>
                </a:solidFill>
              </a:rPr>
              <a:t>Decision </a:t>
            </a:r>
            <a:r>
              <a:rPr lang="en-US" sz="3200" b="1" dirty="0" smtClean="0">
                <a:solidFill>
                  <a:schemeClr val="bg1"/>
                </a:solidFill>
              </a:rPr>
              <a:t>criteria should be operational measures or indicators</a:t>
            </a:r>
          </a:p>
          <a:p>
            <a:pPr lvl="1">
              <a:buSzPct val="60000"/>
            </a:pPr>
            <a:r>
              <a:rPr lang="en-US" sz="2800" dirty="0" smtClean="0">
                <a:solidFill>
                  <a:schemeClr val="bg1"/>
                </a:solidFill>
              </a:rPr>
              <a:t> Objective and measurable</a:t>
            </a:r>
          </a:p>
          <a:p>
            <a:pPr lvl="1">
              <a:buSzPct val="60000"/>
            </a:pPr>
            <a:r>
              <a:rPr lang="en-US" sz="2800" dirty="0" smtClean="0">
                <a:solidFill>
                  <a:schemeClr val="bg1"/>
                </a:solidFill>
              </a:rPr>
              <a:t> Example:  </a:t>
            </a:r>
          </a:p>
          <a:p>
            <a:pPr lvl="2">
              <a:buSzPct val="60000"/>
            </a:pPr>
            <a:r>
              <a:rPr lang="en-US" sz="2400" dirty="0" smtClean="0">
                <a:solidFill>
                  <a:schemeClr val="bg1"/>
                </a:solidFill>
              </a:rPr>
              <a:t> Policy to improve highway safety</a:t>
            </a:r>
          </a:p>
          <a:p>
            <a:pPr lvl="2">
              <a:buSzPct val="60000"/>
            </a:pPr>
            <a:r>
              <a:rPr lang="en-US" sz="2400" dirty="0" smtClean="0">
                <a:solidFill>
                  <a:schemeClr val="bg1"/>
                </a:solidFill>
              </a:rPr>
              <a:t> Operational measure: automobile accident rates</a:t>
            </a:r>
          </a:p>
        </p:txBody>
      </p:sp>
      <p:sp>
        <p:nvSpPr>
          <p:cNvPr id="5122" name="Rectangle 2"/>
          <p:cNvSpPr>
            <a:spLocks noGrp="1" noChangeArrowheads="1"/>
          </p:cNvSpPr>
          <p:nvPr>
            <p:ph type="title"/>
          </p:nvPr>
        </p:nvSpPr>
        <p:spPr>
          <a:xfrm>
            <a:off x="762000" y="609600"/>
            <a:ext cx="7886700" cy="1325563"/>
          </a:xfrm>
        </p:spPr>
        <p:txBody>
          <a:bodyPr/>
          <a:lstStyle/>
          <a:p>
            <a:r>
              <a:rPr lang="en-US" b="1" dirty="0" smtClean="0">
                <a:solidFill>
                  <a:schemeClr val="bg1"/>
                </a:solidFill>
              </a:rPr>
              <a:t>Using Evaluative </a:t>
            </a:r>
            <a:r>
              <a:rPr lang="en-US" b="1" dirty="0">
                <a:solidFill>
                  <a:schemeClr val="bg1"/>
                </a:solidFill>
              </a:rPr>
              <a:t>Criteria</a:t>
            </a:r>
          </a:p>
        </p:txBody>
      </p:sp>
    </p:spTree>
    <p:custDataLst>
      <p:tags r:id="rId1"/>
    </p:custDataLst>
    <p:extLst>
      <p:ext uri="{BB962C8B-B14F-4D97-AF65-F5344CB8AC3E}">
        <p14:creationId xmlns:p14="http://schemas.microsoft.com/office/powerpoint/2010/main" val="102714552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886700" cy="1082674"/>
          </a:xfrm>
        </p:spPr>
        <p:txBody>
          <a:bodyPr/>
          <a:lstStyle/>
          <a:p>
            <a:r>
              <a:rPr lang="en-US" b="1" dirty="0">
                <a:solidFill>
                  <a:schemeClr val="bg1"/>
                </a:solidFill>
              </a:rPr>
              <a:t>Evaluative Criteria:  </a:t>
            </a:r>
            <a:r>
              <a:rPr lang="en-US" b="1" u="sng" dirty="0">
                <a:solidFill>
                  <a:schemeClr val="bg1"/>
                </a:solidFill>
              </a:rPr>
              <a:t>Effectiveness</a:t>
            </a:r>
            <a:endParaRPr lang="en-US" dirty="0"/>
          </a:p>
        </p:txBody>
      </p:sp>
      <p:sp>
        <p:nvSpPr>
          <p:cNvPr id="3" name="Content Placeholder 2"/>
          <p:cNvSpPr>
            <a:spLocks noGrp="1"/>
          </p:cNvSpPr>
          <p:nvPr>
            <p:ph idx="1"/>
          </p:nvPr>
        </p:nvSpPr>
        <p:spPr>
          <a:xfrm>
            <a:off x="840000" y="1524000"/>
            <a:ext cx="7846800" cy="4724400"/>
          </a:xfrm>
        </p:spPr>
        <p:txBody>
          <a:bodyPr>
            <a:normAutofit fontScale="92500" lnSpcReduction="20000"/>
          </a:bodyPr>
          <a:lstStyle/>
          <a:p>
            <a:pPr>
              <a:buSzPct val="60000"/>
            </a:pPr>
            <a:r>
              <a:rPr lang="en-US" sz="2900" dirty="0">
                <a:solidFill>
                  <a:schemeClr val="bg1"/>
                </a:solidFill>
              </a:rPr>
              <a:t> Did the policy work!? </a:t>
            </a:r>
          </a:p>
          <a:p>
            <a:pPr>
              <a:buSzPct val="60000"/>
            </a:pPr>
            <a:r>
              <a:rPr lang="en-US" sz="2900" dirty="0">
                <a:solidFill>
                  <a:schemeClr val="bg1"/>
                </a:solidFill>
              </a:rPr>
              <a:t> Does the policy alternative reach its outcome goals? </a:t>
            </a:r>
          </a:p>
          <a:p>
            <a:pPr lvl="1">
              <a:buSzPct val="60000"/>
            </a:pPr>
            <a:r>
              <a:rPr lang="en-US" dirty="0">
                <a:solidFill>
                  <a:schemeClr val="bg1"/>
                </a:solidFill>
              </a:rPr>
              <a:t> </a:t>
            </a:r>
            <a:r>
              <a:rPr lang="en-US" sz="2600" dirty="0">
                <a:solidFill>
                  <a:schemeClr val="bg1"/>
                </a:solidFill>
              </a:rPr>
              <a:t>Operational measures that define “effective” </a:t>
            </a:r>
          </a:p>
          <a:p>
            <a:pPr lvl="1">
              <a:buSzPct val="60000"/>
            </a:pPr>
            <a:r>
              <a:rPr lang="en-US" sz="2600" dirty="0">
                <a:solidFill>
                  <a:schemeClr val="bg1"/>
                </a:solidFill>
              </a:rPr>
              <a:t> An estimate of its likelihood of working</a:t>
            </a:r>
          </a:p>
          <a:p>
            <a:pPr>
              <a:buSzPct val="60000"/>
            </a:pPr>
            <a:r>
              <a:rPr lang="en-US" sz="2900" dirty="0">
                <a:solidFill>
                  <a:schemeClr val="bg1"/>
                </a:solidFill>
              </a:rPr>
              <a:t> What does effective foreign policy look </a:t>
            </a:r>
            <a:r>
              <a:rPr lang="en-US" sz="2900" dirty="0" smtClean="0">
                <a:solidFill>
                  <a:schemeClr val="bg1"/>
                </a:solidFill>
              </a:rPr>
              <a:t>like?</a:t>
            </a:r>
          </a:p>
          <a:p>
            <a:pPr>
              <a:buSzPct val="60000"/>
            </a:pPr>
            <a:r>
              <a:rPr lang="en-US" sz="2900" b="1" dirty="0" smtClean="0">
                <a:solidFill>
                  <a:schemeClr val="bg1"/>
                </a:solidFill>
              </a:rPr>
              <a:t>Video: (</a:t>
            </a:r>
            <a:r>
              <a:rPr lang="en-US" sz="2900" b="1" dirty="0">
                <a:solidFill>
                  <a:srgbClr val="0070C0"/>
                </a:solidFill>
                <a:hlinkClick r:id="rId3"/>
              </a:rPr>
              <a:t>http://</a:t>
            </a:r>
            <a:r>
              <a:rPr lang="en-US" sz="2900" b="1" dirty="0" smtClean="0">
                <a:solidFill>
                  <a:srgbClr val="0070C0"/>
                </a:solidFill>
                <a:hlinkClick r:id="rId3"/>
              </a:rPr>
              <a:t>www.youtube.com/watch?v=46OLt8vsPFU</a:t>
            </a:r>
            <a:r>
              <a:rPr lang="en-US" sz="2900" b="1" dirty="0" smtClean="0">
                <a:solidFill>
                  <a:schemeClr val="bg1"/>
                </a:solidFill>
              </a:rPr>
              <a:t>)</a:t>
            </a:r>
          </a:p>
          <a:p>
            <a:pPr>
              <a:buSzPct val="60000"/>
            </a:pPr>
            <a:r>
              <a:rPr lang="en-US" sz="2900" dirty="0" smtClean="0">
                <a:solidFill>
                  <a:schemeClr val="bg1"/>
                </a:solidFill>
              </a:rPr>
              <a:t>“</a:t>
            </a:r>
            <a:r>
              <a:rPr lang="en-US" sz="2900" dirty="0">
                <a:solidFill>
                  <a:schemeClr val="bg1"/>
                </a:solidFill>
              </a:rPr>
              <a:t>Has President Obama’s foreign policy been effective?”  British Broadcast Company (BBC).  May 27, 2014.  How should President Obama’s foreign policy be judged?  Has it been effective?  What measures should be used to assess its effectiveness?  Troop deployment?  Peace?  (Time: 2:30)</a:t>
            </a:r>
          </a:p>
          <a:p>
            <a:endParaRPr lang="en-US" b="1" dirty="0">
              <a:solidFill>
                <a:schemeClr val="bg1"/>
              </a:solidFill>
            </a:endParaRPr>
          </a:p>
        </p:txBody>
      </p:sp>
    </p:spTree>
    <p:extLst>
      <p:ext uri="{BB962C8B-B14F-4D97-AF65-F5344CB8AC3E}">
        <p14:creationId xmlns:p14="http://schemas.microsoft.com/office/powerpoint/2010/main" val="677866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0"/>
            <a:ext cx="8229600" cy="2208539"/>
          </a:xfrm>
        </p:spPr>
        <p:txBody>
          <a:bodyPr>
            <a:normAutofit/>
          </a:bodyPr>
          <a:lstStyle/>
          <a:p>
            <a:pPr>
              <a:buSzPct val="60000"/>
            </a:pPr>
            <a:r>
              <a:rPr lang="en-US" sz="3200" dirty="0" smtClean="0">
                <a:solidFill>
                  <a:schemeClr val="bg1"/>
                </a:solidFill>
              </a:rPr>
              <a:t> One step beyond effectiveness:  Effectiveness relative to costs</a:t>
            </a:r>
          </a:p>
          <a:p>
            <a:pPr>
              <a:buSzPct val="60000"/>
            </a:pPr>
            <a:r>
              <a:rPr lang="en-US" sz="3200" dirty="0" smtClean="0">
                <a:solidFill>
                  <a:schemeClr val="bg1"/>
                </a:solidFill>
              </a:rPr>
              <a:t> Efficiency is highly valued in the US</a:t>
            </a:r>
          </a:p>
          <a:p>
            <a:pPr>
              <a:buSzPct val="60000"/>
            </a:pPr>
            <a:r>
              <a:rPr lang="en-US" sz="3200" dirty="0" smtClean="0">
                <a:solidFill>
                  <a:schemeClr val="bg1"/>
                </a:solidFill>
              </a:rPr>
              <a:t> Efficient policy: works well at a low cost</a:t>
            </a:r>
          </a:p>
        </p:txBody>
      </p:sp>
      <p:sp>
        <p:nvSpPr>
          <p:cNvPr id="2" name="Title 1"/>
          <p:cNvSpPr>
            <a:spLocks noGrp="1"/>
          </p:cNvSpPr>
          <p:nvPr>
            <p:ph type="title"/>
          </p:nvPr>
        </p:nvSpPr>
        <p:spPr>
          <a:xfrm>
            <a:off x="609600" y="533400"/>
            <a:ext cx="7886700" cy="1325563"/>
          </a:xfrm>
        </p:spPr>
        <p:txBody>
          <a:bodyPr>
            <a:normAutofit/>
          </a:bodyPr>
          <a:lstStyle/>
          <a:p>
            <a:r>
              <a:rPr lang="en-US" b="1" dirty="0" smtClean="0">
                <a:solidFill>
                  <a:schemeClr val="bg1"/>
                </a:solidFill>
              </a:rPr>
              <a:t>Evaluative Criteria:  </a:t>
            </a:r>
            <a:r>
              <a:rPr lang="en-US" b="1" u="sng" dirty="0" smtClean="0">
                <a:solidFill>
                  <a:schemeClr val="bg1"/>
                </a:solidFill>
              </a:rPr>
              <a:t>Efficiency</a:t>
            </a:r>
            <a:endParaRPr lang="en-US" b="1" u="sng" dirty="0">
              <a:solidFill>
                <a:schemeClr val="bg1"/>
              </a:solidFill>
            </a:endParaRPr>
          </a:p>
        </p:txBody>
      </p:sp>
      <p:sp>
        <p:nvSpPr>
          <p:cNvPr id="6" name="TextBox 5"/>
          <p:cNvSpPr txBox="1"/>
          <p:nvPr/>
        </p:nvSpPr>
        <p:spPr>
          <a:xfrm>
            <a:off x="990600" y="3752433"/>
            <a:ext cx="4724400" cy="280076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3200" dirty="0">
                <a:latin typeface="Calibri" panose="020F0502020204030204" pitchFamily="34" charset="0"/>
              </a:rPr>
              <a:t>Smoking  prevention. Clearly efficient. </a:t>
            </a:r>
          </a:p>
          <a:p>
            <a:pPr lvl="1"/>
            <a:r>
              <a:rPr lang="en-US" sz="2800" dirty="0" smtClean="0">
                <a:latin typeface="Calibri" panose="020F0502020204030204" pitchFamily="34" charset="0"/>
              </a:rPr>
              <a:t>-Why </a:t>
            </a:r>
            <a:r>
              <a:rPr lang="en-US" sz="2800" dirty="0">
                <a:latin typeface="Calibri" panose="020F0502020204030204" pitchFamily="34" charset="0"/>
              </a:rPr>
              <a:t>haven’t we made </a:t>
            </a:r>
            <a:r>
              <a:rPr lang="en-US" sz="2800" dirty="0" smtClean="0">
                <a:latin typeface="Calibri" panose="020F0502020204030204" pitchFamily="34" charset="0"/>
              </a:rPr>
              <a:t>smoking </a:t>
            </a:r>
            <a:r>
              <a:rPr lang="en-US" sz="2800" dirty="0">
                <a:latin typeface="Calibri" panose="020F0502020204030204" pitchFamily="34" charset="0"/>
              </a:rPr>
              <a:t>illegal? </a:t>
            </a:r>
            <a:endParaRPr lang="en-US" sz="2800" dirty="0" smtClean="0">
              <a:latin typeface="Calibri" panose="020F0502020204030204" pitchFamily="34" charset="0"/>
            </a:endParaRPr>
          </a:p>
          <a:p>
            <a:pPr lvl="1"/>
            <a:r>
              <a:rPr lang="en-US" sz="2800" dirty="0" smtClean="0">
                <a:latin typeface="Calibri" panose="020F0502020204030204" pitchFamily="34" charset="0"/>
              </a:rPr>
              <a:t>….we </a:t>
            </a:r>
            <a:r>
              <a:rPr lang="en-US" sz="2800" dirty="0">
                <a:latin typeface="Calibri" panose="020F0502020204030204" pitchFamily="34" charset="0"/>
              </a:rPr>
              <a:t>also use the “Liberty” criterion</a:t>
            </a:r>
            <a:r>
              <a:rPr lang="en-US" sz="2800" dirty="0" smtClean="0">
                <a:latin typeface="Calibri" panose="020F0502020204030204" pitchFamily="34" charset="0"/>
              </a:rPr>
              <a:t>.</a:t>
            </a:r>
            <a:endParaRPr lang="en-US" sz="2800" dirty="0">
              <a:latin typeface="Calibri" panose="020F0502020204030204" pitchFamily="34" charset="0"/>
            </a:endParaRPr>
          </a:p>
        </p:txBody>
      </p:sp>
      <p:pic>
        <p:nvPicPr>
          <p:cNvPr id="1028" name="Picture 4" descr="C:\Users\ahughes\AppData\Local\Microsoft\Windows\Temporary Internet Files\Content.IE5\KPE60LHG\MC90038925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5363" y="3886201"/>
            <a:ext cx="2175350" cy="23066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98018671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533400" y="1524000"/>
            <a:ext cx="8229600" cy="4876800"/>
          </a:xfrm>
          <a:noFill/>
          <a:ln>
            <a:noFill/>
          </a:ln>
        </p:spPr>
        <p:txBody>
          <a:bodyPr>
            <a:noAutofit/>
          </a:bodyPr>
          <a:lstStyle/>
          <a:p>
            <a:pPr>
              <a:buSzPct val="60000"/>
            </a:pPr>
            <a:r>
              <a:rPr lang="en-US" sz="2500" dirty="0" smtClean="0">
                <a:solidFill>
                  <a:schemeClr val="bg1"/>
                </a:solidFill>
              </a:rPr>
              <a:t> Fairness in the distribution of costs, benefits, and risks across the population</a:t>
            </a:r>
          </a:p>
          <a:p>
            <a:pPr>
              <a:buSzPct val="60000"/>
            </a:pPr>
            <a:r>
              <a:rPr lang="en-US" sz="2500" dirty="0" smtClean="0">
                <a:solidFill>
                  <a:schemeClr val="bg1"/>
                </a:solidFill>
              </a:rPr>
              <a:t> Important when </a:t>
            </a:r>
            <a:r>
              <a:rPr lang="en-US" sz="2500" u="sng" dirty="0" smtClean="0">
                <a:solidFill>
                  <a:schemeClr val="bg1"/>
                </a:solidFill>
              </a:rPr>
              <a:t>redistributive</a:t>
            </a:r>
            <a:r>
              <a:rPr lang="en-US" sz="2500" dirty="0" smtClean="0">
                <a:solidFill>
                  <a:schemeClr val="bg1"/>
                </a:solidFill>
              </a:rPr>
              <a:t> policies are proposed</a:t>
            </a:r>
          </a:p>
          <a:p>
            <a:pPr>
              <a:buSzPct val="60000"/>
            </a:pPr>
            <a:r>
              <a:rPr lang="en-US" sz="2500" dirty="0" smtClean="0">
                <a:solidFill>
                  <a:schemeClr val="bg1"/>
                </a:solidFill>
              </a:rPr>
              <a:t> </a:t>
            </a:r>
            <a:r>
              <a:rPr lang="en-US" sz="2500" u="sng" dirty="0" smtClean="0">
                <a:solidFill>
                  <a:schemeClr val="bg1"/>
                </a:solidFill>
              </a:rPr>
              <a:t>Process vs. outcome equity</a:t>
            </a:r>
          </a:p>
          <a:p>
            <a:pPr>
              <a:buSzPct val="60000"/>
            </a:pPr>
            <a:r>
              <a:rPr lang="en-US" sz="2500" b="1" dirty="0" smtClean="0">
                <a:solidFill>
                  <a:schemeClr val="bg1"/>
                </a:solidFill>
              </a:rPr>
              <a:t>Equity of tax policy, video:  </a:t>
            </a:r>
            <a:r>
              <a:rPr lang="en-US" sz="2500" b="1" dirty="0" smtClean="0">
                <a:solidFill>
                  <a:schemeClr val="bg1"/>
                </a:solidFill>
              </a:rPr>
              <a:t>(</a:t>
            </a:r>
            <a:r>
              <a:rPr lang="en-US" sz="2500" b="1" dirty="0" smtClean="0">
                <a:solidFill>
                  <a:srgbClr val="0070C0"/>
                </a:solidFill>
                <a:hlinkClick r:id="rId4"/>
              </a:rPr>
              <a:t>http://</a:t>
            </a:r>
            <a:r>
              <a:rPr lang="en-US" sz="2500" b="1" dirty="0" smtClean="0">
                <a:solidFill>
                  <a:srgbClr val="0070C0"/>
                </a:solidFill>
                <a:hlinkClick r:id="rId4"/>
              </a:rPr>
              <a:t>www.cnn.com/video/data/2.0/video/bestoftv/2012/11/21/exp-erin-taxing-the-wealth-to-reduce-inequality-and-avert-fiscal-cliff.cnn.html</a:t>
            </a:r>
            <a:r>
              <a:rPr lang="en-US" sz="2500" b="1" dirty="0" smtClean="0">
                <a:solidFill>
                  <a:schemeClr val="bg1"/>
                </a:solidFill>
              </a:rPr>
              <a:t>)</a:t>
            </a:r>
          </a:p>
          <a:p>
            <a:pPr>
              <a:buSzPct val="60000"/>
            </a:pPr>
            <a:r>
              <a:rPr lang="en-US" sz="2500" dirty="0" smtClean="0">
                <a:solidFill>
                  <a:schemeClr val="bg1"/>
                </a:solidFill>
              </a:rPr>
              <a:t>“</a:t>
            </a:r>
            <a:r>
              <a:rPr lang="en-US" sz="2500" dirty="0" smtClean="0">
                <a:solidFill>
                  <a:schemeClr val="bg1"/>
                </a:solidFill>
              </a:rPr>
              <a:t>Economist:  Tax wealth, not income.” CNN Video. November 21, 2012.  Discuss the issue of  equity regarding tax policy.  Would it be more equitable to tax someone’s wealth as opposed to their income?  (Time:  3:23)</a:t>
            </a:r>
          </a:p>
          <a:p>
            <a:pPr lvl="1">
              <a:buSzPct val="60000"/>
              <a:buBlip>
                <a:blip r:embed="rId5"/>
              </a:buBlip>
            </a:pPr>
            <a:endParaRPr lang="en-US" sz="2800" dirty="0" smtClean="0">
              <a:solidFill>
                <a:schemeClr val="accent4">
                  <a:lumMod val="50000"/>
                </a:schemeClr>
              </a:solidFill>
            </a:endParaRPr>
          </a:p>
        </p:txBody>
      </p:sp>
      <p:sp>
        <p:nvSpPr>
          <p:cNvPr id="14338" name="Rectangle 2"/>
          <p:cNvSpPr>
            <a:spLocks noGrp="1" noChangeArrowheads="1"/>
          </p:cNvSpPr>
          <p:nvPr>
            <p:ph type="title"/>
          </p:nvPr>
        </p:nvSpPr>
        <p:spPr>
          <a:xfrm>
            <a:off x="723900" y="457200"/>
            <a:ext cx="7886700" cy="1325563"/>
          </a:xfrm>
        </p:spPr>
        <p:txBody>
          <a:bodyPr/>
          <a:lstStyle/>
          <a:p>
            <a:r>
              <a:rPr lang="en-US" b="1" dirty="0">
                <a:solidFill>
                  <a:schemeClr val="bg1"/>
                </a:solidFill>
              </a:rPr>
              <a:t>Evaluative </a:t>
            </a:r>
            <a:r>
              <a:rPr lang="en-US" b="1" dirty="0" smtClean="0">
                <a:solidFill>
                  <a:schemeClr val="bg1"/>
                </a:solidFill>
              </a:rPr>
              <a:t>Criteria:  </a:t>
            </a:r>
            <a:r>
              <a:rPr lang="en-US" b="1" u="sng" dirty="0" smtClean="0">
                <a:solidFill>
                  <a:schemeClr val="bg1"/>
                </a:solidFill>
              </a:rPr>
              <a:t>Equity</a:t>
            </a:r>
            <a:endParaRPr lang="en-US" b="1" u="sng" dirty="0">
              <a:solidFill>
                <a:schemeClr val="bg1"/>
              </a:solidFill>
            </a:endParaRPr>
          </a:p>
        </p:txBody>
      </p:sp>
    </p:spTree>
    <p:custDataLst>
      <p:tags r:id="rId1"/>
    </p:custDataLst>
    <p:extLst>
      <p:ext uri="{BB962C8B-B14F-4D97-AF65-F5344CB8AC3E}">
        <p14:creationId xmlns:p14="http://schemas.microsoft.com/office/powerpoint/2010/main" val="333345972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609600" y="1828800"/>
            <a:ext cx="4572000" cy="4191000"/>
          </a:xfrm>
        </p:spPr>
        <p:txBody>
          <a:bodyPr>
            <a:normAutofit/>
          </a:bodyPr>
          <a:lstStyle/>
          <a:p>
            <a:pPr>
              <a:lnSpc>
                <a:spcPct val="80000"/>
              </a:lnSpc>
              <a:buSzPct val="60000"/>
            </a:pPr>
            <a:r>
              <a:rPr lang="en-US" sz="3200" b="1" dirty="0" smtClean="0">
                <a:solidFill>
                  <a:schemeClr val="bg1"/>
                </a:solidFill>
              </a:rPr>
              <a:t> </a:t>
            </a:r>
            <a:r>
              <a:rPr lang="en-US" sz="3200" b="1" u="sng" dirty="0" smtClean="0">
                <a:solidFill>
                  <a:schemeClr val="bg1"/>
                </a:solidFill>
              </a:rPr>
              <a:t>Political Feasibility</a:t>
            </a:r>
            <a:r>
              <a:rPr lang="en-US" sz="3200" b="1" dirty="0" smtClean="0">
                <a:solidFill>
                  <a:schemeClr val="bg1"/>
                </a:solidFill>
              </a:rPr>
              <a:t> </a:t>
            </a:r>
          </a:p>
          <a:p>
            <a:pPr lvl="1">
              <a:lnSpc>
                <a:spcPct val="80000"/>
              </a:lnSpc>
              <a:buSzPct val="60000"/>
            </a:pPr>
            <a:r>
              <a:rPr lang="en-US" sz="3200" dirty="0" smtClean="0">
                <a:solidFill>
                  <a:schemeClr val="bg1"/>
                </a:solidFill>
              </a:rPr>
              <a:t>Will politicians support the alternative?</a:t>
            </a:r>
          </a:p>
          <a:p>
            <a:pPr lvl="1">
              <a:lnSpc>
                <a:spcPct val="80000"/>
              </a:lnSpc>
              <a:buSzPct val="60000"/>
            </a:pPr>
            <a:endParaRPr lang="en-US" sz="3200" b="1" dirty="0" smtClean="0">
              <a:solidFill>
                <a:schemeClr val="bg1"/>
              </a:solidFill>
            </a:endParaRPr>
          </a:p>
          <a:p>
            <a:pPr>
              <a:lnSpc>
                <a:spcPct val="80000"/>
              </a:lnSpc>
              <a:buSzPct val="60000"/>
            </a:pPr>
            <a:r>
              <a:rPr lang="en-US" sz="3200" b="1" dirty="0" smtClean="0">
                <a:solidFill>
                  <a:schemeClr val="bg1"/>
                </a:solidFill>
              </a:rPr>
              <a:t> </a:t>
            </a:r>
            <a:r>
              <a:rPr lang="en-US" sz="3200" b="1" u="sng" dirty="0" smtClean="0">
                <a:solidFill>
                  <a:schemeClr val="bg1"/>
                </a:solidFill>
              </a:rPr>
              <a:t>Social Acceptability</a:t>
            </a:r>
          </a:p>
          <a:p>
            <a:pPr lvl="1">
              <a:lnSpc>
                <a:spcPct val="80000"/>
              </a:lnSpc>
              <a:buSzPct val="60000"/>
            </a:pPr>
            <a:r>
              <a:rPr lang="en-US" sz="3200" dirty="0" smtClean="0">
                <a:solidFill>
                  <a:schemeClr val="bg1"/>
                </a:solidFill>
              </a:rPr>
              <a:t>Will the public support a proposal? </a:t>
            </a:r>
          </a:p>
          <a:p>
            <a:pPr lvl="1">
              <a:lnSpc>
                <a:spcPct val="80000"/>
              </a:lnSpc>
              <a:buNone/>
            </a:pPr>
            <a:endParaRPr lang="en-US" dirty="0" smtClean="0"/>
          </a:p>
        </p:txBody>
      </p:sp>
      <p:sp>
        <p:nvSpPr>
          <p:cNvPr id="8194" name="Rectangle 2"/>
          <p:cNvSpPr>
            <a:spLocks noGrp="1" noChangeArrowheads="1"/>
          </p:cNvSpPr>
          <p:nvPr>
            <p:ph type="title"/>
          </p:nvPr>
        </p:nvSpPr>
        <p:spPr>
          <a:xfrm>
            <a:off x="723900" y="503237"/>
            <a:ext cx="7886700" cy="1325563"/>
          </a:xfrm>
        </p:spPr>
        <p:txBody>
          <a:bodyPr>
            <a:normAutofit/>
          </a:bodyPr>
          <a:lstStyle/>
          <a:p>
            <a:r>
              <a:rPr lang="en-US" b="1" dirty="0" smtClean="0">
                <a:solidFill>
                  <a:schemeClr val="bg1"/>
                </a:solidFill>
              </a:rPr>
              <a:t>Evaluative </a:t>
            </a:r>
            <a:r>
              <a:rPr lang="en-US" b="1" dirty="0" smtClean="0">
                <a:solidFill>
                  <a:schemeClr val="bg1"/>
                </a:solidFill>
              </a:rPr>
              <a:t>Criteria </a:t>
            </a:r>
            <a:endParaRPr lang="en-US" b="1" u="sng" dirty="0">
              <a:solidFill>
                <a:schemeClr val="bg1"/>
              </a:solidFill>
            </a:endParaRPr>
          </a:p>
        </p:txBody>
      </p:sp>
      <p:pic>
        <p:nvPicPr>
          <p:cNvPr id="21511" name="Picture 7" descr="C:\Users\klowry\AppData\Local\Microsoft\Windows\Temporary Internet Files\Content.IE5\2M61PBYA\MP900401101[3].jpg"/>
          <p:cNvPicPr>
            <a:picLocks noChangeAspect="1" noChangeArrowheads="1"/>
          </p:cNvPicPr>
          <p:nvPr/>
        </p:nvPicPr>
        <p:blipFill>
          <a:blip r:embed="rId4" cstate="print"/>
          <a:srcRect/>
          <a:stretch>
            <a:fillRect/>
          </a:stretch>
        </p:blipFill>
        <p:spPr bwMode="auto">
          <a:xfrm>
            <a:off x="5486400" y="1524000"/>
            <a:ext cx="3048000" cy="4569769"/>
          </a:xfrm>
          <a:prstGeom prst="rect">
            <a:avLst/>
          </a:prstGeom>
          <a:noFill/>
        </p:spPr>
      </p:pic>
    </p:spTree>
    <p:custDataLst>
      <p:tags r:id="rId1"/>
    </p:custDataLst>
    <p:extLst>
      <p:ext uri="{BB962C8B-B14F-4D97-AF65-F5344CB8AC3E}">
        <p14:creationId xmlns:p14="http://schemas.microsoft.com/office/powerpoint/2010/main" val="130456296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81200"/>
            <a:ext cx="7772400" cy="3810000"/>
          </a:xfrm>
        </p:spPr>
        <p:txBody>
          <a:bodyPr>
            <a:normAutofit/>
          </a:bodyPr>
          <a:lstStyle/>
          <a:p>
            <a:pPr>
              <a:buSzPct val="60000"/>
            </a:pPr>
            <a:r>
              <a:rPr lang="en-US" sz="3200" b="1" dirty="0" smtClean="0">
                <a:solidFill>
                  <a:schemeClr val="bg1"/>
                </a:solidFill>
              </a:rPr>
              <a:t> </a:t>
            </a:r>
            <a:r>
              <a:rPr lang="en-US" sz="3200" b="1" u="sng" dirty="0" smtClean="0">
                <a:solidFill>
                  <a:schemeClr val="bg1"/>
                </a:solidFill>
              </a:rPr>
              <a:t>Technical feasibility</a:t>
            </a:r>
            <a:r>
              <a:rPr lang="en-US" sz="3200" b="1" dirty="0" smtClean="0">
                <a:solidFill>
                  <a:schemeClr val="bg1"/>
                </a:solidFill>
              </a:rPr>
              <a:t>: </a:t>
            </a:r>
          </a:p>
          <a:p>
            <a:pPr lvl="1">
              <a:buSzPct val="60000"/>
            </a:pPr>
            <a:r>
              <a:rPr lang="en-US" sz="3200" dirty="0" smtClean="0">
                <a:solidFill>
                  <a:schemeClr val="bg1"/>
                </a:solidFill>
              </a:rPr>
              <a:t>Are the technologies available to implement the </a:t>
            </a:r>
            <a:r>
              <a:rPr lang="en-US" sz="3200" dirty="0" smtClean="0">
                <a:solidFill>
                  <a:schemeClr val="bg1"/>
                </a:solidFill>
              </a:rPr>
              <a:t>policy? Can </a:t>
            </a:r>
            <a:r>
              <a:rPr lang="en-US" sz="3200" dirty="0" smtClean="0">
                <a:solidFill>
                  <a:schemeClr val="bg1"/>
                </a:solidFill>
              </a:rPr>
              <a:t>it be done? </a:t>
            </a:r>
          </a:p>
          <a:p>
            <a:pPr>
              <a:buSzPct val="60000"/>
            </a:pPr>
            <a:r>
              <a:rPr lang="en-US" sz="3200" b="1" dirty="0" smtClean="0">
                <a:solidFill>
                  <a:schemeClr val="bg1"/>
                </a:solidFill>
              </a:rPr>
              <a:t> </a:t>
            </a:r>
            <a:r>
              <a:rPr lang="en-US" sz="3200" b="1" u="sng" dirty="0" smtClean="0">
                <a:solidFill>
                  <a:schemeClr val="bg1"/>
                </a:solidFill>
              </a:rPr>
              <a:t>Administrative feasibility</a:t>
            </a:r>
            <a:r>
              <a:rPr lang="en-US" sz="3200" b="1" dirty="0" smtClean="0">
                <a:solidFill>
                  <a:schemeClr val="bg1"/>
                </a:solidFill>
              </a:rPr>
              <a:t>: </a:t>
            </a:r>
          </a:p>
          <a:p>
            <a:pPr lvl="1">
              <a:buSzPct val="60000"/>
            </a:pPr>
            <a:r>
              <a:rPr lang="en-US" sz="3200" dirty="0" smtClean="0">
                <a:solidFill>
                  <a:schemeClr val="bg1"/>
                </a:solidFill>
              </a:rPr>
              <a:t>Can it be implemented and </a:t>
            </a:r>
          </a:p>
          <a:p>
            <a:pPr lvl="1">
              <a:buSzPct val="60000"/>
            </a:pPr>
            <a:r>
              <a:rPr lang="en-US" sz="3200" dirty="0">
                <a:solidFill>
                  <a:schemeClr val="bg1"/>
                </a:solidFill>
              </a:rPr>
              <a:t>	</a:t>
            </a:r>
            <a:r>
              <a:rPr lang="en-US" sz="3200" dirty="0" smtClean="0">
                <a:solidFill>
                  <a:schemeClr val="bg1"/>
                </a:solidFill>
              </a:rPr>
              <a:t>managed well?</a:t>
            </a:r>
          </a:p>
          <a:p>
            <a:pPr lvl="1">
              <a:buSzPct val="60000"/>
            </a:pPr>
            <a:r>
              <a:rPr lang="en-US" sz="3200" dirty="0" smtClean="0">
                <a:solidFill>
                  <a:schemeClr val="bg1"/>
                </a:solidFill>
              </a:rPr>
              <a:t>Example: </a:t>
            </a:r>
            <a:r>
              <a:rPr lang="en-US" sz="3200" dirty="0" smtClean="0">
                <a:solidFill>
                  <a:schemeClr val="bg1"/>
                </a:solidFill>
                <a:hlinkClick r:id="rId3"/>
              </a:rPr>
              <a:t>healthcare.gov</a:t>
            </a:r>
            <a:endParaRPr lang="en-US" sz="3200" dirty="0" smtClean="0">
              <a:solidFill>
                <a:schemeClr val="bg1"/>
              </a:solidFill>
            </a:endParaRPr>
          </a:p>
        </p:txBody>
      </p:sp>
      <p:sp>
        <p:nvSpPr>
          <p:cNvPr id="2" name="Title 1"/>
          <p:cNvSpPr>
            <a:spLocks noGrp="1"/>
          </p:cNvSpPr>
          <p:nvPr>
            <p:ph type="title"/>
          </p:nvPr>
        </p:nvSpPr>
        <p:spPr>
          <a:xfrm>
            <a:off x="800100" y="427037"/>
            <a:ext cx="7886700" cy="1325563"/>
          </a:xfrm>
        </p:spPr>
        <p:txBody>
          <a:bodyPr>
            <a:normAutofit/>
          </a:bodyPr>
          <a:lstStyle/>
          <a:p>
            <a:r>
              <a:rPr lang="en-US" b="1" dirty="0" smtClean="0">
                <a:solidFill>
                  <a:schemeClr val="bg1"/>
                </a:solidFill>
              </a:rPr>
              <a:t>Evaluative </a:t>
            </a:r>
            <a:r>
              <a:rPr lang="en-US" b="1" dirty="0" smtClean="0">
                <a:solidFill>
                  <a:schemeClr val="bg1"/>
                </a:solidFill>
              </a:rPr>
              <a:t>Criteria</a:t>
            </a:r>
            <a:endParaRPr lang="en-US" b="1" u="sng" dirty="0">
              <a:solidFill>
                <a:schemeClr val="bg1"/>
              </a:solidFill>
            </a:endParaRPr>
          </a:p>
        </p:txBody>
      </p:sp>
    </p:spTree>
    <p:custDataLst>
      <p:tags r:id="rId1"/>
    </p:custDataLst>
    <p:extLst>
      <p:ext uri="{BB962C8B-B14F-4D97-AF65-F5344CB8AC3E}">
        <p14:creationId xmlns:p14="http://schemas.microsoft.com/office/powerpoint/2010/main" val="395895704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143000"/>
            <a:ext cx="7886700" cy="1325563"/>
          </a:xfrm>
        </p:spPr>
        <p:txBody>
          <a:bodyPr>
            <a:normAutofit/>
          </a:bodyPr>
          <a:lstStyle/>
          <a:p>
            <a:r>
              <a:rPr lang="en-US" b="1" dirty="0">
                <a:solidFill>
                  <a:schemeClr val="bg1"/>
                </a:solidFill>
              </a:rPr>
              <a:t>What </a:t>
            </a:r>
            <a:r>
              <a:rPr lang="en-US" b="1" dirty="0" smtClean="0">
                <a:solidFill>
                  <a:schemeClr val="bg1"/>
                </a:solidFill>
              </a:rPr>
              <a:t> Methods Are Used </a:t>
            </a:r>
            <a:br>
              <a:rPr lang="en-US" b="1" dirty="0" smtClean="0">
                <a:solidFill>
                  <a:schemeClr val="bg1"/>
                </a:solidFill>
              </a:rPr>
            </a:br>
            <a:r>
              <a:rPr lang="en-US" b="1" dirty="0" smtClean="0">
                <a:solidFill>
                  <a:schemeClr val="bg1"/>
                </a:solidFill>
              </a:rPr>
              <a:t>to Study the Alternatives</a:t>
            </a:r>
            <a:r>
              <a:rPr lang="en-US" b="1" dirty="0">
                <a:solidFill>
                  <a:schemeClr val="bg1"/>
                </a:solidFill>
              </a:rPr>
              <a:t>? </a:t>
            </a:r>
          </a:p>
        </p:txBody>
      </p:sp>
      <p:sp>
        <p:nvSpPr>
          <p:cNvPr id="5" name="Subtitle 4"/>
          <p:cNvSpPr>
            <a:spLocks noGrp="1"/>
          </p:cNvSpPr>
          <p:nvPr>
            <p:ph type="subTitle" idx="4294967295"/>
          </p:nvPr>
        </p:nvSpPr>
        <p:spPr>
          <a:xfrm>
            <a:off x="2256692" y="3276600"/>
            <a:ext cx="6858000" cy="619125"/>
          </a:xfrm>
        </p:spPr>
        <p:txBody>
          <a:bodyPr>
            <a:normAutofit/>
          </a:bodyPr>
          <a:lstStyle/>
          <a:p>
            <a:r>
              <a:rPr lang="en-US" sz="2800" dirty="0" smtClean="0">
                <a:solidFill>
                  <a:schemeClr val="bg1"/>
                </a:solidFill>
              </a:rPr>
              <a:t>Economics,  Decision Analysis, Ethics</a:t>
            </a:r>
            <a:endParaRPr lang="en-US" sz="2800" dirty="0">
              <a:solidFill>
                <a:schemeClr val="bg1"/>
              </a:solidFill>
            </a:endParaRPr>
          </a:p>
        </p:txBody>
      </p:sp>
    </p:spTree>
    <p:extLst>
      <p:ext uri="{BB962C8B-B14F-4D97-AF65-F5344CB8AC3E}">
        <p14:creationId xmlns:p14="http://schemas.microsoft.com/office/powerpoint/2010/main" val="1694565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305800" cy="1325563"/>
          </a:xfrm>
        </p:spPr>
        <p:txBody>
          <a:bodyPr>
            <a:normAutofit/>
          </a:bodyPr>
          <a:lstStyle/>
          <a:p>
            <a:r>
              <a:rPr lang="en-US" b="1" dirty="0" smtClean="0">
                <a:solidFill>
                  <a:schemeClr val="bg1"/>
                </a:solidFill>
              </a:rPr>
              <a:t>Economic Methods Used in Policy Analysis</a:t>
            </a:r>
            <a:endParaRPr lang="en-US" b="1" dirty="0">
              <a:solidFill>
                <a:schemeClr val="bg1"/>
              </a:solidFill>
            </a:endParaRPr>
          </a:p>
        </p:txBody>
      </p:sp>
      <p:sp>
        <p:nvSpPr>
          <p:cNvPr id="3" name="Content Placeholder 2"/>
          <p:cNvSpPr>
            <a:spLocks noGrp="1"/>
          </p:cNvSpPr>
          <p:nvPr>
            <p:ph idx="1"/>
          </p:nvPr>
        </p:nvSpPr>
        <p:spPr>
          <a:xfrm>
            <a:off x="609600" y="2438400"/>
            <a:ext cx="7675350" cy="1679575"/>
          </a:xfrm>
        </p:spPr>
        <p:txBody>
          <a:bodyPr>
            <a:normAutofit/>
          </a:bodyPr>
          <a:lstStyle/>
          <a:p>
            <a:pPr>
              <a:buSzPct val="60000"/>
            </a:pPr>
            <a:r>
              <a:rPr lang="en-US" sz="3200" b="1" dirty="0" smtClean="0">
                <a:solidFill>
                  <a:schemeClr val="bg1"/>
                </a:solidFill>
              </a:rPr>
              <a:t> Cost-benefit analysis</a:t>
            </a:r>
            <a:endParaRPr lang="en-US" sz="3200" b="1" dirty="0">
              <a:solidFill>
                <a:schemeClr val="bg1"/>
              </a:solidFill>
            </a:endParaRPr>
          </a:p>
          <a:p>
            <a:pPr>
              <a:buSzPct val="60000"/>
            </a:pPr>
            <a:r>
              <a:rPr lang="en-US" sz="3200" b="1" dirty="0" smtClean="0">
                <a:solidFill>
                  <a:schemeClr val="bg1"/>
                </a:solidFill>
              </a:rPr>
              <a:t> Cost-effectiveness analysis</a:t>
            </a:r>
          </a:p>
          <a:p>
            <a:pPr>
              <a:buSzPct val="60000"/>
            </a:pPr>
            <a:r>
              <a:rPr lang="en-US" sz="3200" b="1" dirty="0" smtClean="0">
                <a:solidFill>
                  <a:schemeClr val="bg1"/>
                </a:solidFill>
              </a:rPr>
              <a:t> Risk assessment</a:t>
            </a:r>
          </a:p>
        </p:txBody>
      </p:sp>
    </p:spTree>
    <p:extLst>
      <p:ext uri="{BB962C8B-B14F-4D97-AF65-F5344CB8AC3E}">
        <p14:creationId xmlns:p14="http://schemas.microsoft.com/office/powerpoint/2010/main" val="1724569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828800"/>
            <a:ext cx="8686800" cy="3124200"/>
          </a:xfrm>
        </p:spPr>
        <p:txBody>
          <a:bodyPr>
            <a:normAutofit/>
          </a:bodyPr>
          <a:lstStyle/>
          <a:p>
            <a:pPr>
              <a:buSzPct val="60000"/>
            </a:pPr>
            <a:r>
              <a:rPr lang="en-US" sz="3200" dirty="0" smtClean="0">
                <a:solidFill>
                  <a:schemeClr val="bg1"/>
                </a:solidFill>
              </a:rPr>
              <a:t> Financial savings compared to costs</a:t>
            </a:r>
          </a:p>
          <a:p>
            <a:pPr>
              <a:buSzPct val="60000"/>
            </a:pPr>
            <a:r>
              <a:rPr lang="en-US" sz="3200" dirty="0" smtClean="0">
                <a:solidFill>
                  <a:schemeClr val="bg1"/>
                </a:solidFill>
              </a:rPr>
              <a:t> Estimate all costs of a policy alternative</a:t>
            </a:r>
          </a:p>
          <a:p>
            <a:pPr>
              <a:buSzPct val="60000"/>
            </a:pPr>
            <a:r>
              <a:rPr lang="en-US" sz="3200" dirty="0" smtClean="0">
                <a:solidFill>
                  <a:schemeClr val="bg1"/>
                </a:solidFill>
              </a:rPr>
              <a:t> Estimate all financial benefits (revenues or savings)</a:t>
            </a:r>
          </a:p>
          <a:p>
            <a:pPr>
              <a:buSzPct val="60000"/>
            </a:pPr>
            <a:r>
              <a:rPr lang="en-US" sz="3200" dirty="0" smtClean="0">
                <a:solidFill>
                  <a:schemeClr val="bg1"/>
                </a:solidFill>
              </a:rPr>
              <a:t> “For every dollar invested, we saved $_”</a:t>
            </a:r>
          </a:p>
          <a:p>
            <a:pPr marL="0" indent="0">
              <a:buNone/>
            </a:pPr>
            <a:endParaRPr lang="en-US" sz="3200" dirty="0" smtClean="0"/>
          </a:p>
        </p:txBody>
      </p:sp>
      <p:sp>
        <p:nvSpPr>
          <p:cNvPr id="4" name="Title 3"/>
          <p:cNvSpPr>
            <a:spLocks noGrp="1"/>
          </p:cNvSpPr>
          <p:nvPr>
            <p:ph type="title"/>
          </p:nvPr>
        </p:nvSpPr>
        <p:spPr>
          <a:xfrm>
            <a:off x="800100" y="503237"/>
            <a:ext cx="7886700" cy="1325563"/>
          </a:xfrm>
        </p:spPr>
        <p:txBody>
          <a:bodyPr>
            <a:normAutofit/>
          </a:bodyPr>
          <a:lstStyle/>
          <a:p>
            <a:r>
              <a:rPr lang="en-US" b="1" dirty="0" smtClean="0">
                <a:solidFill>
                  <a:schemeClr val="bg1"/>
                </a:solidFill>
              </a:rPr>
              <a:t>Cost-Benefit Analysis</a:t>
            </a:r>
            <a:endParaRPr lang="en-US" b="1" dirty="0">
              <a:solidFill>
                <a:schemeClr val="bg1"/>
              </a:solidFill>
            </a:endParaRPr>
          </a:p>
        </p:txBody>
      </p:sp>
    </p:spTree>
    <p:custDataLst>
      <p:tags r:id="rId1"/>
    </p:custDataLst>
    <p:extLst>
      <p:ext uri="{BB962C8B-B14F-4D97-AF65-F5344CB8AC3E}">
        <p14:creationId xmlns:p14="http://schemas.microsoft.com/office/powerpoint/2010/main" val="4026802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00100" y="503237"/>
            <a:ext cx="7886700" cy="1325563"/>
          </a:xfrm>
        </p:spPr>
        <p:txBody>
          <a:bodyPr/>
          <a:lstStyle/>
          <a:p>
            <a:pPr eaLnBrk="1" hangingPunct="1">
              <a:defRPr/>
            </a:pPr>
            <a:r>
              <a:rPr lang="en-US" b="1" dirty="0" smtClean="0">
                <a:solidFill>
                  <a:schemeClr val="bg1"/>
                </a:solidFill>
              </a:rPr>
              <a:t>Introduction </a:t>
            </a:r>
            <a:endParaRPr lang="en-US" b="1" dirty="0">
              <a:solidFill>
                <a:schemeClr val="bg1"/>
              </a:solidFill>
            </a:endParaRPr>
          </a:p>
        </p:txBody>
      </p:sp>
      <p:sp>
        <p:nvSpPr>
          <p:cNvPr id="10243" name="Rectangle 3"/>
          <p:cNvSpPr>
            <a:spLocks noGrp="1" noChangeArrowheads="1"/>
          </p:cNvSpPr>
          <p:nvPr>
            <p:ph idx="1"/>
          </p:nvPr>
        </p:nvSpPr>
        <p:spPr/>
        <p:txBody>
          <a:bodyPr>
            <a:normAutofit/>
          </a:bodyPr>
          <a:lstStyle/>
          <a:p>
            <a:pPr>
              <a:defRPr/>
            </a:pPr>
            <a:r>
              <a:rPr lang="en-US" sz="3200" dirty="0" smtClean="0">
                <a:solidFill>
                  <a:schemeClr val="bg1"/>
                </a:solidFill>
              </a:rPr>
              <a:t>How do policymakers use criteria to evaluate the alternatives? </a:t>
            </a:r>
          </a:p>
          <a:p>
            <a:pPr>
              <a:defRPr/>
            </a:pPr>
            <a:r>
              <a:rPr lang="en-US" sz="3200" dirty="0" smtClean="0">
                <a:solidFill>
                  <a:schemeClr val="bg1"/>
                </a:solidFill>
              </a:rPr>
              <a:t>Which evaluative criteria are typically used? </a:t>
            </a:r>
          </a:p>
          <a:p>
            <a:pPr>
              <a:defRPr/>
            </a:pPr>
            <a:r>
              <a:rPr lang="en-US" sz="3200" dirty="0" smtClean="0">
                <a:solidFill>
                  <a:schemeClr val="bg1"/>
                </a:solidFill>
              </a:rPr>
              <a:t>What methods do policy analysts use to research the likely impacts of alternatives? </a:t>
            </a:r>
            <a:endParaRPr lang="en-US" sz="3200" dirty="0">
              <a:solidFill>
                <a:schemeClr val="bg1"/>
              </a:solidFill>
            </a:endParaRPr>
          </a:p>
        </p:txBody>
      </p:sp>
    </p:spTree>
    <p:custDataLst>
      <p:tags r:id="rId1"/>
    </p:custDataLst>
    <p:extLst>
      <p:ext uri="{BB962C8B-B14F-4D97-AF65-F5344CB8AC3E}">
        <p14:creationId xmlns:p14="http://schemas.microsoft.com/office/powerpoint/2010/main" val="29136582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503237"/>
            <a:ext cx="7886700" cy="1325563"/>
          </a:xfrm>
        </p:spPr>
        <p:txBody>
          <a:bodyPr>
            <a:normAutofit/>
          </a:bodyPr>
          <a:lstStyle/>
          <a:p>
            <a:r>
              <a:rPr lang="en-US" b="1" dirty="0" smtClean="0">
                <a:solidFill>
                  <a:schemeClr val="bg1"/>
                </a:solidFill>
              </a:rPr>
              <a:t>Cost-Effectiveness Analysis</a:t>
            </a:r>
            <a:endParaRPr lang="en-US" b="1" dirty="0">
              <a:solidFill>
                <a:schemeClr val="bg1"/>
              </a:solidFill>
            </a:endParaRPr>
          </a:p>
        </p:txBody>
      </p:sp>
      <p:sp>
        <p:nvSpPr>
          <p:cNvPr id="2" name="Content Placeholder 1"/>
          <p:cNvSpPr>
            <a:spLocks noGrp="1"/>
          </p:cNvSpPr>
          <p:nvPr>
            <p:ph idx="1"/>
          </p:nvPr>
        </p:nvSpPr>
        <p:spPr>
          <a:xfrm>
            <a:off x="457200" y="1905000"/>
            <a:ext cx="8462994" cy="3998289"/>
          </a:xfrm>
        </p:spPr>
        <p:txBody>
          <a:bodyPr>
            <a:noAutofit/>
          </a:bodyPr>
          <a:lstStyle/>
          <a:p>
            <a:pPr>
              <a:buSzPct val="60000"/>
            </a:pPr>
            <a:r>
              <a:rPr lang="en-US" sz="3200" b="1" dirty="0" smtClean="0">
                <a:solidFill>
                  <a:schemeClr val="bg1"/>
                </a:solidFill>
              </a:rPr>
              <a:t> Same as cost/benefit; don’t </a:t>
            </a:r>
            <a:r>
              <a:rPr lang="en-US" sz="3200" b="1" u="sng" dirty="0" smtClean="0">
                <a:solidFill>
                  <a:schemeClr val="bg1"/>
                </a:solidFill>
              </a:rPr>
              <a:t>monetize</a:t>
            </a:r>
            <a:r>
              <a:rPr lang="en-US" sz="3200" b="1" dirty="0" smtClean="0">
                <a:solidFill>
                  <a:schemeClr val="bg1"/>
                </a:solidFill>
              </a:rPr>
              <a:t> benefits</a:t>
            </a:r>
          </a:p>
          <a:p>
            <a:pPr>
              <a:buSzPct val="60000"/>
            </a:pPr>
            <a:r>
              <a:rPr lang="en-US" sz="3200" b="1" dirty="0" smtClean="0">
                <a:solidFill>
                  <a:schemeClr val="bg1"/>
                </a:solidFill>
              </a:rPr>
              <a:t> Cost effectiveness of options to reduce binge drinking:  </a:t>
            </a:r>
          </a:p>
          <a:p>
            <a:pPr lvl="1">
              <a:buSzPct val="60000"/>
            </a:pPr>
            <a:r>
              <a:rPr lang="en-US" sz="2800" dirty="0" smtClean="0">
                <a:solidFill>
                  <a:schemeClr val="bg1"/>
                </a:solidFill>
              </a:rPr>
              <a:t> Cost/effects of public education campaign</a:t>
            </a:r>
          </a:p>
          <a:p>
            <a:pPr lvl="1">
              <a:buSzPct val="60000"/>
            </a:pPr>
            <a:r>
              <a:rPr lang="en-US" sz="2800" dirty="0" smtClean="0">
                <a:solidFill>
                  <a:schemeClr val="bg1"/>
                </a:solidFill>
              </a:rPr>
              <a:t> Cost/effects of regulating bars/taverns</a:t>
            </a:r>
          </a:p>
          <a:p>
            <a:pPr lvl="1">
              <a:buSzPct val="60000"/>
            </a:pPr>
            <a:r>
              <a:rPr lang="en-US" sz="2800" dirty="0" smtClean="0">
                <a:solidFill>
                  <a:schemeClr val="bg1"/>
                </a:solidFill>
              </a:rPr>
              <a:t> Cost/effects of funding treatment programs</a:t>
            </a:r>
          </a:p>
          <a:p>
            <a:pPr>
              <a:buSzPct val="60000"/>
            </a:pPr>
            <a:r>
              <a:rPr lang="en-US" sz="3200" b="1" dirty="0" smtClean="0">
                <a:solidFill>
                  <a:schemeClr val="bg1"/>
                </a:solidFill>
              </a:rPr>
              <a:t> Which option reduces binge drinking the most at the lowest cost?  </a:t>
            </a:r>
          </a:p>
        </p:txBody>
      </p:sp>
    </p:spTree>
    <p:custDataLst>
      <p:tags r:id="rId1"/>
    </p:custDataLst>
    <p:extLst>
      <p:ext uri="{BB962C8B-B14F-4D97-AF65-F5344CB8AC3E}">
        <p14:creationId xmlns:p14="http://schemas.microsoft.com/office/powerpoint/2010/main" val="3396206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752600"/>
            <a:ext cx="7996206" cy="4457735"/>
          </a:xfrm>
        </p:spPr>
        <p:txBody>
          <a:bodyPr/>
          <a:lstStyle/>
          <a:p>
            <a:pPr>
              <a:buSzPct val="60000"/>
            </a:pPr>
            <a:r>
              <a:rPr lang="en-US" sz="3200" b="1" dirty="0">
                <a:solidFill>
                  <a:schemeClr val="bg1"/>
                </a:solidFill>
              </a:rPr>
              <a:t>I</a:t>
            </a:r>
            <a:r>
              <a:rPr lang="en-US" sz="3200" b="1" dirty="0" smtClean="0">
                <a:solidFill>
                  <a:schemeClr val="bg1"/>
                </a:solidFill>
              </a:rPr>
              <a:t>dentify, estimate, and evaluate physical risk to citizens</a:t>
            </a:r>
          </a:p>
          <a:p>
            <a:pPr lvl="1">
              <a:buSzPct val="60000"/>
            </a:pPr>
            <a:r>
              <a:rPr lang="en-US" sz="2800" u="sng" dirty="0" smtClean="0">
                <a:solidFill>
                  <a:schemeClr val="bg1"/>
                </a:solidFill>
              </a:rPr>
              <a:t>Risk evaluation</a:t>
            </a:r>
          </a:p>
          <a:p>
            <a:pPr lvl="1">
              <a:buSzPct val="60000"/>
            </a:pPr>
            <a:r>
              <a:rPr lang="en-US" sz="2800" u="sng" dirty="0" smtClean="0">
                <a:solidFill>
                  <a:schemeClr val="bg1"/>
                </a:solidFill>
              </a:rPr>
              <a:t>Risk management</a:t>
            </a:r>
          </a:p>
          <a:p>
            <a:pPr>
              <a:buSzPct val="60000"/>
            </a:pPr>
            <a:r>
              <a:rPr lang="en-US" sz="3200" b="1" dirty="0" smtClean="0">
                <a:solidFill>
                  <a:schemeClr val="bg1"/>
                </a:solidFill>
              </a:rPr>
              <a:t>Helps to choose a policy alternative</a:t>
            </a:r>
          </a:p>
          <a:p>
            <a:pPr>
              <a:buSzPct val="60000"/>
            </a:pPr>
            <a:r>
              <a:rPr lang="en-US" sz="3200" b="1" dirty="0" smtClean="0">
                <a:solidFill>
                  <a:schemeClr val="bg1"/>
                </a:solidFill>
              </a:rPr>
              <a:t>Goal: Reduce risks to the environment, society</a:t>
            </a:r>
          </a:p>
          <a:p>
            <a:pPr lvl="1">
              <a:buSzPct val="60000"/>
            </a:pPr>
            <a:r>
              <a:rPr lang="en-US" sz="2800" dirty="0" smtClean="0">
                <a:solidFill>
                  <a:schemeClr val="bg1"/>
                </a:solidFill>
              </a:rPr>
              <a:t>Various policy options reduce risk at certain costs</a:t>
            </a:r>
          </a:p>
          <a:p>
            <a:pPr marL="0" indent="0">
              <a:buNone/>
            </a:pPr>
            <a:endParaRPr lang="en-US" dirty="0"/>
          </a:p>
        </p:txBody>
      </p:sp>
      <p:sp>
        <p:nvSpPr>
          <p:cNvPr id="4" name="Title 3"/>
          <p:cNvSpPr>
            <a:spLocks noGrp="1"/>
          </p:cNvSpPr>
          <p:nvPr>
            <p:ph type="title"/>
          </p:nvPr>
        </p:nvSpPr>
        <p:spPr>
          <a:xfrm>
            <a:off x="723900" y="457200"/>
            <a:ext cx="7886700" cy="1325563"/>
          </a:xfrm>
        </p:spPr>
        <p:txBody>
          <a:bodyPr>
            <a:normAutofit/>
          </a:bodyPr>
          <a:lstStyle/>
          <a:p>
            <a:r>
              <a:rPr lang="en-US" b="1" dirty="0">
                <a:solidFill>
                  <a:schemeClr val="bg1"/>
                </a:solidFill>
              </a:rPr>
              <a:t>Risk </a:t>
            </a:r>
            <a:r>
              <a:rPr lang="en-US" b="1" dirty="0" smtClean="0">
                <a:solidFill>
                  <a:schemeClr val="bg1"/>
                </a:solidFill>
              </a:rPr>
              <a:t>Assessment</a:t>
            </a:r>
            <a:endParaRPr lang="en-US" b="1" dirty="0">
              <a:solidFill>
                <a:schemeClr val="bg1"/>
              </a:solidFill>
            </a:endParaRPr>
          </a:p>
        </p:txBody>
      </p:sp>
    </p:spTree>
    <p:custDataLst>
      <p:tags r:id="rId1"/>
    </p:custDataLst>
    <p:extLst>
      <p:ext uri="{BB962C8B-B14F-4D97-AF65-F5344CB8AC3E}">
        <p14:creationId xmlns:p14="http://schemas.microsoft.com/office/powerpoint/2010/main" val="2558670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828800"/>
            <a:ext cx="8001000" cy="4194175"/>
          </a:xfrm>
        </p:spPr>
        <p:txBody>
          <a:bodyPr>
            <a:normAutofit/>
          </a:bodyPr>
          <a:lstStyle/>
          <a:p>
            <a:pPr>
              <a:buSzPct val="60000"/>
            </a:pPr>
            <a:r>
              <a:rPr lang="en-US" sz="3200" b="1" u="sng" dirty="0" smtClean="0">
                <a:solidFill>
                  <a:schemeClr val="bg1"/>
                </a:solidFill>
              </a:rPr>
              <a:t>Forecasting:</a:t>
            </a:r>
            <a:r>
              <a:rPr lang="en-US" sz="3200" b="1" dirty="0" smtClean="0">
                <a:solidFill>
                  <a:schemeClr val="bg1"/>
                </a:solidFill>
              </a:rPr>
              <a:t>  </a:t>
            </a:r>
            <a:r>
              <a:rPr lang="en-US" sz="3200" dirty="0" smtClean="0">
                <a:solidFill>
                  <a:schemeClr val="bg1"/>
                </a:solidFill>
              </a:rPr>
              <a:t>projections of what might happen if we choose this alternative</a:t>
            </a:r>
          </a:p>
          <a:p>
            <a:pPr lvl="1">
              <a:buSzPct val="60000"/>
            </a:pPr>
            <a:r>
              <a:rPr lang="en-US" sz="2800" dirty="0" smtClean="0">
                <a:solidFill>
                  <a:schemeClr val="bg1"/>
                </a:solidFill>
              </a:rPr>
              <a:t>Often:  economic projections</a:t>
            </a:r>
          </a:p>
          <a:p>
            <a:pPr lvl="1">
              <a:buSzPct val="60000"/>
            </a:pPr>
            <a:r>
              <a:rPr lang="en-US" sz="2800" dirty="0" smtClean="0">
                <a:solidFill>
                  <a:schemeClr val="bg1"/>
                </a:solidFill>
              </a:rPr>
              <a:t>How many jobs will be created?  </a:t>
            </a:r>
            <a:endParaRPr lang="en-US" sz="2800" dirty="0" smtClean="0">
              <a:solidFill>
                <a:schemeClr val="bg1"/>
              </a:solidFill>
            </a:endParaRPr>
          </a:p>
          <a:p>
            <a:pPr lvl="1">
              <a:buSzPct val="60000"/>
            </a:pPr>
            <a:endParaRPr lang="en-US" sz="2800" u="sng" dirty="0" smtClean="0">
              <a:solidFill>
                <a:schemeClr val="bg1"/>
              </a:solidFill>
            </a:endParaRPr>
          </a:p>
          <a:p>
            <a:pPr>
              <a:buSzPct val="60000"/>
            </a:pPr>
            <a:r>
              <a:rPr lang="en-US" sz="3200" b="1" u="sng" dirty="0" smtClean="0">
                <a:solidFill>
                  <a:schemeClr val="bg1"/>
                </a:solidFill>
              </a:rPr>
              <a:t>Impact assessment:</a:t>
            </a:r>
            <a:r>
              <a:rPr lang="en-US" sz="3200" b="1" dirty="0" smtClean="0">
                <a:solidFill>
                  <a:schemeClr val="bg1"/>
                </a:solidFill>
              </a:rPr>
              <a:t> </a:t>
            </a:r>
            <a:r>
              <a:rPr lang="en-US" sz="3200" dirty="0" smtClean="0">
                <a:solidFill>
                  <a:schemeClr val="bg1"/>
                </a:solidFill>
              </a:rPr>
              <a:t>similar approach </a:t>
            </a:r>
          </a:p>
          <a:p>
            <a:pPr lvl="1">
              <a:buSzPct val="60000"/>
            </a:pPr>
            <a:r>
              <a:rPr lang="en-US" sz="2800" dirty="0" smtClean="0">
                <a:solidFill>
                  <a:schemeClr val="bg1"/>
                </a:solidFill>
              </a:rPr>
              <a:t>Environmental impact studies</a:t>
            </a:r>
          </a:p>
          <a:p>
            <a:pPr lvl="1">
              <a:buSzPct val="60000"/>
            </a:pPr>
            <a:r>
              <a:rPr lang="en-US" sz="2800" dirty="0" smtClean="0">
                <a:solidFill>
                  <a:schemeClr val="bg1"/>
                </a:solidFill>
              </a:rPr>
              <a:t>Predict consequences of adopting a policy</a:t>
            </a:r>
            <a:endParaRPr lang="en-US" sz="2800" dirty="0">
              <a:solidFill>
                <a:schemeClr val="bg1"/>
              </a:solidFill>
            </a:endParaRPr>
          </a:p>
        </p:txBody>
      </p:sp>
      <p:sp>
        <p:nvSpPr>
          <p:cNvPr id="4" name="Title 3"/>
          <p:cNvSpPr>
            <a:spLocks noGrp="1"/>
          </p:cNvSpPr>
          <p:nvPr>
            <p:ph type="title"/>
          </p:nvPr>
        </p:nvSpPr>
        <p:spPr>
          <a:xfrm>
            <a:off x="800100" y="457200"/>
            <a:ext cx="7886700" cy="1325563"/>
          </a:xfrm>
        </p:spPr>
        <p:txBody>
          <a:bodyPr/>
          <a:lstStyle/>
          <a:p>
            <a:r>
              <a:rPr lang="en-US" b="1" dirty="0" smtClean="0">
                <a:solidFill>
                  <a:schemeClr val="bg1"/>
                </a:solidFill>
              </a:rPr>
              <a:t>Analyzing Impacts </a:t>
            </a:r>
            <a:endParaRPr lang="en-US" b="1" dirty="0">
              <a:solidFill>
                <a:schemeClr val="bg1"/>
              </a:solidFill>
            </a:endParaRPr>
          </a:p>
        </p:txBody>
      </p:sp>
    </p:spTree>
    <p:custDataLst>
      <p:tags r:id="rId1"/>
    </p:custDataLst>
    <p:extLst>
      <p:ext uri="{BB962C8B-B14F-4D97-AF65-F5344CB8AC3E}">
        <p14:creationId xmlns:p14="http://schemas.microsoft.com/office/powerpoint/2010/main" val="342299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981200"/>
            <a:ext cx="8077200" cy="4351338"/>
          </a:xfrm>
        </p:spPr>
        <p:txBody>
          <a:bodyPr>
            <a:normAutofit/>
          </a:bodyPr>
          <a:lstStyle/>
          <a:p>
            <a:pPr>
              <a:buSzPct val="60000"/>
            </a:pPr>
            <a:r>
              <a:rPr lang="en-US" sz="3200" b="1" dirty="0" smtClean="0">
                <a:solidFill>
                  <a:schemeClr val="bg1"/>
                </a:solidFill>
              </a:rPr>
              <a:t> </a:t>
            </a:r>
            <a:r>
              <a:rPr lang="en-US" sz="3200" b="1" u="sng" dirty="0" smtClean="0">
                <a:solidFill>
                  <a:schemeClr val="bg1"/>
                </a:solidFill>
              </a:rPr>
              <a:t>Political feasibility analysis:</a:t>
            </a:r>
            <a:r>
              <a:rPr lang="en-US" sz="3200" b="1" dirty="0" smtClean="0">
                <a:solidFill>
                  <a:schemeClr val="bg1"/>
                </a:solidFill>
              </a:rPr>
              <a:t> </a:t>
            </a:r>
          </a:p>
          <a:p>
            <a:pPr lvl="1">
              <a:buSzPct val="60000"/>
            </a:pPr>
            <a:r>
              <a:rPr lang="en-US" sz="2800" dirty="0" smtClean="0">
                <a:solidFill>
                  <a:schemeClr val="bg1"/>
                </a:solidFill>
              </a:rPr>
              <a:t> Do policy makers support this alternative? </a:t>
            </a:r>
            <a:endParaRPr lang="en-US" sz="2800" u="sng" dirty="0" smtClean="0">
              <a:solidFill>
                <a:schemeClr val="bg1"/>
              </a:solidFill>
            </a:endParaRPr>
          </a:p>
          <a:p>
            <a:pPr>
              <a:buSzPct val="60000"/>
            </a:pPr>
            <a:r>
              <a:rPr lang="en-US" sz="3200" b="1" dirty="0" smtClean="0">
                <a:solidFill>
                  <a:schemeClr val="bg1"/>
                </a:solidFill>
              </a:rPr>
              <a:t> </a:t>
            </a:r>
            <a:r>
              <a:rPr lang="en-US" sz="3200" b="1" u="sng" dirty="0" smtClean="0">
                <a:solidFill>
                  <a:schemeClr val="bg1"/>
                </a:solidFill>
              </a:rPr>
              <a:t>Implementation analysis:</a:t>
            </a:r>
            <a:r>
              <a:rPr lang="en-US" sz="3200" b="1" dirty="0" smtClean="0">
                <a:solidFill>
                  <a:schemeClr val="bg1"/>
                </a:solidFill>
              </a:rPr>
              <a:t> </a:t>
            </a:r>
          </a:p>
          <a:p>
            <a:pPr lvl="1">
              <a:buSzPct val="60000"/>
            </a:pPr>
            <a:r>
              <a:rPr lang="en-US" sz="2800" dirty="0" smtClean="0">
                <a:solidFill>
                  <a:schemeClr val="bg1"/>
                </a:solidFill>
              </a:rPr>
              <a:t> Study how policy was implemented, not outcomes</a:t>
            </a:r>
          </a:p>
          <a:p>
            <a:pPr>
              <a:buSzPct val="60000"/>
            </a:pPr>
            <a:r>
              <a:rPr lang="en-US" sz="3200" dirty="0" smtClean="0">
                <a:solidFill>
                  <a:schemeClr val="bg1"/>
                </a:solidFill>
              </a:rPr>
              <a:t> </a:t>
            </a:r>
            <a:r>
              <a:rPr lang="en-US" sz="3200" b="1" u="sng" dirty="0" smtClean="0">
                <a:solidFill>
                  <a:schemeClr val="bg1"/>
                </a:solidFill>
              </a:rPr>
              <a:t>Program Evaluation:</a:t>
            </a:r>
          </a:p>
          <a:p>
            <a:pPr lvl="1">
              <a:buSzPct val="60000"/>
            </a:pPr>
            <a:r>
              <a:rPr lang="en-US" sz="2800" dirty="0" smtClean="0">
                <a:solidFill>
                  <a:schemeClr val="bg1"/>
                </a:solidFill>
              </a:rPr>
              <a:t> Applied research to measure policy outcomes</a:t>
            </a:r>
          </a:p>
          <a:p>
            <a:pPr lvl="1">
              <a:buSzPct val="60000"/>
            </a:pPr>
            <a:r>
              <a:rPr lang="en-US" sz="2800" dirty="0" smtClean="0">
                <a:solidFill>
                  <a:schemeClr val="bg1"/>
                </a:solidFill>
              </a:rPr>
              <a:t> Growing field of work in public sector</a:t>
            </a:r>
          </a:p>
          <a:p>
            <a:pPr>
              <a:buSzPct val="60000"/>
            </a:pPr>
            <a:r>
              <a:rPr lang="en-US" sz="3200" b="1" dirty="0" smtClean="0">
                <a:solidFill>
                  <a:schemeClr val="bg1"/>
                </a:solidFill>
              </a:rPr>
              <a:t> </a:t>
            </a:r>
            <a:r>
              <a:rPr lang="en-US" sz="3200" b="1" u="sng" dirty="0" smtClean="0">
                <a:solidFill>
                  <a:schemeClr val="bg1"/>
                </a:solidFill>
              </a:rPr>
              <a:t>Ethical analysis:</a:t>
            </a:r>
          </a:p>
          <a:p>
            <a:pPr lvl="1">
              <a:buSzPct val="60000"/>
            </a:pPr>
            <a:r>
              <a:rPr lang="en-US" sz="2800" dirty="0" smtClean="0">
                <a:solidFill>
                  <a:schemeClr val="bg1"/>
                </a:solidFill>
              </a:rPr>
              <a:t> Liberty, equity</a:t>
            </a:r>
          </a:p>
          <a:p>
            <a:endParaRPr lang="en-US" dirty="0"/>
          </a:p>
        </p:txBody>
      </p:sp>
      <p:sp>
        <p:nvSpPr>
          <p:cNvPr id="4" name="Title 3"/>
          <p:cNvSpPr>
            <a:spLocks noGrp="1"/>
          </p:cNvSpPr>
          <p:nvPr>
            <p:ph type="title"/>
          </p:nvPr>
        </p:nvSpPr>
        <p:spPr>
          <a:xfrm>
            <a:off x="876300" y="655637"/>
            <a:ext cx="7886700" cy="1325563"/>
          </a:xfrm>
        </p:spPr>
        <p:txBody>
          <a:bodyPr>
            <a:normAutofit/>
          </a:bodyPr>
          <a:lstStyle/>
          <a:p>
            <a:r>
              <a:rPr lang="en-US" b="1" dirty="0" smtClean="0">
                <a:solidFill>
                  <a:schemeClr val="bg1"/>
                </a:solidFill>
              </a:rPr>
              <a:t>Political and Institutional Analysis of Policy Alternatives</a:t>
            </a:r>
            <a:endParaRPr lang="en-US" b="1" dirty="0">
              <a:solidFill>
                <a:schemeClr val="bg1"/>
              </a:solidFill>
            </a:endParaRPr>
          </a:p>
        </p:txBody>
      </p:sp>
    </p:spTree>
    <p:custDataLst>
      <p:tags r:id="rId1"/>
    </p:custDataLst>
    <p:extLst>
      <p:ext uri="{BB962C8B-B14F-4D97-AF65-F5344CB8AC3E}">
        <p14:creationId xmlns:p14="http://schemas.microsoft.com/office/powerpoint/2010/main" val="1010070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27037"/>
            <a:ext cx="7886700" cy="1325563"/>
          </a:xfrm>
        </p:spPr>
        <p:txBody>
          <a:bodyPr/>
          <a:lstStyle/>
          <a:p>
            <a:r>
              <a:rPr lang="en-US" b="1" dirty="0" smtClean="0">
                <a:solidFill>
                  <a:schemeClr val="bg1"/>
                </a:solidFill>
              </a:rPr>
              <a:t>Wrap-Up</a:t>
            </a:r>
            <a:endParaRPr lang="en-US" b="1" dirty="0">
              <a:solidFill>
                <a:schemeClr val="bg1"/>
              </a:solidFill>
            </a:endParaRPr>
          </a:p>
        </p:txBody>
      </p:sp>
      <p:sp>
        <p:nvSpPr>
          <p:cNvPr id="3" name="Content Placeholder 2"/>
          <p:cNvSpPr>
            <a:spLocks noGrp="1"/>
          </p:cNvSpPr>
          <p:nvPr>
            <p:ph idx="1"/>
          </p:nvPr>
        </p:nvSpPr>
        <p:spPr>
          <a:xfrm>
            <a:off x="838200" y="1524000"/>
            <a:ext cx="8001000" cy="4808538"/>
          </a:xfrm>
        </p:spPr>
        <p:txBody>
          <a:bodyPr>
            <a:normAutofit/>
          </a:bodyPr>
          <a:lstStyle/>
          <a:p>
            <a:pPr>
              <a:buSzPct val="60000"/>
              <a:defRPr/>
            </a:pPr>
            <a:r>
              <a:rPr lang="en-US" sz="2800" b="1" dirty="0" smtClean="0">
                <a:solidFill>
                  <a:schemeClr val="bg1"/>
                </a:solidFill>
              </a:rPr>
              <a:t>Policymakers </a:t>
            </a:r>
            <a:r>
              <a:rPr lang="en-US" sz="2800" b="1" dirty="0" smtClean="0">
                <a:solidFill>
                  <a:schemeClr val="bg1"/>
                </a:solidFill>
              </a:rPr>
              <a:t>use criteria to assess each alternative: their impact, cost, feasibility</a:t>
            </a:r>
          </a:p>
          <a:p>
            <a:pPr lvl="1">
              <a:buSzPct val="60000"/>
              <a:defRPr/>
            </a:pPr>
            <a:r>
              <a:rPr lang="en-US" sz="2600" dirty="0" smtClean="0">
                <a:solidFill>
                  <a:schemeClr val="bg1"/>
                </a:solidFill>
              </a:rPr>
              <a:t> Criteria must be measurable, or operationalized</a:t>
            </a:r>
          </a:p>
          <a:p>
            <a:pPr>
              <a:buSzPct val="60000"/>
              <a:defRPr/>
            </a:pPr>
            <a:r>
              <a:rPr lang="en-US" sz="2800" b="1" dirty="0" smtClean="0">
                <a:solidFill>
                  <a:schemeClr val="bg1"/>
                </a:solidFill>
              </a:rPr>
              <a:t>Use </a:t>
            </a:r>
            <a:r>
              <a:rPr lang="en-US" sz="2800" b="1" dirty="0" smtClean="0">
                <a:solidFill>
                  <a:schemeClr val="bg1"/>
                </a:solidFill>
              </a:rPr>
              <a:t>of criteria improves the information  and thus improves policy decisions</a:t>
            </a:r>
          </a:p>
          <a:p>
            <a:pPr>
              <a:buSzPct val="60000"/>
              <a:defRPr/>
            </a:pPr>
            <a:r>
              <a:rPr lang="en-US" sz="2800" b="1" dirty="0" smtClean="0">
                <a:solidFill>
                  <a:schemeClr val="bg1"/>
                </a:solidFill>
              </a:rPr>
              <a:t>The </a:t>
            </a:r>
            <a:r>
              <a:rPr lang="en-US" sz="2800" b="1" dirty="0" smtClean="0">
                <a:solidFill>
                  <a:schemeClr val="bg1"/>
                </a:solidFill>
              </a:rPr>
              <a:t>most often-used criteria are effectiveness &amp; efficiency</a:t>
            </a:r>
          </a:p>
          <a:p>
            <a:pPr>
              <a:buSzPct val="60000"/>
              <a:defRPr/>
            </a:pPr>
            <a:r>
              <a:rPr lang="en-US" sz="2800" b="1" dirty="0" smtClean="0">
                <a:solidFill>
                  <a:schemeClr val="bg1"/>
                </a:solidFill>
              </a:rPr>
              <a:t>A </a:t>
            </a:r>
            <a:r>
              <a:rPr lang="en-US" sz="2800" b="1" dirty="0" smtClean="0">
                <a:solidFill>
                  <a:schemeClr val="bg1"/>
                </a:solidFill>
              </a:rPr>
              <a:t>variety of analytical tools are used</a:t>
            </a:r>
          </a:p>
          <a:p>
            <a:pPr lvl="1">
              <a:buSzPct val="60000"/>
              <a:defRPr/>
            </a:pPr>
            <a:r>
              <a:rPr lang="en-US" sz="2600" dirty="0" smtClean="0">
                <a:solidFill>
                  <a:schemeClr val="bg1"/>
                </a:solidFill>
              </a:rPr>
              <a:t> Economic analyses</a:t>
            </a:r>
          </a:p>
          <a:p>
            <a:pPr lvl="1">
              <a:buSzPct val="60000"/>
              <a:defRPr/>
            </a:pPr>
            <a:r>
              <a:rPr lang="en-US" sz="2600" dirty="0" smtClean="0">
                <a:solidFill>
                  <a:schemeClr val="bg1"/>
                </a:solidFill>
              </a:rPr>
              <a:t> Decision analyses</a:t>
            </a:r>
          </a:p>
          <a:p>
            <a:pPr lvl="1">
              <a:buSzPct val="60000"/>
              <a:defRPr/>
            </a:pPr>
            <a:r>
              <a:rPr lang="en-US" sz="2600" dirty="0" smtClean="0">
                <a:solidFill>
                  <a:schemeClr val="bg1"/>
                </a:solidFill>
              </a:rPr>
              <a:t> Ethical analyses</a:t>
            </a:r>
          </a:p>
          <a:p>
            <a:endParaRPr lang="en-US" dirty="0"/>
          </a:p>
        </p:txBody>
      </p:sp>
    </p:spTree>
    <p:extLst>
      <p:ext uri="{BB962C8B-B14F-4D97-AF65-F5344CB8AC3E}">
        <p14:creationId xmlns:p14="http://schemas.microsoft.com/office/powerpoint/2010/main" val="404814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838200"/>
            <a:ext cx="8534400" cy="1325563"/>
          </a:xfrm>
        </p:spPr>
        <p:txBody>
          <a:bodyPr>
            <a:normAutofit/>
          </a:bodyPr>
          <a:lstStyle/>
          <a:p>
            <a:r>
              <a:rPr lang="en-US" b="1" dirty="0" smtClean="0">
                <a:solidFill>
                  <a:schemeClr val="bg1"/>
                </a:solidFill>
              </a:rPr>
              <a:t>Review:  Steps in the </a:t>
            </a:r>
            <a:r>
              <a:rPr lang="en-US" b="1" dirty="0" smtClean="0">
                <a:solidFill>
                  <a:schemeClr val="bg1"/>
                </a:solidFill>
              </a:rPr>
              <a:t>Policy Analysis </a:t>
            </a:r>
            <a:r>
              <a:rPr lang="en-US" b="1" dirty="0" smtClean="0">
                <a:solidFill>
                  <a:schemeClr val="bg1"/>
                </a:solidFill>
              </a:rPr>
              <a:t>Process</a:t>
            </a:r>
            <a:endParaRPr lang="en-US" b="1" dirty="0">
              <a:solidFill>
                <a:schemeClr val="bg1"/>
              </a:solidFill>
            </a:endParaRPr>
          </a:p>
        </p:txBody>
      </p:sp>
      <p:sp>
        <p:nvSpPr>
          <p:cNvPr id="6147" name="Rectangle 3"/>
          <p:cNvSpPr>
            <a:spLocks noGrp="1" noChangeArrowheads="1"/>
          </p:cNvSpPr>
          <p:nvPr>
            <p:ph idx="1"/>
          </p:nvPr>
        </p:nvSpPr>
        <p:spPr>
          <a:xfrm>
            <a:off x="533400" y="2332037"/>
            <a:ext cx="8229600" cy="2697163"/>
          </a:xfrm>
        </p:spPr>
        <p:txBody>
          <a:bodyPr>
            <a:noAutofit/>
          </a:bodyPr>
          <a:lstStyle/>
          <a:p>
            <a:pPr>
              <a:buSzPct val="75000"/>
            </a:pPr>
            <a:r>
              <a:rPr lang="en-US" sz="3400" dirty="0" smtClean="0">
                <a:solidFill>
                  <a:schemeClr val="bg1"/>
                </a:solidFill>
              </a:rPr>
              <a:t> Define </a:t>
            </a:r>
            <a:r>
              <a:rPr lang="en-US" sz="3400" dirty="0">
                <a:solidFill>
                  <a:schemeClr val="bg1"/>
                </a:solidFill>
              </a:rPr>
              <a:t>and analyze the </a:t>
            </a:r>
            <a:r>
              <a:rPr lang="en-US" sz="3400" dirty="0" smtClean="0">
                <a:solidFill>
                  <a:schemeClr val="bg1"/>
                </a:solidFill>
              </a:rPr>
              <a:t>problem</a:t>
            </a:r>
            <a:endParaRPr lang="en-US" sz="3400" dirty="0">
              <a:solidFill>
                <a:schemeClr val="bg1"/>
              </a:solidFill>
            </a:endParaRPr>
          </a:p>
          <a:p>
            <a:pPr>
              <a:buSzPct val="75000"/>
            </a:pPr>
            <a:r>
              <a:rPr lang="en-US" sz="3400" dirty="0" smtClean="0">
                <a:solidFill>
                  <a:schemeClr val="bg1"/>
                </a:solidFill>
              </a:rPr>
              <a:t> Construct </a:t>
            </a:r>
            <a:r>
              <a:rPr lang="en-US" sz="3400" dirty="0">
                <a:solidFill>
                  <a:schemeClr val="bg1"/>
                </a:solidFill>
              </a:rPr>
              <a:t>policy </a:t>
            </a:r>
            <a:r>
              <a:rPr lang="en-US" sz="3400" dirty="0" smtClean="0">
                <a:solidFill>
                  <a:schemeClr val="bg1"/>
                </a:solidFill>
              </a:rPr>
              <a:t>alternatives</a:t>
            </a:r>
          </a:p>
          <a:p>
            <a:pPr>
              <a:buSzPct val="75000"/>
            </a:pPr>
            <a:r>
              <a:rPr lang="en-US" sz="3400" dirty="0" smtClean="0">
                <a:solidFill>
                  <a:schemeClr val="bg1"/>
                </a:solidFill>
              </a:rPr>
              <a:t> Develop  evaluative  criteria</a:t>
            </a:r>
          </a:p>
          <a:p>
            <a:pPr>
              <a:buSzPct val="75000"/>
            </a:pPr>
            <a:r>
              <a:rPr lang="en-US" sz="3400" dirty="0" smtClean="0">
                <a:solidFill>
                  <a:schemeClr val="bg1"/>
                </a:solidFill>
              </a:rPr>
              <a:t> Assess policy alternatives</a:t>
            </a:r>
          </a:p>
          <a:p>
            <a:pPr>
              <a:buSzPct val="75000"/>
            </a:pPr>
            <a:r>
              <a:rPr lang="en-US" sz="3400" dirty="0" smtClean="0">
                <a:solidFill>
                  <a:schemeClr val="bg1"/>
                </a:solidFill>
              </a:rPr>
              <a:t> Draw conclusions</a:t>
            </a:r>
          </a:p>
        </p:txBody>
      </p:sp>
    </p:spTree>
    <p:custDataLst>
      <p:tags r:id="rId1"/>
    </p:custDataLst>
    <p:extLst>
      <p:ext uri="{BB962C8B-B14F-4D97-AF65-F5344CB8AC3E}">
        <p14:creationId xmlns:p14="http://schemas.microsoft.com/office/powerpoint/2010/main" val="765501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79437"/>
            <a:ext cx="7886700" cy="1325563"/>
          </a:xfrm>
        </p:spPr>
        <p:txBody>
          <a:bodyPr/>
          <a:lstStyle/>
          <a:p>
            <a:r>
              <a:rPr lang="en-US" b="1" dirty="0" smtClean="0">
                <a:solidFill>
                  <a:schemeClr val="bg1"/>
                </a:solidFill>
              </a:rPr>
              <a:t>Obama’s Fuel Efficiency Policies</a:t>
            </a:r>
            <a:endParaRPr lang="en-US" b="1" dirty="0">
              <a:solidFill>
                <a:schemeClr val="bg1"/>
              </a:solidFill>
            </a:endParaRPr>
          </a:p>
        </p:txBody>
      </p:sp>
      <p:sp>
        <p:nvSpPr>
          <p:cNvPr id="3" name="Content Placeholder 2"/>
          <p:cNvSpPr>
            <a:spLocks noGrp="1"/>
          </p:cNvSpPr>
          <p:nvPr>
            <p:ph idx="1"/>
          </p:nvPr>
        </p:nvSpPr>
        <p:spPr/>
        <p:txBody>
          <a:bodyPr/>
          <a:lstStyle/>
          <a:p>
            <a:r>
              <a:rPr lang="en-US" sz="3400" b="1" dirty="0">
                <a:solidFill>
                  <a:schemeClr val="bg1"/>
                </a:solidFill>
              </a:rPr>
              <a:t>What policies should be put in place to increase efficiency of vehicles? </a:t>
            </a:r>
          </a:p>
        </p:txBody>
      </p:sp>
    </p:spTree>
    <p:extLst>
      <p:ext uri="{BB962C8B-B14F-4D97-AF65-F5344CB8AC3E}">
        <p14:creationId xmlns:p14="http://schemas.microsoft.com/office/powerpoint/2010/main" val="3581911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066800"/>
            <a:ext cx="8153400" cy="1325563"/>
          </a:xfrm>
        </p:spPr>
        <p:txBody>
          <a:bodyPr>
            <a:normAutofit fontScale="90000"/>
          </a:bodyPr>
          <a:lstStyle/>
          <a:p>
            <a:r>
              <a:rPr lang="en-US" b="1" dirty="0">
                <a:solidFill>
                  <a:schemeClr val="bg1"/>
                </a:solidFill>
              </a:rPr>
              <a:t>How </a:t>
            </a:r>
            <a:r>
              <a:rPr lang="en-US" b="1" dirty="0" smtClean="0">
                <a:solidFill>
                  <a:schemeClr val="bg1"/>
                </a:solidFill>
              </a:rPr>
              <a:t>Do </a:t>
            </a:r>
            <a:r>
              <a:rPr lang="en-US" b="1" dirty="0" smtClean="0">
                <a:solidFill>
                  <a:schemeClr val="bg1"/>
                </a:solidFill>
              </a:rPr>
              <a:t>Policymakers</a:t>
            </a:r>
            <a:r>
              <a:rPr lang="en-US" b="1" dirty="0" smtClean="0">
                <a:solidFill>
                  <a:schemeClr val="bg1"/>
                </a:solidFill>
              </a:rPr>
              <a:t> </a:t>
            </a:r>
            <a:r>
              <a:rPr lang="en-US" b="1" dirty="0" smtClean="0">
                <a:solidFill>
                  <a:schemeClr val="bg1"/>
                </a:solidFill>
              </a:rPr>
              <a:t>Use </a:t>
            </a:r>
            <a:r>
              <a:rPr lang="en-US" b="1" dirty="0" smtClean="0">
                <a:solidFill>
                  <a:schemeClr val="bg1"/>
                </a:solidFill>
              </a:rPr>
              <a:t>Criteria to </a:t>
            </a:r>
            <a:br>
              <a:rPr lang="en-US" b="1" dirty="0" smtClean="0">
                <a:solidFill>
                  <a:schemeClr val="bg1"/>
                </a:solidFill>
              </a:rPr>
            </a:br>
            <a:r>
              <a:rPr lang="en-US" b="1" dirty="0" smtClean="0">
                <a:solidFill>
                  <a:schemeClr val="bg1"/>
                </a:solidFill>
              </a:rPr>
              <a:t>Select Policies? </a:t>
            </a:r>
            <a:endParaRPr lang="en-US" b="1" dirty="0">
              <a:solidFill>
                <a:schemeClr val="bg1"/>
              </a:solidFill>
            </a:endParaRPr>
          </a:p>
        </p:txBody>
      </p:sp>
      <p:sp>
        <p:nvSpPr>
          <p:cNvPr id="5" name="Subtitle 4"/>
          <p:cNvSpPr>
            <a:spLocks noGrp="1"/>
          </p:cNvSpPr>
          <p:nvPr>
            <p:ph type="subTitle" idx="4294967295"/>
          </p:nvPr>
        </p:nvSpPr>
        <p:spPr>
          <a:xfrm>
            <a:off x="1981200" y="2743200"/>
            <a:ext cx="6858000" cy="1143000"/>
          </a:xfrm>
        </p:spPr>
        <p:txBody>
          <a:bodyPr>
            <a:noAutofit/>
          </a:bodyPr>
          <a:lstStyle/>
          <a:p>
            <a:r>
              <a:rPr lang="en-US" sz="3200" b="1" dirty="0" smtClean="0">
                <a:solidFill>
                  <a:schemeClr val="bg1"/>
                </a:solidFill>
              </a:rPr>
              <a:t>Choosing the Appropriate Policy Alternative</a:t>
            </a:r>
            <a:endParaRPr lang="en-US" sz="3200" b="1" dirty="0">
              <a:solidFill>
                <a:schemeClr val="bg1"/>
              </a:solidFill>
            </a:endParaRPr>
          </a:p>
        </p:txBody>
      </p:sp>
    </p:spTree>
    <p:extLst>
      <p:ext uri="{BB962C8B-B14F-4D97-AF65-F5344CB8AC3E}">
        <p14:creationId xmlns:p14="http://schemas.microsoft.com/office/powerpoint/2010/main" val="175127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297363"/>
          </a:xfrm>
        </p:spPr>
        <p:txBody>
          <a:bodyPr>
            <a:normAutofit/>
          </a:bodyPr>
          <a:lstStyle/>
          <a:p>
            <a:pPr>
              <a:buSzPct val="75000"/>
            </a:pPr>
            <a:endParaRPr lang="en-US" sz="3200" b="1" dirty="0" smtClean="0">
              <a:solidFill>
                <a:schemeClr val="bg1"/>
              </a:solidFill>
            </a:endParaRPr>
          </a:p>
          <a:p>
            <a:pPr>
              <a:buSzPct val="60000"/>
            </a:pPr>
            <a:r>
              <a:rPr lang="en-US" sz="3200" b="1" dirty="0" smtClean="0">
                <a:solidFill>
                  <a:schemeClr val="bg1"/>
                </a:solidFill>
              </a:rPr>
              <a:t> Car to purchase</a:t>
            </a:r>
          </a:p>
          <a:p>
            <a:pPr>
              <a:buSzPct val="60000"/>
            </a:pPr>
            <a:r>
              <a:rPr lang="en-US" sz="3200" b="1" dirty="0" smtClean="0">
                <a:solidFill>
                  <a:schemeClr val="bg1"/>
                </a:solidFill>
              </a:rPr>
              <a:t> College to attend</a:t>
            </a:r>
          </a:p>
          <a:p>
            <a:pPr>
              <a:buSzPct val="60000"/>
            </a:pPr>
            <a:r>
              <a:rPr lang="en-US" sz="3200" b="1" dirty="0" smtClean="0">
                <a:solidFill>
                  <a:schemeClr val="bg1"/>
                </a:solidFill>
              </a:rPr>
              <a:t> Recipient of award</a:t>
            </a:r>
          </a:p>
        </p:txBody>
      </p:sp>
      <p:sp>
        <p:nvSpPr>
          <p:cNvPr id="2" name="Title 1"/>
          <p:cNvSpPr>
            <a:spLocks noGrp="1"/>
          </p:cNvSpPr>
          <p:nvPr>
            <p:ph type="title"/>
          </p:nvPr>
        </p:nvSpPr>
        <p:spPr>
          <a:xfrm>
            <a:off x="628650" y="884237"/>
            <a:ext cx="7886700" cy="1325563"/>
          </a:xfrm>
        </p:spPr>
        <p:txBody>
          <a:bodyPr>
            <a:normAutofit/>
          </a:bodyPr>
          <a:lstStyle/>
          <a:p>
            <a:r>
              <a:rPr lang="en-US" b="1" dirty="0" smtClean="0">
                <a:solidFill>
                  <a:schemeClr val="bg1"/>
                </a:solidFill>
              </a:rPr>
              <a:t>How Do You Make an Important Decision?  </a:t>
            </a:r>
            <a:endParaRPr lang="en-US" b="1" dirty="0">
              <a:solidFill>
                <a:schemeClr val="bg1"/>
              </a:solidFill>
            </a:endParaRPr>
          </a:p>
        </p:txBody>
      </p:sp>
      <p:pic>
        <p:nvPicPr>
          <p:cNvPr id="1030" name="Picture 6" descr="C:\Users\klowry\AppData\Local\Microsoft\Windows\Temporary Internet Files\Content.IE5\2M61PBYA\MP900431275[1].jpg"/>
          <p:cNvPicPr>
            <a:picLocks noChangeAspect="1" noChangeArrowheads="1"/>
          </p:cNvPicPr>
          <p:nvPr/>
        </p:nvPicPr>
        <p:blipFill>
          <a:blip r:embed="rId4" cstate="print"/>
          <a:srcRect/>
          <a:stretch>
            <a:fillRect/>
          </a:stretch>
        </p:blipFill>
        <p:spPr bwMode="auto">
          <a:xfrm>
            <a:off x="4325815" y="2895600"/>
            <a:ext cx="4495800" cy="3173909"/>
          </a:xfrm>
          <a:prstGeom prst="rect">
            <a:avLst/>
          </a:prstGeom>
          <a:noFill/>
        </p:spPr>
      </p:pic>
    </p:spTree>
    <p:custDataLst>
      <p:tags r:id="rId1"/>
    </p:custDataLst>
    <p:extLst>
      <p:ext uri="{BB962C8B-B14F-4D97-AF65-F5344CB8AC3E}">
        <p14:creationId xmlns:p14="http://schemas.microsoft.com/office/powerpoint/2010/main" val="215882977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503237"/>
            <a:ext cx="7886700" cy="1325563"/>
          </a:xfrm>
        </p:spPr>
        <p:txBody>
          <a:bodyPr/>
          <a:lstStyle/>
          <a:p>
            <a:r>
              <a:rPr lang="en-US" b="1" dirty="0" smtClean="0">
                <a:solidFill>
                  <a:schemeClr val="bg1"/>
                </a:solidFill>
              </a:rPr>
              <a:t>Evaluative Criteria</a:t>
            </a:r>
            <a:endParaRPr lang="en-US" b="1" dirty="0">
              <a:solidFill>
                <a:schemeClr val="bg1"/>
              </a:solidFill>
            </a:endParaRPr>
          </a:p>
        </p:txBody>
      </p:sp>
      <p:sp>
        <p:nvSpPr>
          <p:cNvPr id="3" name="Content Placeholder 2"/>
          <p:cNvSpPr>
            <a:spLocks noGrp="1"/>
          </p:cNvSpPr>
          <p:nvPr>
            <p:ph idx="1"/>
          </p:nvPr>
        </p:nvSpPr>
        <p:spPr>
          <a:xfrm>
            <a:off x="838200" y="1676400"/>
            <a:ext cx="7675350" cy="4419600"/>
          </a:xfrm>
        </p:spPr>
        <p:txBody>
          <a:bodyPr/>
          <a:lstStyle/>
          <a:p>
            <a:pPr>
              <a:buSzPct val="60000"/>
            </a:pPr>
            <a:r>
              <a:rPr lang="en-US" sz="3200" dirty="0" smtClean="0">
                <a:solidFill>
                  <a:schemeClr val="bg1"/>
                </a:solidFill>
              </a:rPr>
              <a:t> Standards on which you </a:t>
            </a:r>
            <a:r>
              <a:rPr lang="en-US" sz="3200" dirty="0">
                <a:solidFill>
                  <a:schemeClr val="bg1"/>
                </a:solidFill>
              </a:rPr>
              <a:t>will make </a:t>
            </a:r>
            <a:r>
              <a:rPr lang="en-US" sz="3200" dirty="0" smtClean="0">
                <a:solidFill>
                  <a:schemeClr val="bg1"/>
                </a:solidFill>
              </a:rPr>
              <a:t>comparisons</a:t>
            </a:r>
          </a:p>
          <a:p>
            <a:pPr>
              <a:buSzPct val="60000"/>
            </a:pPr>
            <a:r>
              <a:rPr lang="en-US" sz="3200" dirty="0" smtClean="0">
                <a:solidFill>
                  <a:schemeClr val="bg1"/>
                </a:solidFill>
              </a:rPr>
              <a:t> Key aspects or factors to examine</a:t>
            </a:r>
          </a:p>
          <a:p>
            <a:pPr>
              <a:buSzPct val="60000"/>
            </a:pPr>
            <a:r>
              <a:rPr lang="en-US" sz="3200" dirty="0" smtClean="0">
                <a:solidFill>
                  <a:schemeClr val="bg1"/>
                </a:solidFill>
              </a:rPr>
              <a:t> Apply the same criteria for a given policy problem for which alternatives are proposed</a:t>
            </a:r>
            <a:endParaRPr lang="en-US" sz="3200" dirty="0">
              <a:solidFill>
                <a:schemeClr val="bg1"/>
              </a:solidFill>
            </a:endParaRPr>
          </a:p>
          <a:p>
            <a:pPr>
              <a:buSzPct val="60000"/>
            </a:pPr>
            <a:r>
              <a:rPr lang="en-US" sz="3200" dirty="0" smtClean="0">
                <a:solidFill>
                  <a:schemeClr val="bg1"/>
                </a:solidFill>
              </a:rPr>
              <a:t> Several </a:t>
            </a:r>
            <a:r>
              <a:rPr lang="en-US" sz="3200" dirty="0">
                <a:solidFill>
                  <a:schemeClr val="bg1"/>
                </a:solidFill>
              </a:rPr>
              <a:t>criteria are commonly used for every </a:t>
            </a:r>
            <a:r>
              <a:rPr lang="en-US" sz="3200" dirty="0" smtClean="0">
                <a:solidFill>
                  <a:schemeClr val="bg1"/>
                </a:solidFill>
              </a:rPr>
              <a:t>decision</a:t>
            </a:r>
            <a:endParaRPr lang="en-US" sz="3200" dirty="0">
              <a:solidFill>
                <a:schemeClr val="bg1"/>
              </a:solidFill>
            </a:endParaRPr>
          </a:p>
          <a:p>
            <a:endParaRPr lang="en-US" dirty="0"/>
          </a:p>
        </p:txBody>
      </p:sp>
    </p:spTree>
    <p:extLst>
      <p:ext uri="{BB962C8B-B14F-4D97-AF65-F5344CB8AC3E}">
        <p14:creationId xmlns:p14="http://schemas.microsoft.com/office/powerpoint/2010/main" val="1047038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4325" y="2146301"/>
            <a:ext cx="7675350" cy="4351338"/>
          </a:xfrm>
        </p:spPr>
        <p:txBody>
          <a:bodyPr>
            <a:normAutofit/>
          </a:bodyPr>
          <a:lstStyle/>
          <a:p>
            <a:pPr>
              <a:buSzPct val="60000"/>
            </a:pPr>
            <a:r>
              <a:rPr lang="en-US" sz="3200" dirty="0" smtClean="0">
                <a:solidFill>
                  <a:schemeClr val="bg1"/>
                </a:solidFill>
              </a:rPr>
              <a:t> </a:t>
            </a:r>
            <a:r>
              <a:rPr lang="en-US" sz="3200" b="1" dirty="0" smtClean="0">
                <a:solidFill>
                  <a:schemeClr val="bg1"/>
                </a:solidFill>
              </a:rPr>
              <a:t>Policy decisions are complicated</a:t>
            </a:r>
          </a:p>
          <a:p>
            <a:pPr lvl="1">
              <a:buSzPct val="60000"/>
            </a:pPr>
            <a:r>
              <a:rPr lang="en-US" sz="2800" dirty="0" smtClean="0">
                <a:solidFill>
                  <a:schemeClr val="bg1"/>
                </a:solidFill>
              </a:rPr>
              <a:t> Criteria focus you on what’s important</a:t>
            </a:r>
          </a:p>
          <a:p>
            <a:pPr lvl="1">
              <a:buSzPct val="60000"/>
            </a:pPr>
            <a:r>
              <a:rPr lang="en-US" sz="2800" dirty="0" smtClean="0">
                <a:solidFill>
                  <a:schemeClr val="bg1"/>
                </a:solidFill>
              </a:rPr>
              <a:t> Criteria organize your thinking</a:t>
            </a:r>
          </a:p>
          <a:p>
            <a:pPr>
              <a:buSzPct val="60000"/>
            </a:pPr>
            <a:r>
              <a:rPr lang="en-US" sz="3200" dirty="0" smtClean="0">
                <a:solidFill>
                  <a:schemeClr val="bg1"/>
                </a:solidFill>
              </a:rPr>
              <a:t> </a:t>
            </a:r>
            <a:r>
              <a:rPr lang="en-US" sz="3200" b="1" dirty="0" smtClean="0">
                <a:solidFill>
                  <a:schemeClr val="bg1"/>
                </a:solidFill>
              </a:rPr>
              <a:t>Using criteria leads to better decisions</a:t>
            </a:r>
          </a:p>
          <a:p>
            <a:pPr>
              <a:buSzPct val="60000"/>
            </a:pPr>
            <a:r>
              <a:rPr lang="en-US" sz="3200" b="1" dirty="0" smtClean="0">
                <a:solidFill>
                  <a:schemeClr val="bg1"/>
                </a:solidFill>
              </a:rPr>
              <a:t> For a given decision: </a:t>
            </a:r>
          </a:p>
          <a:p>
            <a:pPr lvl="1">
              <a:buSzPct val="60000"/>
            </a:pPr>
            <a:r>
              <a:rPr lang="en-US" sz="2800" i="1" dirty="0" smtClean="0">
                <a:solidFill>
                  <a:schemeClr val="bg1"/>
                </a:solidFill>
              </a:rPr>
              <a:t> …“determine which criteria are most important and then rank policy alternatives from best to worst.”  (Kraft/Furlong, 2015)</a:t>
            </a:r>
          </a:p>
        </p:txBody>
      </p:sp>
      <p:sp>
        <p:nvSpPr>
          <p:cNvPr id="2" name="Title 1"/>
          <p:cNvSpPr>
            <a:spLocks noGrp="1"/>
          </p:cNvSpPr>
          <p:nvPr>
            <p:ph type="title"/>
          </p:nvPr>
        </p:nvSpPr>
        <p:spPr>
          <a:xfrm>
            <a:off x="800100" y="562708"/>
            <a:ext cx="7886700" cy="1325563"/>
          </a:xfrm>
        </p:spPr>
        <p:txBody>
          <a:bodyPr/>
          <a:lstStyle/>
          <a:p>
            <a:r>
              <a:rPr lang="en-US" b="1" dirty="0" smtClean="0">
                <a:solidFill>
                  <a:schemeClr val="bg1"/>
                </a:solidFill>
              </a:rPr>
              <a:t>Why Are Criteria Used?</a:t>
            </a:r>
            <a:endParaRPr lang="en-US" b="1" dirty="0">
              <a:solidFill>
                <a:schemeClr val="bg1"/>
              </a:solidFill>
            </a:endParaRPr>
          </a:p>
        </p:txBody>
      </p:sp>
      <p:pic>
        <p:nvPicPr>
          <p:cNvPr id="2057" name="Picture 9" descr="C:\Users\klowry\AppData\Local\Microsoft\Windows\Temporary Internet Files\Content.IE5\WCIFHCLU\MM900234700[1].gif"/>
          <p:cNvPicPr>
            <a:picLocks noChangeAspect="1" noChangeArrowheads="1" noCrop="1"/>
          </p:cNvPicPr>
          <p:nvPr/>
        </p:nvPicPr>
        <p:blipFill>
          <a:blip r:embed="rId4" cstate="print"/>
          <a:srcRect/>
          <a:stretch>
            <a:fillRect/>
          </a:stretch>
        </p:blipFill>
        <p:spPr bwMode="auto">
          <a:xfrm>
            <a:off x="6934200" y="533400"/>
            <a:ext cx="1847850" cy="1705708"/>
          </a:xfrm>
          <a:prstGeom prst="rect">
            <a:avLst/>
          </a:prstGeom>
          <a:noFill/>
        </p:spPr>
      </p:pic>
    </p:spTree>
    <p:custDataLst>
      <p:tags r:id="rId1"/>
    </p:custDataLst>
    <p:extLst>
      <p:ext uri="{BB962C8B-B14F-4D97-AF65-F5344CB8AC3E}">
        <p14:creationId xmlns:p14="http://schemas.microsoft.com/office/powerpoint/2010/main" val="19016449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143000"/>
            <a:ext cx="7886700" cy="1325563"/>
          </a:xfrm>
        </p:spPr>
        <p:txBody>
          <a:bodyPr>
            <a:normAutofit/>
          </a:bodyPr>
          <a:lstStyle/>
          <a:p>
            <a:r>
              <a:rPr lang="en-US" b="1" dirty="0">
                <a:solidFill>
                  <a:schemeClr val="bg1"/>
                </a:solidFill>
              </a:rPr>
              <a:t>Which </a:t>
            </a:r>
            <a:r>
              <a:rPr lang="en-US" b="1" dirty="0" smtClean="0">
                <a:solidFill>
                  <a:schemeClr val="bg1"/>
                </a:solidFill>
              </a:rPr>
              <a:t>Evaluative </a:t>
            </a:r>
            <a:r>
              <a:rPr lang="en-US" b="1" dirty="0" smtClean="0">
                <a:solidFill>
                  <a:schemeClr val="bg1"/>
                </a:solidFill>
              </a:rPr>
              <a:t>Criteria</a:t>
            </a:r>
            <a:r>
              <a:rPr lang="en-US" b="1" dirty="0">
                <a:solidFill>
                  <a:schemeClr val="bg1"/>
                </a:solidFill>
              </a:rPr>
              <a:t> </a:t>
            </a:r>
            <a:r>
              <a:rPr lang="en-US" b="1" dirty="0" smtClean="0">
                <a:solidFill>
                  <a:schemeClr val="bg1"/>
                </a:solidFill>
              </a:rPr>
              <a:t>Are </a:t>
            </a:r>
            <a:r>
              <a:rPr lang="en-US" b="1" dirty="0">
                <a:solidFill>
                  <a:schemeClr val="bg1"/>
                </a:solidFill>
              </a:rPr>
              <a:t>T</a:t>
            </a:r>
            <a:r>
              <a:rPr lang="en-US" b="1" dirty="0" smtClean="0">
                <a:solidFill>
                  <a:schemeClr val="bg1"/>
                </a:solidFill>
              </a:rPr>
              <a:t>ypically </a:t>
            </a:r>
            <a:r>
              <a:rPr lang="en-US" b="1" dirty="0">
                <a:solidFill>
                  <a:schemeClr val="bg1"/>
                </a:solidFill>
              </a:rPr>
              <a:t>U</a:t>
            </a:r>
            <a:r>
              <a:rPr lang="en-US" b="1" dirty="0" smtClean="0">
                <a:solidFill>
                  <a:schemeClr val="bg1"/>
                </a:solidFill>
              </a:rPr>
              <a:t>sed</a:t>
            </a:r>
            <a:r>
              <a:rPr lang="en-US" b="1" dirty="0">
                <a:solidFill>
                  <a:schemeClr val="bg1"/>
                </a:solidFill>
              </a:rPr>
              <a:t>? </a:t>
            </a:r>
          </a:p>
        </p:txBody>
      </p:sp>
      <p:sp>
        <p:nvSpPr>
          <p:cNvPr id="5" name="Subtitle 4"/>
          <p:cNvSpPr>
            <a:spLocks noGrp="1"/>
          </p:cNvSpPr>
          <p:nvPr>
            <p:ph type="subTitle" idx="4294967295"/>
          </p:nvPr>
        </p:nvSpPr>
        <p:spPr>
          <a:xfrm>
            <a:off x="2274277" y="3352800"/>
            <a:ext cx="6858000" cy="617537"/>
          </a:xfrm>
        </p:spPr>
        <p:txBody>
          <a:bodyPr>
            <a:normAutofit/>
          </a:bodyPr>
          <a:lstStyle/>
          <a:p>
            <a:r>
              <a:rPr lang="en-US" sz="3200" dirty="0" smtClean="0">
                <a:solidFill>
                  <a:schemeClr val="bg1"/>
                </a:solidFill>
              </a:rPr>
              <a:t>Effectiveness, Efficiency</a:t>
            </a:r>
            <a:endParaRPr lang="en-US" sz="3200" dirty="0">
              <a:solidFill>
                <a:schemeClr val="bg1"/>
              </a:solidFill>
            </a:endParaRPr>
          </a:p>
        </p:txBody>
      </p:sp>
    </p:spTree>
    <p:extLst>
      <p:ext uri="{BB962C8B-B14F-4D97-AF65-F5344CB8AC3E}">
        <p14:creationId xmlns:p14="http://schemas.microsoft.com/office/powerpoint/2010/main" val="19393784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d4a97dd9f698f052ce2595a77ac878a83eabdaf"/>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COUNTDOWNSOUND" val="(Non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p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10517874</TotalTime>
  <Pages>10</Pages>
  <Words>1062</Words>
  <Application>Microsoft Office PowerPoint</Application>
  <PresentationFormat>On-screen Show (4:3)</PresentationFormat>
  <Paragraphs>144</Paragraphs>
  <Slides>24</Slides>
  <Notes>18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Depth</vt:lpstr>
      <vt:lpstr>Chapter Six: Assessing Policy Alternatives</vt:lpstr>
      <vt:lpstr>Introduction </vt:lpstr>
      <vt:lpstr>Review:  Steps in the Policy Analysis Process</vt:lpstr>
      <vt:lpstr>Obama’s Fuel Efficiency Policies</vt:lpstr>
      <vt:lpstr>How Do Policymakers Use Criteria to  Select Policies? </vt:lpstr>
      <vt:lpstr>How Do You Make an Important Decision?  </vt:lpstr>
      <vt:lpstr>Evaluative Criteria</vt:lpstr>
      <vt:lpstr>Why Are Criteria Used?</vt:lpstr>
      <vt:lpstr>Which Evaluative Criteria Are Typically Used? </vt:lpstr>
      <vt:lpstr>PowerPoint Presentation</vt:lpstr>
      <vt:lpstr>Using Evaluative Criteria</vt:lpstr>
      <vt:lpstr>Evaluative Criteria:  Effectiveness</vt:lpstr>
      <vt:lpstr>Evaluative Criteria:  Efficiency</vt:lpstr>
      <vt:lpstr>Evaluative Criteria:  Equity</vt:lpstr>
      <vt:lpstr>Evaluative Criteria </vt:lpstr>
      <vt:lpstr>Evaluative Criteria</vt:lpstr>
      <vt:lpstr>What  Methods Are Used  to Study the Alternatives? </vt:lpstr>
      <vt:lpstr>Economic Methods Used in Policy Analysis</vt:lpstr>
      <vt:lpstr>Cost-Benefit Analysis</vt:lpstr>
      <vt:lpstr>Cost-Effectiveness Analysis</vt:lpstr>
      <vt:lpstr>Risk Assessment</vt:lpstr>
      <vt:lpstr>Analyzing Impacts </vt:lpstr>
      <vt:lpstr>Political and Institutional Analysis of Policy Alternatives</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478</cp:revision>
  <cp:lastPrinted>1601-01-01T00:00:00Z</cp:lastPrinted>
  <dcterms:created xsi:type="dcterms:W3CDTF">1996-06-04T09:17:48Z</dcterms:created>
  <dcterms:modified xsi:type="dcterms:W3CDTF">2014-11-05T15:09:15Z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