
<file path=[Content_Types].xml><?xml version="1.0" encoding="utf-8"?>
<Types xmlns="http://schemas.openxmlformats.org/package/2006/content-types">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notesSlides/notesSlide8.xml" ContentType="application/vnd.openxmlformats-officedocument.presentationml.notesSlide+xml"/>
  <Override PartName="/ppt/tags/tag9.xml" ContentType="application/vnd.openxmlformats-officedocument.presentationml.tags+xml"/>
  <Override PartName="/ppt/notesSlides/notesSlide9.xml" ContentType="application/vnd.openxmlformats-officedocument.presentationml.notesSlide+xml"/>
  <Override PartName="/ppt/tags/tag10.xml" ContentType="application/vnd.openxmlformats-officedocument.presentationml.tags+xml"/>
  <Override PartName="/ppt/notesSlides/notesSlide10.xml" ContentType="application/vnd.openxmlformats-officedocument.presentationml.notesSlide+xml"/>
  <Override PartName="/ppt/tags/tag11.xml" ContentType="application/vnd.openxmlformats-officedocument.presentationml.tags+xml"/>
  <Override PartName="/ppt/notesSlides/notesSlide11.xml" ContentType="application/vnd.openxmlformats-officedocument.presentationml.notesSlide+xml"/>
  <Override PartName="/ppt/tags/tag12.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13.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14.xml" ContentType="application/vnd.openxmlformats-officedocument.presentationml.tags+xml"/>
  <Override PartName="/ppt/notesSlides/notesSlide16.xml" ContentType="application/vnd.openxmlformats-officedocument.presentationml.notesSlide+xml"/>
  <Override PartName="/ppt/tags/tag15.xml" ContentType="application/vnd.openxmlformats-officedocument.presentationml.tags+xml"/>
  <Override PartName="/ppt/notesSlides/notesSlide17.xml" ContentType="application/vnd.openxmlformats-officedocument.presentationml.notesSlide+xml"/>
  <Override PartName="/ppt/tags/tag16.xml" ContentType="application/vnd.openxmlformats-officedocument.presentationml.tags+xml"/>
  <Override PartName="/ppt/notesSlides/notesSlide18.xml" ContentType="application/vnd.openxmlformats-officedocument.presentationml.notesSlide+xml"/>
  <Override PartName="/ppt/tags/tag17.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notesSlides/notesSlide21.xml" ContentType="application/vnd.openxmlformats-officedocument.presentationml.notesSlide+xml"/>
  <Override PartName="/ppt/tags/tag20.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3" r:id="rId1"/>
  </p:sldMasterIdLst>
  <p:notesMasterIdLst>
    <p:notesMasterId r:id="rId35"/>
  </p:notesMasterIdLst>
  <p:handoutMasterIdLst>
    <p:handoutMasterId r:id="rId36"/>
  </p:handoutMasterIdLst>
  <p:sldIdLst>
    <p:sldId id="356" r:id="rId2"/>
    <p:sldId id="396" r:id="rId3"/>
    <p:sldId id="428" r:id="rId4"/>
    <p:sldId id="397" r:id="rId5"/>
    <p:sldId id="398" r:id="rId6"/>
    <p:sldId id="400" r:id="rId7"/>
    <p:sldId id="401" r:id="rId8"/>
    <p:sldId id="427" r:id="rId9"/>
    <p:sldId id="402" r:id="rId10"/>
    <p:sldId id="403" r:id="rId11"/>
    <p:sldId id="404" r:id="rId12"/>
    <p:sldId id="405" r:id="rId13"/>
    <p:sldId id="407" r:id="rId14"/>
    <p:sldId id="408" r:id="rId15"/>
    <p:sldId id="409" r:id="rId16"/>
    <p:sldId id="410" r:id="rId17"/>
    <p:sldId id="429" r:id="rId18"/>
    <p:sldId id="412" r:id="rId19"/>
    <p:sldId id="430" r:id="rId20"/>
    <p:sldId id="413" r:id="rId21"/>
    <p:sldId id="414" r:id="rId22"/>
    <p:sldId id="415" r:id="rId23"/>
    <p:sldId id="416" r:id="rId24"/>
    <p:sldId id="417" r:id="rId25"/>
    <p:sldId id="418" r:id="rId26"/>
    <p:sldId id="419" r:id="rId27"/>
    <p:sldId id="420" r:id="rId28"/>
    <p:sldId id="421" r:id="rId29"/>
    <p:sldId id="422" r:id="rId30"/>
    <p:sldId id="423" r:id="rId31"/>
    <p:sldId id="424" r:id="rId32"/>
    <p:sldId id="425" r:id="rId33"/>
    <p:sldId id="426" r:id="rId34"/>
  </p:sldIdLst>
  <p:sldSz cx="9144000" cy="6858000" type="screen4x3"/>
  <p:notesSz cx="7010400" cy="9296400"/>
  <p:custDataLst>
    <p:tags r:id="rId37"/>
  </p:custDataLst>
  <p:kinsoku lang="ja-JP" invalStChars="、。，．・：；？！゛゜ヽヾゝゞ々ー’”）〕］｝〉》」』】°‰′″℃￠％ぁぃぅぇぉっゃゅょゎァィゥェォッャュョヮヵヶ!%),.:;?]}｡｣､･ｧｨｩｪｫｬｭｮｯｰﾞﾟ" invalEndChars="‘“（〔［｛〈《「『【￥＄$([\{｢￡"/>
  <p:defaultTextStyle>
    <a:defPPr>
      <a:defRPr lang="en-US"/>
    </a:defPPr>
    <a:lvl1pPr algn="l" rtl="0" eaLnBrk="0" fontAlgn="base" hangingPunct="0">
      <a:spcBef>
        <a:spcPct val="0"/>
      </a:spcBef>
      <a:spcAft>
        <a:spcPct val="0"/>
      </a:spcAft>
      <a:defRPr sz="2400" kern="1200">
        <a:solidFill>
          <a:schemeClr val="tx1"/>
        </a:solidFill>
        <a:latin typeface="Times New Roman"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5" autoAdjust="0"/>
    <p:restoredTop sz="72798" autoAdjust="0"/>
  </p:normalViewPr>
  <p:slideViewPr>
    <p:cSldViewPr>
      <p:cViewPr varScale="1">
        <p:scale>
          <a:sx n="60" d="100"/>
          <a:sy n="60" d="100"/>
        </p:scale>
        <p:origin x="-80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4181"/>
    </p:cViewPr>
  </p:sorterViewPr>
  <p:notesViewPr>
    <p:cSldViewPr>
      <p:cViewPr>
        <p:scale>
          <a:sx n="75" d="100"/>
          <a:sy n="75" d="100"/>
        </p:scale>
        <p:origin x="-732" y="18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gs" Target="tags/tag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580862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34720" y="4416426"/>
            <a:ext cx="5140960" cy="4183063"/>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dirty="0" smtClean="0"/>
              <a:t>Click to edit Master notes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2051" name="Rectangle 3"/>
          <p:cNvSpPr>
            <a:spLocks noGrp="1" noRot="1" noChangeAspect="1" noChangeArrowheads="1" noTextEdit="1"/>
          </p:cNvSpPr>
          <p:nvPr>
            <p:ph type="sldImg" idx="2"/>
          </p:nvPr>
        </p:nvSpPr>
        <p:spPr bwMode="auto">
          <a:xfrm>
            <a:off x="1190625" y="703263"/>
            <a:ext cx="4630738" cy="3473450"/>
          </a:xfrm>
          <a:prstGeom prst="rect">
            <a:avLst/>
          </a:prstGeom>
          <a:noFill/>
          <a:ln w="12700">
            <a:solidFill>
              <a:schemeClr val="tx1"/>
            </a:solidFill>
            <a:miter lim="800000"/>
            <a:headEnd/>
            <a:tailEnd/>
          </a:ln>
          <a:effectLst/>
        </p:spPr>
      </p:sp>
      <p:sp>
        <p:nvSpPr>
          <p:cNvPr id="2052" name="Rectangle 4"/>
          <p:cNvSpPr>
            <a:spLocks noChangeArrowheads="1"/>
          </p:cNvSpPr>
          <p:nvPr/>
        </p:nvSpPr>
        <p:spPr bwMode="auto">
          <a:xfrm>
            <a:off x="6543040" y="8896350"/>
            <a:ext cx="395958" cy="306388"/>
          </a:xfrm>
          <a:prstGeom prst="rect">
            <a:avLst/>
          </a:prstGeom>
          <a:noFill/>
          <a:ln w="12700">
            <a:noFill/>
            <a:miter lim="800000"/>
            <a:headEnd/>
            <a:tailEnd/>
          </a:ln>
          <a:effectLst/>
        </p:spPr>
        <p:txBody>
          <a:bodyPr wrap="none" lIns="90488" tIns="44450" rIns="90488" bIns="44450" anchor="ctr">
            <a:spAutoFit/>
          </a:bodyPr>
          <a:lstStyle/>
          <a:p>
            <a:pPr algn="r"/>
            <a:fld id="{A6387FC2-3D27-4F52-9D76-628B6E360B66}" type="slidenum">
              <a:rPr lang="en-US" sz="1400">
                <a:latin typeface="Calibri" panose="020F0502020204030204" pitchFamily="34" charset="0"/>
              </a:rPr>
              <a:pPr algn="r"/>
              <a:t>‹#›</a:t>
            </a:fld>
            <a:endParaRPr lang="en-US" sz="1400" dirty="0">
              <a:latin typeface="Calibri" panose="020F0502020204030204" pitchFamily="34" charset="0"/>
            </a:endParaRPr>
          </a:p>
        </p:txBody>
      </p:sp>
    </p:spTree>
    <p:extLst>
      <p:ext uri="{BB962C8B-B14F-4D97-AF65-F5344CB8AC3E}">
        <p14:creationId xmlns:p14="http://schemas.microsoft.com/office/powerpoint/2010/main" val="165264911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anose="020F050202020403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youtube.com/watch?v=dY699EXusks"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youtube.com/watch?v=nR82z0tzMdc"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youtube.com/watch?v=nR82z0tzMdc"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factfinder2.census.gov/faces/nav/jsf/pages/index.xhtml" TargetMode="External"/><Relationship Id="rId2" Type="http://schemas.openxmlformats.org/officeDocument/2006/relationships/slide" Target="../slides/slide20.xml"/><Relationship Id="rId1" Type="http://schemas.openxmlformats.org/officeDocument/2006/relationships/notesMaster" Target="../notesMasters/notesMaster1.xml"/><Relationship Id="rId6" Type="http://schemas.openxmlformats.org/officeDocument/2006/relationships/hyperlink" Target="http://www.fbi.gov/stats-services/crimestats" TargetMode="External"/><Relationship Id="rId5" Type="http://schemas.openxmlformats.org/officeDocument/2006/relationships/hyperlink" Target="http://www.healthstatus2020.com/" TargetMode="External"/><Relationship Id="rId4" Type="http://schemas.openxmlformats.org/officeDocument/2006/relationships/hyperlink" Target="http://fedstats.sites.usa.gov/" TargetMode="Externa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www.youtube.com/watch?v=gafO1zpggQk"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4143587" y="9119173"/>
            <a:ext cx="3169920" cy="480388"/>
          </a:xfrm>
          <a:prstGeom prst="rect">
            <a:avLst/>
          </a:prstGeom>
        </p:spPr>
        <p:txBody>
          <a:bodyPr lIns="94851" tIns="47425" rIns="94851" bIns="47425"/>
          <a:lstStyle/>
          <a:p>
            <a:fld id="{3795C09E-89EC-472A-AE66-F0B7C1C553D3}" type="slidenum">
              <a:rPr lang="en-US" smtClean="0">
                <a:latin typeface="Calibri" panose="020F0502020204030204" pitchFamily="34" charset="0"/>
              </a:rPr>
              <a:pPr/>
              <a:t>1</a:t>
            </a:fld>
            <a:endParaRPr lang="en-US" dirty="0">
              <a:latin typeface="Calibri" panose="020F0502020204030204" pitchFamily="34" charset="0"/>
            </a:endParaRPr>
          </a:p>
        </p:txBody>
      </p:sp>
    </p:spTree>
    <p:extLst>
      <p:ext uri="{BB962C8B-B14F-4D97-AF65-F5344CB8AC3E}">
        <p14:creationId xmlns:p14="http://schemas.microsoft.com/office/powerpoint/2010/main" val="6697747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u="sng" kern="1200" dirty="0" smtClean="0">
              <a:solidFill>
                <a:schemeClr val="tx1"/>
              </a:solidFill>
              <a:effectLst/>
              <a:ea typeface="+mn-ea"/>
              <a:cs typeface="+mn-cs"/>
            </a:endParaRPr>
          </a:p>
        </p:txBody>
      </p:sp>
    </p:spTree>
    <p:extLst>
      <p:ext uri="{BB962C8B-B14F-4D97-AF65-F5344CB8AC3E}">
        <p14:creationId xmlns:p14="http://schemas.microsoft.com/office/powerpoint/2010/main" val="17142569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smtClean="0"/>
          </a:p>
          <a:p>
            <a:r>
              <a:rPr lang="en-US" dirty="0" smtClean="0"/>
              <a:t>https://www.youtube.com/watch?v=UpxMp1Q7x8c  </a:t>
            </a:r>
            <a:endParaRPr lang="en-US" dirty="0"/>
          </a:p>
        </p:txBody>
      </p:sp>
    </p:spTree>
    <p:extLst>
      <p:ext uri="{BB962C8B-B14F-4D97-AF65-F5344CB8AC3E}">
        <p14:creationId xmlns:p14="http://schemas.microsoft.com/office/powerpoint/2010/main" val="12720262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Video</a:t>
            </a:r>
            <a:r>
              <a:rPr lang="en-US" baseline="0" dirty="0" smtClean="0"/>
              <a:t>  </a:t>
            </a:r>
            <a:r>
              <a:rPr lang="en-US" baseline="0" dirty="0" smtClean="0"/>
              <a:t>https://www.youtube.com/watch?v=I9hdkDTaQWU</a:t>
            </a:r>
            <a:endParaRPr lang="en-US" baseline="0" dirty="0" smtClean="0"/>
          </a:p>
        </p:txBody>
      </p:sp>
    </p:spTree>
    <p:extLst>
      <p:ext uri="{BB962C8B-B14F-4D97-AF65-F5344CB8AC3E}">
        <p14:creationId xmlns:p14="http://schemas.microsoft.com/office/powerpoint/2010/main" val="7699394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ea typeface="+mn-ea"/>
                <a:cs typeface="+mn-cs"/>
              </a:rPr>
              <a:t>Video:  </a:t>
            </a:r>
            <a:r>
              <a:rPr lang="en-US" sz="1200" u="sng" kern="1200" dirty="0" smtClean="0">
                <a:solidFill>
                  <a:schemeClr val="tx1"/>
                </a:solidFill>
                <a:effectLst/>
                <a:ea typeface="+mn-ea"/>
                <a:cs typeface="+mn-cs"/>
                <a:hlinkClick r:id="rId3"/>
              </a:rPr>
              <a:t>https://www.youtube.com/watch?v=dY699EXusks</a:t>
            </a:r>
            <a:r>
              <a:rPr lang="en-US" sz="1200" kern="1200" dirty="0" smtClean="0">
                <a:solidFill>
                  <a:schemeClr val="tx1"/>
                </a:solidFill>
                <a:effectLst/>
                <a:ea typeface="+mn-ea"/>
                <a:cs typeface="+mn-cs"/>
              </a:rPr>
              <a:t> “Spring Break Danger: Binge Drinking.”   ABC News.  March 15, 2013.  For use with the discussion of binge drinking. (Time 5:21)</a:t>
            </a:r>
          </a:p>
          <a:p>
            <a:endParaRPr lang="en-US" dirty="0"/>
          </a:p>
        </p:txBody>
      </p:sp>
    </p:spTree>
    <p:extLst>
      <p:ext uri="{BB962C8B-B14F-4D97-AF65-F5344CB8AC3E}">
        <p14:creationId xmlns:p14="http://schemas.microsoft.com/office/powerpoint/2010/main" val="41496206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u="sng" kern="1200" dirty="0" smtClean="0">
                <a:solidFill>
                  <a:schemeClr val="tx1"/>
                </a:solidFill>
                <a:effectLst/>
                <a:ea typeface="+mn-ea"/>
                <a:cs typeface="+mn-cs"/>
                <a:hlinkClick r:id="rId3"/>
              </a:rPr>
              <a:t>https://www.youtube.com/watch?v=nR82z0tzMdc</a:t>
            </a:r>
            <a:r>
              <a:rPr lang="en-US" sz="1200" kern="1200" dirty="0" smtClean="0">
                <a:solidFill>
                  <a:schemeClr val="tx1"/>
                </a:solidFill>
                <a:effectLst/>
                <a:ea typeface="+mn-ea"/>
                <a:cs typeface="+mn-cs"/>
              </a:rPr>
              <a:t> </a:t>
            </a:r>
          </a:p>
          <a:p>
            <a:endParaRPr lang="en-US" sz="1200" kern="1200" dirty="0" smtClean="0">
              <a:solidFill>
                <a:schemeClr val="tx1"/>
              </a:solidFill>
              <a:effectLst/>
              <a:ea typeface="+mn-ea"/>
              <a:cs typeface="+mn-cs"/>
            </a:endParaRPr>
          </a:p>
        </p:txBody>
      </p:sp>
    </p:spTree>
    <p:extLst>
      <p:ext uri="{BB962C8B-B14F-4D97-AF65-F5344CB8AC3E}">
        <p14:creationId xmlns:p14="http://schemas.microsoft.com/office/powerpoint/2010/main" val="12638169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ea typeface="+mn-ea"/>
                <a:cs typeface="+mn-cs"/>
              </a:rPr>
              <a:t>Video:  </a:t>
            </a:r>
            <a:r>
              <a:rPr lang="en-US" sz="1200" u="sng" kern="1200" dirty="0" smtClean="0">
                <a:solidFill>
                  <a:schemeClr val="tx1"/>
                </a:solidFill>
                <a:effectLst/>
                <a:ea typeface="+mn-ea"/>
                <a:cs typeface="+mn-cs"/>
                <a:hlinkClick r:id="rId3"/>
              </a:rPr>
              <a:t>https://www.youtube.com/watch?v=nR82z0tzMdc</a:t>
            </a:r>
            <a:r>
              <a:rPr lang="en-US" sz="1200" kern="1200" dirty="0" smtClean="0">
                <a:solidFill>
                  <a:schemeClr val="tx1"/>
                </a:solidFill>
                <a:effectLst/>
                <a:ea typeface="+mn-ea"/>
                <a:cs typeface="+mn-cs"/>
              </a:rPr>
              <a:t>  “Texting Teen Driver Convicted of Homicide.”  June 6, 2012. ABC News story about a homicide due to texting while driving.   (Time: 2:53)</a:t>
            </a:r>
          </a:p>
          <a:p>
            <a:endParaRPr lang="en-US" dirty="0"/>
          </a:p>
        </p:txBody>
      </p:sp>
    </p:spTree>
    <p:extLst>
      <p:ext uri="{BB962C8B-B14F-4D97-AF65-F5344CB8AC3E}">
        <p14:creationId xmlns:p14="http://schemas.microsoft.com/office/powerpoint/2010/main" val="17445672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lnSpc>
                <a:spcPct val="90000"/>
              </a:lnSpc>
              <a:defRPr/>
            </a:pPr>
            <a:r>
              <a:rPr lang="en-US" sz="2600" dirty="0" smtClean="0">
                <a:solidFill>
                  <a:schemeClr val="bg1"/>
                </a:solidFill>
                <a:hlinkClick r:id="rId3"/>
              </a:rPr>
              <a:t>Census</a:t>
            </a:r>
            <a:r>
              <a:rPr lang="en-US" sz="2600" dirty="0" smtClean="0">
                <a:solidFill>
                  <a:schemeClr val="bg1"/>
                </a:solidFill>
              </a:rPr>
              <a:t>: http://factfinder2.census.gov/faces/nav/jsf/pages/index.xhtml  </a:t>
            </a:r>
          </a:p>
          <a:p>
            <a:pPr marL="457200" marR="0" lvl="1" indent="0" algn="l" defTabSz="914400" rtl="0" eaLnBrk="0" fontAlgn="base" latinLnBrk="0" hangingPunct="0">
              <a:lnSpc>
                <a:spcPct val="90000"/>
              </a:lnSpc>
              <a:spcBef>
                <a:spcPct val="30000"/>
              </a:spcBef>
              <a:spcAft>
                <a:spcPct val="0"/>
              </a:spcAft>
              <a:buClrTx/>
              <a:buSzTx/>
              <a:buFontTx/>
              <a:buNone/>
              <a:tabLst/>
              <a:defRPr/>
            </a:pPr>
            <a:r>
              <a:rPr lang="en-US" sz="2600" dirty="0" smtClean="0">
                <a:solidFill>
                  <a:schemeClr val="bg1"/>
                </a:solidFill>
                <a:hlinkClick r:id="rId4"/>
              </a:rPr>
              <a:t>FedStats</a:t>
            </a:r>
            <a:r>
              <a:rPr lang="en-US" sz="2600" dirty="0" smtClean="0">
                <a:solidFill>
                  <a:schemeClr val="bg1"/>
                </a:solidFill>
              </a:rPr>
              <a:t>: http://fedstats.sites.usa.gov/  </a:t>
            </a:r>
          </a:p>
          <a:p>
            <a:pPr lvl="1">
              <a:defRPr/>
            </a:pPr>
            <a:r>
              <a:rPr lang="en-US" sz="2600" dirty="0" smtClean="0">
                <a:solidFill>
                  <a:schemeClr val="bg1"/>
                </a:solidFill>
                <a:hlinkClick r:id="rId5"/>
              </a:rPr>
              <a:t>Women’s Health Data</a:t>
            </a:r>
            <a:r>
              <a:rPr lang="en-US" sz="2600" dirty="0" smtClean="0">
                <a:solidFill>
                  <a:schemeClr val="bg1"/>
                </a:solidFill>
              </a:rPr>
              <a:t>: http://www.healthstatus2020.com/</a:t>
            </a:r>
          </a:p>
          <a:p>
            <a:pPr lvl="1">
              <a:defRPr/>
            </a:pPr>
            <a:r>
              <a:rPr lang="en-US" sz="2600" dirty="0" smtClean="0">
                <a:solidFill>
                  <a:schemeClr val="bg1"/>
                </a:solidFill>
                <a:hlinkClick r:id="rId6"/>
              </a:rPr>
              <a:t>Crime Statistics</a:t>
            </a:r>
            <a:r>
              <a:rPr lang="en-US" sz="2600" dirty="0" smtClean="0">
                <a:solidFill>
                  <a:schemeClr val="bg1"/>
                </a:solidFill>
              </a:rPr>
              <a:t>: http://www.fbi.gov/stats-services/crimestats</a:t>
            </a:r>
            <a:endParaRPr lang="en-US" sz="2600" dirty="0" smtClean="0">
              <a:solidFill>
                <a:schemeClr val="bg1"/>
              </a:solidFill>
            </a:endParaRPr>
          </a:p>
        </p:txBody>
      </p:sp>
    </p:spTree>
    <p:extLst>
      <p:ext uri="{BB962C8B-B14F-4D97-AF65-F5344CB8AC3E}">
        <p14:creationId xmlns:p14="http://schemas.microsoft.com/office/powerpoint/2010/main" val="10831412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t>Discussion: How can you tell a “credible” source?  What do you look for?   </a:t>
            </a:r>
          </a:p>
          <a:p>
            <a:endParaRPr lang="en-US" dirty="0"/>
          </a:p>
        </p:txBody>
      </p:sp>
    </p:spTree>
    <p:extLst>
      <p:ext uri="{BB962C8B-B14F-4D97-AF65-F5344CB8AC3E}">
        <p14:creationId xmlns:p14="http://schemas.microsoft.com/office/powerpoint/2010/main" val="1049011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2611192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 with video clip of health care policy.</a:t>
            </a:r>
            <a:r>
              <a:rPr lang="en-US" baseline="0" dirty="0" smtClean="0"/>
              <a:t>  </a:t>
            </a:r>
          </a:p>
          <a:p>
            <a:r>
              <a:rPr lang="en-US" baseline="0" dirty="0" smtClean="0"/>
              <a:t>Discuss as a class, which policy tools from the list in table 5.1 are in evidence? </a:t>
            </a:r>
          </a:p>
          <a:p>
            <a:endParaRPr lang="en-US" baseline="0"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ea typeface="+mn-ea"/>
                <a:cs typeface="+mn-cs"/>
              </a:rPr>
              <a:t>Video:  </a:t>
            </a:r>
            <a:r>
              <a:rPr lang="en-US" sz="1200" u="sng" kern="1200" dirty="0" smtClean="0">
                <a:solidFill>
                  <a:schemeClr val="tx1"/>
                </a:solidFill>
                <a:effectLst/>
                <a:ea typeface="+mn-ea"/>
                <a:cs typeface="+mn-cs"/>
                <a:hlinkClick r:id="rId3"/>
              </a:rPr>
              <a:t>https://www.youtube.com/watch?v=gafO1zpggQk</a:t>
            </a:r>
            <a:r>
              <a:rPr lang="en-US" sz="1200" kern="1200" dirty="0" smtClean="0">
                <a:solidFill>
                  <a:schemeClr val="tx1"/>
                </a:solidFill>
                <a:effectLst/>
                <a:ea typeface="+mn-ea"/>
                <a:cs typeface="+mn-cs"/>
              </a:rPr>
              <a:t>  “How Will the Health Care Law Work?  Americans Ask, We Answer.” PBS </a:t>
            </a:r>
            <a:r>
              <a:rPr lang="en-US" sz="1200" kern="1200" dirty="0" err="1" smtClean="0">
                <a:solidFill>
                  <a:schemeClr val="tx1"/>
                </a:solidFill>
                <a:effectLst/>
                <a:ea typeface="+mn-ea"/>
                <a:cs typeface="+mn-cs"/>
              </a:rPr>
              <a:t>NewsHour</a:t>
            </a:r>
            <a:r>
              <a:rPr lang="en-US" sz="1200" kern="1200" dirty="0" smtClean="0">
                <a:solidFill>
                  <a:schemeClr val="tx1"/>
                </a:solidFill>
                <a:effectLst/>
                <a:ea typeface="+mn-ea"/>
                <a:cs typeface="+mn-cs"/>
              </a:rPr>
              <a:t>. July 3, 2012.  Discusses provisions of the Affordable Care Act.  Good illustration of policy tools in use. (Time: 8:52)</a:t>
            </a:r>
          </a:p>
          <a:p>
            <a:endParaRPr lang="en-US" dirty="0"/>
          </a:p>
        </p:txBody>
      </p:sp>
    </p:spTree>
    <p:extLst>
      <p:ext uri="{BB962C8B-B14F-4D97-AF65-F5344CB8AC3E}">
        <p14:creationId xmlns:p14="http://schemas.microsoft.com/office/powerpoint/2010/main" val="22510014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1143081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3884414" y="8830659"/>
            <a:ext cx="2972098" cy="464205"/>
          </a:xfrm>
          <a:prstGeom prst="rect">
            <a:avLst/>
          </a:prstGeom>
        </p:spPr>
        <p:txBody>
          <a:bodyPr lIns="87316" tIns="43658" rIns="87316" bIns="43658"/>
          <a:lstStyle/>
          <a:p>
            <a:fld id="{3795C09E-89EC-472A-AE66-F0B7C1C553D3}" type="slidenum">
              <a:rPr lang="en-US" smtClean="0">
                <a:latin typeface="Calibri" panose="020F0502020204030204" pitchFamily="34" charset="0"/>
              </a:rPr>
              <a:pPr/>
              <a:t>32</a:t>
            </a:fld>
            <a:endParaRPr lang="en-US" dirty="0">
              <a:latin typeface="Calibri" panose="020F0502020204030204" pitchFamily="34" charset="0"/>
            </a:endParaRPr>
          </a:p>
        </p:txBody>
      </p:sp>
    </p:spTree>
    <p:extLst>
      <p:ext uri="{BB962C8B-B14F-4D97-AF65-F5344CB8AC3E}">
        <p14:creationId xmlns:p14="http://schemas.microsoft.com/office/powerpoint/2010/main" val="41011607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i="0" kern="1200" dirty="0" smtClean="0">
                <a:solidFill>
                  <a:schemeClr val="tx1"/>
                </a:solidFill>
                <a:effectLst/>
                <a:ea typeface="+mn-ea"/>
                <a:cs typeface="+mn-cs"/>
              </a:rPr>
              <a:t>For Undocumented Workers, It's Not-so-Sweet Home Alabama</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i="0" kern="1200" dirty="0" smtClean="0">
                <a:solidFill>
                  <a:schemeClr val="tx1"/>
                </a:solidFill>
                <a:effectLst/>
                <a:ea typeface="+mn-ea"/>
                <a:cs typeface="+mn-cs"/>
              </a:rPr>
              <a:t>https://www.youtube.com/watch?v=ZojJszoBXgI </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i="0" kern="1200" dirty="0" smtClean="0">
                <a:solidFill>
                  <a:schemeClr val="tx1"/>
                </a:solidFill>
                <a:effectLst/>
                <a:ea typeface="+mn-ea"/>
                <a:cs typeface="+mn-cs"/>
              </a:rPr>
              <a:t>PBS </a:t>
            </a:r>
            <a:r>
              <a:rPr lang="en-US" sz="1200" b="0" i="0" kern="1200" dirty="0" err="1" smtClean="0">
                <a:solidFill>
                  <a:schemeClr val="tx1"/>
                </a:solidFill>
                <a:effectLst/>
                <a:ea typeface="+mn-ea"/>
                <a:cs typeface="+mn-cs"/>
              </a:rPr>
              <a:t>NewsHour</a:t>
            </a:r>
            <a:endParaRPr lang="en-US" sz="1200" b="0" i="0" kern="1200" dirty="0" smtClean="0">
              <a:solidFill>
                <a:schemeClr val="tx1"/>
              </a:solidFill>
              <a:effectLst/>
              <a:ea typeface="+mn-ea"/>
              <a:cs typeface="+mn-cs"/>
            </a:endParaRPr>
          </a:p>
          <a:p>
            <a:endParaRPr lang="en-US" dirty="0"/>
          </a:p>
        </p:txBody>
      </p:sp>
    </p:spTree>
    <p:extLst>
      <p:ext uri="{BB962C8B-B14F-4D97-AF65-F5344CB8AC3E}">
        <p14:creationId xmlns:p14="http://schemas.microsoft.com/office/powerpoint/2010/main" val="25875287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3884414" y="8830660"/>
            <a:ext cx="2972098" cy="464205"/>
          </a:xfrm>
          <a:prstGeom prst="rect">
            <a:avLst/>
          </a:prstGeom>
        </p:spPr>
        <p:txBody>
          <a:bodyPr lIns="87304" tIns="43652" rIns="87304" bIns="43652"/>
          <a:lstStyle/>
          <a:p>
            <a:fld id="{3795C09E-89EC-472A-AE66-F0B7C1C553D3}" type="slidenum">
              <a:rPr lang="en-US" smtClean="0">
                <a:latin typeface="Calibri" panose="020F0502020204030204" pitchFamily="34" charset="0"/>
              </a:rPr>
              <a:pPr/>
              <a:t>5</a:t>
            </a:fld>
            <a:endParaRPr lang="en-US" dirty="0">
              <a:latin typeface="Calibri" panose="020F0502020204030204" pitchFamily="34" charset="0"/>
            </a:endParaRPr>
          </a:p>
        </p:txBody>
      </p:sp>
    </p:spTree>
    <p:extLst>
      <p:ext uri="{BB962C8B-B14F-4D97-AF65-F5344CB8AC3E}">
        <p14:creationId xmlns:p14="http://schemas.microsoft.com/office/powerpoint/2010/main" val="41908824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2265509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ea typeface="+mn-ea"/>
                <a:cs typeface="+mn-cs"/>
              </a:rPr>
              <a:t>Laptop search: The health of the Great Lakes has become a major concern of surrounding states, Canada, and the US government.  Explore the value of the news sources to provide a general understanding of a given problem; in this case, protecting the Great Lakes.  </a:t>
            </a:r>
          </a:p>
          <a:p>
            <a:pPr lvl="1"/>
            <a:r>
              <a:rPr lang="en-US" sz="1200" kern="1200" dirty="0" smtClean="0">
                <a:solidFill>
                  <a:schemeClr val="tx1"/>
                </a:solidFill>
                <a:effectLst/>
                <a:ea typeface="+mn-ea"/>
                <a:cs typeface="+mn-cs"/>
              </a:rPr>
              <a:t>Form small groups and conduct an internet search of major newspapers, networks, and other news sources.  </a:t>
            </a:r>
          </a:p>
          <a:p>
            <a:pPr lvl="1"/>
            <a:r>
              <a:rPr lang="en-US" sz="1200" kern="1200" dirty="0" smtClean="0">
                <a:solidFill>
                  <a:schemeClr val="tx1"/>
                </a:solidFill>
                <a:effectLst/>
                <a:ea typeface="+mn-ea"/>
                <a:cs typeface="+mn-cs"/>
              </a:rPr>
              <a:t>What comes up?  Is it legitimate information?  What types of sources have weighed in on the issue?  What is your general sense of this issue? What unanswered questions do you have? </a:t>
            </a:r>
            <a:endParaRPr lang="en-US" sz="1200" kern="1200" dirty="0">
              <a:solidFill>
                <a:schemeClr val="tx1"/>
              </a:solidFill>
              <a:effectLst/>
              <a:ea typeface="+mn-ea"/>
              <a:cs typeface="+mn-cs"/>
            </a:endParaRPr>
          </a:p>
        </p:txBody>
      </p:sp>
    </p:spTree>
    <p:extLst>
      <p:ext uri="{BB962C8B-B14F-4D97-AF65-F5344CB8AC3E}">
        <p14:creationId xmlns:p14="http://schemas.microsoft.com/office/powerpoint/2010/main" val="19345526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ea typeface="+mn-ea"/>
                <a:cs typeface="+mn-cs"/>
              </a:rPr>
              <a:t>Small group activity.  Think of a topic that can be framed a variety of different ways.  Using one problem (gun control, legalization of marijuana, climate change), assign small groups to take the perspective of distinct interest groups and come up with a definition of the problem.</a:t>
            </a:r>
          </a:p>
          <a:p>
            <a:endParaRPr lang="en-US" dirty="0"/>
          </a:p>
        </p:txBody>
      </p:sp>
      <p:sp>
        <p:nvSpPr>
          <p:cNvPr id="4" name="Slide Number Placeholder 3"/>
          <p:cNvSpPr>
            <a:spLocks noGrp="1"/>
          </p:cNvSpPr>
          <p:nvPr>
            <p:ph type="sldNum" sz="quarter" idx="10"/>
          </p:nvPr>
        </p:nvSpPr>
        <p:spPr>
          <a:xfrm>
            <a:off x="3884414" y="8830660"/>
            <a:ext cx="2972098" cy="464205"/>
          </a:xfrm>
          <a:prstGeom prst="rect">
            <a:avLst/>
          </a:prstGeom>
        </p:spPr>
        <p:txBody>
          <a:bodyPr lIns="87304" tIns="43652" rIns="87304" bIns="43652"/>
          <a:lstStyle/>
          <a:p>
            <a:pPr>
              <a:defRPr/>
            </a:pPr>
            <a:fld id="{D472A811-63A2-4CBF-A1C0-938723CF0714}" type="slidenum">
              <a:rPr lang="en-US" smtClean="0">
                <a:latin typeface="Calibri" panose="020F0502020204030204" pitchFamily="34" charset="0"/>
              </a:rPr>
              <a:pPr>
                <a:defRPr/>
              </a:pPr>
              <a:t>10</a:t>
            </a:fld>
            <a:endParaRPr lang="en-US" dirty="0">
              <a:latin typeface="Calibri" panose="020F0502020204030204" pitchFamily="34" charset="0"/>
            </a:endParaRPr>
          </a:p>
        </p:txBody>
      </p:sp>
    </p:spTree>
    <p:extLst>
      <p:ext uri="{BB962C8B-B14F-4D97-AF65-F5344CB8AC3E}">
        <p14:creationId xmlns:p14="http://schemas.microsoft.com/office/powerpoint/2010/main" val="13907974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Clip Art photo.</a:t>
            </a:r>
            <a:endParaRPr lang="en-US" dirty="0"/>
          </a:p>
        </p:txBody>
      </p:sp>
    </p:spTree>
    <p:extLst>
      <p:ext uri="{BB962C8B-B14F-4D97-AF65-F5344CB8AC3E}">
        <p14:creationId xmlns:p14="http://schemas.microsoft.com/office/powerpoint/2010/main" val="36721823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ea typeface="+mn-ea"/>
                <a:cs typeface="+mn-cs"/>
              </a:rPr>
              <a:t>Small group activity.  As a class, develop a list of five public problems or issues that are important to you.  These can range from local, state, to federal concerns.  In small groups, come up with some possible operational measures of each problem.  Explore the proximate</a:t>
            </a:r>
            <a:r>
              <a:rPr lang="en-US" sz="1200" kern="1200" baseline="0" dirty="0" smtClean="0">
                <a:solidFill>
                  <a:schemeClr val="tx1"/>
                </a:solidFill>
                <a:effectLst/>
                <a:ea typeface="+mn-ea"/>
                <a:cs typeface="+mn-cs"/>
              </a:rPr>
              <a:t> and </a:t>
            </a:r>
            <a:r>
              <a:rPr lang="en-US" sz="1200" kern="1200" dirty="0" smtClean="0">
                <a:solidFill>
                  <a:schemeClr val="tx1"/>
                </a:solidFill>
                <a:effectLst/>
                <a:ea typeface="+mn-ea"/>
                <a:cs typeface="+mn-cs"/>
              </a:rPr>
              <a:t>root causes</a:t>
            </a:r>
            <a:r>
              <a:rPr lang="en-US" sz="1200" kern="1200" baseline="0" dirty="0" smtClean="0">
                <a:solidFill>
                  <a:schemeClr val="tx1"/>
                </a:solidFill>
                <a:effectLst/>
                <a:ea typeface="+mn-ea"/>
                <a:cs typeface="+mn-cs"/>
              </a:rPr>
              <a:t> of this problem. </a:t>
            </a:r>
            <a:r>
              <a:rPr lang="en-US" sz="1200" kern="1200" dirty="0" smtClean="0">
                <a:solidFill>
                  <a:schemeClr val="tx1"/>
                </a:solidFill>
                <a:effectLst/>
                <a:ea typeface="+mn-ea"/>
                <a:cs typeface="+mn-cs"/>
              </a:rPr>
              <a:t>  </a:t>
            </a:r>
          </a:p>
          <a:p>
            <a:endParaRPr lang="en-US" dirty="0"/>
          </a:p>
        </p:txBody>
      </p:sp>
    </p:spTree>
    <p:extLst>
      <p:ext uri="{BB962C8B-B14F-4D97-AF65-F5344CB8AC3E}">
        <p14:creationId xmlns:p14="http://schemas.microsoft.com/office/powerpoint/2010/main" val="15768477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657350" y="4464028"/>
            <a:ext cx="6858000" cy="1194650"/>
          </a:xfrm>
        </p:spPr>
        <p:txBody>
          <a:bodyPr wrap="none" anchor="t">
            <a:normAutofit/>
          </a:bodyPr>
          <a:lstStyle>
            <a:lvl1pPr algn="r">
              <a:defRPr sz="7200" b="0" spc="-225">
                <a:gradFill flip="none" rotWithShape="1">
                  <a:gsLst>
                    <a:gs pos="32000">
                      <a:schemeClr val="tx1">
                        <a:lumMod val="89000"/>
                      </a:schemeClr>
                    </a:gs>
                    <a:gs pos="1000">
                      <a:schemeClr val="bg1">
                        <a:lumMod val="41000"/>
                        <a:lumOff val="59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Calibri" panose="020F0502020204030204"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657349" y="3829878"/>
            <a:ext cx="6858000" cy="618523"/>
          </a:xfrm>
        </p:spPr>
        <p:txBody>
          <a:bodyPr anchor="b">
            <a:normAutofit/>
          </a:bodyPr>
          <a:lstStyle>
            <a:lvl1pPr marL="0" indent="0" algn="r">
              <a:buNone/>
              <a:defRPr sz="24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Calibri" panose="020F050202020403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smtClean="0"/>
              <a:t>Click to edit Master subtitle style</a:t>
            </a:r>
            <a:endParaRPr lang="en-US" dirty="0"/>
          </a:p>
        </p:txBody>
      </p:sp>
    </p:spTree>
    <p:extLst>
      <p:ext uri="{BB962C8B-B14F-4D97-AF65-F5344CB8AC3E}">
        <p14:creationId xmlns:p14="http://schemas.microsoft.com/office/powerpoint/2010/main" val="350840968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367161"/>
            <a:ext cx="7886700" cy="819355"/>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29841" y="987426"/>
            <a:ext cx="7886700" cy="337973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629841" y="5186516"/>
            <a:ext cx="7885509" cy="682472"/>
          </a:xfrm>
        </p:spPr>
        <p:txBody>
          <a:bodyPr/>
          <a:lstStyle>
            <a:lvl1pPr marL="0" indent="0">
              <a:buNone/>
              <a:defRPr sz="12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22541989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5"/>
            <a:ext cx="7886700" cy="3534344"/>
          </a:xfrm>
        </p:spPr>
        <p:txBody>
          <a:bodyPr anchor="ctr"/>
          <a:lstStyle>
            <a:lvl1pPr>
              <a:defRPr sz="2400"/>
            </a:lvl1pPr>
          </a:lstStyle>
          <a:p>
            <a:r>
              <a:rPr lang="en-US" smtClean="0"/>
              <a:t>Click to edit Master title style</a:t>
            </a:r>
            <a:endParaRPr lang="en-US" dirty="0"/>
          </a:p>
        </p:txBody>
      </p:sp>
      <p:sp>
        <p:nvSpPr>
          <p:cNvPr id="4" name="Text Placeholder 3"/>
          <p:cNvSpPr>
            <a:spLocks noGrp="1"/>
          </p:cNvSpPr>
          <p:nvPr>
            <p:ph type="body" sz="half" idx="2"/>
          </p:nvPr>
        </p:nvSpPr>
        <p:spPr>
          <a:xfrm>
            <a:off x="629841" y="4489399"/>
            <a:ext cx="7885509" cy="1501826"/>
          </a:xfrm>
        </p:spPr>
        <p:txBody>
          <a:bodyPr anchor="ct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5423010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84659" y="365125"/>
            <a:ext cx="6977064" cy="2992904"/>
          </a:xfrm>
        </p:spPr>
        <p:txBody>
          <a:bodyPr anchor="ctr"/>
          <a:lstStyle>
            <a:lvl1pPr>
              <a:defRPr sz="33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290484" y="3365557"/>
            <a:ext cx="6564224" cy="548968"/>
          </a:xfrm>
        </p:spPr>
        <p:txBody>
          <a:bodyPr anchor="t">
            <a:normAutofit/>
          </a:bodyPr>
          <a:lstStyle>
            <a:lvl1pPr marL="0" indent="0">
              <a:buNone/>
              <a:defRPr sz="105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4" name="Text Placeholder 3"/>
          <p:cNvSpPr>
            <a:spLocks noGrp="1"/>
          </p:cNvSpPr>
          <p:nvPr>
            <p:ph type="body" sz="half" idx="2"/>
          </p:nvPr>
        </p:nvSpPr>
        <p:spPr>
          <a:xfrm>
            <a:off x="628650" y="4501729"/>
            <a:ext cx="7884318" cy="1489496"/>
          </a:xfrm>
        </p:spPr>
        <p:txBody>
          <a:bodyPr anchor="ctr">
            <a:normAutofit/>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
        <p:nvSpPr>
          <p:cNvPr id="9" name="TextBox 8"/>
          <p:cNvSpPr txBox="1"/>
          <p:nvPr/>
        </p:nvSpPr>
        <p:spPr>
          <a:xfrm>
            <a:off x="833283" y="786824"/>
            <a:ext cx="457200" cy="584776"/>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6000" dirty="0">
                <a:solidFill>
                  <a:schemeClr val="tx1"/>
                </a:solidFill>
                <a:effectLst/>
                <a:latin typeface="Calibri" panose="020F0502020204030204" pitchFamily="34" charset="0"/>
              </a:rPr>
              <a:t>“</a:t>
            </a:r>
          </a:p>
        </p:txBody>
      </p:sp>
      <p:sp>
        <p:nvSpPr>
          <p:cNvPr id="10" name="TextBox 9"/>
          <p:cNvSpPr txBox="1"/>
          <p:nvPr/>
        </p:nvSpPr>
        <p:spPr>
          <a:xfrm>
            <a:off x="7828359" y="2743200"/>
            <a:ext cx="457200" cy="584776"/>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6000" dirty="0">
                <a:solidFill>
                  <a:schemeClr val="tx1"/>
                </a:solidFill>
                <a:effectLst/>
                <a:latin typeface="Calibri" panose="020F0502020204030204" pitchFamily="34" charset="0"/>
              </a:rPr>
              <a:t>”</a:t>
            </a:r>
          </a:p>
        </p:txBody>
      </p:sp>
    </p:spTree>
    <p:extLst>
      <p:ext uri="{BB962C8B-B14F-4D97-AF65-F5344CB8AC3E}">
        <p14:creationId xmlns:p14="http://schemas.microsoft.com/office/powerpoint/2010/main" val="3246420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29841" y="2326968"/>
            <a:ext cx="7886700" cy="2511835"/>
          </a:xfrm>
        </p:spPr>
        <p:txBody>
          <a:bodyPr anchor="b">
            <a:normAutofit/>
          </a:bodyPr>
          <a:lstStyle>
            <a:lvl1pPr>
              <a:defRPr sz="4050"/>
            </a:lvl1pPr>
          </a:lstStyle>
          <a:p>
            <a:r>
              <a:rPr lang="en-US" smtClean="0"/>
              <a:t>Click to edit Master title style</a:t>
            </a:r>
            <a:endParaRPr lang="en-US" dirty="0"/>
          </a:p>
        </p:txBody>
      </p:sp>
      <p:sp>
        <p:nvSpPr>
          <p:cNvPr id="4" name="Text Placeholder 3"/>
          <p:cNvSpPr>
            <a:spLocks noGrp="1"/>
          </p:cNvSpPr>
          <p:nvPr>
            <p:ph type="body" sz="half" idx="2"/>
          </p:nvPr>
        </p:nvSpPr>
        <p:spPr>
          <a:xfrm>
            <a:off x="629841" y="4850581"/>
            <a:ext cx="7885509" cy="1140644"/>
          </a:xfrm>
        </p:spPr>
        <p:txBody>
          <a:bodyPr anchor="t"/>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10349368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28650" y="365126"/>
            <a:ext cx="7886700" cy="1325563"/>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1002961" y="1885950"/>
            <a:ext cx="2210150" cy="576262"/>
          </a:xfrm>
        </p:spPr>
        <p:txBody>
          <a:bodyPr anchor="b">
            <a:noAutofit/>
          </a:bodyPr>
          <a:lstStyle>
            <a:lvl1pPr marL="0" indent="0">
              <a:buNone/>
              <a:defRPr sz="18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8" name="Text Placeholder 3"/>
          <p:cNvSpPr>
            <a:spLocks noGrp="1"/>
          </p:cNvSpPr>
          <p:nvPr>
            <p:ph type="body" sz="half" idx="15"/>
          </p:nvPr>
        </p:nvSpPr>
        <p:spPr>
          <a:xfrm>
            <a:off x="1017598" y="2571750"/>
            <a:ext cx="2195513"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9" name="Text Placeholder 4"/>
          <p:cNvSpPr>
            <a:spLocks noGrp="1"/>
          </p:cNvSpPr>
          <p:nvPr>
            <p:ph type="body" sz="quarter" idx="3"/>
          </p:nvPr>
        </p:nvSpPr>
        <p:spPr>
          <a:xfrm>
            <a:off x="3440996" y="1885950"/>
            <a:ext cx="2202181" cy="576262"/>
          </a:xfrm>
        </p:spPr>
        <p:txBody>
          <a:bodyPr vert="horz" lIns="91440" tIns="45720" rIns="91440" bIns="45720" rtlCol="0" anchor="b">
            <a:noAutofit/>
          </a:bodyPr>
          <a:lstStyle>
            <a:lvl1pPr>
              <a:buNone/>
              <a:defRPr lang="en-US" sz="18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10" name="Text Placeholder 3"/>
          <p:cNvSpPr>
            <a:spLocks noGrp="1"/>
          </p:cNvSpPr>
          <p:nvPr>
            <p:ph type="body" sz="half" idx="16"/>
          </p:nvPr>
        </p:nvSpPr>
        <p:spPr>
          <a:xfrm>
            <a:off x="3433081" y="2571750"/>
            <a:ext cx="2210096"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11" name="Text Placeholder 4"/>
          <p:cNvSpPr>
            <a:spLocks noGrp="1"/>
          </p:cNvSpPr>
          <p:nvPr>
            <p:ph type="body" sz="quarter" idx="13"/>
          </p:nvPr>
        </p:nvSpPr>
        <p:spPr>
          <a:xfrm>
            <a:off x="5871777" y="1885950"/>
            <a:ext cx="2199085" cy="576262"/>
          </a:xfrm>
        </p:spPr>
        <p:txBody>
          <a:bodyPr vert="horz" lIns="91440" tIns="45720" rIns="91440" bIns="45720" rtlCol="0" anchor="b">
            <a:noAutofit/>
          </a:bodyPr>
          <a:lstStyle>
            <a:lvl1pPr>
              <a:buNone/>
              <a:defRPr lang="en-US" sz="18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12" name="Text Placeholder 3"/>
          <p:cNvSpPr>
            <a:spLocks noGrp="1"/>
          </p:cNvSpPr>
          <p:nvPr>
            <p:ph type="body" sz="half" idx="17"/>
          </p:nvPr>
        </p:nvSpPr>
        <p:spPr>
          <a:xfrm>
            <a:off x="5871777" y="2571750"/>
            <a:ext cx="2199085"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A009892A-0574-4753-B3B5-882803074C2D}" type="datetimeFigureOut">
              <a:rPr lang="en-US" smtClean="0"/>
              <a:pPr/>
              <a:t>11/4/2014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22016159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628650" y="365126"/>
            <a:ext cx="7886700" cy="1325563"/>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99064" y="4297503"/>
            <a:ext cx="2205038"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20" name="Picture Placeholder 2"/>
          <p:cNvSpPr>
            <a:spLocks noGrp="1" noChangeAspect="1"/>
          </p:cNvSpPr>
          <p:nvPr>
            <p:ph type="pic" idx="15"/>
          </p:nvPr>
        </p:nvSpPr>
        <p:spPr>
          <a:xfrm>
            <a:off x="999064" y="2256354"/>
            <a:ext cx="220503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Click icon to add picture</a:t>
            </a:r>
            <a:endParaRPr lang="en-US" dirty="0"/>
          </a:p>
        </p:txBody>
      </p:sp>
      <p:sp>
        <p:nvSpPr>
          <p:cNvPr id="21" name="Text Placeholder 3"/>
          <p:cNvSpPr>
            <a:spLocks noGrp="1"/>
          </p:cNvSpPr>
          <p:nvPr>
            <p:ph type="body" sz="half" idx="18"/>
          </p:nvPr>
        </p:nvSpPr>
        <p:spPr>
          <a:xfrm>
            <a:off x="999064" y="4873766"/>
            <a:ext cx="2205038"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22" name="Text Placeholder 4"/>
          <p:cNvSpPr>
            <a:spLocks noGrp="1"/>
          </p:cNvSpPr>
          <p:nvPr>
            <p:ph type="body" sz="quarter" idx="3"/>
          </p:nvPr>
        </p:nvSpPr>
        <p:spPr>
          <a:xfrm>
            <a:off x="3426748" y="4297503"/>
            <a:ext cx="2197894"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23" name="Picture Placeholder 2"/>
          <p:cNvSpPr>
            <a:spLocks noGrp="1" noChangeAspect="1"/>
          </p:cNvSpPr>
          <p:nvPr>
            <p:ph type="pic" idx="21"/>
          </p:nvPr>
        </p:nvSpPr>
        <p:spPr>
          <a:xfrm>
            <a:off x="3426747" y="2256354"/>
            <a:ext cx="2197894"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Click icon to add picture</a:t>
            </a:r>
            <a:endParaRPr lang="en-US" dirty="0"/>
          </a:p>
        </p:txBody>
      </p:sp>
      <p:sp>
        <p:nvSpPr>
          <p:cNvPr id="24" name="Text Placeholder 3"/>
          <p:cNvSpPr>
            <a:spLocks noGrp="1"/>
          </p:cNvSpPr>
          <p:nvPr>
            <p:ph type="body" sz="half" idx="19"/>
          </p:nvPr>
        </p:nvSpPr>
        <p:spPr>
          <a:xfrm>
            <a:off x="3425733" y="4873765"/>
            <a:ext cx="2200805"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25" name="Text Placeholder 4"/>
          <p:cNvSpPr>
            <a:spLocks noGrp="1"/>
          </p:cNvSpPr>
          <p:nvPr>
            <p:ph type="body" sz="quarter" idx="13"/>
          </p:nvPr>
        </p:nvSpPr>
        <p:spPr>
          <a:xfrm>
            <a:off x="5853242" y="4297503"/>
            <a:ext cx="2199085"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26" name="Picture Placeholder 2"/>
          <p:cNvSpPr>
            <a:spLocks noGrp="1" noChangeAspect="1"/>
          </p:cNvSpPr>
          <p:nvPr>
            <p:ph type="pic" idx="22"/>
          </p:nvPr>
        </p:nvSpPr>
        <p:spPr>
          <a:xfrm>
            <a:off x="5853241" y="2256354"/>
            <a:ext cx="219908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Click icon to add picture</a:t>
            </a:r>
            <a:endParaRPr lang="en-US" dirty="0"/>
          </a:p>
        </p:txBody>
      </p:sp>
      <p:sp>
        <p:nvSpPr>
          <p:cNvPr id="27" name="Text Placeholder 3"/>
          <p:cNvSpPr>
            <a:spLocks noGrp="1"/>
          </p:cNvSpPr>
          <p:nvPr>
            <p:ph type="body" sz="half" idx="20"/>
          </p:nvPr>
        </p:nvSpPr>
        <p:spPr>
          <a:xfrm>
            <a:off x="5853148" y="4873763"/>
            <a:ext cx="2201998"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A009892A-0574-4753-B3B5-882803074C2D}" type="datetimeFigureOut">
              <a:rPr lang="en-US" smtClean="0"/>
              <a:pPr/>
              <a:t>11/4/2014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9952984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009892A-0574-4753-B3B5-882803074C2D}" type="datetimeFigureOut">
              <a:rPr lang="en-US" smtClean="0"/>
              <a:pPr/>
              <a:t>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307220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009892A-0574-4753-B3B5-882803074C2D}" type="datetimeFigureOut">
              <a:rPr lang="en-US" smtClean="0"/>
              <a:pPr/>
              <a:t>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5430205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00719080"/>
      </p:ext>
    </p:extLst>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009892A-0574-4753-B3B5-882803074C2D}" type="datetimeFigureOut">
              <a:rPr lang="en-US" smtClean="0"/>
              <a:pPr/>
              <a:t>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06579923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Title 1"/>
          <p:cNvSpPr>
            <a:spLocks noGrp="1"/>
          </p:cNvSpPr>
          <p:nvPr>
            <p:ph type="ctrTitle"/>
          </p:nvPr>
        </p:nvSpPr>
        <p:spPr>
          <a:xfrm>
            <a:off x="640899" y="4464028"/>
            <a:ext cx="6858000" cy="1194650"/>
          </a:xfrm>
        </p:spPr>
        <p:txBody>
          <a:bodyPr wrap="none" anchor="t">
            <a:normAutofit/>
          </a:bodyPr>
          <a:lstStyle>
            <a:lvl1pPr algn="l">
              <a:defRPr sz="7200" b="0" spc="-225">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Calibri" panose="020F0502020204030204" pitchFamily="34" charset="0"/>
              </a:defRPr>
            </a:lvl1pPr>
          </a:lstStyle>
          <a:p>
            <a:r>
              <a:rPr lang="en-US" dirty="0" smtClean="0"/>
              <a:t>Click to edit Master title style</a:t>
            </a:r>
            <a:endParaRPr lang="en-US" dirty="0"/>
          </a:p>
        </p:txBody>
      </p:sp>
      <p:sp>
        <p:nvSpPr>
          <p:cNvPr id="8" name="Subtitle 2"/>
          <p:cNvSpPr>
            <a:spLocks noGrp="1"/>
          </p:cNvSpPr>
          <p:nvPr>
            <p:ph type="subTitle" idx="1"/>
          </p:nvPr>
        </p:nvSpPr>
        <p:spPr>
          <a:xfrm>
            <a:off x="640899" y="3829878"/>
            <a:ext cx="6858000" cy="617822"/>
          </a:xfrm>
        </p:spPr>
        <p:txBody>
          <a:bodyPr anchor="b">
            <a:normAutofit/>
          </a:bodyPr>
          <a:lstStyle>
            <a:lvl1pPr marL="0" indent="0" algn="l">
              <a:buNone/>
              <a:defRPr sz="24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Calibri" panose="020F050202020403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A009892A-0574-4753-B3B5-882803074C2D}" type="datetimeFigureOut">
              <a:rPr lang="en-US" smtClean="0"/>
              <a:pPr/>
              <a:t>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9202340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40000" y="1825625"/>
            <a:ext cx="3768912"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39880" y="1825625"/>
            <a:ext cx="377547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009892A-0574-4753-B3B5-882803074C2D}" type="datetimeFigureOut">
              <a:rPr lang="en-US" smtClean="0"/>
              <a:pPr/>
              <a:t>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97629040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40000" y="1681163"/>
            <a:ext cx="3768912" cy="823912"/>
          </a:xfrm>
        </p:spPr>
        <p:txBody>
          <a:bodyPr anchor="b">
            <a:normAutofit/>
          </a:bodyPr>
          <a:lstStyle>
            <a:lvl1pPr marL="0" indent="0">
              <a:buNone/>
              <a:defRPr sz="20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840000" y="2505075"/>
            <a:ext cx="3768912"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39880" y="1681163"/>
            <a:ext cx="3776661" cy="823912"/>
          </a:xfrm>
        </p:spPr>
        <p:txBody>
          <a:bodyPr vert="horz" lIns="91440" tIns="45720" rIns="91440" bIns="45720" rtlCol="0" anchor="b">
            <a:normAutofit/>
          </a:bodyPr>
          <a:lstStyle>
            <a:lvl1pPr>
              <a:buNone/>
              <a:defRPr lang="en-US" sz="20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6" name="Content Placeholder 5"/>
          <p:cNvSpPr>
            <a:spLocks noGrp="1"/>
          </p:cNvSpPr>
          <p:nvPr>
            <p:ph sz="quarter" idx="4"/>
          </p:nvPr>
        </p:nvSpPr>
        <p:spPr>
          <a:xfrm>
            <a:off x="4739880" y="2505075"/>
            <a:ext cx="377666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009892A-0574-4753-B3B5-882803074C2D}" type="datetimeFigureOut">
              <a:rPr lang="en-US" smtClean="0"/>
              <a:pPr/>
              <a:t>11/4/2014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62796504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009892A-0574-4753-B3B5-882803074C2D}" type="datetimeFigureOut">
              <a:rPr lang="en-US" smtClean="0"/>
              <a:pPr/>
              <a:t>11/4/2014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51654956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09892A-0574-4753-B3B5-882803074C2D}" type="datetimeFigureOut">
              <a:rPr lang="en-US" smtClean="0"/>
              <a:pPr/>
              <a:t>11/4/2014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302521020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40000" y="2057400"/>
            <a:ext cx="2739019" cy="3811588"/>
          </a:xfrm>
        </p:spPr>
        <p:txBody>
          <a:bodyPr>
            <a:normAutofit/>
          </a:bodyPr>
          <a:lstStyle>
            <a:lvl1pPr marL="0" indent="0">
              <a:buNone/>
              <a:defRPr sz="14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2059684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840000" y="2057400"/>
            <a:ext cx="2739019" cy="3811588"/>
          </a:xfrm>
        </p:spPr>
        <p:txBody>
          <a:bodyPr>
            <a:normAutofit/>
          </a:bodyPr>
          <a:lstStyle>
            <a:lvl1pPr marL="0" indent="0">
              <a:buNone/>
              <a:defRPr sz="14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09892A-0574-4753-B3B5-882803074C2D}" type="datetimeFigureOut">
              <a:rPr lang="en-US" smtClean="0"/>
              <a:pPr/>
              <a:t>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00B4B-F5D2-44DD-9A19-A980681504E0}" type="slidenum">
              <a:rPr lang="en-US" smtClean="0"/>
              <a:pPr/>
              <a:t>‹#›</a:t>
            </a:fld>
            <a:endParaRPr lang="en-US"/>
          </a:p>
        </p:txBody>
      </p:sp>
    </p:spTree>
    <p:extLst>
      <p:ext uri="{BB962C8B-B14F-4D97-AF65-F5344CB8AC3E}">
        <p14:creationId xmlns:p14="http://schemas.microsoft.com/office/powerpoint/2010/main" val="7311019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840000" y="1825625"/>
            <a:ext cx="767535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latin typeface="Calibri" panose="020F0502020204030204" pitchFamily="34" charset="0"/>
              </a:defRPr>
            </a:lvl1pPr>
          </a:lstStyle>
          <a:p>
            <a:fld id="{A009892A-0574-4753-B3B5-882803074C2D}" type="datetimeFigureOut">
              <a:rPr lang="en-US" smtClean="0"/>
              <a:pPr/>
              <a:t>11/4/2014</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latin typeface="Calibri" panose="020F0502020204030204" pitchFamily="34" charset="0"/>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latin typeface="Calibri" panose="020F0502020204030204" pitchFamily="34" charset="0"/>
              </a:defRPr>
            </a:lvl1pPr>
          </a:lstStyle>
          <a:p>
            <a:fld id="{35100B4B-F5D2-44DD-9A19-A980681504E0}" type="slidenum">
              <a:rPr lang="en-US" smtClean="0"/>
              <a:pPr/>
              <a:t>‹#›</a:t>
            </a:fld>
            <a:endParaRPr lang="en-US" dirty="0"/>
          </a:p>
        </p:txBody>
      </p:sp>
    </p:spTree>
    <p:extLst>
      <p:ext uri="{BB962C8B-B14F-4D97-AF65-F5344CB8AC3E}">
        <p14:creationId xmlns:p14="http://schemas.microsoft.com/office/powerpoint/2010/main" val="60837151"/>
      </p:ext>
    </p:extLst>
  </p:cSld>
  <p:clrMap bg1="dk1" tx1="lt1" bg2="dk2" tx2="lt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89" r:id="rId16"/>
    <p:sldLayoutId id="2147483690" r:id="rId17"/>
    <p:sldLayoutId id="2147483691" r:id="rId18"/>
  </p:sldLayoutIdLst>
  <p:timing>
    <p:tnLst>
      <p:par>
        <p:cTn id="1" dur="indefinite" restart="never" nodeType="tmRoot"/>
      </p:par>
    </p:tnLst>
  </p:timing>
  <p:txStyles>
    <p:titleStyle>
      <a:lvl1pPr algn="l" defTabSz="685800" rtl="0" eaLnBrk="1" latinLnBrk="0" hangingPunct="1">
        <a:lnSpc>
          <a:spcPct val="90000"/>
        </a:lnSpc>
        <a:spcBef>
          <a:spcPct val="0"/>
        </a:spcBef>
        <a:buNone/>
        <a:defRPr sz="4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Calibri" panose="020F0502020204030204" pitchFamily="34" charset="0"/>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Calibri" panose="020F0502020204030204" pitchFamily="34"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Calibri" panose="020F0502020204030204" pitchFamily="34"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6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Calibri" panose="020F0502020204030204" pitchFamily="34"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Calibri" panose="020F0502020204030204" pitchFamily="34"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Calibri" panose="020F0502020204030204" pitchFamily="34"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8.xml"/><Relationship Id="rId1" Type="http://schemas.openxmlformats.org/officeDocument/2006/relationships/tags" Target="../tags/tag7.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8.xml"/><Relationship Id="rId4" Type="http://schemas.openxmlformats.org/officeDocument/2006/relationships/image" Target="../media/image3.w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5.xml"/><Relationship Id="rId1" Type="http://schemas.openxmlformats.org/officeDocument/2006/relationships/tags" Target="../tags/tag9.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6.xml"/><Relationship Id="rId1" Type="http://schemas.openxmlformats.org/officeDocument/2006/relationships/tags" Target="../tags/tag10.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6.xml"/><Relationship Id="rId1" Type="http://schemas.openxmlformats.org/officeDocument/2006/relationships/tags" Target="../tags/tag11.xml"/><Relationship Id="rId4" Type="http://schemas.openxmlformats.org/officeDocument/2006/relationships/hyperlink" Target="https://www.youtube.com/watch?v=UpxMp1Q7x8" TargetMode="Externa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6.xml"/><Relationship Id="rId1" Type="http://schemas.openxmlformats.org/officeDocument/2006/relationships/tags" Target="../tags/tag12.xml"/><Relationship Id="rId4" Type="http://schemas.openxmlformats.org/officeDocument/2006/relationships/hyperlink" Target="https://www.youtube.com/watch?v=I9hdkDTaQWU"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www.youtube.com/watch?v=dY699EXusks"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6.xml"/><Relationship Id="rId1" Type="http://schemas.openxmlformats.org/officeDocument/2006/relationships/tags" Target="../tags/tag13.xml"/><Relationship Id="rId4" Type="http://schemas.openxmlformats.org/officeDocument/2006/relationships/hyperlink" Target="https://www.youtube.com/watch?v=nR82z0tzMdc"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www.youtube.com/watch?v=nR82z0tzMdc"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6.xml"/><Relationship Id="rId7" Type="http://schemas.openxmlformats.org/officeDocument/2006/relationships/hyperlink" Target="http://www.fbi.gov/stats-services/crimestats" TargetMode="External"/><Relationship Id="rId2" Type="http://schemas.openxmlformats.org/officeDocument/2006/relationships/slideLayout" Target="../slideLayouts/slideLayout2.xml"/><Relationship Id="rId1" Type="http://schemas.openxmlformats.org/officeDocument/2006/relationships/tags" Target="../tags/tag14.xml"/><Relationship Id="rId6" Type="http://schemas.openxmlformats.org/officeDocument/2006/relationships/hyperlink" Target="http://www.healthstatus2020.com/" TargetMode="External"/><Relationship Id="rId5" Type="http://schemas.openxmlformats.org/officeDocument/2006/relationships/hyperlink" Target="http://fedstats.sites.usa.gov/" TargetMode="External"/><Relationship Id="rId4" Type="http://schemas.openxmlformats.org/officeDocument/2006/relationships/hyperlink" Target="http://factfinder2.census.gov/faces/nav/jsf/pages/index.xhtml" TargetMode="Externa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4.xml"/><Relationship Id="rId1" Type="http://schemas.openxmlformats.org/officeDocument/2006/relationships/tags" Target="../tags/tag16.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6.xml"/><Relationship Id="rId1" Type="http://schemas.openxmlformats.org/officeDocument/2006/relationships/tags" Target="../tags/tag17.xml"/><Relationship Id="rId4" Type="http://schemas.openxmlformats.org/officeDocument/2006/relationships/hyperlink" Target="https://www.youtube.com/watch?v=gafO1zpggQk"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v=ZojJszoBXgI"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tags" Target="../tags/tag5.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tags" Target="../tags/tag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5337195"/>
            <a:ext cx="8458200" cy="1508105"/>
          </a:xfrm>
          <a:prstGeom prst="rect">
            <a:avLst/>
          </a:prstGeom>
          <a:noFill/>
        </p:spPr>
        <p:txBody>
          <a:bodyPr wrap="square" rtlCol="0">
            <a:spAutoFit/>
          </a:bodyPr>
          <a:lstStyle/>
          <a:p>
            <a:r>
              <a:rPr lang="en-US" sz="4600" b="1" dirty="0">
                <a:solidFill>
                  <a:schemeClr val="bg1"/>
                </a:solidFill>
                <a:latin typeface="Calibri" panose="020F0502020204030204" pitchFamily="34" charset="0"/>
              </a:rPr>
              <a:t>Chapter Five: Public Problems </a:t>
            </a:r>
            <a:br>
              <a:rPr lang="en-US" sz="4600" b="1" dirty="0">
                <a:solidFill>
                  <a:schemeClr val="bg1"/>
                </a:solidFill>
                <a:latin typeface="Calibri" panose="020F0502020204030204" pitchFamily="34" charset="0"/>
              </a:rPr>
            </a:br>
            <a:r>
              <a:rPr lang="en-US" sz="4600" b="1" dirty="0">
                <a:solidFill>
                  <a:schemeClr val="bg1"/>
                </a:solidFill>
                <a:latin typeface="Calibri" panose="020F0502020204030204" pitchFamily="34" charset="0"/>
              </a:rPr>
              <a:t>and Policy Alternatives</a:t>
            </a:r>
            <a:endParaRPr lang="en-US" sz="4600" dirty="0">
              <a:latin typeface="Calibri" panose="020F0502020204030204" pitchFamily="34" charset="0"/>
            </a:endParaRPr>
          </a:p>
        </p:txBody>
      </p:sp>
    </p:spTree>
    <p:custDataLst>
      <p:tags r:id="rId1"/>
    </p:custDataLst>
    <p:extLst>
      <p:ext uri="{BB962C8B-B14F-4D97-AF65-F5344CB8AC3E}">
        <p14:creationId xmlns:p14="http://schemas.microsoft.com/office/powerpoint/2010/main" val="1891810626"/>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81000"/>
            <a:ext cx="8229600" cy="1494971"/>
          </a:xfrm>
        </p:spPr>
        <p:txBody>
          <a:bodyPr>
            <a:normAutofit fontScale="90000"/>
          </a:bodyPr>
          <a:lstStyle/>
          <a:p>
            <a:pPr algn="l" eaLnBrk="1" hangingPunct="1">
              <a:defRPr/>
            </a:pPr>
            <a:r>
              <a:rPr lang="en-US" dirty="0" smtClean="0">
                <a:solidFill>
                  <a:srgbClr val="002060"/>
                </a:solidFill>
              </a:rPr>
              <a:t/>
            </a:r>
            <a:br>
              <a:rPr lang="en-US" dirty="0" smtClean="0">
                <a:solidFill>
                  <a:srgbClr val="002060"/>
                </a:solidFill>
              </a:rPr>
            </a:br>
            <a:r>
              <a:rPr lang="en-US" sz="4900" b="1" dirty="0" smtClean="0">
                <a:solidFill>
                  <a:schemeClr val="bg1"/>
                </a:solidFill>
              </a:rPr>
              <a:t>Define the Problem and Determine How to Measure It</a:t>
            </a:r>
            <a:endParaRPr lang="en-US" b="1" dirty="0">
              <a:solidFill>
                <a:schemeClr val="bg1"/>
              </a:solidFill>
            </a:endParaRPr>
          </a:p>
        </p:txBody>
      </p:sp>
      <p:sp>
        <p:nvSpPr>
          <p:cNvPr id="3" name="Text Placeholder 2"/>
          <p:cNvSpPr>
            <a:spLocks noGrp="1"/>
          </p:cNvSpPr>
          <p:nvPr>
            <p:ph type="body" idx="1"/>
          </p:nvPr>
        </p:nvSpPr>
        <p:spPr>
          <a:xfrm>
            <a:off x="762000" y="2027237"/>
            <a:ext cx="7467600" cy="4297363"/>
          </a:xfrm>
        </p:spPr>
        <p:txBody>
          <a:bodyPr>
            <a:normAutofit lnSpcReduction="10000"/>
          </a:bodyPr>
          <a:lstStyle/>
          <a:p>
            <a:pPr eaLnBrk="1" hangingPunct="1">
              <a:defRPr/>
            </a:pPr>
            <a:r>
              <a:rPr lang="en-US" sz="3200" b="1" dirty="0" smtClean="0">
                <a:solidFill>
                  <a:schemeClr val="bg1"/>
                </a:solidFill>
              </a:rPr>
              <a:t>Be Objective</a:t>
            </a:r>
          </a:p>
          <a:p>
            <a:pPr lvl="1">
              <a:defRPr/>
            </a:pPr>
            <a:r>
              <a:rPr lang="en-US" sz="2800" dirty="0" smtClean="0">
                <a:solidFill>
                  <a:schemeClr val="bg1"/>
                </a:solidFill>
              </a:rPr>
              <a:t>Frame the problem: construct a definition and limit the scope of problem </a:t>
            </a:r>
          </a:p>
          <a:p>
            <a:pPr lvl="1" eaLnBrk="1" hangingPunct="1">
              <a:defRPr/>
            </a:pPr>
            <a:r>
              <a:rPr lang="en-US" sz="2800" dirty="0" smtClean="0">
                <a:solidFill>
                  <a:schemeClr val="bg1"/>
                </a:solidFill>
              </a:rPr>
              <a:t>Politics of problem definition and framing</a:t>
            </a:r>
          </a:p>
          <a:p>
            <a:pPr lvl="1" eaLnBrk="1" hangingPunct="1">
              <a:defRPr/>
            </a:pPr>
            <a:r>
              <a:rPr lang="en-US" sz="2800" dirty="0" smtClean="0">
                <a:solidFill>
                  <a:schemeClr val="bg1"/>
                </a:solidFill>
              </a:rPr>
              <a:t>What difference </a:t>
            </a:r>
            <a:r>
              <a:rPr lang="en-US" sz="2800" dirty="0" smtClean="0">
                <a:solidFill>
                  <a:schemeClr val="bg1"/>
                </a:solidFill>
              </a:rPr>
              <a:t>does/how </a:t>
            </a:r>
            <a:r>
              <a:rPr lang="en-US" sz="2800" dirty="0" smtClean="0">
                <a:solidFill>
                  <a:schemeClr val="bg1"/>
                </a:solidFill>
              </a:rPr>
              <a:t>a problem is framed </a:t>
            </a:r>
            <a:r>
              <a:rPr lang="en-US" sz="2800" dirty="0" smtClean="0">
                <a:solidFill>
                  <a:schemeClr val="bg1"/>
                </a:solidFill>
              </a:rPr>
              <a:t>make</a:t>
            </a:r>
            <a:r>
              <a:rPr lang="en-US" sz="2800" dirty="0">
                <a:solidFill>
                  <a:schemeClr val="bg1"/>
                </a:solidFill>
              </a:rPr>
              <a:t>?</a:t>
            </a:r>
            <a:endParaRPr lang="en-US" sz="2800" dirty="0" smtClean="0">
              <a:solidFill>
                <a:schemeClr val="bg1"/>
              </a:solidFill>
            </a:endParaRPr>
          </a:p>
          <a:p>
            <a:pPr lvl="1" eaLnBrk="1" hangingPunct="1">
              <a:defRPr/>
            </a:pPr>
            <a:endParaRPr lang="en-US" sz="2800" b="1" dirty="0" smtClean="0">
              <a:solidFill>
                <a:schemeClr val="bg1"/>
              </a:solidFill>
            </a:endParaRPr>
          </a:p>
          <a:p>
            <a:pPr>
              <a:defRPr/>
            </a:pPr>
            <a:r>
              <a:rPr lang="en-US" sz="3200" b="1" dirty="0" smtClean="0">
                <a:solidFill>
                  <a:schemeClr val="bg1"/>
                </a:solidFill>
              </a:rPr>
              <a:t>Develop </a:t>
            </a:r>
            <a:r>
              <a:rPr lang="en-US" sz="3200" b="1" u="sng" dirty="0" smtClean="0">
                <a:solidFill>
                  <a:schemeClr val="bg1"/>
                </a:solidFill>
              </a:rPr>
              <a:t>Operational </a:t>
            </a:r>
            <a:r>
              <a:rPr lang="en-US" sz="3200" b="1" u="sng" dirty="0" smtClean="0">
                <a:solidFill>
                  <a:schemeClr val="bg1"/>
                </a:solidFill>
              </a:rPr>
              <a:t>Measures</a:t>
            </a:r>
            <a:endParaRPr lang="en-US" sz="3200" b="1" dirty="0">
              <a:solidFill>
                <a:schemeClr val="bg1"/>
              </a:solidFill>
            </a:endParaRPr>
          </a:p>
          <a:p>
            <a:pPr lvl="1">
              <a:defRPr/>
            </a:pPr>
            <a:r>
              <a:rPr lang="en-US" sz="2800" dirty="0">
                <a:solidFill>
                  <a:schemeClr val="bg1"/>
                </a:solidFill>
              </a:rPr>
              <a:t>E</a:t>
            </a:r>
            <a:r>
              <a:rPr lang="en-US" sz="2800" dirty="0" smtClean="0">
                <a:solidFill>
                  <a:schemeClr val="bg1"/>
                </a:solidFill>
              </a:rPr>
              <a:t>vidence </a:t>
            </a:r>
            <a:r>
              <a:rPr lang="en-US" sz="2800" dirty="0" smtClean="0">
                <a:solidFill>
                  <a:schemeClr val="bg1"/>
                </a:solidFill>
              </a:rPr>
              <a:t>or data to provide hard evidence of the problem</a:t>
            </a:r>
          </a:p>
          <a:p>
            <a:pPr eaLnBrk="1" hangingPunct="1">
              <a:buNone/>
              <a:defRPr/>
            </a:pPr>
            <a:endParaRPr lang="en-US" dirty="0" smtClean="0"/>
          </a:p>
        </p:txBody>
      </p:sp>
    </p:spTree>
    <p:custDataLst>
      <p:tags r:id="rId1"/>
    </p:custDataLst>
    <p:extLst>
      <p:ext uri="{BB962C8B-B14F-4D97-AF65-F5344CB8AC3E}">
        <p14:creationId xmlns:p14="http://schemas.microsoft.com/office/powerpoint/2010/main" val="490029965"/>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7206" y="838200"/>
            <a:ext cx="8234394" cy="1143000"/>
          </a:xfrm>
        </p:spPr>
        <p:txBody>
          <a:bodyPr>
            <a:noAutofit/>
          </a:bodyPr>
          <a:lstStyle/>
          <a:p>
            <a:pPr algn="l" eaLnBrk="1" hangingPunct="1">
              <a:defRPr/>
            </a:pPr>
            <a:r>
              <a:rPr lang="en-US" b="1" dirty="0" smtClean="0">
                <a:solidFill>
                  <a:schemeClr val="bg1"/>
                </a:solidFill>
              </a:rPr>
              <a:t>Document the Extent or Magnitude</a:t>
            </a:r>
            <a:endParaRPr lang="en-US" b="1" dirty="0">
              <a:solidFill>
                <a:schemeClr val="bg1"/>
              </a:solidFill>
            </a:endParaRPr>
          </a:p>
        </p:txBody>
      </p:sp>
      <p:sp>
        <p:nvSpPr>
          <p:cNvPr id="3" name="Text Placeholder 2"/>
          <p:cNvSpPr>
            <a:spLocks noGrp="1"/>
          </p:cNvSpPr>
          <p:nvPr>
            <p:ph idx="1"/>
          </p:nvPr>
        </p:nvSpPr>
        <p:spPr>
          <a:xfrm>
            <a:off x="838200" y="2057400"/>
            <a:ext cx="7675350" cy="4503738"/>
          </a:xfrm>
        </p:spPr>
        <p:txBody>
          <a:bodyPr>
            <a:normAutofit/>
          </a:bodyPr>
          <a:lstStyle/>
          <a:p>
            <a:pPr eaLnBrk="1" hangingPunct="1">
              <a:defRPr/>
            </a:pPr>
            <a:r>
              <a:rPr lang="en-US" sz="3200" b="1" dirty="0" smtClean="0">
                <a:solidFill>
                  <a:schemeClr val="bg1"/>
                </a:solidFill>
              </a:rPr>
              <a:t>Use the operational measures</a:t>
            </a:r>
          </a:p>
          <a:p>
            <a:pPr eaLnBrk="1" hangingPunct="1">
              <a:defRPr/>
            </a:pPr>
            <a:endParaRPr lang="en-US" sz="3200" b="1" dirty="0" smtClean="0">
              <a:solidFill>
                <a:schemeClr val="bg1"/>
              </a:solidFill>
            </a:endParaRPr>
          </a:p>
          <a:p>
            <a:pPr eaLnBrk="1" hangingPunct="1">
              <a:defRPr/>
            </a:pPr>
            <a:r>
              <a:rPr lang="en-US" sz="3200" b="1" dirty="0" smtClean="0">
                <a:solidFill>
                  <a:schemeClr val="bg1"/>
                </a:solidFill>
              </a:rPr>
              <a:t>Descriptive data showing problem characteristics</a:t>
            </a:r>
          </a:p>
          <a:p>
            <a:pPr lvl="1"/>
            <a:r>
              <a:rPr lang="en-US" sz="2800" b="1" dirty="0" smtClean="0">
                <a:solidFill>
                  <a:schemeClr val="bg1"/>
                </a:solidFill>
              </a:rPr>
              <a:t>Who’s affected?</a:t>
            </a:r>
          </a:p>
          <a:p>
            <a:pPr lvl="1"/>
            <a:r>
              <a:rPr lang="en-US" sz="2800" b="1" dirty="0" smtClean="0">
                <a:solidFill>
                  <a:schemeClr val="bg1"/>
                </a:solidFill>
              </a:rPr>
              <a:t>How much?</a:t>
            </a:r>
          </a:p>
          <a:p>
            <a:pPr lvl="1"/>
            <a:r>
              <a:rPr lang="en-US" sz="2800" b="1" dirty="0" smtClean="0">
                <a:solidFill>
                  <a:schemeClr val="bg1"/>
                </a:solidFill>
              </a:rPr>
              <a:t>In what ways?</a:t>
            </a:r>
          </a:p>
          <a:p>
            <a:pPr lvl="1"/>
            <a:r>
              <a:rPr lang="en-US" sz="2800" b="1" dirty="0" smtClean="0">
                <a:solidFill>
                  <a:schemeClr val="bg1"/>
                </a:solidFill>
              </a:rPr>
              <a:t>Is there a trend? </a:t>
            </a:r>
            <a:endParaRPr lang="en-US" sz="3200" b="1" dirty="0">
              <a:solidFill>
                <a:schemeClr val="bg1"/>
              </a:solidFill>
            </a:endParaRPr>
          </a:p>
        </p:txBody>
      </p:sp>
      <p:pic>
        <p:nvPicPr>
          <p:cNvPr id="2059" name="Picture 11" descr="C:\Users\klowry\AppData\Local\Microsoft\Windows\Temporary Internet Files\Content.IE5\WCIFHCLU\MC900055040[1].wmf"/>
          <p:cNvPicPr>
            <a:picLocks noChangeAspect="1" noChangeArrowheads="1"/>
          </p:cNvPicPr>
          <p:nvPr/>
        </p:nvPicPr>
        <p:blipFill>
          <a:blip r:embed="rId4" cstate="print"/>
          <a:srcRect/>
          <a:stretch>
            <a:fillRect/>
          </a:stretch>
        </p:blipFill>
        <p:spPr bwMode="auto">
          <a:xfrm>
            <a:off x="5029200" y="2895600"/>
            <a:ext cx="3296970" cy="3420701"/>
          </a:xfrm>
          <a:prstGeom prst="rect">
            <a:avLst/>
          </a:prstGeom>
          <a:noFill/>
        </p:spPr>
      </p:pic>
    </p:spTree>
    <p:custDataLst>
      <p:tags r:id="rId1"/>
    </p:custDataLst>
    <p:extLst>
      <p:ext uri="{BB962C8B-B14F-4D97-AF65-F5344CB8AC3E}">
        <p14:creationId xmlns:p14="http://schemas.microsoft.com/office/powerpoint/2010/main" val="41797899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579437"/>
            <a:ext cx="7886700" cy="1325563"/>
          </a:xfrm>
        </p:spPr>
        <p:txBody>
          <a:bodyPr/>
          <a:lstStyle/>
          <a:p>
            <a:pPr algn="l"/>
            <a:r>
              <a:rPr lang="en-US" b="1" dirty="0" smtClean="0">
                <a:solidFill>
                  <a:schemeClr val="bg1"/>
                </a:solidFill>
              </a:rPr>
              <a:t>What’s Causing This Problem? </a:t>
            </a:r>
            <a:endParaRPr lang="en-US" b="1" dirty="0">
              <a:solidFill>
                <a:schemeClr val="bg1"/>
              </a:solidFill>
            </a:endParaRPr>
          </a:p>
        </p:txBody>
      </p:sp>
      <p:sp>
        <p:nvSpPr>
          <p:cNvPr id="4" name="Content Placeholder 2"/>
          <p:cNvSpPr>
            <a:spLocks noGrp="1"/>
          </p:cNvSpPr>
          <p:nvPr>
            <p:ph idx="1"/>
          </p:nvPr>
        </p:nvSpPr>
        <p:spPr>
          <a:xfrm>
            <a:off x="914400" y="1752600"/>
            <a:ext cx="7675350" cy="4351338"/>
          </a:xfrm>
        </p:spPr>
        <p:txBody>
          <a:bodyPr>
            <a:noAutofit/>
          </a:bodyPr>
          <a:lstStyle/>
          <a:p>
            <a:r>
              <a:rPr lang="en-US" sz="3200" b="1" dirty="0" smtClean="0">
                <a:solidFill>
                  <a:schemeClr val="bg1"/>
                </a:solidFill>
              </a:rPr>
              <a:t>What  are the root </a:t>
            </a:r>
            <a:r>
              <a:rPr lang="en-US" sz="3200" b="1" u="sng" dirty="0" smtClean="0">
                <a:solidFill>
                  <a:schemeClr val="bg1"/>
                </a:solidFill>
              </a:rPr>
              <a:t>causes</a:t>
            </a:r>
            <a:r>
              <a:rPr lang="en-US" sz="3200" b="1" dirty="0" smtClean="0">
                <a:solidFill>
                  <a:schemeClr val="bg1"/>
                </a:solidFill>
              </a:rPr>
              <a:t> of the problems?  </a:t>
            </a:r>
          </a:p>
          <a:p>
            <a:pPr lvl="1"/>
            <a:r>
              <a:rPr lang="en-US" sz="2800" dirty="0" smtClean="0">
                <a:solidFill>
                  <a:schemeClr val="bg1"/>
                </a:solidFill>
              </a:rPr>
              <a:t>This increases the complexity of the problem</a:t>
            </a:r>
          </a:p>
          <a:p>
            <a:pPr lvl="1"/>
            <a:r>
              <a:rPr lang="en-US" sz="2800" dirty="0" smtClean="0">
                <a:solidFill>
                  <a:schemeClr val="bg1"/>
                </a:solidFill>
              </a:rPr>
              <a:t>Policies that can impact root causes will be more effective</a:t>
            </a:r>
          </a:p>
          <a:p>
            <a:pPr lvl="1"/>
            <a:r>
              <a:rPr lang="en-US" sz="2800" dirty="0" smtClean="0">
                <a:solidFill>
                  <a:schemeClr val="bg1"/>
                </a:solidFill>
              </a:rPr>
              <a:t>These policies may be harder to sell</a:t>
            </a:r>
          </a:p>
          <a:p>
            <a:pPr lvl="1"/>
            <a:endParaRPr lang="en-US" sz="2800" b="1" dirty="0" smtClean="0">
              <a:solidFill>
                <a:schemeClr val="bg1"/>
              </a:solidFill>
            </a:endParaRPr>
          </a:p>
          <a:p>
            <a:r>
              <a:rPr lang="en-US" sz="3200" b="1" dirty="0" smtClean="0">
                <a:solidFill>
                  <a:schemeClr val="bg1"/>
                </a:solidFill>
              </a:rPr>
              <a:t>Research </a:t>
            </a:r>
            <a:r>
              <a:rPr lang="en-US" sz="3200" b="1" dirty="0">
                <a:solidFill>
                  <a:schemeClr val="bg1"/>
                </a:solidFill>
              </a:rPr>
              <a:t>backwards…</a:t>
            </a:r>
          </a:p>
          <a:p>
            <a:pPr lvl="1"/>
            <a:r>
              <a:rPr lang="en-US" sz="2800" dirty="0">
                <a:solidFill>
                  <a:schemeClr val="bg1"/>
                </a:solidFill>
              </a:rPr>
              <a:t>What contributes to the problem? </a:t>
            </a:r>
          </a:p>
          <a:p>
            <a:pPr lvl="1"/>
            <a:r>
              <a:rPr lang="en-US" sz="2800" dirty="0">
                <a:solidFill>
                  <a:schemeClr val="bg1"/>
                </a:solidFill>
              </a:rPr>
              <a:t>Where does it start?  </a:t>
            </a:r>
          </a:p>
        </p:txBody>
      </p:sp>
    </p:spTree>
    <p:extLst>
      <p:ext uri="{BB962C8B-B14F-4D97-AF65-F5344CB8AC3E}">
        <p14:creationId xmlns:p14="http://schemas.microsoft.com/office/powerpoint/2010/main" val="29533862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29841" y="579437"/>
            <a:ext cx="7886700" cy="1325563"/>
          </a:xfrm>
        </p:spPr>
        <p:txBody>
          <a:bodyPr>
            <a:normAutofit/>
          </a:bodyPr>
          <a:lstStyle/>
          <a:p>
            <a:pPr algn="l"/>
            <a:r>
              <a:rPr lang="en-US" b="1" dirty="0" smtClean="0">
                <a:solidFill>
                  <a:schemeClr val="bg1"/>
                </a:solidFill>
              </a:rPr>
              <a:t>Problem Analysis</a:t>
            </a:r>
            <a:endParaRPr lang="en-US" b="1" dirty="0">
              <a:solidFill>
                <a:schemeClr val="bg1"/>
              </a:solidFill>
            </a:endParaRPr>
          </a:p>
        </p:txBody>
      </p:sp>
      <p:sp>
        <p:nvSpPr>
          <p:cNvPr id="10" name="Content Placeholder 6"/>
          <p:cNvSpPr>
            <a:spLocks noGrp="1"/>
          </p:cNvSpPr>
          <p:nvPr>
            <p:ph sz="quarter" idx="2"/>
          </p:nvPr>
        </p:nvSpPr>
        <p:spPr>
          <a:xfrm>
            <a:off x="762000" y="1752600"/>
            <a:ext cx="7569280" cy="4495800"/>
          </a:xfrm>
        </p:spPr>
        <p:txBody>
          <a:bodyPr>
            <a:noAutofit/>
          </a:bodyPr>
          <a:lstStyle/>
          <a:p>
            <a:pPr algn="ctr">
              <a:buNone/>
            </a:pPr>
            <a:r>
              <a:rPr lang="en-US" sz="3600" b="1" dirty="0" smtClean="0">
                <a:solidFill>
                  <a:schemeClr val="bg1"/>
                </a:solidFill>
              </a:rPr>
              <a:t>&lt;Insert your problem here&gt;</a:t>
            </a:r>
          </a:p>
          <a:p>
            <a:pPr algn="ctr">
              <a:buNone/>
            </a:pPr>
            <a:endParaRPr lang="en-US" sz="3600" b="1" dirty="0" smtClean="0">
              <a:solidFill>
                <a:srgbClr val="00B050"/>
              </a:solidFill>
              <a:effectLst>
                <a:outerShdw blurRad="38100" dist="38100" dir="2700000" algn="tl">
                  <a:srgbClr val="000000">
                    <a:alpha val="43137"/>
                  </a:srgbClr>
                </a:outerShdw>
              </a:effectLst>
            </a:endParaRPr>
          </a:p>
          <a:p>
            <a:r>
              <a:rPr lang="en-US" sz="2500" b="1" dirty="0" smtClean="0">
                <a:solidFill>
                  <a:schemeClr val="bg1"/>
                </a:solidFill>
              </a:rPr>
              <a:t>Define it, narrow it. Who thinks it’s a problem?   </a:t>
            </a:r>
          </a:p>
          <a:p>
            <a:endParaRPr lang="en-US" sz="2500" b="1" dirty="0" smtClean="0">
              <a:solidFill>
                <a:schemeClr val="bg1"/>
              </a:solidFill>
            </a:endParaRPr>
          </a:p>
          <a:p>
            <a:r>
              <a:rPr lang="en-US" sz="2500" b="1" u="sng" dirty="0" smtClean="0">
                <a:solidFill>
                  <a:schemeClr val="bg1"/>
                </a:solidFill>
              </a:rPr>
              <a:t>Operationalize</a:t>
            </a:r>
            <a:r>
              <a:rPr lang="en-US" sz="2500" b="1" dirty="0" smtClean="0">
                <a:solidFill>
                  <a:schemeClr val="bg1"/>
                </a:solidFill>
              </a:rPr>
              <a:t> the problem</a:t>
            </a:r>
          </a:p>
          <a:p>
            <a:endParaRPr lang="en-US" sz="2500" b="1" dirty="0" smtClean="0">
              <a:solidFill>
                <a:schemeClr val="bg1"/>
              </a:solidFill>
            </a:endParaRPr>
          </a:p>
          <a:p>
            <a:r>
              <a:rPr lang="en-US" sz="2500" b="1" dirty="0" smtClean="0">
                <a:solidFill>
                  <a:schemeClr val="bg1"/>
                </a:solidFill>
              </a:rPr>
              <a:t>What causes it? Explore root and proximate causes. </a:t>
            </a:r>
          </a:p>
          <a:p>
            <a:endParaRPr lang="en-US" sz="2500" b="1" dirty="0" smtClean="0">
              <a:solidFill>
                <a:schemeClr val="bg1"/>
              </a:solidFill>
            </a:endParaRPr>
          </a:p>
          <a:p>
            <a:r>
              <a:rPr lang="en-US" sz="2500" b="1" dirty="0" smtClean="0">
                <a:solidFill>
                  <a:schemeClr val="bg1"/>
                </a:solidFill>
              </a:rPr>
              <a:t>Collect data about its scope and severity</a:t>
            </a:r>
          </a:p>
        </p:txBody>
      </p:sp>
    </p:spTree>
    <p:custDataLst>
      <p:tags r:id="rId1"/>
    </p:custDataLst>
    <p:extLst>
      <p:ext uri="{BB962C8B-B14F-4D97-AF65-F5344CB8AC3E}">
        <p14:creationId xmlns:p14="http://schemas.microsoft.com/office/powerpoint/2010/main" val="24890745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1143000"/>
            <a:ext cx="7886700" cy="1325563"/>
          </a:xfrm>
        </p:spPr>
        <p:txBody>
          <a:bodyPr>
            <a:normAutofit/>
          </a:bodyPr>
          <a:lstStyle/>
          <a:p>
            <a:r>
              <a:rPr lang="en-US" b="1" dirty="0" smtClean="0">
                <a:solidFill>
                  <a:schemeClr val="bg1"/>
                </a:solidFill>
              </a:rPr>
              <a:t>Unemployment</a:t>
            </a:r>
            <a:endParaRPr lang="en-US" b="1" dirty="0">
              <a:solidFill>
                <a:schemeClr val="bg1"/>
              </a:solidFill>
            </a:endParaRPr>
          </a:p>
        </p:txBody>
      </p:sp>
      <p:sp>
        <p:nvSpPr>
          <p:cNvPr id="6" name="Subtitle 4"/>
          <p:cNvSpPr>
            <a:spLocks noGrp="1"/>
          </p:cNvSpPr>
          <p:nvPr>
            <p:ph type="subTitle" idx="4294967295"/>
          </p:nvPr>
        </p:nvSpPr>
        <p:spPr>
          <a:xfrm>
            <a:off x="1828800" y="2514600"/>
            <a:ext cx="6400800" cy="1752600"/>
          </a:xfrm>
        </p:spPr>
        <p:txBody>
          <a:bodyPr>
            <a:normAutofit/>
          </a:bodyPr>
          <a:lstStyle/>
          <a:p>
            <a:r>
              <a:rPr lang="en-US" sz="2600" b="1" dirty="0" smtClean="0">
                <a:solidFill>
                  <a:schemeClr val="bg1"/>
                </a:solidFill>
              </a:rPr>
              <a:t>Who thinks it’s a problem?</a:t>
            </a:r>
          </a:p>
          <a:p>
            <a:r>
              <a:rPr lang="en-US" sz="2600" b="1" dirty="0" smtClean="0">
                <a:solidFill>
                  <a:schemeClr val="bg1"/>
                </a:solidFill>
              </a:rPr>
              <a:t>What operational measures to use?</a:t>
            </a:r>
            <a:endParaRPr lang="en-US" sz="2600" b="1" dirty="0">
              <a:solidFill>
                <a:schemeClr val="bg1"/>
              </a:solidFill>
            </a:endParaRPr>
          </a:p>
        </p:txBody>
      </p:sp>
    </p:spTree>
    <p:custDataLst>
      <p:tags r:id="rId1"/>
    </p:custDataLst>
    <p:extLst>
      <p:ext uri="{BB962C8B-B14F-4D97-AF65-F5344CB8AC3E}">
        <p14:creationId xmlns:p14="http://schemas.microsoft.com/office/powerpoint/2010/main" val="28705616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1295400"/>
            <a:ext cx="7886700" cy="1325563"/>
          </a:xfrm>
        </p:spPr>
        <p:txBody>
          <a:bodyPr>
            <a:normAutofit/>
          </a:bodyPr>
          <a:lstStyle/>
          <a:p>
            <a:r>
              <a:rPr lang="en-US" b="1" dirty="0" smtClean="0">
                <a:solidFill>
                  <a:schemeClr val="bg1"/>
                </a:solidFill>
              </a:rPr>
              <a:t>Student Debt</a:t>
            </a:r>
            <a:endParaRPr lang="en-US" b="1" dirty="0">
              <a:solidFill>
                <a:schemeClr val="bg1"/>
              </a:solidFill>
            </a:endParaRPr>
          </a:p>
        </p:txBody>
      </p:sp>
      <p:sp>
        <p:nvSpPr>
          <p:cNvPr id="6" name="Subtitle 4"/>
          <p:cNvSpPr>
            <a:spLocks noGrp="1"/>
          </p:cNvSpPr>
          <p:nvPr>
            <p:ph type="subTitle" idx="4294967295"/>
          </p:nvPr>
        </p:nvSpPr>
        <p:spPr>
          <a:xfrm>
            <a:off x="2476500" y="2768600"/>
            <a:ext cx="6515100" cy="1752600"/>
          </a:xfrm>
        </p:spPr>
        <p:txBody>
          <a:bodyPr>
            <a:normAutofit fontScale="92500"/>
          </a:bodyPr>
          <a:lstStyle/>
          <a:p>
            <a:r>
              <a:rPr lang="en-US" b="1" dirty="0" smtClean="0">
                <a:solidFill>
                  <a:schemeClr val="bg1"/>
                </a:solidFill>
              </a:rPr>
              <a:t>Who thinks it’s a problem?</a:t>
            </a:r>
          </a:p>
          <a:p>
            <a:r>
              <a:rPr lang="en-US" b="1" dirty="0" smtClean="0">
                <a:solidFill>
                  <a:schemeClr val="bg1"/>
                </a:solidFill>
              </a:rPr>
              <a:t>What operational measures to use</a:t>
            </a:r>
            <a:r>
              <a:rPr lang="en-US" b="1" dirty="0" smtClean="0">
                <a:solidFill>
                  <a:schemeClr val="bg1"/>
                </a:solidFill>
              </a:rPr>
              <a:t>?</a:t>
            </a:r>
          </a:p>
          <a:p>
            <a:r>
              <a:rPr lang="en-US" b="1" dirty="0" smtClean="0">
                <a:solidFill>
                  <a:schemeClr val="bg1"/>
                </a:solidFill>
              </a:rPr>
              <a:t>Video: (</a:t>
            </a:r>
            <a:r>
              <a:rPr lang="en-US" b="1" dirty="0">
                <a:solidFill>
                  <a:schemeClr val="bg1"/>
                </a:solidFill>
                <a:hlinkClick r:id="rId4"/>
              </a:rPr>
              <a:t>https://</a:t>
            </a:r>
            <a:r>
              <a:rPr lang="en-US" b="1" dirty="0" smtClean="0">
                <a:solidFill>
                  <a:schemeClr val="bg1"/>
                </a:solidFill>
                <a:hlinkClick r:id="rId4"/>
              </a:rPr>
              <a:t>www.youtube.com/watch?v=UpxMp1Q7x8</a:t>
            </a:r>
            <a:r>
              <a:rPr lang="en-US" b="1" dirty="0" smtClean="0">
                <a:solidFill>
                  <a:schemeClr val="bg1"/>
                </a:solidFill>
              </a:rPr>
              <a:t>)</a:t>
            </a:r>
            <a:r>
              <a:rPr lang="en-US" b="1" dirty="0" smtClean="0">
                <a:solidFill>
                  <a:schemeClr val="bg1"/>
                </a:solidFill>
              </a:rPr>
              <a:t> </a:t>
            </a:r>
            <a:endParaRPr lang="en-US" b="1" dirty="0">
              <a:solidFill>
                <a:schemeClr val="bg1"/>
              </a:solidFill>
            </a:endParaRPr>
          </a:p>
        </p:txBody>
      </p:sp>
    </p:spTree>
    <p:custDataLst>
      <p:tags r:id="rId1"/>
    </p:custDataLst>
    <p:extLst>
      <p:ext uri="{BB962C8B-B14F-4D97-AF65-F5344CB8AC3E}">
        <p14:creationId xmlns:p14="http://schemas.microsoft.com/office/powerpoint/2010/main" val="23993649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5800" y="1295400"/>
            <a:ext cx="7886700" cy="1325563"/>
          </a:xfrm>
        </p:spPr>
        <p:txBody>
          <a:bodyPr>
            <a:normAutofit/>
          </a:bodyPr>
          <a:lstStyle/>
          <a:p>
            <a:r>
              <a:rPr lang="en-US" b="1" dirty="0" smtClean="0">
                <a:solidFill>
                  <a:schemeClr val="bg1"/>
                </a:solidFill>
              </a:rPr>
              <a:t>Binge Drinking</a:t>
            </a:r>
            <a:endParaRPr lang="en-US" b="1" dirty="0">
              <a:solidFill>
                <a:schemeClr val="bg1"/>
              </a:solidFill>
            </a:endParaRPr>
          </a:p>
        </p:txBody>
      </p:sp>
      <p:sp>
        <p:nvSpPr>
          <p:cNvPr id="5" name="Subtitle 4"/>
          <p:cNvSpPr>
            <a:spLocks noGrp="1"/>
          </p:cNvSpPr>
          <p:nvPr>
            <p:ph type="subTitle" idx="4294967295"/>
          </p:nvPr>
        </p:nvSpPr>
        <p:spPr>
          <a:xfrm>
            <a:off x="1752600" y="2895600"/>
            <a:ext cx="7239000" cy="2057400"/>
          </a:xfrm>
        </p:spPr>
        <p:txBody>
          <a:bodyPr>
            <a:noAutofit/>
          </a:bodyPr>
          <a:lstStyle/>
          <a:p>
            <a:r>
              <a:rPr lang="en-US" b="1" dirty="0" smtClean="0">
                <a:solidFill>
                  <a:schemeClr val="bg1"/>
                </a:solidFill>
              </a:rPr>
              <a:t>Who thinks it’s a problem?</a:t>
            </a:r>
          </a:p>
          <a:p>
            <a:r>
              <a:rPr lang="en-US" b="1" dirty="0" smtClean="0">
                <a:solidFill>
                  <a:schemeClr val="bg1"/>
                </a:solidFill>
              </a:rPr>
              <a:t>What operational measures to use</a:t>
            </a:r>
            <a:r>
              <a:rPr lang="en-US" b="1" dirty="0" smtClean="0">
                <a:solidFill>
                  <a:schemeClr val="bg1"/>
                </a:solidFill>
              </a:rPr>
              <a:t>?</a:t>
            </a:r>
          </a:p>
          <a:p>
            <a:r>
              <a:rPr lang="en-US" b="1" dirty="0">
                <a:solidFill>
                  <a:schemeClr val="bg1"/>
                </a:solidFill>
              </a:rPr>
              <a:t>Video: (</a:t>
            </a:r>
            <a:r>
              <a:rPr lang="en-US" b="1" dirty="0">
                <a:solidFill>
                  <a:schemeClr val="bg1"/>
                </a:solidFill>
                <a:hlinkClick r:id="rId4"/>
              </a:rPr>
              <a:t>https://</a:t>
            </a:r>
            <a:r>
              <a:rPr lang="en-US" b="1" dirty="0" smtClean="0">
                <a:solidFill>
                  <a:schemeClr val="bg1"/>
                </a:solidFill>
                <a:hlinkClick r:id="rId4"/>
              </a:rPr>
              <a:t>www.youtube.com/watch?v=I9hdkDTaQWU</a:t>
            </a:r>
            <a:r>
              <a:rPr lang="en-US" b="1" dirty="0" smtClean="0">
                <a:solidFill>
                  <a:schemeClr val="bg1"/>
                </a:solidFill>
              </a:rPr>
              <a:t>) </a:t>
            </a:r>
            <a:endParaRPr lang="en-US" b="1" dirty="0">
              <a:solidFill>
                <a:schemeClr val="bg1"/>
              </a:solidFill>
            </a:endParaRPr>
          </a:p>
        </p:txBody>
      </p:sp>
    </p:spTree>
    <p:custDataLst>
      <p:tags r:id="rId1"/>
    </p:custDataLst>
    <p:extLst>
      <p:ext uri="{BB962C8B-B14F-4D97-AF65-F5344CB8AC3E}">
        <p14:creationId xmlns:p14="http://schemas.microsoft.com/office/powerpoint/2010/main" val="19542444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838200"/>
            <a:ext cx="8534400" cy="1325563"/>
          </a:xfrm>
        </p:spPr>
        <p:txBody>
          <a:bodyPr>
            <a:normAutofit/>
          </a:bodyPr>
          <a:lstStyle/>
          <a:p>
            <a:r>
              <a:rPr lang="en-US" b="1" dirty="0" smtClean="0">
                <a:solidFill>
                  <a:schemeClr val="bg1"/>
                </a:solidFill>
              </a:rPr>
              <a:t>Is Binge Drinking Really a Problem? </a:t>
            </a:r>
            <a:endParaRPr lang="en-US" b="1" dirty="0">
              <a:solidFill>
                <a:schemeClr val="bg1"/>
              </a:solidFill>
            </a:endParaRPr>
          </a:p>
        </p:txBody>
      </p:sp>
      <p:sp>
        <p:nvSpPr>
          <p:cNvPr id="5" name="Content Placeholder 4"/>
          <p:cNvSpPr>
            <a:spLocks noGrp="1"/>
          </p:cNvSpPr>
          <p:nvPr>
            <p:ph idx="1"/>
          </p:nvPr>
        </p:nvSpPr>
        <p:spPr>
          <a:xfrm>
            <a:off x="533400" y="2438400"/>
            <a:ext cx="8458200" cy="1908175"/>
          </a:xfrm>
        </p:spPr>
        <p:txBody>
          <a:bodyPr/>
          <a:lstStyle/>
          <a:p>
            <a:r>
              <a:rPr lang="en-US" b="1" dirty="0" smtClean="0">
                <a:solidFill>
                  <a:schemeClr val="bg1"/>
                </a:solidFill>
              </a:rPr>
              <a:t>Video: (</a:t>
            </a:r>
            <a:r>
              <a:rPr lang="en-US" b="1" u="sng" dirty="0" smtClean="0">
                <a:solidFill>
                  <a:schemeClr val="bg1"/>
                </a:solidFill>
                <a:hlinkClick r:id="rId3"/>
              </a:rPr>
              <a:t>https</a:t>
            </a:r>
            <a:r>
              <a:rPr lang="en-US" b="1" u="sng" dirty="0" smtClean="0">
                <a:solidFill>
                  <a:schemeClr val="bg1"/>
                </a:solidFill>
                <a:hlinkClick r:id="rId3"/>
              </a:rPr>
              <a:t>://www.youtube.com/watch?v=dY699EXusks</a:t>
            </a:r>
            <a:r>
              <a:rPr lang="en-US" b="1" dirty="0" smtClean="0">
                <a:solidFill>
                  <a:schemeClr val="bg1"/>
                </a:solidFill>
              </a:rPr>
              <a:t>)</a:t>
            </a:r>
          </a:p>
          <a:p>
            <a:r>
              <a:rPr lang="en-US" b="1" dirty="0" smtClean="0">
                <a:solidFill>
                  <a:schemeClr val="bg1"/>
                </a:solidFill>
              </a:rPr>
              <a:t>“</a:t>
            </a:r>
            <a:r>
              <a:rPr lang="en-US" b="1" dirty="0" smtClean="0">
                <a:solidFill>
                  <a:schemeClr val="bg1"/>
                </a:solidFill>
              </a:rPr>
              <a:t>Spring Break Danger: Binge Drinking.”   ABC News.  March 15, 2013.  For use with the discussion of binge drinking. (Time 5:21)</a:t>
            </a:r>
          </a:p>
          <a:p>
            <a:endParaRPr lang="en-US" dirty="0"/>
          </a:p>
        </p:txBody>
      </p:sp>
    </p:spTree>
    <p:extLst>
      <p:ext uri="{BB962C8B-B14F-4D97-AF65-F5344CB8AC3E}">
        <p14:creationId xmlns:p14="http://schemas.microsoft.com/office/powerpoint/2010/main" val="57231896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62000" y="1447800"/>
            <a:ext cx="7886700" cy="1325563"/>
          </a:xfrm>
        </p:spPr>
        <p:txBody>
          <a:bodyPr>
            <a:normAutofit/>
          </a:bodyPr>
          <a:lstStyle/>
          <a:p>
            <a:r>
              <a:rPr lang="en-US" b="1" dirty="0">
                <a:solidFill>
                  <a:schemeClr val="bg1"/>
                </a:solidFill>
              </a:rPr>
              <a:t>D</a:t>
            </a:r>
            <a:r>
              <a:rPr lang="en-US" b="1" dirty="0" smtClean="0">
                <a:solidFill>
                  <a:schemeClr val="bg1"/>
                </a:solidFill>
              </a:rPr>
              <a:t>istracted Driving</a:t>
            </a:r>
            <a:endParaRPr lang="en-US" b="1" dirty="0">
              <a:solidFill>
                <a:schemeClr val="bg1"/>
              </a:solidFill>
            </a:endParaRPr>
          </a:p>
        </p:txBody>
      </p:sp>
      <p:sp>
        <p:nvSpPr>
          <p:cNvPr id="6" name="Subtitle 4"/>
          <p:cNvSpPr>
            <a:spLocks noGrp="1"/>
          </p:cNvSpPr>
          <p:nvPr>
            <p:ph type="subTitle" idx="4294967295"/>
          </p:nvPr>
        </p:nvSpPr>
        <p:spPr>
          <a:xfrm>
            <a:off x="2209800" y="3124200"/>
            <a:ext cx="6477000" cy="1447800"/>
          </a:xfrm>
        </p:spPr>
        <p:txBody>
          <a:bodyPr>
            <a:normAutofit fontScale="92500" lnSpcReduction="10000"/>
          </a:bodyPr>
          <a:lstStyle/>
          <a:p>
            <a:r>
              <a:rPr lang="en-US" b="1" dirty="0" smtClean="0">
                <a:solidFill>
                  <a:schemeClr val="bg1"/>
                </a:solidFill>
              </a:rPr>
              <a:t>Who thinks it’s a problem?</a:t>
            </a:r>
          </a:p>
          <a:p>
            <a:r>
              <a:rPr lang="en-US" b="1" dirty="0" smtClean="0">
                <a:solidFill>
                  <a:schemeClr val="bg1"/>
                </a:solidFill>
              </a:rPr>
              <a:t>What operational measures to use</a:t>
            </a:r>
            <a:r>
              <a:rPr lang="en-US" b="1" dirty="0" smtClean="0">
                <a:solidFill>
                  <a:schemeClr val="bg1"/>
                </a:solidFill>
              </a:rPr>
              <a:t>?</a:t>
            </a:r>
          </a:p>
          <a:p>
            <a:r>
              <a:rPr lang="en-US" b="1" dirty="0" smtClean="0">
                <a:solidFill>
                  <a:schemeClr val="bg1"/>
                </a:solidFill>
              </a:rPr>
              <a:t>Video:</a:t>
            </a:r>
            <a:r>
              <a:rPr lang="en-US" b="1" dirty="0" smtClean="0">
                <a:solidFill>
                  <a:srgbClr val="002060"/>
                </a:solidFill>
              </a:rPr>
              <a:t> </a:t>
            </a:r>
            <a:r>
              <a:rPr lang="en-US" b="1" dirty="0">
                <a:solidFill>
                  <a:srgbClr val="002060"/>
                </a:solidFill>
              </a:rPr>
              <a:t>(</a:t>
            </a:r>
            <a:r>
              <a:rPr lang="en-US" b="1" u="sng" dirty="0">
                <a:solidFill>
                  <a:srgbClr val="002060"/>
                </a:solidFill>
                <a:hlinkClick r:id="rId4"/>
              </a:rPr>
              <a:t>https://www.youtube.com/watch?v=nR82z0tzMdc</a:t>
            </a:r>
            <a:r>
              <a:rPr lang="en-US" b="1" dirty="0">
                <a:solidFill>
                  <a:srgbClr val="002060"/>
                </a:solidFill>
              </a:rPr>
              <a:t>)</a:t>
            </a:r>
          </a:p>
          <a:p>
            <a:endParaRPr lang="en-US" b="1" dirty="0">
              <a:solidFill>
                <a:srgbClr val="002060"/>
              </a:solidFill>
            </a:endParaRPr>
          </a:p>
        </p:txBody>
      </p:sp>
    </p:spTree>
    <p:custDataLst>
      <p:tags r:id="rId1"/>
    </p:custDataLst>
    <p:extLst>
      <p:ext uri="{BB962C8B-B14F-4D97-AF65-F5344CB8AC3E}">
        <p14:creationId xmlns:p14="http://schemas.microsoft.com/office/powerpoint/2010/main" val="36572982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990600"/>
            <a:ext cx="8077200" cy="1325563"/>
          </a:xfrm>
        </p:spPr>
        <p:txBody>
          <a:bodyPr/>
          <a:lstStyle/>
          <a:p>
            <a:r>
              <a:rPr lang="en-US" b="1" dirty="0" smtClean="0">
                <a:solidFill>
                  <a:schemeClr val="bg1"/>
                </a:solidFill>
              </a:rPr>
              <a:t>Texting While Driving: Court Decision in Massachusetts</a:t>
            </a:r>
            <a:endParaRPr lang="en-US" b="1" dirty="0">
              <a:solidFill>
                <a:schemeClr val="bg1"/>
              </a:solidFill>
            </a:endParaRPr>
          </a:p>
        </p:txBody>
      </p:sp>
      <p:sp>
        <p:nvSpPr>
          <p:cNvPr id="5" name="Content Placeholder 4"/>
          <p:cNvSpPr>
            <a:spLocks noGrp="1"/>
          </p:cNvSpPr>
          <p:nvPr>
            <p:ph idx="1"/>
          </p:nvPr>
        </p:nvSpPr>
        <p:spPr>
          <a:xfrm>
            <a:off x="762000" y="2362200"/>
            <a:ext cx="7772400" cy="3124200"/>
          </a:xfrm>
        </p:spPr>
        <p:txBody>
          <a:bodyPr>
            <a:normAutofit/>
          </a:bodyPr>
          <a:lstStyle/>
          <a:p>
            <a:pPr lvl="0"/>
            <a:r>
              <a:rPr lang="en-US" sz="3200" b="1" dirty="0" smtClean="0">
                <a:solidFill>
                  <a:schemeClr val="bg1"/>
                </a:solidFill>
              </a:rPr>
              <a:t>Video: </a:t>
            </a:r>
            <a:r>
              <a:rPr lang="en-US" sz="3200" b="1" dirty="0" smtClean="0">
                <a:solidFill>
                  <a:schemeClr val="bg1"/>
                </a:solidFill>
              </a:rPr>
              <a:t>(</a:t>
            </a:r>
            <a:r>
              <a:rPr lang="en-US" sz="3200" b="1" u="sng" dirty="0" smtClean="0">
                <a:solidFill>
                  <a:schemeClr val="bg1"/>
                </a:solidFill>
                <a:hlinkClick r:id="rId3"/>
              </a:rPr>
              <a:t>https://www.youtube.com/watch?v=nR82z0tzMdc</a:t>
            </a:r>
            <a:r>
              <a:rPr lang="en-US" sz="3200" b="1" dirty="0" smtClean="0">
                <a:solidFill>
                  <a:schemeClr val="bg1"/>
                </a:solidFill>
              </a:rPr>
              <a:t>)</a:t>
            </a:r>
          </a:p>
          <a:p>
            <a:pPr lvl="0"/>
            <a:r>
              <a:rPr lang="en-US" sz="2800" b="1" dirty="0" smtClean="0">
                <a:solidFill>
                  <a:schemeClr val="bg1"/>
                </a:solidFill>
              </a:rPr>
              <a:t>“</a:t>
            </a:r>
            <a:r>
              <a:rPr lang="en-US" sz="2800" b="1" dirty="0" smtClean="0">
                <a:solidFill>
                  <a:schemeClr val="bg1"/>
                </a:solidFill>
              </a:rPr>
              <a:t>Texting Teen Driver Convicted of Homicide.”  June 6, 2012. ABC News story about a homicide due to texting while driving.   (Time: 2:53)</a:t>
            </a:r>
          </a:p>
        </p:txBody>
      </p:sp>
    </p:spTree>
    <p:extLst>
      <p:ext uri="{BB962C8B-B14F-4D97-AF65-F5344CB8AC3E}">
        <p14:creationId xmlns:p14="http://schemas.microsoft.com/office/powerpoint/2010/main" val="25824906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28650" y="365126"/>
            <a:ext cx="7886700" cy="1539874"/>
          </a:xfrm>
        </p:spPr>
        <p:txBody>
          <a:bodyPr/>
          <a:lstStyle/>
          <a:p>
            <a:pPr eaLnBrk="1" hangingPunct="1">
              <a:defRPr/>
            </a:pPr>
            <a:r>
              <a:rPr lang="en-US" b="1" dirty="0" smtClean="0">
                <a:solidFill>
                  <a:schemeClr val="bg1"/>
                </a:solidFill>
              </a:rPr>
              <a:t>Introduction </a:t>
            </a:r>
            <a:endParaRPr lang="en-US" b="1" dirty="0">
              <a:solidFill>
                <a:schemeClr val="bg1"/>
              </a:solidFill>
            </a:endParaRPr>
          </a:p>
        </p:txBody>
      </p:sp>
      <p:sp>
        <p:nvSpPr>
          <p:cNvPr id="10243" name="Rectangle 3"/>
          <p:cNvSpPr>
            <a:spLocks noGrp="1" noChangeArrowheads="1"/>
          </p:cNvSpPr>
          <p:nvPr>
            <p:ph idx="1"/>
          </p:nvPr>
        </p:nvSpPr>
        <p:spPr>
          <a:xfrm>
            <a:off x="762000" y="1524000"/>
            <a:ext cx="7772400" cy="4953000"/>
          </a:xfrm>
          <a:noFill/>
          <a:ln>
            <a:noFill/>
          </a:ln>
        </p:spPr>
        <p:txBody>
          <a:bodyPr>
            <a:normAutofit/>
          </a:bodyPr>
          <a:lstStyle/>
          <a:p>
            <a:pPr>
              <a:defRPr/>
            </a:pPr>
            <a:r>
              <a:rPr lang="en-US" sz="3200" b="1" dirty="0" smtClean="0">
                <a:solidFill>
                  <a:schemeClr val="bg1"/>
                </a:solidFill>
              </a:rPr>
              <a:t>What’s involved in policy analysis?</a:t>
            </a:r>
          </a:p>
          <a:p>
            <a:pPr>
              <a:defRPr/>
            </a:pPr>
            <a:endParaRPr lang="en-US" sz="3200" b="1" dirty="0" smtClean="0">
              <a:solidFill>
                <a:schemeClr val="bg1"/>
              </a:solidFill>
            </a:endParaRPr>
          </a:p>
          <a:p>
            <a:pPr>
              <a:defRPr/>
            </a:pPr>
            <a:r>
              <a:rPr lang="en-US" sz="3200" b="1" dirty="0" smtClean="0">
                <a:solidFill>
                  <a:schemeClr val="bg1"/>
                </a:solidFill>
              </a:rPr>
              <a:t>How do policymakers  analyze a problem?</a:t>
            </a:r>
          </a:p>
          <a:p>
            <a:pPr>
              <a:defRPr/>
            </a:pPr>
            <a:endParaRPr lang="en-US" sz="3200" b="1" dirty="0" smtClean="0">
              <a:solidFill>
                <a:schemeClr val="bg1"/>
              </a:solidFill>
            </a:endParaRPr>
          </a:p>
          <a:p>
            <a:pPr>
              <a:defRPr/>
            </a:pPr>
            <a:r>
              <a:rPr lang="en-US" sz="3200" b="1" dirty="0" smtClean="0">
                <a:solidFill>
                  <a:schemeClr val="bg1"/>
                </a:solidFill>
              </a:rPr>
              <a:t>What policy actions can government take, and what policy instruments are used? </a:t>
            </a:r>
          </a:p>
          <a:p>
            <a:pPr>
              <a:defRPr/>
            </a:pPr>
            <a:endParaRPr lang="en-US" sz="3200" b="1" dirty="0" smtClean="0">
              <a:solidFill>
                <a:schemeClr val="bg1"/>
              </a:solidFill>
            </a:endParaRPr>
          </a:p>
          <a:p>
            <a:pPr>
              <a:defRPr/>
            </a:pPr>
            <a:r>
              <a:rPr lang="en-US" sz="3200" b="1" dirty="0" smtClean="0">
                <a:solidFill>
                  <a:schemeClr val="bg1"/>
                </a:solidFill>
              </a:rPr>
              <a:t>What are some innovative ways to develop policy? </a:t>
            </a:r>
          </a:p>
        </p:txBody>
      </p:sp>
    </p:spTree>
    <p:custDataLst>
      <p:tags r:id="rId1"/>
    </p:custDataLst>
    <p:extLst>
      <p:ext uri="{BB962C8B-B14F-4D97-AF65-F5344CB8AC3E}">
        <p14:creationId xmlns:p14="http://schemas.microsoft.com/office/powerpoint/2010/main" val="225599367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85800" y="685800"/>
            <a:ext cx="7886700" cy="1325563"/>
          </a:xfrm>
        </p:spPr>
        <p:txBody>
          <a:bodyPr>
            <a:normAutofit/>
          </a:bodyPr>
          <a:lstStyle/>
          <a:p>
            <a:pPr algn="l" eaLnBrk="1" hangingPunct="1">
              <a:defRPr/>
            </a:pPr>
            <a:r>
              <a:rPr lang="en-US" b="1" dirty="0" smtClean="0">
                <a:solidFill>
                  <a:schemeClr val="bg1"/>
                </a:solidFill>
              </a:rPr>
              <a:t>Information Sources</a:t>
            </a:r>
            <a:endParaRPr lang="en-US" b="1" dirty="0">
              <a:solidFill>
                <a:schemeClr val="bg1"/>
              </a:solidFill>
            </a:endParaRPr>
          </a:p>
        </p:txBody>
      </p:sp>
      <p:sp>
        <p:nvSpPr>
          <p:cNvPr id="6147" name="Rectangle 3"/>
          <p:cNvSpPr>
            <a:spLocks noGrp="1" noChangeArrowheads="1"/>
          </p:cNvSpPr>
          <p:nvPr>
            <p:ph idx="1"/>
          </p:nvPr>
        </p:nvSpPr>
        <p:spPr>
          <a:xfrm>
            <a:off x="840000" y="1676400"/>
            <a:ext cx="7770600" cy="5029201"/>
          </a:xfrm>
        </p:spPr>
        <p:txBody>
          <a:bodyPr>
            <a:noAutofit/>
          </a:bodyPr>
          <a:lstStyle/>
          <a:p>
            <a:pPr eaLnBrk="1" hangingPunct="1">
              <a:lnSpc>
                <a:spcPct val="90000"/>
              </a:lnSpc>
              <a:defRPr/>
            </a:pPr>
            <a:r>
              <a:rPr lang="en-US" sz="2800" b="1" dirty="0" smtClean="0">
                <a:solidFill>
                  <a:schemeClr val="bg1"/>
                </a:solidFill>
              </a:rPr>
              <a:t>Secondary sources</a:t>
            </a:r>
            <a:endParaRPr lang="en-US" sz="2800" b="1" dirty="0">
              <a:solidFill>
                <a:schemeClr val="bg1"/>
              </a:solidFill>
            </a:endParaRPr>
          </a:p>
          <a:p>
            <a:pPr lvl="1">
              <a:defRPr/>
            </a:pPr>
            <a:r>
              <a:rPr lang="en-US" sz="2600" dirty="0">
                <a:solidFill>
                  <a:schemeClr val="bg1"/>
                </a:solidFill>
              </a:rPr>
              <a:t>Government agency sites </a:t>
            </a:r>
          </a:p>
          <a:p>
            <a:pPr lvl="1">
              <a:lnSpc>
                <a:spcPct val="90000"/>
              </a:lnSpc>
              <a:defRPr/>
            </a:pPr>
            <a:r>
              <a:rPr lang="en-US" sz="2600" dirty="0" smtClean="0">
                <a:solidFill>
                  <a:schemeClr val="bg1"/>
                </a:solidFill>
                <a:hlinkClick r:id="rId4"/>
              </a:rPr>
              <a:t>Census</a:t>
            </a:r>
            <a:endParaRPr lang="en-US" sz="2600" dirty="0" smtClean="0">
              <a:solidFill>
                <a:schemeClr val="bg1"/>
              </a:solidFill>
            </a:endParaRPr>
          </a:p>
          <a:p>
            <a:pPr lvl="1">
              <a:lnSpc>
                <a:spcPct val="90000"/>
              </a:lnSpc>
              <a:defRPr/>
            </a:pPr>
            <a:r>
              <a:rPr lang="en-US" sz="2600" dirty="0" smtClean="0">
                <a:solidFill>
                  <a:schemeClr val="bg1"/>
                </a:solidFill>
                <a:hlinkClick r:id="rId5"/>
              </a:rPr>
              <a:t>FedStats</a:t>
            </a:r>
            <a:r>
              <a:rPr lang="en-US" sz="2600" dirty="0" smtClean="0">
                <a:solidFill>
                  <a:schemeClr val="bg1"/>
                </a:solidFill>
              </a:rPr>
              <a:t> </a:t>
            </a:r>
            <a:endParaRPr lang="en-US" sz="2600" dirty="0" smtClean="0">
              <a:solidFill>
                <a:schemeClr val="bg1"/>
              </a:solidFill>
            </a:endParaRPr>
          </a:p>
          <a:p>
            <a:pPr lvl="1">
              <a:defRPr/>
            </a:pPr>
            <a:r>
              <a:rPr lang="en-US" sz="2600" dirty="0" smtClean="0">
                <a:solidFill>
                  <a:schemeClr val="bg1"/>
                </a:solidFill>
                <a:hlinkClick r:id="rId6"/>
              </a:rPr>
              <a:t>Women’s Health Data</a:t>
            </a:r>
            <a:endParaRPr lang="en-US" sz="2600" dirty="0" smtClean="0">
              <a:solidFill>
                <a:schemeClr val="bg1"/>
              </a:solidFill>
            </a:endParaRPr>
          </a:p>
          <a:p>
            <a:pPr lvl="1">
              <a:defRPr/>
            </a:pPr>
            <a:r>
              <a:rPr lang="en-US" sz="2600" dirty="0" smtClean="0">
                <a:solidFill>
                  <a:schemeClr val="bg1"/>
                </a:solidFill>
                <a:hlinkClick r:id="rId7"/>
              </a:rPr>
              <a:t>Crime Statistics</a:t>
            </a:r>
            <a:endParaRPr lang="en-US" sz="2600" dirty="0" smtClean="0">
              <a:solidFill>
                <a:schemeClr val="bg1"/>
              </a:solidFill>
            </a:endParaRPr>
          </a:p>
          <a:p>
            <a:pPr lvl="1">
              <a:lnSpc>
                <a:spcPct val="90000"/>
              </a:lnSpc>
              <a:defRPr/>
            </a:pPr>
            <a:r>
              <a:rPr lang="en-US" sz="2600" dirty="0" smtClean="0">
                <a:solidFill>
                  <a:schemeClr val="bg1"/>
                </a:solidFill>
              </a:rPr>
              <a:t>Think tanks – studies and reports</a:t>
            </a:r>
          </a:p>
          <a:p>
            <a:pPr lvl="1">
              <a:lnSpc>
                <a:spcPct val="90000"/>
              </a:lnSpc>
              <a:defRPr/>
            </a:pPr>
            <a:endParaRPr lang="en-US" sz="2400" b="1" dirty="0" smtClean="0">
              <a:solidFill>
                <a:schemeClr val="bg1"/>
              </a:solidFill>
            </a:endParaRPr>
          </a:p>
          <a:p>
            <a:pPr>
              <a:lnSpc>
                <a:spcPct val="90000"/>
              </a:lnSpc>
              <a:defRPr/>
            </a:pPr>
            <a:r>
              <a:rPr lang="en-US" sz="2800" b="1" dirty="0" smtClean="0">
                <a:solidFill>
                  <a:schemeClr val="bg1"/>
                </a:solidFill>
              </a:rPr>
              <a:t>Primary sources</a:t>
            </a:r>
          </a:p>
          <a:p>
            <a:pPr lvl="1">
              <a:lnSpc>
                <a:spcPct val="90000"/>
              </a:lnSpc>
              <a:defRPr/>
            </a:pPr>
            <a:r>
              <a:rPr lang="en-US" sz="2600" dirty="0" smtClean="0">
                <a:solidFill>
                  <a:schemeClr val="bg1"/>
                </a:solidFill>
              </a:rPr>
              <a:t>New research collected to study the issue</a:t>
            </a:r>
          </a:p>
          <a:p>
            <a:pPr lvl="1">
              <a:lnSpc>
                <a:spcPct val="90000"/>
              </a:lnSpc>
              <a:defRPr/>
            </a:pPr>
            <a:r>
              <a:rPr lang="en-US" sz="2600" dirty="0" smtClean="0">
                <a:solidFill>
                  <a:schemeClr val="bg1"/>
                </a:solidFill>
              </a:rPr>
              <a:t>Surveys, observations, interviews</a:t>
            </a:r>
          </a:p>
          <a:p>
            <a:pPr eaLnBrk="1" hangingPunct="1">
              <a:lnSpc>
                <a:spcPct val="90000"/>
              </a:lnSpc>
              <a:buFont typeface="Wingdings" pitchFamily="2" charset="2"/>
              <a:buNone/>
              <a:defRPr/>
            </a:pPr>
            <a:endParaRPr lang="en-US" sz="3200" dirty="0"/>
          </a:p>
        </p:txBody>
      </p:sp>
    </p:spTree>
    <p:custDataLst>
      <p:tags r:id="rId1"/>
    </p:custDataLst>
    <p:extLst>
      <p:ext uri="{BB962C8B-B14F-4D97-AF65-F5344CB8AC3E}">
        <p14:creationId xmlns:p14="http://schemas.microsoft.com/office/powerpoint/2010/main" val="3304447412"/>
      </p:ext>
    </p:extLst>
  </p:cSld>
  <p:clrMapOvr>
    <a:masterClrMapping/>
  </p:clrMapOvr>
  <p:transition>
    <p:zo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808037"/>
            <a:ext cx="7886700" cy="1325563"/>
          </a:xfrm>
        </p:spPr>
        <p:txBody>
          <a:bodyPr>
            <a:normAutofit/>
          </a:bodyPr>
          <a:lstStyle/>
          <a:p>
            <a:pPr eaLnBrk="1" hangingPunct="1">
              <a:defRPr/>
            </a:pPr>
            <a:r>
              <a:rPr lang="en-US" b="1" dirty="0" smtClean="0">
                <a:solidFill>
                  <a:schemeClr val="bg1"/>
                </a:solidFill>
              </a:rPr>
              <a:t>Evaluating the Quality of Information</a:t>
            </a:r>
            <a:endParaRPr lang="en-US" b="1" dirty="0">
              <a:solidFill>
                <a:schemeClr val="bg1"/>
              </a:solidFill>
            </a:endParaRPr>
          </a:p>
        </p:txBody>
      </p:sp>
      <p:sp>
        <p:nvSpPr>
          <p:cNvPr id="3" name="Content Placeholder 2"/>
          <p:cNvSpPr>
            <a:spLocks noGrp="1"/>
          </p:cNvSpPr>
          <p:nvPr>
            <p:ph idx="1"/>
          </p:nvPr>
        </p:nvSpPr>
        <p:spPr>
          <a:xfrm>
            <a:off x="838200" y="2209800"/>
            <a:ext cx="7675350" cy="4351338"/>
          </a:xfrm>
        </p:spPr>
        <p:txBody>
          <a:bodyPr>
            <a:normAutofit/>
          </a:bodyPr>
          <a:lstStyle/>
          <a:p>
            <a:pPr lvl="1">
              <a:defRPr/>
            </a:pPr>
            <a:r>
              <a:rPr lang="en-US" sz="3200" b="1" dirty="0" smtClean="0">
                <a:solidFill>
                  <a:schemeClr val="bg1"/>
                </a:solidFill>
              </a:rPr>
              <a:t>Who produced the information? </a:t>
            </a:r>
          </a:p>
          <a:p>
            <a:pPr lvl="2" eaLnBrk="1" hangingPunct="1">
              <a:defRPr/>
            </a:pPr>
            <a:r>
              <a:rPr lang="en-US" sz="2400" b="1" dirty="0" smtClean="0">
                <a:solidFill>
                  <a:schemeClr val="bg1"/>
                </a:solidFill>
              </a:rPr>
              <a:t>Most credible types?</a:t>
            </a:r>
          </a:p>
          <a:p>
            <a:pPr lvl="1" eaLnBrk="1" hangingPunct="1">
              <a:defRPr/>
            </a:pPr>
            <a:r>
              <a:rPr lang="en-US" sz="3200" b="1" dirty="0" smtClean="0">
                <a:solidFill>
                  <a:schemeClr val="bg1"/>
                </a:solidFill>
              </a:rPr>
              <a:t>What is the bias of your source?  Persuasive?</a:t>
            </a:r>
          </a:p>
          <a:p>
            <a:pPr lvl="1" eaLnBrk="1" hangingPunct="1">
              <a:defRPr/>
            </a:pPr>
            <a:r>
              <a:rPr lang="en-US" sz="3200" b="1" dirty="0" smtClean="0">
                <a:solidFill>
                  <a:schemeClr val="bg1"/>
                </a:solidFill>
              </a:rPr>
              <a:t>How objective is the information (more than one side presented)? </a:t>
            </a:r>
          </a:p>
          <a:p>
            <a:pPr lvl="1" eaLnBrk="1" hangingPunct="1">
              <a:defRPr/>
            </a:pPr>
            <a:r>
              <a:rPr lang="en-US" sz="3200" b="1" dirty="0" smtClean="0">
                <a:solidFill>
                  <a:schemeClr val="bg1"/>
                </a:solidFill>
              </a:rPr>
              <a:t>Transparency of methods – author’s name, sources, other info shared</a:t>
            </a:r>
          </a:p>
          <a:p>
            <a:pPr lvl="1" eaLnBrk="1" hangingPunct="1">
              <a:defRPr/>
            </a:pPr>
            <a:r>
              <a:rPr lang="en-US" sz="3200" b="1" dirty="0" smtClean="0">
                <a:solidFill>
                  <a:schemeClr val="bg1"/>
                </a:solidFill>
              </a:rPr>
              <a:t>Date</a:t>
            </a:r>
          </a:p>
          <a:p>
            <a:pPr lvl="1" eaLnBrk="1" hangingPunct="1">
              <a:buNone/>
              <a:defRPr/>
            </a:pPr>
            <a:endParaRPr lang="en-US" sz="2400" dirty="0" smtClean="0"/>
          </a:p>
          <a:p>
            <a:pPr eaLnBrk="1" hangingPunct="1">
              <a:defRPr/>
            </a:pPr>
            <a:endParaRPr lang="en-US" sz="2800" dirty="0" smtClean="0"/>
          </a:p>
          <a:p>
            <a:pPr eaLnBrk="1" hangingPunct="1">
              <a:defRPr/>
            </a:pPr>
            <a:endParaRPr lang="en-US" dirty="0" smtClean="0"/>
          </a:p>
          <a:p>
            <a:pPr eaLnBrk="1" hangingPunct="1">
              <a:defRPr/>
            </a:pPr>
            <a:endParaRPr lang="en-US" dirty="0"/>
          </a:p>
        </p:txBody>
      </p:sp>
    </p:spTree>
    <p:custDataLst>
      <p:tags r:id="rId1"/>
    </p:custDataLst>
    <p:extLst>
      <p:ext uri="{BB962C8B-B14F-4D97-AF65-F5344CB8AC3E}">
        <p14:creationId xmlns:p14="http://schemas.microsoft.com/office/powerpoint/2010/main" val="4517135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1371600"/>
            <a:ext cx="8229600" cy="1325563"/>
          </a:xfrm>
        </p:spPr>
        <p:txBody>
          <a:bodyPr>
            <a:noAutofit/>
          </a:bodyPr>
          <a:lstStyle/>
          <a:p>
            <a:r>
              <a:rPr lang="en-US" sz="4600" b="1" dirty="0" smtClean="0">
                <a:solidFill>
                  <a:schemeClr val="bg1"/>
                </a:solidFill>
              </a:rPr>
              <a:t>What Policies Should </a:t>
            </a:r>
            <a:r>
              <a:rPr lang="en-US" sz="4600" b="1" dirty="0" smtClean="0">
                <a:solidFill>
                  <a:schemeClr val="bg1"/>
                </a:solidFill>
              </a:rPr>
              <a:t>Be </a:t>
            </a:r>
            <a:r>
              <a:rPr lang="en-US" sz="4600" b="1" dirty="0" smtClean="0">
                <a:solidFill>
                  <a:schemeClr val="bg1"/>
                </a:solidFill>
              </a:rPr>
              <a:t>Developed?  </a:t>
            </a:r>
            <a:endParaRPr lang="en-US" sz="4600" b="1" dirty="0">
              <a:solidFill>
                <a:schemeClr val="bg1"/>
              </a:solidFill>
            </a:endParaRPr>
          </a:p>
        </p:txBody>
      </p:sp>
      <p:sp>
        <p:nvSpPr>
          <p:cNvPr id="6" name="Subtitle 5"/>
          <p:cNvSpPr>
            <a:spLocks noGrp="1"/>
          </p:cNvSpPr>
          <p:nvPr>
            <p:ph type="subTitle" idx="4294967295"/>
          </p:nvPr>
        </p:nvSpPr>
        <p:spPr>
          <a:xfrm>
            <a:off x="2286000" y="3124200"/>
            <a:ext cx="6858000" cy="1228725"/>
          </a:xfrm>
        </p:spPr>
        <p:txBody>
          <a:bodyPr>
            <a:noAutofit/>
          </a:bodyPr>
          <a:lstStyle/>
          <a:p>
            <a:r>
              <a:rPr lang="en-US" sz="2600" b="1" dirty="0" smtClean="0">
                <a:solidFill>
                  <a:schemeClr val="bg1"/>
                </a:solidFill>
              </a:rPr>
              <a:t>Set goals</a:t>
            </a:r>
          </a:p>
          <a:p>
            <a:r>
              <a:rPr lang="en-US" sz="2600" b="1" dirty="0" smtClean="0">
                <a:solidFill>
                  <a:schemeClr val="bg1"/>
                </a:solidFill>
              </a:rPr>
              <a:t>Construct alternatives</a:t>
            </a:r>
            <a:endParaRPr lang="en-US" sz="2600" b="1" dirty="0">
              <a:solidFill>
                <a:schemeClr val="bg1"/>
              </a:solidFill>
            </a:endParaRPr>
          </a:p>
        </p:txBody>
      </p:sp>
    </p:spTree>
    <p:extLst>
      <p:ext uri="{BB962C8B-B14F-4D97-AF65-F5344CB8AC3E}">
        <p14:creationId xmlns:p14="http://schemas.microsoft.com/office/powerpoint/2010/main" val="264189616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3900" y="808037"/>
            <a:ext cx="7886700" cy="1325563"/>
          </a:xfrm>
        </p:spPr>
        <p:txBody>
          <a:bodyPr>
            <a:normAutofit/>
          </a:bodyPr>
          <a:lstStyle/>
          <a:p>
            <a:pPr algn="l"/>
            <a:r>
              <a:rPr lang="en-US" b="1" dirty="0" smtClean="0">
                <a:solidFill>
                  <a:schemeClr val="bg1"/>
                </a:solidFill>
              </a:rPr>
              <a:t>What Policy Outcomes Need to Be Attained? Set </a:t>
            </a:r>
            <a:r>
              <a:rPr lang="en-US" b="1" dirty="0" smtClean="0">
                <a:solidFill>
                  <a:schemeClr val="bg1"/>
                </a:solidFill>
              </a:rPr>
              <a:t>Goals</a:t>
            </a:r>
            <a:endParaRPr lang="en-US" b="1" dirty="0">
              <a:solidFill>
                <a:schemeClr val="bg1"/>
              </a:solidFill>
            </a:endParaRPr>
          </a:p>
        </p:txBody>
      </p:sp>
      <p:sp>
        <p:nvSpPr>
          <p:cNvPr id="3" name="Content Placeholder 2"/>
          <p:cNvSpPr>
            <a:spLocks noGrp="1"/>
          </p:cNvSpPr>
          <p:nvPr>
            <p:ph idx="1"/>
          </p:nvPr>
        </p:nvSpPr>
        <p:spPr>
          <a:xfrm>
            <a:off x="838200" y="2286000"/>
            <a:ext cx="8001000" cy="4267200"/>
          </a:xfrm>
        </p:spPr>
        <p:txBody>
          <a:bodyPr>
            <a:normAutofit lnSpcReduction="10000"/>
          </a:bodyPr>
          <a:lstStyle/>
          <a:p>
            <a:r>
              <a:rPr lang="en-US" sz="3200" b="1" dirty="0" smtClean="0">
                <a:solidFill>
                  <a:schemeClr val="bg1"/>
                </a:solidFill>
              </a:rPr>
              <a:t>Reduce the number of people with undocumented status</a:t>
            </a:r>
          </a:p>
          <a:p>
            <a:endParaRPr lang="en-US" sz="3200" b="1" dirty="0">
              <a:solidFill>
                <a:schemeClr val="bg1"/>
              </a:solidFill>
            </a:endParaRPr>
          </a:p>
          <a:p>
            <a:r>
              <a:rPr lang="en-US" sz="3200" b="1" dirty="0">
                <a:solidFill>
                  <a:schemeClr val="bg1"/>
                </a:solidFill>
              </a:rPr>
              <a:t>Improve highway </a:t>
            </a:r>
            <a:r>
              <a:rPr lang="en-US" sz="3200" b="1" dirty="0" smtClean="0">
                <a:solidFill>
                  <a:schemeClr val="bg1"/>
                </a:solidFill>
              </a:rPr>
              <a:t>safety</a:t>
            </a:r>
          </a:p>
          <a:p>
            <a:endParaRPr lang="en-US" sz="3200" b="1" dirty="0">
              <a:solidFill>
                <a:schemeClr val="bg1"/>
              </a:solidFill>
            </a:endParaRPr>
          </a:p>
          <a:p>
            <a:r>
              <a:rPr lang="en-US" sz="3200" b="1" dirty="0" smtClean="0">
                <a:solidFill>
                  <a:schemeClr val="bg1"/>
                </a:solidFill>
              </a:rPr>
              <a:t>Reduce binge drinking by college students</a:t>
            </a:r>
          </a:p>
          <a:p>
            <a:endParaRPr lang="en-US" sz="3200" b="1" dirty="0" smtClean="0">
              <a:solidFill>
                <a:schemeClr val="bg1"/>
              </a:solidFill>
            </a:endParaRPr>
          </a:p>
          <a:p>
            <a:r>
              <a:rPr lang="en-US" sz="3200" b="1" dirty="0" smtClean="0">
                <a:solidFill>
                  <a:schemeClr val="bg1"/>
                </a:solidFill>
              </a:rPr>
              <a:t>Reduce accidents caused by distracted driving</a:t>
            </a:r>
          </a:p>
        </p:txBody>
      </p:sp>
    </p:spTree>
    <p:extLst>
      <p:ext uri="{BB962C8B-B14F-4D97-AF65-F5344CB8AC3E}">
        <p14:creationId xmlns:p14="http://schemas.microsoft.com/office/powerpoint/2010/main" val="185685700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579437"/>
            <a:ext cx="7886700" cy="1325563"/>
          </a:xfrm>
        </p:spPr>
        <p:txBody>
          <a:bodyPr/>
          <a:lstStyle/>
          <a:p>
            <a:pPr algn="l"/>
            <a:r>
              <a:rPr lang="en-US" b="1" dirty="0" smtClean="0">
                <a:solidFill>
                  <a:schemeClr val="bg1"/>
                </a:solidFill>
              </a:rPr>
              <a:t>Construct Alternatives</a:t>
            </a:r>
            <a:endParaRPr lang="en-US" b="1" dirty="0">
              <a:solidFill>
                <a:schemeClr val="bg1"/>
              </a:solidFill>
            </a:endParaRPr>
          </a:p>
        </p:txBody>
      </p:sp>
      <p:sp>
        <p:nvSpPr>
          <p:cNvPr id="3" name="Content Placeholder 2"/>
          <p:cNvSpPr>
            <a:spLocks noGrp="1"/>
          </p:cNvSpPr>
          <p:nvPr>
            <p:ph idx="1"/>
          </p:nvPr>
        </p:nvSpPr>
        <p:spPr>
          <a:xfrm>
            <a:off x="838200" y="1752600"/>
            <a:ext cx="7675350" cy="4343400"/>
          </a:xfrm>
        </p:spPr>
        <p:txBody>
          <a:bodyPr>
            <a:normAutofit/>
          </a:bodyPr>
          <a:lstStyle/>
          <a:p>
            <a:r>
              <a:rPr lang="en-US" sz="3200" b="1" dirty="0" smtClean="0">
                <a:solidFill>
                  <a:schemeClr val="bg1"/>
                </a:solidFill>
              </a:rPr>
              <a:t>There are many instruments available</a:t>
            </a:r>
          </a:p>
          <a:p>
            <a:endParaRPr lang="en-US" sz="3200" b="1" dirty="0" smtClean="0">
              <a:solidFill>
                <a:schemeClr val="bg1"/>
              </a:solidFill>
            </a:endParaRPr>
          </a:p>
          <a:p>
            <a:r>
              <a:rPr lang="en-US" sz="3200" b="1" dirty="0" smtClean="0">
                <a:solidFill>
                  <a:schemeClr val="bg1"/>
                </a:solidFill>
              </a:rPr>
              <a:t>Policymakers can use traditional or new and creative approaches</a:t>
            </a:r>
          </a:p>
          <a:p>
            <a:endParaRPr lang="en-US" sz="3200" b="1" dirty="0" smtClean="0">
              <a:solidFill>
                <a:schemeClr val="bg1"/>
              </a:solidFill>
            </a:endParaRPr>
          </a:p>
          <a:p>
            <a:r>
              <a:rPr lang="en-US" sz="3200" b="1" dirty="0" smtClean="0">
                <a:solidFill>
                  <a:schemeClr val="bg1"/>
                </a:solidFill>
              </a:rPr>
              <a:t>Consider how the approach will impact people’s behavior</a:t>
            </a:r>
          </a:p>
        </p:txBody>
      </p:sp>
    </p:spTree>
    <p:extLst>
      <p:ext uri="{BB962C8B-B14F-4D97-AF65-F5344CB8AC3E}">
        <p14:creationId xmlns:p14="http://schemas.microsoft.com/office/powerpoint/2010/main" val="155984011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00100" y="884237"/>
            <a:ext cx="7886700" cy="1325563"/>
          </a:xfrm>
        </p:spPr>
        <p:txBody>
          <a:bodyPr>
            <a:normAutofit/>
          </a:bodyPr>
          <a:lstStyle/>
          <a:p>
            <a:pPr algn="l"/>
            <a:r>
              <a:rPr lang="en-US" b="1" dirty="0" smtClean="0">
                <a:solidFill>
                  <a:schemeClr val="bg1"/>
                </a:solidFill>
              </a:rPr>
              <a:t>Instruments of Public Policy </a:t>
            </a:r>
            <a:r>
              <a:rPr lang="en-US" b="1" dirty="0" smtClean="0">
                <a:solidFill>
                  <a:srgbClr val="002060"/>
                </a:solidFill>
                <a:effectLst>
                  <a:outerShdw blurRad="38100" dist="38100" dir="2700000" algn="tl">
                    <a:srgbClr val="000000">
                      <a:alpha val="43137"/>
                    </a:srgbClr>
                  </a:outerShdw>
                </a:effectLst>
              </a:rPr>
              <a:t/>
            </a:r>
            <a:br>
              <a:rPr lang="en-US" b="1" dirty="0" smtClean="0">
                <a:solidFill>
                  <a:srgbClr val="002060"/>
                </a:solidFill>
                <a:effectLst>
                  <a:outerShdw blurRad="38100" dist="38100" dir="2700000" algn="tl">
                    <a:srgbClr val="000000">
                      <a:alpha val="43137"/>
                    </a:srgbClr>
                  </a:outerShdw>
                </a:effectLst>
              </a:rPr>
            </a:br>
            <a:endParaRPr lang="en-US" b="1" dirty="0">
              <a:solidFill>
                <a:srgbClr val="002060"/>
              </a:solidFill>
              <a:effectLst>
                <a:outerShdw blurRad="38100" dist="38100" dir="2700000" algn="tl">
                  <a:srgbClr val="000000">
                    <a:alpha val="43137"/>
                  </a:srgbClr>
                </a:outerShdw>
              </a:effectLst>
            </a:endParaRPr>
          </a:p>
        </p:txBody>
      </p:sp>
      <p:sp>
        <p:nvSpPr>
          <p:cNvPr id="5" name="Content Placeholder 4"/>
          <p:cNvSpPr>
            <a:spLocks noGrp="1"/>
          </p:cNvSpPr>
          <p:nvPr>
            <p:ph sz="half" idx="1"/>
          </p:nvPr>
        </p:nvSpPr>
        <p:spPr>
          <a:xfrm>
            <a:off x="838200" y="2133600"/>
            <a:ext cx="3768912" cy="4351338"/>
          </a:xfrm>
        </p:spPr>
        <p:txBody>
          <a:bodyPr>
            <a:normAutofit fontScale="85000" lnSpcReduction="20000"/>
          </a:bodyPr>
          <a:lstStyle/>
          <a:p>
            <a:pPr>
              <a:defRPr/>
            </a:pPr>
            <a:r>
              <a:rPr lang="en-US" sz="3200" b="1" dirty="0" smtClean="0">
                <a:solidFill>
                  <a:schemeClr val="bg1"/>
                </a:solidFill>
              </a:rPr>
              <a:t>Regulate</a:t>
            </a:r>
          </a:p>
          <a:p>
            <a:pPr>
              <a:defRPr/>
            </a:pPr>
            <a:endParaRPr lang="en-US" sz="3200" b="1" dirty="0" smtClean="0">
              <a:solidFill>
                <a:schemeClr val="bg1"/>
              </a:solidFill>
            </a:endParaRPr>
          </a:p>
          <a:p>
            <a:pPr>
              <a:defRPr/>
            </a:pPr>
            <a:r>
              <a:rPr lang="en-US" sz="3200" b="1" dirty="0" smtClean="0">
                <a:solidFill>
                  <a:schemeClr val="bg1"/>
                </a:solidFill>
              </a:rPr>
              <a:t>Subsidize</a:t>
            </a:r>
          </a:p>
          <a:p>
            <a:pPr>
              <a:defRPr/>
            </a:pPr>
            <a:endParaRPr lang="en-US" sz="3200" b="1" dirty="0" smtClean="0">
              <a:solidFill>
                <a:schemeClr val="bg1"/>
              </a:solidFill>
            </a:endParaRPr>
          </a:p>
          <a:p>
            <a:pPr>
              <a:defRPr/>
            </a:pPr>
            <a:r>
              <a:rPr lang="en-US" sz="3200" b="1" dirty="0" smtClean="0">
                <a:solidFill>
                  <a:schemeClr val="bg1"/>
                </a:solidFill>
              </a:rPr>
              <a:t>Impose taxes or give tax deductions</a:t>
            </a:r>
          </a:p>
          <a:p>
            <a:pPr>
              <a:defRPr/>
            </a:pPr>
            <a:endParaRPr lang="en-US" sz="3200" b="1" dirty="0" smtClean="0">
              <a:solidFill>
                <a:schemeClr val="bg1"/>
              </a:solidFill>
            </a:endParaRPr>
          </a:p>
          <a:p>
            <a:pPr>
              <a:defRPr/>
            </a:pPr>
            <a:r>
              <a:rPr lang="en-US" sz="3200" b="1" dirty="0" smtClean="0">
                <a:solidFill>
                  <a:schemeClr val="bg1"/>
                </a:solidFill>
              </a:rPr>
              <a:t>Market incentives</a:t>
            </a:r>
          </a:p>
          <a:p>
            <a:pPr>
              <a:defRPr/>
            </a:pPr>
            <a:endParaRPr lang="en-US" sz="3200" b="1" dirty="0" smtClean="0">
              <a:solidFill>
                <a:schemeClr val="bg1"/>
              </a:solidFill>
            </a:endParaRPr>
          </a:p>
          <a:p>
            <a:pPr>
              <a:defRPr/>
            </a:pPr>
            <a:r>
              <a:rPr lang="en-US" sz="3200" b="1" dirty="0" smtClean="0">
                <a:solidFill>
                  <a:schemeClr val="bg1"/>
                </a:solidFill>
              </a:rPr>
              <a:t>Charge fees for specific services</a:t>
            </a:r>
          </a:p>
          <a:p>
            <a:pPr marL="0" indent="0">
              <a:buNone/>
            </a:pPr>
            <a:endParaRPr lang="en-US" sz="3200" dirty="0"/>
          </a:p>
        </p:txBody>
      </p:sp>
      <p:sp>
        <p:nvSpPr>
          <p:cNvPr id="2" name="Content Placeholder 1"/>
          <p:cNvSpPr>
            <a:spLocks noGrp="1"/>
          </p:cNvSpPr>
          <p:nvPr>
            <p:ph sz="half" idx="2"/>
          </p:nvPr>
        </p:nvSpPr>
        <p:spPr>
          <a:xfrm>
            <a:off x="4110006" y="2133600"/>
            <a:ext cx="5033994" cy="3124200"/>
          </a:xfrm>
        </p:spPr>
        <p:txBody>
          <a:bodyPr>
            <a:normAutofit fontScale="85000" lnSpcReduction="20000"/>
          </a:bodyPr>
          <a:lstStyle/>
          <a:p>
            <a:pPr lvl="2">
              <a:defRPr/>
            </a:pPr>
            <a:r>
              <a:rPr lang="en-US" sz="3000" b="1" dirty="0" smtClean="0">
                <a:solidFill>
                  <a:schemeClr val="bg1"/>
                </a:solidFill>
              </a:rPr>
              <a:t>Educate</a:t>
            </a:r>
          </a:p>
          <a:p>
            <a:pPr lvl="2">
              <a:defRPr/>
            </a:pPr>
            <a:endParaRPr lang="en-US" sz="3000" b="1" dirty="0">
              <a:solidFill>
                <a:schemeClr val="bg1"/>
              </a:solidFill>
            </a:endParaRPr>
          </a:p>
          <a:p>
            <a:pPr lvl="2">
              <a:defRPr/>
            </a:pPr>
            <a:r>
              <a:rPr lang="en-US" sz="3000" b="1" dirty="0">
                <a:solidFill>
                  <a:schemeClr val="bg1"/>
                </a:solidFill>
              </a:rPr>
              <a:t>Conduct  </a:t>
            </a:r>
            <a:r>
              <a:rPr lang="en-US" sz="3000" b="1" dirty="0" smtClean="0">
                <a:solidFill>
                  <a:schemeClr val="bg1"/>
                </a:solidFill>
              </a:rPr>
              <a:t>research</a:t>
            </a:r>
          </a:p>
          <a:p>
            <a:pPr lvl="2">
              <a:defRPr/>
            </a:pPr>
            <a:endParaRPr lang="en-US" sz="3000" b="1" dirty="0">
              <a:solidFill>
                <a:schemeClr val="bg1"/>
              </a:solidFill>
            </a:endParaRPr>
          </a:p>
          <a:p>
            <a:pPr lvl="2">
              <a:defRPr/>
            </a:pPr>
            <a:r>
              <a:rPr lang="en-US" sz="3000" b="1" dirty="0" smtClean="0">
                <a:solidFill>
                  <a:schemeClr val="bg1"/>
                </a:solidFill>
              </a:rPr>
              <a:t>Provide direct services</a:t>
            </a:r>
          </a:p>
          <a:p>
            <a:pPr lvl="2">
              <a:defRPr/>
            </a:pPr>
            <a:endParaRPr lang="en-US" sz="3000" b="1" dirty="0">
              <a:solidFill>
                <a:schemeClr val="bg1"/>
              </a:solidFill>
            </a:endParaRPr>
          </a:p>
          <a:p>
            <a:pPr lvl="2">
              <a:defRPr/>
            </a:pPr>
            <a:r>
              <a:rPr lang="en-US" sz="3000" b="1" dirty="0">
                <a:solidFill>
                  <a:schemeClr val="bg1"/>
                </a:solidFill>
              </a:rPr>
              <a:t>Privatize, contract </a:t>
            </a:r>
            <a:r>
              <a:rPr lang="en-US" sz="3000" b="1" dirty="0" smtClean="0">
                <a:solidFill>
                  <a:schemeClr val="bg1"/>
                </a:solidFill>
              </a:rPr>
              <a:t>out</a:t>
            </a:r>
          </a:p>
          <a:p>
            <a:pPr lvl="2">
              <a:defRPr/>
            </a:pPr>
            <a:endParaRPr lang="en-US" sz="3000" b="1" dirty="0" smtClean="0">
              <a:solidFill>
                <a:schemeClr val="bg1"/>
              </a:solidFill>
            </a:endParaRPr>
          </a:p>
          <a:p>
            <a:pPr lvl="2">
              <a:defRPr/>
            </a:pPr>
            <a:r>
              <a:rPr lang="en-US" sz="3000" b="1" dirty="0" smtClean="0">
                <a:solidFill>
                  <a:schemeClr val="bg1"/>
                </a:solidFill>
              </a:rPr>
              <a:t>Create public trusts</a:t>
            </a:r>
            <a:endParaRPr lang="en-US" sz="3000" b="1" dirty="0">
              <a:solidFill>
                <a:schemeClr val="bg1"/>
              </a:solidFill>
            </a:endParaRPr>
          </a:p>
        </p:txBody>
      </p:sp>
    </p:spTree>
    <p:custDataLst>
      <p:tags r:id="rId1"/>
    </p:custDataLst>
    <p:extLst>
      <p:ext uri="{BB962C8B-B14F-4D97-AF65-F5344CB8AC3E}">
        <p14:creationId xmlns:p14="http://schemas.microsoft.com/office/powerpoint/2010/main" val="28287653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87400" y="762000"/>
            <a:ext cx="8356600" cy="1325563"/>
          </a:xfrm>
        </p:spPr>
        <p:txBody>
          <a:bodyPr>
            <a:noAutofit/>
          </a:bodyPr>
          <a:lstStyle/>
          <a:p>
            <a:r>
              <a:rPr lang="en-US" sz="4600" b="1" dirty="0" smtClean="0">
                <a:solidFill>
                  <a:schemeClr val="bg1"/>
                </a:solidFill>
              </a:rPr>
              <a:t>What Tools </a:t>
            </a:r>
            <a:r>
              <a:rPr lang="en-US" sz="4600" b="1" dirty="0" smtClean="0">
                <a:solidFill>
                  <a:schemeClr val="bg1"/>
                </a:solidFill>
              </a:rPr>
              <a:t>Do </a:t>
            </a:r>
            <a:r>
              <a:rPr lang="en-US" sz="4600" b="1" dirty="0" smtClean="0">
                <a:solidFill>
                  <a:schemeClr val="bg1"/>
                </a:solidFill>
              </a:rPr>
              <a:t>You See? </a:t>
            </a:r>
            <a:endParaRPr lang="en-US" sz="4600" b="1" dirty="0">
              <a:solidFill>
                <a:schemeClr val="bg1"/>
              </a:solidFill>
            </a:endParaRPr>
          </a:p>
        </p:txBody>
      </p:sp>
      <p:sp>
        <p:nvSpPr>
          <p:cNvPr id="3" name="Slide Number Placeholder 2"/>
          <p:cNvSpPr>
            <a:spLocks noGrp="1"/>
          </p:cNvSpPr>
          <p:nvPr>
            <p:ph type="sldNum" sz="quarter" idx="12"/>
          </p:nvPr>
        </p:nvSpPr>
        <p:spPr/>
        <p:txBody>
          <a:bodyPr/>
          <a:lstStyle/>
          <a:p>
            <a:fld id="{A88DF30F-28D6-424A-85DA-B78E3B157D51}" type="slidenum">
              <a:rPr lang="en-US" smtClean="0"/>
              <a:pPr/>
              <a:t>26</a:t>
            </a:fld>
            <a:endParaRPr lang="en-US"/>
          </a:p>
        </p:txBody>
      </p:sp>
      <p:sp>
        <p:nvSpPr>
          <p:cNvPr id="6" name="TextBox 5"/>
          <p:cNvSpPr txBox="1"/>
          <p:nvPr/>
        </p:nvSpPr>
        <p:spPr>
          <a:xfrm>
            <a:off x="609600" y="2362200"/>
            <a:ext cx="8382000" cy="2806922"/>
          </a:xfrm>
          <a:prstGeom prst="rect">
            <a:avLst/>
          </a:prstGeom>
          <a:noFill/>
        </p:spPr>
        <p:txBody>
          <a:bodyPr wrap="square" rtlCol="0">
            <a:spAutoFit/>
          </a:bodyPr>
          <a:lstStyle/>
          <a:p>
            <a:pPr marL="457200" lvl="0" indent="-457200">
              <a:spcBef>
                <a:spcPct val="30000"/>
              </a:spcBef>
              <a:buFont typeface="Arial" panose="020B0604020202020204" pitchFamily="34" charset="0"/>
              <a:buChar char="•"/>
              <a:defRPr/>
            </a:pPr>
            <a:r>
              <a:rPr lang="en-US" sz="2800" b="1" dirty="0" smtClean="0">
                <a:solidFill>
                  <a:schemeClr val="bg1"/>
                </a:solidFill>
                <a:latin typeface="Calibri" panose="020F0502020204030204" pitchFamily="34" charset="0"/>
              </a:rPr>
              <a:t>Video: (</a:t>
            </a:r>
            <a:r>
              <a:rPr lang="en-US" sz="2800" b="1" u="sng" dirty="0" smtClean="0">
                <a:solidFill>
                  <a:schemeClr val="bg1"/>
                </a:solidFill>
                <a:latin typeface="Calibri" panose="020F0502020204030204" pitchFamily="34" charset="0"/>
                <a:hlinkClick r:id="rId4"/>
              </a:rPr>
              <a:t>https://</a:t>
            </a:r>
            <a:r>
              <a:rPr lang="en-US" sz="2800" b="1" u="sng" dirty="0" smtClean="0">
                <a:solidFill>
                  <a:schemeClr val="bg1"/>
                </a:solidFill>
                <a:latin typeface="Calibri" panose="020F0502020204030204" pitchFamily="34" charset="0"/>
                <a:hlinkClick r:id="rId4"/>
              </a:rPr>
              <a:t>www.youtube.com/watch?v=gafO1zpggQk</a:t>
            </a:r>
            <a:r>
              <a:rPr lang="en-US" sz="2800" b="1" dirty="0" smtClean="0">
                <a:solidFill>
                  <a:schemeClr val="bg1"/>
                </a:solidFill>
                <a:latin typeface="Calibri" panose="020F0502020204030204" pitchFamily="34" charset="0"/>
              </a:rPr>
              <a:t>)</a:t>
            </a:r>
          </a:p>
          <a:p>
            <a:pPr marL="457200" lvl="0" indent="-457200">
              <a:spcBef>
                <a:spcPct val="30000"/>
              </a:spcBef>
              <a:buFont typeface="Arial" panose="020B0604020202020204" pitchFamily="34" charset="0"/>
              <a:buChar char="•"/>
              <a:defRPr/>
            </a:pPr>
            <a:r>
              <a:rPr lang="en-US" sz="2800" b="1" dirty="0" smtClean="0">
                <a:solidFill>
                  <a:schemeClr val="bg1"/>
                </a:solidFill>
                <a:latin typeface="Calibri" panose="020F0502020204030204" pitchFamily="34" charset="0"/>
              </a:rPr>
              <a:t>“How </a:t>
            </a:r>
            <a:r>
              <a:rPr lang="en-US" sz="2800" b="1" dirty="0" smtClean="0">
                <a:solidFill>
                  <a:schemeClr val="bg1"/>
                </a:solidFill>
                <a:latin typeface="Calibri" panose="020F0502020204030204" pitchFamily="34" charset="0"/>
              </a:rPr>
              <a:t>Will the Health Care Law Work?  Americans Ask, We Answer.” PBS </a:t>
            </a:r>
            <a:r>
              <a:rPr lang="en-US" sz="2800" b="1" dirty="0" err="1" smtClean="0">
                <a:solidFill>
                  <a:schemeClr val="bg1"/>
                </a:solidFill>
                <a:latin typeface="Calibri" panose="020F0502020204030204" pitchFamily="34" charset="0"/>
              </a:rPr>
              <a:t>NewsHour</a:t>
            </a:r>
            <a:r>
              <a:rPr lang="en-US" sz="2800" b="1" dirty="0" smtClean="0">
                <a:solidFill>
                  <a:schemeClr val="bg1"/>
                </a:solidFill>
                <a:latin typeface="Calibri" panose="020F0502020204030204" pitchFamily="34" charset="0"/>
              </a:rPr>
              <a:t>. July 3, 2012.  Discusses provisions of the Affordable Care Act.  Good illustration of policy tools in use. (Time: 8:52)</a:t>
            </a:r>
          </a:p>
        </p:txBody>
      </p:sp>
    </p:spTree>
    <p:custDataLst>
      <p:tags r:id="rId1"/>
    </p:custDataLst>
    <p:extLst>
      <p:ext uri="{BB962C8B-B14F-4D97-AF65-F5344CB8AC3E}">
        <p14:creationId xmlns:p14="http://schemas.microsoft.com/office/powerpoint/2010/main" val="276557532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6300" y="731837"/>
            <a:ext cx="7886700" cy="1325563"/>
          </a:xfrm>
        </p:spPr>
        <p:txBody>
          <a:bodyPr>
            <a:normAutofit/>
          </a:bodyPr>
          <a:lstStyle/>
          <a:p>
            <a:pPr algn="l"/>
            <a:r>
              <a:rPr lang="en-US" b="1" dirty="0" smtClean="0">
                <a:solidFill>
                  <a:schemeClr val="bg1"/>
                </a:solidFill>
              </a:rPr>
              <a:t>Effective Policy Design:  </a:t>
            </a:r>
            <a:br>
              <a:rPr lang="en-US" b="1" dirty="0" smtClean="0">
                <a:solidFill>
                  <a:schemeClr val="bg1"/>
                </a:solidFill>
              </a:rPr>
            </a:br>
            <a:r>
              <a:rPr lang="en-US" b="1" dirty="0" smtClean="0">
                <a:solidFill>
                  <a:schemeClr val="bg1"/>
                </a:solidFill>
              </a:rPr>
              <a:t>Schneider </a:t>
            </a:r>
            <a:r>
              <a:rPr lang="en-US" b="1" dirty="0">
                <a:solidFill>
                  <a:schemeClr val="bg1"/>
                </a:solidFill>
              </a:rPr>
              <a:t>and Ingram (1997</a:t>
            </a:r>
            <a:r>
              <a:rPr lang="en-US" b="1" dirty="0" smtClean="0">
                <a:solidFill>
                  <a:schemeClr val="bg1"/>
                </a:solidFill>
              </a:rPr>
              <a:t>)</a:t>
            </a:r>
            <a:endParaRPr lang="en-US" b="1" dirty="0">
              <a:solidFill>
                <a:schemeClr val="bg1"/>
              </a:solidFill>
            </a:endParaRPr>
          </a:p>
        </p:txBody>
      </p:sp>
      <p:sp>
        <p:nvSpPr>
          <p:cNvPr id="3" name="Content Placeholder 2"/>
          <p:cNvSpPr>
            <a:spLocks noGrp="1"/>
          </p:cNvSpPr>
          <p:nvPr>
            <p:ph idx="1"/>
          </p:nvPr>
        </p:nvSpPr>
        <p:spPr>
          <a:xfrm>
            <a:off x="838200" y="2057400"/>
            <a:ext cx="7848600" cy="4495800"/>
          </a:xfrm>
        </p:spPr>
        <p:txBody>
          <a:bodyPr>
            <a:normAutofit lnSpcReduction="10000"/>
          </a:bodyPr>
          <a:lstStyle/>
          <a:p>
            <a:r>
              <a:rPr lang="en-US" sz="3200" b="1" dirty="0" smtClean="0">
                <a:solidFill>
                  <a:schemeClr val="bg1"/>
                </a:solidFill>
              </a:rPr>
              <a:t>The most effective policies consider the motivations and tendencies of </a:t>
            </a:r>
          </a:p>
          <a:p>
            <a:pPr lvl="1"/>
            <a:r>
              <a:rPr lang="en-US" sz="2800" dirty="0" smtClean="0">
                <a:solidFill>
                  <a:schemeClr val="bg1"/>
                </a:solidFill>
              </a:rPr>
              <a:t>Government agents:  will implement policy</a:t>
            </a:r>
            <a:endParaRPr lang="en-US" sz="2800" dirty="0">
              <a:solidFill>
                <a:schemeClr val="bg1"/>
              </a:solidFill>
            </a:endParaRPr>
          </a:p>
          <a:p>
            <a:pPr lvl="1"/>
            <a:r>
              <a:rPr lang="en-US" sz="2800" dirty="0">
                <a:solidFill>
                  <a:schemeClr val="bg1"/>
                </a:solidFill>
              </a:rPr>
              <a:t>The target </a:t>
            </a:r>
            <a:r>
              <a:rPr lang="en-US" sz="2800" dirty="0" smtClean="0">
                <a:solidFill>
                  <a:schemeClr val="bg1"/>
                </a:solidFill>
              </a:rPr>
              <a:t>population: will receive the policy</a:t>
            </a:r>
          </a:p>
          <a:p>
            <a:pPr lvl="1"/>
            <a:endParaRPr lang="en-US" sz="2800" b="1" dirty="0" smtClean="0">
              <a:solidFill>
                <a:schemeClr val="bg1"/>
              </a:solidFill>
            </a:endParaRPr>
          </a:p>
          <a:p>
            <a:r>
              <a:rPr lang="en-US" sz="3200" b="1" u="sng" dirty="0" smtClean="0">
                <a:solidFill>
                  <a:schemeClr val="bg1"/>
                </a:solidFill>
              </a:rPr>
              <a:t>Policy design</a:t>
            </a:r>
            <a:r>
              <a:rPr lang="en-US" sz="3200" b="1" dirty="0" smtClean="0">
                <a:solidFill>
                  <a:schemeClr val="bg1"/>
                </a:solidFill>
              </a:rPr>
              <a:t> should analyze likely behaviors and use tools that fit the best</a:t>
            </a:r>
          </a:p>
          <a:p>
            <a:endParaRPr lang="en-US" sz="3200" b="1" dirty="0" smtClean="0">
              <a:solidFill>
                <a:schemeClr val="bg1"/>
              </a:solidFill>
            </a:endParaRPr>
          </a:p>
          <a:p>
            <a:r>
              <a:rPr lang="en-US" sz="3200" dirty="0" smtClean="0">
                <a:solidFill>
                  <a:schemeClr val="bg1"/>
                </a:solidFill>
              </a:rPr>
              <a:t>Developed a set of categories </a:t>
            </a:r>
            <a:r>
              <a:rPr lang="en-US" sz="3200" dirty="0" smtClean="0">
                <a:solidFill>
                  <a:schemeClr val="bg1"/>
                </a:solidFill>
              </a:rPr>
              <a:t>describing </a:t>
            </a:r>
            <a:r>
              <a:rPr lang="en-US" sz="3200" dirty="0" smtClean="0">
                <a:solidFill>
                  <a:schemeClr val="bg1"/>
                </a:solidFill>
              </a:rPr>
              <a:t>the tools; a typology</a:t>
            </a:r>
            <a:endParaRPr lang="en-US" sz="3200" dirty="0">
              <a:solidFill>
                <a:schemeClr val="bg1"/>
              </a:solidFill>
            </a:endParaRPr>
          </a:p>
        </p:txBody>
      </p:sp>
    </p:spTree>
    <p:extLst>
      <p:ext uri="{BB962C8B-B14F-4D97-AF65-F5344CB8AC3E}">
        <p14:creationId xmlns:p14="http://schemas.microsoft.com/office/powerpoint/2010/main" val="20618616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6300" y="579437"/>
            <a:ext cx="7886700" cy="1325563"/>
          </a:xfrm>
        </p:spPr>
        <p:txBody>
          <a:bodyPr>
            <a:normAutofit/>
          </a:bodyPr>
          <a:lstStyle/>
          <a:p>
            <a:pPr algn="l"/>
            <a:r>
              <a:rPr lang="en-US" b="1" dirty="0" smtClean="0">
                <a:solidFill>
                  <a:schemeClr val="bg1"/>
                </a:solidFill>
              </a:rPr>
              <a:t>Categories of Policy Tools</a:t>
            </a:r>
            <a:br>
              <a:rPr lang="en-US" b="1" dirty="0" smtClean="0">
                <a:solidFill>
                  <a:schemeClr val="bg1"/>
                </a:solidFill>
              </a:rPr>
            </a:br>
            <a:r>
              <a:rPr lang="en-US" sz="2800" b="1" dirty="0" smtClean="0">
                <a:solidFill>
                  <a:schemeClr val="bg1"/>
                </a:solidFill>
              </a:rPr>
              <a:t>Schneider </a:t>
            </a:r>
            <a:r>
              <a:rPr lang="en-US" sz="2800" b="1" dirty="0">
                <a:solidFill>
                  <a:schemeClr val="bg1"/>
                </a:solidFill>
              </a:rPr>
              <a:t>and Ingram (1997</a:t>
            </a:r>
            <a:r>
              <a:rPr lang="en-US" sz="2800" b="1" dirty="0" smtClean="0">
                <a:solidFill>
                  <a:schemeClr val="bg1"/>
                </a:solidFill>
              </a:rPr>
              <a:t>)</a:t>
            </a:r>
            <a:endParaRPr lang="en-US" sz="2800" b="1" dirty="0">
              <a:solidFill>
                <a:schemeClr val="bg1"/>
              </a:solidFill>
            </a:endParaRPr>
          </a:p>
        </p:txBody>
      </p:sp>
      <p:sp>
        <p:nvSpPr>
          <p:cNvPr id="3" name="Content Placeholder 2"/>
          <p:cNvSpPr>
            <a:spLocks noGrp="1"/>
          </p:cNvSpPr>
          <p:nvPr>
            <p:ph idx="1"/>
          </p:nvPr>
        </p:nvSpPr>
        <p:spPr>
          <a:xfrm>
            <a:off x="1295400" y="1752600"/>
            <a:ext cx="7924800" cy="4800600"/>
          </a:xfrm>
        </p:spPr>
        <p:txBody>
          <a:bodyPr>
            <a:normAutofit fontScale="77500" lnSpcReduction="20000"/>
          </a:bodyPr>
          <a:lstStyle/>
          <a:p>
            <a:r>
              <a:rPr lang="en-US" sz="3200" b="1" dirty="0" smtClean="0">
                <a:solidFill>
                  <a:schemeClr val="bg1"/>
                </a:solidFill>
              </a:rPr>
              <a:t>Authority tools</a:t>
            </a:r>
          </a:p>
          <a:p>
            <a:endParaRPr lang="en-US" sz="3200" b="1" dirty="0" smtClean="0">
              <a:solidFill>
                <a:schemeClr val="bg1"/>
              </a:solidFill>
            </a:endParaRPr>
          </a:p>
          <a:p>
            <a:r>
              <a:rPr lang="en-US" sz="3200" b="1" dirty="0" smtClean="0">
                <a:solidFill>
                  <a:schemeClr val="bg1"/>
                </a:solidFill>
              </a:rPr>
              <a:t>Inducements and sanctions</a:t>
            </a:r>
          </a:p>
          <a:p>
            <a:endParaRPr lang="en-US" sz="3200" b="1" dirty="0" smtClean="0">
              <a:solidFill>
                <a:schemeClr val="bg1"/>
              </a:solidFill>
            </a:endParaRPr>
          </a:p>
          <a:p>
            <a:r>
              <a:rPr lang="en-US" sz="3200" b="1" dirty="0" smtClean="0">
                <a:solidFill>
                  <a:schemeClr val="bg1"/>
                </a:solidFill>
              </a:rPr>
              <a:t>Capacity-building tools</a:t>
            </a:r>
          </a:p>
          <a:p>
            <a:endParaRPr lang="en-US" sz="3200" b="1" dirty="0" smtClean="0">
              <a:solidFill>
                <a:schemeClr val="bg1"/>
              </a:solidFill>
            </a:endParaRPr>
          </a:p>
          <a:p>
            <a:r>
              <a:rPr lang="en-US" sz="3200" b="1" dirty="0" smtClean="0">
                <a:solidFill>
                  <a:schemeClr val="bg1"/>
                </a:solidFill>
              </a:rPr>
              <a:t>Hortatory tools</a:t>
            </a:r>
          </a:p>
          <a:p>
            <a:endParaRPr lang="en-US" sz="3200" b="1" dirty="0" smtClean="0">
              <a:solidFill>
                <a:schemeClr val="bg1"/>
              </a:solidFill>
            </a:endParaRPr>
          </a:p>
          <a:p>
            <a:r>
              <a:rPr lang="en-US" sz="3200" b="1" dirty="0" smtClean="0">
                <a:solidFill>
                  <a:schemeClr val="bg1"/>
                </a:solidFill>
              </a:rPr>
              <a:t>Learning tools</a:t>
            </a:r>
          </a:p>
          <a:p>
            <a:pPr marL="0" indent="0">
              <a:buNone/>
            </a:pPr>
            <a:endParaRPr lang="en-US" b="1" dirty="0">
              <a:solidFill>
                <a:schemeClr val="bg1"/>
              </a:solidFill>
            </a:endParaRPr>
          </a:p>
          <a:p>
            <a:pPr marL="400050" lvl="1" indent="0">
              <a:buNone/>
            </a:pPr>
            <a:r>
              <a:rPr lang="en-US" sz="3200" b="1" dirty="0" smtClean="0">
                <a:solidFill>
                  <a:schemeClr val="bg1"/>
                </a:solidFill>
              </a:rPr>
              <a:t>This typology considers the likely </a:t>
            </a:r>
          </a:p>
          <a:p>
            <a:pPr marL="400050" lvl="1" indent="0">
              <a:buNone/>
            </a:pPr>
            <a:r>
              <a:rPr lang="en-US" sz="3200" b="1" u="sng" dirty="0" smtClean="0">
                <a:solidFill>
                  <a:schemeClr val="bg1"/>
                </a:solidFill>
              </a:rPr>
              <a:t>behaviors</a:t>
            </a:r>
            <a:r>
              <a:rPr lang="en-US" sz="3200" b="1" dirty="0" smtClean="0">
                <a:solidFill>
                  <a:schemeClr val="bg1"/>
                </a:solidFill>
              </a:rPr>
              <a:t> of those </a:t>
            </a:r>
            <a:r>
              <a:rPr lang="en-US" sz="3200" b="1" i="1" dirty="0" smtClean="0">
                <a:solidFill>
                  <a:schemeClr val="bg1"/>
                </a:solidFill>
              </a:rPr>
              <a:t>implementing</a:t>
            </a:r>
            <a:r>
              <a:rPr lang="en-US" sz="3200" b="1" dirty="0" smtClean="0">
                <a:solidFill>
                  <a:schemeClr val="bg1"/>
                </a:solidFill>
              </a:rPr>
              <a:t> </a:t>
            </a:r>
          </a:p>
          <a:p>
            <a:pPr marL="400050" lvl="1" indent="0">
              <a:buNone/>
            </a:pPr>
            <a:r>
              <a:rPr lang="en-US" sz="3200" b="1" dirty="0" smtClean="0">
                <a:solidFill>
                  <a:schemeClr val="bg1"/>
                </a:solidFill>
              </a:rPr>
              <a:t>and </a:t>
            </a:r>
            <a:r>
              <a:rPr lang="en-US" sz="3200" b="1" i="1" dirty="0" smtClean="0">
                <a:solidFill>
                  <a:schemeClr val="bg1"/>
                </a:solidFill>
              </a:rPr>
              <a:t>targeted </a:t>
            </a:r>
            <a:r>
              <a:rPr lang="en-US" sz="3200" b="1" dirty="0" smtClean="0">
                <a:solidFill>
                  <a:schemeClr val="bg1"/>
                </a:solidFill>
              </a:rPr>
              <a:t>by policies</a:t>
            </a:r>
            <a:endParaRPr lang="en-US" sz="3200" b="1" dirty="0">
              <a:solidFill>
                <a:schemeClr val="bg1"/>
              </a:solidFill>
            </a:endParaRPr>
          </a:p>
        </p:txBody>
      </p:sp>
    </p:spTree>
    <p:extLst>
      <p:ext uri="{BB962C8B-B14F-4D97-AF65-F5344CB8AC3E}">
        <p14:creationId xmlns:p14="http://schemas.microsoft.com/office/powerpoint/2010/main" val="359407022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1905000"/>
            <a:ext cx="7886700" cy="2362200"/>
          </a:xfrm>
        </p:spPr>
        <p:txBody>
          <a:bodyPr>
            <a:noAutofit/>
          </a:bodyPr>
          <a:lstStyle/>
          <a:p>
            <a:pPr>
              <a:defRPr/>
            </a:pPr>
            <a:r>
              <a:rPr lang="en-US" sz="4600" b="1" dirty="0">
                <a:solidFill>
                  <a:schemeClr val="bg1"/>
                </a:solidFill>
              </a:rPr>
              <a:t>What </a:t>
            </a:r>
            <a:r>
              <a:rPr lang="en-US" sz="4600" b="1" dirty="0" smtClean="0">
                <a:solidFill>
                  <a:schemeClr val="bg1"/>
                </a:solidFill>
              </a:rPr>
              <a:t>Are </a:t>
            </a:r>
            <a:r>
              <a:rPr lang="en-US" sz="4600" b="1" dirty="0" smtClean="0">
                <a:solidFill>
                  <a:schemeClr val="bg1"/>
                </a:solidFill>
              </a:rPr>
              <a:t>Some</a:t>
            </a:r>
            <a:r>
              <a:rPr lang="en-US" sz="4600" b="1" dirty="0">
                <a:solidFill>
                  <a:schemeClr val="bg1"/>
                </a:solidFill>
              </a:rPr>
              <a:t> </a:t>
            </a:r>
            <a:r>
              <a:rPr lang="en-US" sz="4600" b="1" dirty="0" smtClean="0">
                <a:solidFill>
                  <a:schemeClr val="bg1"/>
                </a:solidFill>
              </a:rPr>
              <a:t>Innovative Ways </a:t>
            </a:r>
            <a:r>
              <a:rPr lang="en-US" sz="4600" b="1" dirty="0">
                <a:solidFill>
                  <a:schemeClr val="bg1"/>
                </a:solidFill>
              </a:rPr>
              <a:t>to </a:t>
            </a:r>
            <a:r>
              <a:rPr lang="en-US" sz="4600" b="1" dirty="0" smtClean="0">
                <a:solidFill>
                  <a:schemeClr val="bg1"/>
                </a:solidFill>
              </a:rPr>
              <a:t>Develop </a:t>
            </a:r>
            <a:r>
              <a:rPr lang="en-US" sz="4600" b="1" dirty="0">
                <a:solidFill>
                  <a:schemeClr val="bg1"/>
                </a:solidFill>
              </a:rPr>
              <a:t>P</a:t>
            </a:r>
            <a:r>
              <a:rPr lang="en-US" sz="4600" b="1" dirty="0" smtClean="0">
                <a:solidFill>
                  <a:schemeClr val="bg1"/>
                </a:solidFill>
              </a:rPr>
              <a:t>olicy</a:t>
            </a:r>
            <a:r>
              <a:rPr lang="en-US" sz="4600" b="1" dirty="0">
                <a:solidFill>
                  <a:schemeClr val="bg1"/>
                </a:solidFill>
              </a:rPr>
              <a:t>? </a:t>
            </a:r>
          </a:p>
        </p:txBody>
      </p:sp>
    </p:spTree>
    <p:extLst>
      <p:ext uri="{BB962C8B-B14F-4D97-AF65-F5344CB8AC3E}">
        <p14:creationId xmlns:p14="http://schemas.microsoft.com/office/powerpoint/2010/main" val="18679084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503237"/>
            <a:ext cx="7886700" cy="1325563"/>
          </a:xfrm>
        </p:spPr>
        <p:txBody>
          <a:bodyPr/>
          <a:lstStyle/>
          <a:p>
            <a:r>
              <a:rPr lang="en-US" b="1" dirty="0" smtClean="0">
                <a:solidFill>
                  <a:schemeClr val="bg1"/>
                </a:solidFill>
              </a:rPr>
              <a:t>Alabama’s Immigration Law</a:t>
            </a:r>
            <a:endParaRPr lang="en-US" b="1" dirty="0">
              <a:solidFill>
                <a:schemeClr val="bg1"/>
              </a:solidFill>
            </a:endParaRPr>
          </a:p>
        </p:txBody>
      </p:sp>
      <p:sp>
        <p:nvSpPr>
          <p:cNvPr id="7" name="Content Placeholder 6"/>
          <p:cNvSpPr>
            <a:spLocks noGrp="1"/>
          </p:cNvSpPr>
          <p:nvPr>
            <p:ph idx="1"/>
          </p:nvPr>
        </p:nvSpPr>
        <p:spPr>
          <a:xfrm>
            <a:off x="685800" y="1828800"/>
            <a:ext cx="8229600" cy="4351338"/>
          </a:xfrm>
        </p:spPr>
        <p:txBody>
          <a:bodyPr>
            <a:normAutofit/>
          </a:bodyPr>
          <a:lstStyle/>
          <a:p>
            <a:r>
              <a:rPr lang="en-US" sz="3600" b="1" dirty="0" smtClean="0">
                <a:solidFill>
                  <a:schemeClr val="bg1"/>
                </a:solidFill>
              </a:rPr>
              <a:t>Video: </a:t>
            </a:r>
            <a:r>
              <a:rPr lang="en-US" sz="3200" b="1" dirty="0" smtClean="0">
                <a:solidFill>
                  <a:schemeClr val="bg1"/>
                </a:solidFill>
              </a:rPr>
              <a:t>(</a:t>
            </a:r>
            <a:r>
              <a:rPr lang="en-US" sz="3200" b="1" dirty="0" smtClean="0">
                <a:solidFill>
                  <a:schemeClr val="bg1"/>
                </a:solidFill>
                <a:hlinkClick r:id="rId3"/>
              </a:rPr>
              <a:t>https://www.youtube.com/watch?v=ZojJszoBXgI</a:t>
            </a:r>
            <a:r>
              <a:rPr lang="en-US" sz="3200" b="1" dirty="0" smtClean="0">
                <a:solidFill>
                  <a:schemeClr val="bg1"/>
                </a:solidFill>
              </a:rPr>
              <a:t>)</a:t>
            </a:r>
            <a:endParaRPr lang="en-US" sz="3600" b="1" dirty="0">
              <a:solidFill>
                <a:schemeClr val="bg1"/>
              </a:solidFill>
            </a:endParaRPr>
          </a:p>
          <a:p>
            <a:r>
              <a:rPr lang="en-US" sz="3200" b="1" dirty="0">
                <a:solidFill>
                  <a:schemeClr val="bg1"/>
                </a:solidFill>
              </a:rPr>
              <a:t>PBS </a:t>
            </a:r>
            <a:r>
              <a:rPr lang="en-US" sz="3200" b="1" dirty="0" err="1" smtClean="0">
                <a:solidFill>
                  <a:schemeClr val="bg1"/>
                </a:solidFill>
              </a:rPr>
              <a:t>NewsHour</a:t>
            </a:r>
            <a:r>
              <a:rPr lang="en-US" sz="3200" b="1" dirty="0" smtClean="0">
                <a:solidFill>
                  <a:schemeClr val="bg1"/>
                </a:solidFill>
              </a:rPr>
              <a:t>: </a:t>
            </a:r>
            <a:r>
              <a:rPr lang="en-US" sz="3200" b="1" dirty="0" smtClean="0">
                <a:solidFill>
                  <a:schemeClr val="bg1"/>
                </a:solidFill>
              </a:rPr>
              <a:t>“For </a:t>
            </a:r>
            <a:r>
              <a:rPr lang="en-US" sz="3200" b="1" dirty="0" smtClean="0">
                <a:solidFill>
                  <a:schemeClr val="bg1"/>
                </a:solidFill>
              </a:rPr>
              <a:t>Undocumented Workers, It's Not-so-Sweet Home Alabama</a:t>
            </a:r>
            <a:r>
              <a:rPr lang="en-US" sz="3200" b="1" dirty="0" smtClean="0">
                <a:solidFill>
                  <a:schemeClr val="bg1"/>
                </a:solidFill>
              </a:rPr>
              <a:t>”</a:t>
            </a:r>
            <a:endParaRPr lang="en-US" sz="3200" b="1" dirty="0" smtClean="0">
              <a:solidFill>
                <a:schemeClr val="bg1"/>
              </a:solidFill>
            </a:endParaRPr>
          </a:p>
        </p:txBody>
      </p:sp>
    </p:spTree>
    <p:extLst>
      <p:ext uri="{BB962C8B-B14F-4D97-AF65-F5344CB8AC3E}">
        <p14:creationId xmlns:p14="http://schemas.microsoft.com/office/powerpoint/2010/main" val="417500965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7700" y="579437"/>
            <a:ext cx="7886700" cy="1325563"/>
          </a:xfrm>
        </p:spPr>
        <p:txBody>
          <a:bodyPr>
            <a:normAutofit/>
          </a:bodyPr>
          <a:lstStyle/>
          <a:p>
            <a:pPr algn="l"/>
            <a:r>
              <a:rPr lang="en-US" b="1" dirty="0" smtClean="0">
                <a:solidFill>
                  <a:schemeClr val="bg1"/>
                </a:solidFill>
              </a:rPr>
              <a:t>Methods to Formulate Policy</a:t>
            </a:r>
            <a:endParaRPr lang="en-US" b="1" dirty="0">
              <a:solidFill>
                <a:schemeClr val="bg1"/>
              </a:solidFill>
            </a:endParaRPr>
          </a:p>
        </p:txBody>
      </p:sp>
      <p:sp>
        <p:nvSpPr>
          <p:cNvPr id="3" name="Content Placeholder 2"/>
          <p:cNvSpPr>
            <a:spLocks noGrp="1"/>
          </p:cNvSpPr>
          <p:nvPr>
            <p:ph idx="1"/>
          </p:nvPr>
        </p:nvSpPr>
        <p:spPr>
          <a:xfrm>
            <a:off x="838200" y="1905000"/>
            <a:ext cx="8153400" cy="4572000"/>
          </a:xfrm>
        </p:spPr>
        <p:txBody>
          <a:bodyPr>
            <a:normAutofit fontScale="92500" lnSpcReduction="10000"/>
          </a:bodyPr>
          <a:lstStyle/>
          <a:p>
            <a:r>
              <a:rPr lang="en-US" sz="3200" b="1" dirty="0" smtClean="0">
                <a:solidFill>
                  <a:schemeClr val="bg1"/>
                </a:solidFill>
              </a:rPr>
              <a:t>Importance of creative thinking</a:t>
            </a:r>
          </a:p>
          <a:p>
            <a:endParaRPr lang="en-US" sz="3200" b="1" dirty="0" smtClean="0">
              <a:solidFill>
                <a:schemeClr val="bg1"/>
              </a:solidFill>
            </a:endParaRPr>
          </a:p>
          <a:p>
            <a:pPr>
              <a:lnSpc>
                <a:spcPct val="90000"/>
              </a:lnSpc>
              <a:defRPr/>
            </a:pPr>
            <a:r>
              <a:rPr lang="en-US" sz="3200" b="1" dirty="0">
                <a:solidFill>
                  <a:schemeClr val="bg1"/>
                </a:solidFill>
              </a:rPr>
              <a:t>No action </a:t>
            </a:r>
            <a:r>
              <a:rPr lang="en-US" sz="3200" b="1" dirty="0" smtClean="0">
                <a:solidFill>
                  <a:schemeClr val="bg1"/>
                </a:solidFill>
              </a:rPr>
              <a:t>analysis</a:t>
            </a:r>
          </a:p>
          <a:p>
            <a:pPr lvl="1">
              <a:defRPr/>
            </a:pPr>
            <a:r>
              <a:rPr lang="en-US" sz="2800" dirty="0" smtClean="0">
                <a:solidFill>
                  <a:schemeClr val="bg1"/>
                </a:solidFill>
              </a:rPr>
              <a:t>What </a:t>
            </a:r>
            <a:r>
              <a:rPr lang="en-US" sz="2800" dirty="0">
                <a:solidFill>
                  <a:schemeClr val="bg1"/>
                </a:solidFill>
              </a:rPr>
              <a:t>happens if we </a:t>
            </a:r>
            <a:r>
              <a:rPr lang="en-US" sz="2800" dirty="0" smtClean="0">
                <a:solidFill>
                  <a:schemeClr val="bg1"/>
                </a:solidFill>
              </a:rPr>
              <a:t>keep existing policies in force? </a:t>
            </a:r>
          </a:p>
          <a:p>
            <a:pPr lvl="1">
              <a:defRPr/>
            </a:pPr>
            <a:endParaRPr lang="en-US" sz="2800" b="1" dirty="0">
              <a:solidFill>
                <a:schemeClr val="bg1"/>
              </a:solidFill>
            </a:endParaRPr>
          </a:p>
          <a:p>
            <a:pPr>
              <a:lnSpc>
                <a:spcPct val="90000"/>
              </a:lnSpc>
              <a:defRPr/>
            </a:pPr>
            <a:r>
              <a:rPr lang="en-US" sz="3200" b="1" dirty="0">
                <a:solidFill>
                  <a:schemeClr val="bg1"/>
                </a:solidFill>
              </a:rPr>
              <a:t>Quick surveys</a:t>
            </a:r>
          </a:p>
          <a:p>
            <a:pPr lvl="1">
              <a:lnSpc>
                <a:spcPct val="90000"/>
              </a:lnSpc>
              <a:defRPr/>
            </a:pPr>
            <a:r>
              <a:rPr lang="en-US" sz="2800" dirty="0">
                <a:solidFill>
                  <a:schemeClr val="bg1"/>
                </a:solidFill>
              </a:rPr>
              <a:t>T</a:t>
            </a:r>
            <a:r>
              <a:rPr lang="en-US" sz="2800" dirty="0" smtClean="0">
                <a:solidFill>
                  <a:schemeClr val="bg1"/>
                </a:solidFill>
              </a:rPr>
              <a:t>alk with </a:t>
            </a:r>
            <a:r>
              <a:rPr lang="en-US" sz="2800" dirty="0">
                <a:solidFill>
                  <a:schemeClr val="bg1"/>
                </a:solidFill>
              </a:rPr>
              <a:t>policy network to see tools they </a:t>
            </a:r>
            <a:r>
              <a:rPr lang="en-US" sz="2800" dirty="0" smtClean="0">
                <a:solidFill>
                  <a:schemeClr val="bg1"/>
                </a:solidFill>
              </a:rPr>
              <a:t>recommend</a:t>
            </a:r>
          </a:p>
          <a:p>
            <a:pPr lvl="1">
              <a:lnSpc>
                <a:spcPct val="90000"/>
              </a:lnSpc>
              <a:defRPr/>
            </a:pPr>
            <a:endParaRPr lang="en-US" sz="2800" b="1" dirty="0">
              <a:solidFill>
                <a:schemeClr val="bg1"/>
              </a:solidFill>
            </a:endParaRPr>
          </a:p>
          <a:p>
            <a:pPr>
              <a:lnSpc>
                <a:spcPct val="90000"/>
              </a:lnSpc>
              <a:defRPr/>
            </a:pPr>
            <a:r>
              <a:rPr lang="en-US" sz="3200" b="1" dirty="0">
                <a:solidFill>
                  <a:schemeClr val="bg1"/>
                </a:solidFill>
              </a:rPr>
              <a:t>Literature review</a:t>
            </a:r>
          </a:p>
          <a:p>
            <a:pPr lvl="1">
              <a:lnSpc>
                <a:spcPct val="90000"/>
              </a:lnSpc>
              <a:defRPr/>
            </a:pPr>
            <a:r>
              <a:rPr lang="en-US" sz="2800" dirty="0">
                <a:solidFill>
                  <a:schemeClr val="bg1"/>
                </a:solidFill>
              </a:rPr>
              <a:t>What policy alternatives are out there?  </a:t>
            </a:r>
          </a:p>
          <a:p>
            <a:pPr lvl="1">
              <a:lnSpc>
                <a:spcPct val="90000"/>
              </a:lnSpc>
              <a:defRPr/>
            </a:pPr>
            <a:r>
              <a:rPr lang="en-US" sz="2800" dirty="0">
                <a:solidFill>
                  <a:schemeClr val="bg1"/>
                </a:solidFill>
              </a:rPr>
              <a:t>Think tanks, interest groups</a:t>
            </a:r>
          </a:p>
          <a:p>
            <a:endParaRPr lang="en-US" sz="2800" dirty="0"/>
          </a:p>
        </p:txBody>
      </p:sp>
    </p:spTree>
    <p:extLst>
      <p:ext uri="{BB962C8B-B14F-4D97-AF65-F5344CB8AC3E}">
        <p14:creationId xmlns:p14="http://schemas.microsoft.com/office/powerpoint/2010/main" val="24098159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723900" y="503237"/>
            <a:ext cx="7886700" cy="1325563"/>
          </a:xfrm>
        </p:spPr>
        <p:txBody>
          <a:bodyPr>
            <a:normAutofit/>
          </a:bodyPr>
          <a:lstStyle/>
          <a:p>
            <a:pPr algn="l" eaLnBrk="1" hangingPunct="1">
              <a:defRPr/>
            </a:pPr>
            <a:r>
              <a:rPr lang="en-US" b="1" dirty="0" smtClean="0">
                <a:solidFill>
                  <a:schemeClr val="bg1"/>
                </a:solidFill>
              </a:rPr>
              <a:t>Construct Alternatives </a:t>
            </a:r>
            <a:r>
              <a:rPr lang="en-US" b="1" dirty="0" smtClean="0">
                <a:solidFill>
                  <a:schemeClr val="bg1"/>
                </a:solidFill>
              </a:rPr>
              <a:t>(cont’d</a:t>
            </a:r>
            <a:r>
              <a:rPr lang="en-US" b="1" dirty="0">
                <a:solidFill>
                  <a:schemeClr val="bg1"/>
                </a:solidFill>
              </a:rPr>
              <a:t>)</a:t>
            </a:r>
          </a:p>
        </p:txBody>
      </p:sp>
      <p:sp>
        <p:nvSpPr>
          <p:cNvPr id="16387" name="Rectangle 3"/>
          <p:cNvSpPr>
            <a:spLocks noGrp="1" noChangeArrowheads="1"/>
          </p:cNvSpPr>
          <p:nvPr>
            <p:ph idx="1"/>
          </p:nvPr>
        </p:nvSpPr>
        <p:spPr>
          <a:xfrm>
            <a:off x="838200" y="1828800"/>
            <a:ext cx="8001000" cy="4267200"/>
          </a:xfrm>
        </p:spPr>
        <p:txBody>
          <a:bodyPr>
            <a:normAutofit lnSpcReduction="10000"/>
          </a:bodyPr>
          <a:lstStyle/>
          <a:p>
            <a:pPr eaLnBrk="1" hangingPunct="1">
              <a:lnSpc>
                <a:spcPct val="90000"/>
              </a:lnSpc>
              <a:spcBef>
                <a:spcPts val="600"/>
              </a:spcBef>
              <a:spcAft>
                <a:spcPts val="600"/>
              </a:spcAft>
              <a:defRPr/>
            </a:pPr>
            <a:r>
              <a:rPr lang="en-US" sz="3200" b="1" dirty="0">
                <a:solidFill>
                  <a:schemeClr val="bg1"/>
                </a:solidFill>
              </a:rPr>
              <a:t>Real world situations</a:t>
            </a:r>
          </a:p>
          <a:p>
            <a:pPr lvl="1" eaLnBrk="1" hangingPunct="1">
              <a:lnSpc>
                <a:spcPct val="90000"/>
              </a:lnSpc>
              <a:spcBef>
                <a:spcPts val="600"/>
              </a:spcBef>
              <a:spcAft>
                <a:spcPts val="600"/>
              </a:spcAft>
              <a:defRPr/>
            </a:pPr>
            <a:r>
              <a:rPr lang="en-US" sz="2800" b="1" dirty="0" smtClean="0">
                <a:solidFill>
                  <a:schemeClr val="bg1"/>
                </a:solidFill>
              </a:rPr>
              <a:t>What’s </a:t>
            </a:r>
            <a:r>
              <a:rPr lang="en-US" sz="2800" b="1" dirty="0">
                <a:solidFill>
                  <a:schemeClr val="bg1"/>
                </a:solidFill>
              </a:rPr>
              <a:t>worked in similar </a:t>
            </a:r>
            <a:r>
              <a:rPr lang="en-US" sz="2800" b="1" dirty="0" smtClean="0">
                <a:solidFill>
                  <a:schemeClr val="bg1"/>
                </a:solidFill>
              </a:rPr>
              <a:t>situations?</a:t>
            </a:r>
            <a:endParaRPr lang="en-US" sz="2800" b="1" dirty="0">
              <a:solidFill>
                <a:schemeClr val="bg1"/>
              </a:solidFill>
            </a:endParaRPr>
          </a:p>
          <a:p>
            <a:pPr lvl="1" eaLnBrk="1" hangingPunct="1">
              <a:lnSpc>
                <a:spcPct val="90000"/>
              </a:lnSpc>
              <a:spcBef>
                <a:spcPts val="600"/>
              </a:spcBef>
              <a:spcAft>
                <a:spcPts val="600"/>
              </a:spcAft>
              <a:defRPr/>
            </a:pPr>
            <a:r>
              <a:rPr lang="en-US" sz="2800" b="1" dirty="0" smtClean="0">
                <a:solidFill>
                  <a:schemeClr val="bg1"/>
                </a:solidFill>
              </a:rPr>
              <a:t>Has it been tried by a state? </a:t>
            </a:r>
          </a:p>
          <a:p>
            <a:pPr lvl="1" eaLnBrk="1" hangingPunct="1">
              <a:lnSpc>
                <a:spcPct val="90000"/>
              </a:lnSpc>
              <a:spcBef>
                <a:spcPts val="600"/>
              </a:spcBef>
              <a:spcAft>
                <a:spcPts val="600"/>
              </a:spcAft>
              <a:defRPr/>
            </a:pPr>
            <a:endParaRPr lang="en-US" sz="2800" b="1" dirty="0">
              <a:solidFill>
                <a:schemeClr val="bg1"/>
              </a:solidFill>
            </a:endParaRPr>
          </a:p>
          <a:p>
            <a:pPr eaLnBrk="1" hangingPunct="1">
              <a:lnSpc>
                <a:spcPct val="90000"/>
              </a:lnSpc>
              <a:spcBef>
                <a:spcPts val="600"/>
              </a:spcBef>
              <a:spcAft>
                <a:spcPts val="600"/>
              </a:spcAft>
              <a:defRPr/>
            </a:pPr>
            <a:r>
              <a:rPr lang="en-US" sz="3200" b="1" dirty="0">
                <a:solidFill>
                  <a:schemeClr val="bg1"/>
                </a:solidFill>
              </a:rPr>
              <a:t>Parallel situations/analogies</a:t>
            </a:r>
          </a:p>
          <a:p>
            <a:pPr lvl="1" eaLnBrk="1" hangingPunct="1">
              <a:lnSpc>
                <a:spcPct val="90000"/>
              </a:lnSpc>
              <a:spcBef>
                <a:spcPts val="600"/>
              </a:spcBef>
              <a:spcAft>
                <a:spcPts val="600"/>
              </a:spcAft>
              <a:defRPr/>
            </a:pPr>
            <a:r>
              <a:rPr lang="en-US" sz="2800" b="1" dirty="0" smtClean="0">
                <a:solidFill>
                  <a:schemeClr val="bg1"/>
                </a:solidFill>
              </a:rPr>
              <a:t>Used in other sectors? For other problems?</a:t>
            </a:r>
          </a:p>
          <a:p>
            <a:pPr lvl="1" eaLnBrk="1" hangingPunct="1">
              <a:lnSpc>
                <a:spcPct val="90000"/>
              </a:lnSpc>
              <a:spcBef>
                <a:spcPts val="600"/>
              </a:spcBef>
              <a:spcAft>
                <a:spcPts val="600"/>
              </a:spcAft>
              <a:defRPr/>
            </a:pPr>
            <a:endParaRPr lang="en-US" sz="2800" b="1" dirty="0" smtClean="0">
              <a:solidFill>
                <a:schemeClr val="bg1"/>
              </a:solidFill>
            </a:endParaRPr>
          </a:p>
          <a:p>
            <a:pPr eaLnBrk="1" hangingPunct="1">
              <a:lnSpc>
                <a:spcPct val="90000"/>
              </a:lnSpc>
              <a:spcBef>
                <a:spcPts val="600"/>
              </a:spcBef>
              <a:spcAft>
                <a:spcPts val="600"/>
              </a:spcAft>
              <a:defRPr/>
            </a:pPr>
            <a:r>
              <a:rPr lang="en-US" sz="3200" b="1" dirty="0" smtClean="0">
                <a:solidFill>
                  <a:schemeClr val="bg1"/>
                </a:solidFill>
              </a:rPr>
              <a:t>Brainstorm</a:t>
            </a:r>
            <a:endParaRPr lang="en-US" sz="3200" b="1" dirty="0">
              <a:solidFill>
                <a:schemeClr val="bg1"/>
              </a:solidFill>
            </a:endParaRPr>
          </a:p>
        </p:txBody>
      </p:sp>
    </p:spTree>
    <p:custDataLst>
      <p:tags r:id="rId1"/>
    </p:custDataLst>
    <p:extLst>
      <p:ext uri="{BB962C8B-B14F-4D97-AF65-F5344CB8AC3E}">
        <p14:creationId xmlns:p14="http://schemas.microsoft.com/office/powerpoint/2010/main" val="224155532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800100" y="731837"/>
            <a:ext cx="8115300" cy="1325563"/>
          </a:xfrm>
        </p:spPr>
        <p:txBody>
          <a:bodyPr>
            <a:normAutofit/>
          </a:bodyPr>
          <a:lstStyle/>
          <a:p>
            <a:pPr algn="l"/>
            <a:r>
              <a:rPr lang="en-US" b="1" dirty="0" smtClean="0">
                <a:solidFill>
                  <a:schemeClr val="bg1"/>
                </a:solidFill>
              </a:rPr>
              <a:t>Review: </a:t>
            </a:r>
            <a:r>
              <a:rPr lang="en-US" b="1" dirty="0" smtClean="0">
                <a:solidFill>
                  <a:schemeClr val="bg1"/>
                </a:solidFill>
              </a:rPr>
              <a:t>Steps </a:t>
            </a:r>
            <a:r>
              <a:rPr lang="en-US" b="1" dirty="0" smtClean="0">
                <a:solidFill>
                  <a:schemeClr val="bg1"/>
                </a:solidFill>
              </a:rPr>
              <a:t>in the Policy Analysis Process</a:t>
            </a:r>
            <a:endParaRPr lang="en-US" b="1" dirty="0">
              <a:solidFill>
                <a:schemeClr val="bg1"/>
              </a:solidFill>
            </a:endParaRPr>
          </a:p>
        </p:txBody>
      </p:sp>
      <p:sp>
        <p:nvSpPr>
          <p:cNvPr id="6147" name="Rectangle 3"/>
          <p:cNvSpPr>
            <a:spLocks noGrp="1" noChangeArrowheads="1"/>
          </p:cNvSpPr>
          <p:nvPr>
            <p:ph idx="1"/>
          </p:nvPr>
        </p:nvSpPr>
        <p:spPr>
          <a:xfrm>
            <a:off x="1219200" y="2133600"/>
            <a:ext cx="7315200" cy="4267200"/>
          </a:xfrm>
        </p:spPr>
        <p:txBody>
          <a:bodyPr>
            <a:normAutofit fontScale="92500" lnSpcReduction="10000"/>
          </a:bodyPr>
          <a:lstStyle/>
          <a:p>
            <a:r>
              <a:rPr lang="en-US" sz="3200" b="1" dirty="0" smtClean="0">
                <a:solidFill>
                  <a:schemeClr val="bg1"/>
                </a:solidFill>
              </a:rPr>
              <a:t>Define </a:t>
            </a:r>
            <a:r>
              <a:rPr lang="en-US" sz="3200" b="1" dirty="0">
                <a:solidFill>
                  <a:schemeClr val="bg1"/>
                </a:solidFill>
              </a:rPr>
              <a:t>and analyze the </a:t>
            </a:r>
            <a:r>
              <a:rPr lang="en-US" sz="3200" b="1" dirty="0" smtClean="0">
                <a:solidFill>
                  <a:schemeClr val="bg1"/>
                </a:solidFill>
              </a:rPr>
              <a:t>problem</a:t>
            </a:r>
          </a:p>
          <a:p>
            <a:endParaRPr lang="en-US" sz="3200" b="1" dirty="0">
              <a:solidFill>
                <a:schemeClr val="bg1"/>
              </a:solidFill>
            </a:endParaRPr>
          </a:p>
          <a:p>
            <a:r>
              <a:rPr lang="en-US" sz="3200" b="1" dirty="0" smtClean="0">
                <a:solidFill>
                  <a:schemeClr val="bg1"/>
                </a:solidFill>
              </a:rPr>
              <a:t>Construct policy alternatives</a:t>
            </a:r>
          </a:p>
          <a:p>
            <a:endParaRPr lang="en-US" sz="3200" b="1" dirty="0" smtClean="0">
              <a:solidFill>
                <a:schemeClr val="bg1"/>
              </a:solidFill>
            </a:endParaRPr>
          </a:p>
          <a:p>
            <a:r>
              <a:rPr lang="en-US" sz="3200" b="1" dirty="0" smtClean="0">
                <a:solidFill>
                  <a:schemeClr val="bg1"/>
                </a:solidFill>
              </a:rPr>
              <a:t>Develop  evaluative  criteria</a:t>
            </a:r>
          </a:p>
          <a:p>
            <a:endParaRPr lang="en-US" sz="3200" b="1" dirty="0" smtClean="0">
              <a:solidFill>
                <a:schemeClr val="bg1"/>
              </a:solidFill>
            </a:endParaRPr>
          </a:p>
          <a:p>
            <a:r>
              <a:rPr lang="en-US" sz="3200" b="1" dirty="0" smtClean="0">
                <a:solidFill>
                  <a:schemeClr val="bg1"/>
                </a:solidFill>
              </a:rPr>
              <a:t>Assess policy alternatives</a:t>
            </a:r>
          </a:p>
          <a:p>
            <a:endParaRPr lang="en-US" sz="3200" b="1" dirty="0" smtClean="0">
              <a:solidFill>
                <a:schemeClr val="bg1"/>
              </a:solidFill>
            </a:endParaRPr>
          </a:p>
          <a:p>
            <a:r>
              <a:rPr lang="en-US" sz="3200" b="1" dirty="0" smtClean="0">
                <a:solidFill>
                  <a:schemeClr val="bg1"/>
                </a:solidFill>
              </a:rPr>
              <a:t>Draw conclusions</a:t>
            </a:r>
          </a:p>
        </p:txBody>
      </p:sp>
    </p:spTree>
    <p:custDataLst>
      <p:tags r:id="rId1"/>
    </p:custDataLst>
    <p:extLst>
      <p:ext uri="{BB962C8B-B14F-4D97-AF65-F5344CB8AC3E}">
        <p14:creationId xmlns:p14="http://schemas.microsoft.com/office/powerpoint/2010/main" val="372661130"/>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723900" y="533400"/>
            <a:ext cx="7886700" cy="1325563"/>
          </a:xfrm>
        </p:spPr>
        <p:txBody>
          <a:bodyPr/>
          <a:lstStyle/>
          <a:p>
            <a:pPr algn="l" eaLnBrk="1" hangingPunct="1">
              <a:defRPr/>
            </a:pPr>
            <a:r>
              <a:rPr lang="en-US" b="1" dirty="0" smtClean="0">
                <a:solidFill>
                  <a:schemeClr val="bg1"/>
                </a:solidFill>
              </a:rPr>
              <a:t>Wrap-Up</a:t>
            </a:r>
            <a:endParaRPr lang="en-US" b="1" dirty="0">
              <a:solidFill>
                <a:schemeClr val="bg1"/>
              </a:solidFill>
            </a:endParaRPr>
          </a:p>
        </p:txBody>
      </p:sp>
      <p:sp>
        <p:nvSpPr>
          <p:cNvPr id="10243" name="Rectangle 3"/>
          <p:cNvSpPr>
            <a:spLocks noGrp="1" noChangeArrowheads="1"/>
          </p:cNvSpPr>
          <p:nvPr>
            <p:ph idx="1"/>
          </p:nvPr>
        </p:nvSpPr>
        <p:spPr>
          <a:xfrm>
            <a:off x="838200" y="1676400"/>
            <a:ext cx="7391400" cy="4648200"/>
          </a:xfrm>
        </p:spPr>
        <p:txBody>
          <a:bodyPr>
            <a:noAutofit/>
          </a:bodyPr>
          <a:lstStyle/>
          <a:p>
            <a:pPr>
              <a:defRPr/>
            </a:pPr>
            <a:r>
              <a:rPr lang="en-US" sz="2500" b="1" dirty="0" smtClean="0">
                <a:solidFill>
                  <a:schemeClr val="bg1"/>
                </a:solidFill>
              </a:rPr>
              <a:t>Policy analysis moves from defining and measuring problems to studying solutions</a:t>
            </a:r>
          </a:p>
          <a:p>
            <a:pPr>
              <a:defRPr/>
            </a:pPr>
            <a:endParaRPr lang="en-US" sz="2500" b="1" dirty="0" smtClean="0">
              <a:solidFill>
                <a:schemeClr val="bg1"/>
              </a:solidFill>
            </a:endParaRPr>
          </a:p>
          <a:p>
            <a:pPr>
              <a:defRPr/>
            </a:pPr>
            <a:r>
              <a:rPr lang="en-US" sz="2500" b="1" dirty="0" smtClean="0">
                <a:solidFill>
                  <a:schemeClr val="bg1"/>
                </a:solidFill>
              </a:rPr>
              <a:t>Problem analysis collects data on scope and trends from general followed by more specific sources</a:t>
            </a:r>
          </a:p>
          <a:p>
            <a:pPr>
              <a:defRPr/>
            </a:pPr>
            <a:endParaRPr lang="en-US" sz="2500" b="1" dirty="0" smtClean="0">
              <a:solidFill>
                <a:schemeClr val="bg1"/>
              </a:solidFill>
            </a:endParaRPr>
          </a:p>
          <a:p>
            <a:pPr>
              <a:defRPr/>
            </a:pPr>
            <a:r>
              <a:rPr lang="en-US" sz="2500" b="1" dirty="0" smtClean="0">
                <a:solidFill>
                  <a:schemeClr val="bg1"/>
                </a:solidFill>
              </a:rPr>
              <a:t>Government can utilize many tools to address problems</a:t>
            </a:r>
          </a:p>
          <a:p>
            <a:pPr>
              <a:defRPr/>
            </a:pPr>
            <a:endParaRPr lang="en-US" sz="2500" b="1" dirty="0" smtClean="0">
              <a:solidFill>
                <a:schemeClr val="bg1"/>
              </a:solidFill>
            </a:endParaRPr>
          </a:p>
          <a:p>
            <a:pPr>
              <a:defRPr/>
            </a:pPr>
            <a:r>
              <a:rPr lang="en-US" sz="2500" b="1" dirty="0" smtClean="0">
                <a:solidFill>
                  <a:schemeClr val="bg1"/>
                </a:solidFill>
              </a:rPr>
              <a:t>Possible policy actions can come from new and creative alternatives</a:t>
            </a:r>
          </a:p>
        </p:txBody>
      </p:sp>
    </p:spTree>
    <p:custDataLst>
      <p:tags r:id="rId1"/>
    </p:custDataLst>
    <p:extLst>
      <p:ext uri="{BB962C8B-B14F-4D97-AF65-F5344CB8AC3E}">
        <p14:creationId xmlns:p14="http://schemas.microsoft.com/office/powerpoint/2010/main" val="35807366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1676400"/>
            <a:ext cx="8343900" cy="1325563"/>
          </a:xfrm>
        </p:spPr>
        <p:txBody>
          <a:bodyPr>
            <a:noAutofit/>
          </a:bodyPr>
          <a:lstStyle/>
          <a:p>
            <a:r>
              <a:rPr lang="en-US" b="1" dirty="0" smtClean="0">
                <a:solidFill>
                  <a:schemeClr val="bg1"/>
                </a:solidFill>
              </a:rPr>
              <a:t>What’s Involved </a:t>
            </a:r>
            <a:r>
              <a:rPr lang="en-US" b="1" dirty="0" smtClean="0">
                <a:solidFill>
                  <a:schemeClr val="bg1"/>
                </a:solidFill>
              </a:rPr>
              <a:t>in </a:t>
            </a:r>
            <a:r>
              <a:rPr lang="en-US" b="1" dirty="0" smtClean="0">
                <a:solidFill>
                  <a:schemeClr val="bg1"/>
                </a:solidFill>
              </a:rPr>
              <a:t>Policy Analysis?</a:t>
            </a:r>
            <a:endParaRPr lang="en-US" b="1" dirty="0">
              <a:solidFill>
                <a:schemeClr val="bg1"/>
              </a:solidFill>
            </a:endParaRPr>
          </a:p>
        </p:txBody>
      </p:sp>
    </p:spTree>
    <p:extLst>
      <p:ext uri="{BB962C8B-B14F-4D97-AF65-F5344CB8AC3E}">
        <p14:creationId xmlns:p14="http://schemas.microsoft.com/office/powerpoint/2010/main" val="17411215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800100" y="685800"/>
            <a:ext cx="7886700" cy="1325563"/>
          </a:xfrm>
        </p:spPr>
        <p:txBody>
          <a:bodyPr>
            <a:normAutofit/>
          </a:bodyPr>
          <a:lstStyle/>
          <a:p>
            <a:pPr algn="l"/>
            <a:r>
              <a:rPr lang="en-US" b="1" dirty="0" smtClean="0">
                <a:solidFill>
                  <a:schemeClr val="bg1"/>
                </a:solidFill>
              </a:rPr>
              <a:t>Review: </a:t>
            </a:r>
            <a:br>
              <a:rPr lang="en-US" b="1" dirty="0" smtClean="0">
                <a:solidFill>
                  <a:schemeClr val="bg1"/>
                </a:solidFill>
              </a:rPr>
            </a:br>
            <a:r>
              <a:rPr lang="en-US" b="1" dirty="0" smtClean="0">
                <a:solidFill>
                  <a:schemeClr val="bg1"/>
                </a:solidFill>
              </a:rPr>
              <a:t>Steps in Policy Analysis Process</a:t>
            </a:r>
            <a:endParaRPr lang="en-US" b="1" dirty="0">
              <a:solidFill>
                <a:schemeClr val="bg1"/>
              </a:solidFill>
            </a:endParaRPr>
          </a:p>
        </p:txBody>
      </p:sp>
      <p:sp>
        <p:nvSpPr>
          <p:cNvPr id="6147" name="Rectangle 3"/>
          <p:cNvSpPr>
            <a:spLocks noGrp="1" noChangeArrowheads="1"/>
          </p:cNvSpPr>
          <p:nvPr>
            <p:ph idx="1"/>
          </p:nvPr>
        </p:nvSpPr>
        <p:spPr>
          <a:xfrm>
            <a:off x="838200" y="1981200"/>
            <a:ext cx="7675350" cy="4267200"/>
          </a:xfrm>
        </p:spPr>
        <p:txBody>
          <a:bodyPr>
            <a:normAutofit/>
          </a:bodyPr>
          <a:lstStyle/>
          <a:p>
            <a:r>
              <a:rPr lang="en-US" sz="3200" b="1" dirty="0" smtClean="0">
                <a:solidFill>
                  <a:schemeClr val="bg1"/>
                </a:solidFill>
              </a:rPr>
              <a:t>This is a “rational comprehensive approach”</a:t>
            </a:r>
          </a:p>
          <a:p>
            <a:endParaRPr lang="en-US" sz="3200" b="1" dirty="0" smtClean="0">
              <a:solidFill>
                <a:schemeClr val="bg1"/>
              </a:solidFill>
            </a:endParaRPr>
          </a:p>
          <a:p>
            <a:r>
              <a:rPr lang="en-US" sz="3200" b="1" dirty="0" smtClean="0">
                <a:solidFill>
                  <a:schemeClr val="bg1"/>
                </a:solidFill>
              </a:rPr>
              <a:t>Steps: </a:t>
            </a:r>
          </a:p>
          <a:p>
            <a:pPr lvl="1"/>
            <a:r>
              <a:rPr lang="en-US" sz="2800" b="1" dirty="0" smtClean="0">
                <a:solidFill>
                  <a:schemeClr val="bg1"/>
                </a:solidFill>
              </a:rPr>
              <a:t>Define </a:t>
            </a:r>
            <a:r>
              <a:rPr lang="en-US" sz="2800" b="1" dirty="0">
                <a:solidFill>
                  <a:schemeClr val="bg1"/>
                </a:solidFill>
              </a:rPr>
              <a:t>and analyze the </a:t>
            </a:r>
            <a:r>
              <a:rPr lang="en-US" sz="2800" b="1" dirty="0" smtClean="0">
                <a:solidFill>
                  <a:schemeClr val="bg1"/>
                </a:solidFill>
              </a:rPr>
              <a:t>problem (</a:t>
            </a:r>
            <a:r>
              <a:rPr lang="en-US" sz="2800" b="1" dirty="0" err="1" smtClean="0">
                <a:solidFill>
                  <a:schemeClr val="bg1"/>
                </a:solidFill>
              </a:rPr>
              <a:t>Chapt</a:t>
            </a:r>
            <a:r>
              <a:rPr lang="en-US" sz="2800" b="1" dirty="0" smtClean="0">
                <a:solidFill>
                  <a:schemeClr val="bg1"/>
                </a:solidFill>
              </a:rPr>
              <a:t> 5)</a:t>
            </a:r>
            <a:endParaRPr lang="en-US" sz="2800" b="1" dirty="0">
              <a:solidFill>
                <a:schemeClr val="bg1"/>
              </a:solidFill>
            </a:endParaRPr>
          </a:p>
          <a:p>
            <a:pPr lvl="1"/>
            <a:r>
              <a:rPr lang="en-US" sz="2800" b="1" dirty="0" smtClean="0">
                <a:solidFill>
                  <a:schemeClr val="bg1"/>
                </a:solidFill>
              </a:rPr>
              <a:t>Construct </a:t>
            </a:r>
            <a:r>
              <a:rPr lang="en-US" sz="2800" b="1" dirty="0">
                <a:solidFill>
                  <a:schemeClr val="bg1"/>
                </a:solidFill>
              </a:rPr>
              <a:t>policy </a:t>
            </a:r>
            <a:r>
              <a:rPr lang="en-US" sz="2800" b="1" dirty="0" smtClean="0">
                <a:solidFill>
                  <a:schemeClr val="bg1"/>
                </a:solidFill>
              </a:rPr>
              <a:t>alternatives (</a:t>
            </a:r>
            <a:r>
              <a:rPr lang="en-US" sz="2800" b="1" dirty="0" err="1" smtClean="0">
                <a:solidFill>
                  <a:schemeClr val="bg1"/>
                </a:solidFill>
              </a:rPr>
              <a:t>Chapt</a:t>
            </a:r>
            <a:r>
              <a:rPr lang="en-US" sz="2800" b="1" dirty="0" smtClean="0">
                <a:solidFill>
                  <a:schemeClr val="bg1"/>
                </a:solidFill>
              </a:rPr>
              <a:t> 5)</a:t>
            </a:r>
          </a:p>
          <a:p>
            <a:pPr lvl="1"/>
            <a:r>
              <a:rPr lang="en-US" sz="2800" b="1" dirty="0">
                <a:solidFill>
                  <a:schemeClr val="bg1"/>
                </a:solidFill>
              </a:rPr>
              <a:t>Develop  evaluative  criteria (Chapter 6)</a:t>
            </a:r>
          </a:p>
          <a:p>
            <a:pPr lvl="1"/>
            <a:r>
              <a:rPr lang="en-US" sz="2800" b="1" dirty="0" smtClean="0">
                <a:solidFill>
                  <a:schemeClr val="bg1"/>
                </a:solidFill>
              </a:rPr>
              <a:t>Assess </a:t>
            </a:r>
            <a:r>
              <a:rPr lang="en-US" sz="2800" b="1" dirty="0">
                <a:solidFill>
                  <a:schemeClr val="bg1"/>
                </a:solidFill>
              </a:rPr>
              <a:t>policy alternatives</a:t>
            </a:r>
          </a:p>
          <a:p>
            <a:pPr lvl="1"/>
            <a:r>
              <a:rPr lang="en-US" sz="2800" b="1" dirty="0" smtClean="0">
                <a:solidFill>
                  <a:schemeClr val="bg1"/>
                </a:solidFill>
              </a:rPr>
              <a:t>Draw conclusions</a:t>
            </a:r>
            <a:endParaRPr lang="en-US" sz="2800" b="1" dirty="0">
              <a:solidFill>
                <a:schemeClr val="bg1"/>
              </a:solidFill>
            </a:endParaRPr>
          </a:p>
        </p:txBody>
      </p:sp>
    </p:spTree>
    <p:custDataLst>
      <p:tags r:id="rId1"/>
    </p:custDataLst>
    <p:extLst>
      <p:ext uri="{BB962C8B-B14F-4D97-AF65-F5344CB8AC3E}">
        <p14:creationId xmlns:p14="http://schemas.microsoft.com/office/powerpoint/2010/main" val="2983899281"/>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00100" y="884237"/>
            <a:ext cx="8039100" cy="1325563"/>
          </a:xfrm>
        </p:spPr>
        <p:txBody>
          <a:bodyPr>
            <a:noAutofit/>
          </a:bodyPr>
          <a:lstStyle/>
          <a:p>
            <a:r>
              <a:rPr lang="en-US" b="1" dirty="0" smtClean="0">
                <a:solidFill>
                  <a:schemeClr val="bg1"/>
                </a:solidFill>
              </a:rPr>
              <a:t>How Do </a:t>
            </a:r>
            <a:r>
              <a:rPr lang="en-US" b="1" dirty="0" smtClean="0">
                <a:solidFill>
                  <a:schemeClr val="bg1"/>
                </a:solidFill>
              </a:rPr>
              <a:t>Policymakers Analyze </a:t>
            </a:r>
            <a:r>
              <a:rPr lang="en-US" b="1" dirty="0" smtClean="0">
                <a:solidFill>
                  <a:schemeClr val="bg1"/>
                </a:solidFill>
              </a:rPr>
              <a:t>a Problem? </a:t>
            </a:r>
            <a:endParaRPr lang="en-US" b="1" dirty="0">
              <a:solidFill>
                <a:schemeClr val="bg1"/>
              </a:solidFill>
            </a:endParaRPr>
          </a:p>
        </p:txBody>
      </p:sp>
      <p:sp>
        <p:nvSpPr>
          <p:cNvPr id="6" name="Subtitle 5"/>
          <p:cNvSpPr>
            <a:spLocks noGrp="1"/>
          </p:cNvSpPr>
          <p:nvPr>
            <p:ph type="subTitle" idx="4294967295"/>
          </p:nvPr>
        </p:nvSpPr>
        <p:spPr>
          <a:xfrm>
            <a:off x="1219200" y="2438400"/>
            <a:ext cx="7105650" cy="1828800"/>
          </a:xfrm>
        </p:spPr>
        <p:txBody>
          <a:bodyPr anchor="ctr">
            <a:noAutofit/>
          </a:bodyPr>
          <a:lstStyle/>
          <a:p>
            <a:pPr>
              <a:buFont typeface="Arial" pitchFamily="34" charset="0"/>
              <a:buChar char="•"/>
            </a:pPr>
            <a:r>
              <a:rPr lang="en-US" sz="2800" b="1" dirty="0" smtClean="0">
                <a:solidFill>
                  <a:schemeClr val="bg1"/>
                </a:solidFill>
              </a:rPr>
              <a:t>Define and Measure</a:t>
            </a:r>
          </a:p>
          <a:p>
            <a:pPr>
              <a:buFont typeface="Arial" pitchFamily="34" charset="0"/>
              <a:buChar char="•"/>
            </a:pPr>
            <a:r>
              <a:rPr lang="en-US" sz="2800" b="1" dirty="0" smtClean="0">
                <a:solidFill>
                  <a:schemeClr val="bg1"/>
                </a:solidFill>
              </a:rPr>
              <a:t>Collect Data</a:t>
            </a:r>
          </a:p>
          <a:p>
            <a:pPr>
              <a:buFont typeface="Arial" pitchFamily="34" charset="0"/>
              <a:buChar char="•"/>
            </a:pPr>
            <a:r>
              <a:rPr lang="en-US" sz="2800" b="1" dirty="0" smtClean="0">
                <a:solidFill>
                  <a:schemeClr val="bg1"/>
                </a:solidFill>
              </a:rPr>
              <a:t>Investigate Causes</a:t>
            </a:r>
            <a:endParaRPr lang="en-US" sz="2800" b="1" dirty="0">
              <a:solidFill>
                <a:schemeClr val="bg1"/>
              </a:solidFill>
            </a:endParaRPr>
          </a:p>
        </p:txBody>
      </p:sp>
    </p:spTree>
    <p:custDataLst>
      <p:tags r:id="rId1"/>
    </p:custDataLst>
    <p:extLst>
      <p:ext uri="{BB962C8B-B14F-4D97-AF65-F5344CB8AC3E}">
        <p14:creationId xmlns:p14="http://schemas.microsoft.com/office/powerpoint/2010/main" val="3272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838200"/>
            <a:ext cx="8763000" cy="1143000"/>
          </a:xfrm>
        </p:spPr>
        <p:txBody>
          <a:bodyPr>
            <a:normAutofit fontScale="90000"/>
          </a:bodyPr>
          <a:lstStyle/>
          <a:p>
            <a:r>
              <a:rPr lang="en-US" b="1" dirty="0" smtClean="0">
                <a:solidFill>
                  <a:schemeClr val="bg1"/>
                </a:solidFill>
              </a:rPr>
              <a:t>A Good First Step in Policy Analysis:  Understand the Nature of the Problem</a:t>
            </a:r>
            <a:endParaRPr lang="en-US" b="1" dirty="0">
              <a:solidFill>
                <a:schemeClr val="bg1"/>
              </a:solidFill>
            </a:endParaRPr>
          </a:p>
        </p:txBody>
      </p:sp>
      <p:sp>
        <p:nvSpPr>
          <p:cNvPr id="3" name="Text Placeholder 2"/>
          <p:cNvSpPr>
            <a:spLocks noGrp="1"/>
          </p:cNvSpPr>
          <p:nvPr>
            <p:ph type="body" idx="1"/>
          </p:nvPr>
        </p:nvSpPr>
        <p:spPr>
          <a:xfrm>
            <a:off x="1219200" y="2133600"/>
            <a:ext cx="7162800" cy="4267200"/>
          </a:xfrm>
        </p:spPr>
        <p:txBody>
          <a:bodyPr>
            <a:normAutofit/>
          </a:bodyPr>
          <a:lstStyle/>
          <a:p>
            <a:pPr>
              <a:lnSpc>
                <a:spcPct val="90000"/>
              </a:lnSpc>
              <a:defRPr/>
            </a:pPr>
            <a:r>
              <a:rPr lang="en-US" sz="3000" b="1" dirty="0" smtClean="0">
                <a:solidFill>
                  <a:schemeClr val="bg1"/>
                </a:solidFill>
              </a:rPr>
              <a:t>Major newspapers &amp; their websites</a:t>
            </a:r>
          </a:p>
          <a:p>
            <a:pPr>
              <a:lnSpc>
                <a:spcPct val="90000"/>
              </a:lnSpc>
              <a:defRPr/>
            </a:pPr>
            <a:r>
              <a:rPr lang="en-US" sz="3000" b="1" dirty="0" smtClean="0">
                <a:solidFill>
                  <a:schemeClr val="bg1"/>
                </a:solidFill>
              </a:rPr>
              <a:t>News </a:t>
            </a:r>
            <a:r>
              <a:rPr lang="en-US" sz="3000" b="1" dirty="0" smtClean="0">
                <a:solidFill>
                  <a:schemeClr val="bg1"/>
                </a:solidFill>
              </a:rPr>
              <a:t>magazines, websites, and TV networks</a:t>
            </a:r>
          </a:p>
          <a:p>
            <a:pPr lvl="1">
              <a:lnSpc>
                <a:spcPct val="90000"/>
              </a:lnSpc>
              <a:defRPr/>
            </a:pPr>
            <a:r>
              <a:rPr lang="en-US" sz="2800" dirty="0" smtClean="0">
                <a:solidFill>
                  <a:schemeClr val="bg1"/>
                </a:solidFill>
              </a:rPr>
              <a:t>Associated Press</a:t>
            </a:r>
          </a:p>
          <a:p>
            <a:pPr lvl="1">
              <a:lnSpc>
                <a:spcPct val="90000"/>
              </a:lnSpc>
              <a:defRPr/>
            </a:pPr>
            <a:r>
              <a:rPr lang="en-US" sz="2800" dirty="0" smtClean="0">
                <a:solidFill>
                  <a:schemeClr val="bg1"/>
                </a:solidFill>
              </a:rPr>
              <a:t>Time</a:t>
            </a:r>
          </a:p>
          <a:p>
            <a:pPr lvl="1">
              <a:lnSpc>
                <a:spcPct val="90000"/>
              </a:lnSpc>
              <a:defRPr/>
            </a:pPr>
            <a:r>
              <a:rPr lang="en-US" sz="2800" dirty="0" smtClean="0">
                <a:solidFill>
                  <a:schemeClr val="bg1"/>
                </a:solidFill>
              </a:rPr>
              <a:t>CNN</a:t>
            </a:r>
          </a:p>
          <a:p>
            <a:pPr lvl="1">
              <a:lnSpc>
                <a:spcPct val="90000"/>
              </a:lnSpc>
              <a:defRPr/>
            </a:pPr>
            <a:r>
              <a:rPr lang="en-US" sz="2800" dirty="0" smtClean="0">
                <a:solidFill>
                  <a:schemeClr val="bg1"/>
                </a:solidFill>
              </a:rPr>
              <a:t>National Public Radio</a:t>
            </a:r>
          </a:p>
          <a:p>
            <a:pPr>
              <a:lnSpc>
                <a:spcPct val="90000"/>
              </a:lnSpc>
              <a:defRPr/>
            </a:pPr>
            <a:r>
              <a:rPr lang="en-US" sz="3000" b="1" dirty="0" smtClean="0">
                <a:solidFill>
                  <a:schemeClr val="bg1"/>
                </a:solidFill>
              </a:rPr>
              <a:t>Think </a:t>
            </a:r>
            <a:r>
              <a:rPr lang="en-US" sz="3000" b="1" dirty="0" smtClean="0">
                <a:solidFill>
                  <a:schemeClr val="bg1"/>
                </a:solidFill>
              </a:rPr>
              <a:t>tank reports</a:t>
            </a:r>
          </a:p>
          <a:p>
            <a:pPr>
              <a:lnSpc>
                <a:spcPct val="90000"/>
              </a:lnSpc>
              <a:defRPr/>
            </a:pPr>
            <a:r>
              <a:rPr lang="en-US" sz="3000" b="1" dirty="0" smtClean="0">
                <a:solidFill>
                  <a:schemeClr val="bg1"/>
                </a:solidFill>
              </a:rPr>
              <a:t>Sector-specific </a:t>
            </a:r>
            <a:r>
              <a:rPr lang="en-US" sz="3000" b="1" dirty="0" smtClean="0">
                <a:solidFill>
                  <a:schemeClr val="bg1"/>
                </a:solidFill>
              </a:rPr>
              <a:t>sources</a:t>
            </a:r>
          </a:p>
          <a:p>
            <a:endParaRPr lang="en-US" sz="3600" dirty="0"/>
          </a:p>
        </p:txBody>
      </p:sp>
    </p:spTree>
    <p:custDataLst>
      <p:tags r:id="rId1"/>
    </p:custDataLst>
    <p:extLst>
      <p:ext uri="{BB962C8B-B14F-4D97-AF65-F5344CB8AC3E}">
        <p14:creationId xmlns:p14="http://schemas.microsoft.com/office/powerpoint/2010/main" val="1574802825"/>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503237"/>
            <a:ext cx="7886700" cy="1325563"/>
          </a:xfrm>
        </p:spPr>
        <p:txBody>
          <a:bodyPr/>
          <a:lstStyle/>
          <a:p>
            <a:r>
              <a:rPr lang="en-US" b="1" dirty="0" smtClean="0">
                <a:solidFill>
                  <a:schemeClr val="bg1"/>
                </a:solidFill>
              </a:rPr>
              <a:t>In-Class Activity</a:t>
            </a:r>
            <a:endParaRPr lang="en-US" b="1" dirty="0">
              <a:solidFill>
                <a:schemeClr val="bg1"/>
              </a:solidFill>
            </a:endParaRPr>
          </a:p>
        </p:txBody>
      </p:sp>
      <p:sp>
        <p:nvSpPr>
          <p:cNvPr id="3" name="Rectangle 2"/>
          <p:cNvSpPr/>
          <p:nvPr/>
        </p:nvSpPr>
        <p:spPr>
          <a:xfrm>
            <a:off x="762000" y="1905000"/>
            <a:ext cx="8153400" cy="1938992"/>
          </a:xfrm>
          <a:prstGeom prst="rect">
            <a:avLst/>
          </a:prstGeom>
        </p:spPr>
        <p:txBody>
          <a:bodyPr wrap="square">
            <a:spAutoFit/>
          </a:bodyPr>
          <a:lstStyle/>
          <a:p>
            <a:pPr lvl="0"/>
            <a:r>
              <a:rPr lang="en-US" dirty="0">
                <a:solidFill>
                  <a:schemeClr val="bg1"/>
                </a:solidFill>
                <a:latin typeface="Calibri" panose="020F0502020204030204" pitchFamily="34" charset="0"/>
              </a:rPr>
              <a:t>The health of the Great Lakes has become a major concern of surrounding states, Canada, and the US government.  Explore the value of the news sources to provide a general understanding of a given problem; in this case, protecting the Great Lakes.  </a:t>
            </a:r>
          </a:p>
        </p:txBody>
      </p:sp>
    </p:spTree>
    <p:extLst>
      <p:ext uri="{BB962C8B-B14F-4D97-AF65-F5344CB8AC3E}">
        <p14:creationId xmlns:p14="http://schemas.microsoft.com/office/powerpoint/2010/main" val="4167237691"/>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3900" y="609600"/>
            <a:ext cx="7886700" cy="1600200"/>
          </a:xfrm>
        </p:spPr>
        <p:txBody>
          <a:bodyPr>
            <a:noAutofit/>
          </a:bodyPr>
          <a:lstStyle/>
          <a:p>
            <a:pPr algn="l"/>
            <a:r>
              <a:rPr lang="en-US" b="1" dirty="0" smtClean="0">
                <a:solidFill>
                  <a:schemeClr val="bg1"/>
                </a:solidFill>
              </a:rPr>
              <a:t>Components of Problem Analysis (Overview)</a:t>
            </a:r>
            <a:endParaRPr lang="en-US" b="1" dirty="0">
              <a:solidFill>
                <a:schemeClr val="bg1"/>
              </a:solidFill>
            </a:endParaRPr>
          </a:p>
        </p:txBody>
      </p:sp>
      <p:sp>
        <p:nvSpPr>
          <p:cNvPr id="3" name="Content Placeholder 2"/>
          <p:cNvSpPr>
            <a:spLocks noGrp="1"/>
          </p:cNvSpPr>
          <p:nvPr>
            <p:ph idx="1"/>
          </p:nvPr>
        </p:nvSpPr>
        <p:spPr>
          <a:xfrm>
            <a:off x="762000" y="2209800"/>
            <a:ext cx="7675350" cy="4498975"/>
          </a:xfrm>
        </p:spPr>
        <p:txBody>
          <a:bodyPr>
            <a:normAutofit fontScale="85000" lnSpcReduction="20000"/>
          </a:bodyPr>
          <a:lstStyle/>
          <a:p>
            <a:r>
              <a:rPr lang="en-US" sz="3200" b="1" dirty="0" smtClean="0">
                <a:solidFill>
                  <a:schemeClr val="bg1"/>
                </a:solidFill>
              </a:rPr>
              <a:t>Define the problem </a:t>
            </a:r>
          </a:p>
          <a:p>
            <a:endParaRPr lang="en-US" sz="3200" b="1" dirty="0" smtClean="0">
              <a:solidFill>
                <a:schemeClr val="bg1"/>
              </a:solidFill>
            </a:endParaRPr>
          </a:p>
          <a:p>
            <a:r>
              <a:rPr lang="en-US" sz="3200" b="1" dirty="0" smtClean="0">
                <a:solidFill>
                  <a:schemeClr val="bg1"/>
                </a:solidFill>
              </a:rPr>
              <a:t>Operationalize or measure it</a:t>
            </a:r>
          </a:p>
          <a:p>
            <a:endParaRPr lang="en-US" sz="3200" b="1" dirty="0" smtClean="0">
              <a:solidFill>
                <a:schemeClr val="bg1"/>
              </a:solidFill>
            </a:endParaRPr>
          </a:p>
          <a:p>
            <a:r>
              <a:rPr lang="en-US" sz="3200" b="1" dirty="0" smtClean="0">
                <a:solidFill>
                  <a:schemeClr val="bg1"/>
                </a:solidFill>
              </a:rPr>
              <a:t>Document the extent or magnitude of it</a:t>
            </a:r>
          </a:p>
          <a:p>
            <a:endParaRPr lang="en-US" sz="3200" b="1" dirty="0" smtClean="0">
              <a:solidFill>
                <a:schemeClr val="bg1"/>
              </a:solidFill>
            </a:endParaRPr>
          </a:p>
          <a:p>
            <a:r>
              <a:rPr lang="en-US" sz="3200" b="1" dirty="0" smtClean="0">
                <a:solidFill>
                  <a:schemeClr val="bg1"/>
                </a:solidFill>
              </a:rPr>
              <a:t>Consider possible causes</a:t>
            </a:r>
          </a:p>
          <a:p>
            <a:endParaRPr lang="en-US" sz="3200" b="1" dirty="0" smtClean="0">
              <a:solidFill>
                <a:schemeClr val="bg1"/>
              </a:solidFill>
            </a:endParaRPr>
          </a:p>
          <a:p>
            <a:r>
              <a:rPr lang="en-US" sz="3200" b="1" dirty="0" smtClean="0">
                <a:solidFill>
                  <a:schemeClr val="bg1"/>
                </a:solidFill>
              </a:rPr>
              <a:t>Set goals for the policy outcome</a:t>
            </a:r>
          </a:p>
          <a:p>
            <a:endParaRPr lang="en-US" sz="3200" b="1" dirty="0" smtClean="0">
              <a:solidFill>
                <a:schemeClr val="bg1"/>
              </a:solidFill>
            </a:endParaRPr>
          </a:p>
          <a:p>
            <a:r>
              <a:rPr lang="en-US" sz="3200" b="1" dirty="0" smtClean="0">
                <a:solidFill>
                  <a:schemeClr val="bg1"/>
                </a:solidFill>
              </a:rPr>
              <a:t>Develop alternative ways to address it</a:t>
            </a:r>
            <a:endParaRPr lang="en-US" sz="3200" b="1" dirty="0">
              <a:solidFill>
                <a:schemeClr val="bg1"/>
              </a:solidFill>
            </a:endParaRPr>
          </a:p>
        </p:txBody>
      </p:sp>
    </p:spTree>
    <p:extLst>
      <p:ext uri="{BB962C8B-B14F-4D97-AF65-F5344CB8AC3E}">
        <p14:creationId xmlns:p14="http://schemas.microsoft.com/office/powerpoint/2010/main" val="2918116086"/>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EXPANDSHOWBAR" val="True"/>
  <p:tag name="ANSWERNOWTEXT" val="Answer Now"/>
  <p:tag name="RESPTABLESTYLE" val="-1"/>
  <p:tag name="ALLOWDUPLICATES" val="False"/>
  <p:tag name="AUTOADVANCE" val="False"/>
  <p:tag name="STDCHART" val="1"/>
  <p:tag name="BUBBLENAMEVISIBLE" val="True"/>
  <p:tag name="DEFAULTNUMTEAMS" val="5"/>
  <p:tag name="CUSTOMCELLBACKCOLOR2" val="-13395457"/>
  <p:tag name="DISPLAYNAME" val="True"/>
  <p:tag name="GRIDROTATIONINTERVAL" val="2"/>
  <p:tag name="POLLINGCYCLE" val="2"/>
  <p:tag name="INCLUDENONRESPONDERS" val="False"/>
  <p:tag name="ALLOWUSERFEEDBACK" val="True"/>
  <p:tag name="REALTIMEBACKUPPATH" val="(None)"/>
  <p:tag name="ADVANCEDSETTINGSVIEW" val="False"/>
  <p:tag name="FIBDISPLAYKEYWORDS" val="True"/>
  <p:tag name="USESECONDARYMONITOR" val="True"/>
  <p:tag name="RESPCOUNTERSTYLE" val="-1"/>
  <p:tag name="NUMRESPONSES" val="1"/>
  <p:tag name="REVIEWONLY" val="False"/>
  <p:tag name="TEAMSINLEADERBOARD" val="5"/>
  <p:tag name="BUBBLEGROUPING" val="3"/>
  <p:tag name="CUSTOMCELLBACKCOLOR3" val="-268652"/>
  <p:tag name="DISPLAYDEVICEID" val="True"/>
  <p:tag name="GRIDPOSITION" val="1"/>
  <p:tag name="MULTIRESPDIVISOR" val="1"/>
  <p:tag name="INCORRECTPOINTVALUE" val="0"/>
  <p:tag name="CHARTSCALE" val="True"/>
  <p:tag name="TPVERSION" val="2008"/>
  <p:tag name="ANSWERNOWSTYLE" val="-1"/>
  <p:tag name="INPUTSOURCE" val="1"/>
  <p:tag name="ROTATIONINTERVAL" val="2"/>
  <p:tag name="BUBBLESIZEVISIBLE" val="True"/>
  <p:tag name="CUSTOMCELLBACKCOLOR1" val="-657956"/>
  <p:tag name="GRIDOPACITY" val="90"/>
  <p:tag name="CHARTLABELS" val="0"/>
  <p:tag name="CORRECTPOINTVALUE" val="100"/>
  <p:tag name="FIBDISPLAYRESULTS" val="True"/>
  <p:tag name="SHOWBARVISIBLE" val="True"/>
  <p:tag name="COUNTDOWNSECONDS" val="10"/>
  <p:tag name="AUTOUPDATEALIASES" val="True"/>
  <p:tag name="CUSTOMGRIDBACKCOLOR" val="-2830136"/>
  <p:tag name="DISPLAYDEVICENUMBER" val="True"/>
  <p:tag name="RESETCHARTS" val="True"/>
  <p:tag name="ZEROBASED" val="False"/>
  <p:tag name="BACKUPSESSIONS" val="True"/>
  <p:tag name="MAXRESPONDERS" val="5"/>
  <p:tag name="USESCHEMECOLORS" val="True"/>
  <p:tag name="PARTLISTDEFAULT" val="0"/>
  <p:tag name="FIBNUMRESULTS" val="5"/>
  <p:tag name="RESPCOUNTERFORMAT" val="0"/>
  <p:tag name="BUBBLEVALUEFORMAT" val="0.0"/>
  <p:tag name="GRIDSIZE" val="{Width=800, Height=600}"/>
  <p:tag name="AUTOADJUSTPARTRANGE" val="True"/>
  <p:tag name="BACKUPMAINTENANCE" val="7"/>
  <p:tag name="CUSTOMCELLBACKCOLOR4" val="-8355712"/>
  <p:tag name="REALTIMEBACKUP" val="False"/>
  <p:tag name="CHARTVALUEFORMAT" val="0%"/>
  <p:tag name="CHARTCOLORS" val="0"/>
  <p:tag name="COUNTDOWNSTYLE" val="-1"/>
  <p:tag name="INCLUDEPPT" val="True"/>
  <p:tag name="CUSTOMCELLFORECOLOR" val="-16777216"/>
  <p:tag name="PARTICIPANTSINLEADERBOARD" val="5"/>
  <p:tag name="AUTOSIZEGRID" val="True"/>
  <p:tag name="BULLETTYPE" val="3"/>
  <p:tag name="FIBINCLUDEOTHER" val="True"/>
  <p:tag name="DELIMITERS" val="3.1"/>
  <p:tag name="TASKPANEKEY" val="74072442-7b1f-4ef4-b42c-91337cb3e4f8"/>
  <p:tag name="POWERPOINTVERSION" val="14.0"/>
  <p:tag name="TPFULLVERSION" val="4.3.2.1178"/>
  <p:tag name="ISPRING_RESOURCE_PATHS_HASH_PRESENTER" val="425ec76bf5b19c97c9b7f8be16c3d07a303741bf"/>
</p:tagLst>
</file>

<file path=ppt/tags/tag10.xml><?xml version="1.0" encoding="utf-8"?>
<p:tagLst xmlns:a="http://schemas.openxmlformats.org/drawingml/2006/main" xmlns:r="http://schemas.openxmlformats.org/officeDocument/2006/relationships" xmlns:p="http://schemas.openxmlformats.org/presentationml/2006/main">
  <p:tag name="DELIMITERS" val="3.1"/>
</p:tagLst>
</file>

<file path=ppt/tags/tag11.xml><?xml version="1.0" encoding="utf-8"?>
<p:tagLst xmlns:a="http://schemas.openxmlformats.org/drawingml/2006/main" xmlns:r="http://schemas.openxmlformats.org/officeDocument/2006/relationships" xmlns:p="http://schemas.openxmlformats.org/presentationml/2006/main">
  <p:tag name="DELIMITERS" val="3.1"/>
</p:tagLst>
</file>

<file path=ppt/tags/tag12.xml><?xml version="1.0" encoding="utf-8"?>
<p:tagLst xmlns:a="http://schemas.openxmlformats.org/drawingml/2006/main" xmlns:r="http://schemas.openxmlformats.org/officeDocument/2006/relationships" xmlns:p="http://schemas.openxmlformats.org/presentationml/2006/main">
  <p:tag name="DELIMITERS" val="3.1"/>
</p:tagLst>
</file>

<file path=ppt/tags/tag13.xml><?xml version="1.0" encoding="utf-8"?>
<p:tagLst xmlns:a="http://schemas.openxmlformats.org/drawingml/2006/main" xmlns:r="http://schemas.openxmlformats.org/officeDocument/2006/relationships" xmlns:p="http://schemas.openxmlformats.org/presentationml/2006/main">
  <p:tag name="DELIMITERS" val="3.1"/>
</p:tagLst>
</file>

<file path=ppt/tags/tag1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5.xml><?xml version="1.0" encoding="utf-8"?>
<p:tagLst xmlns:a="http://schemas.openxmlformats.org/drawingml/2006/main" xmlns:r="http://schemas.openxmlformats.org/officeDocument/2006/relationships" xmlns:p="http://schemas.openxmlformats.org/presentationml/2006/main">
  <p:tag name="DELIMITERS" val="3.1"/>
</p:tagLst>
</file>

<file path=ppt/tags/tag16.xml><?xml version="1.0" encoding="utf-8"?>
<p:tagLst xmlns:a="http://schemas.openxmlformats.org/drawingml/2006/main" xmlns:r="http://schemas.openxmlformats.org/officeDocument/2006/relationships" xmlns:p="http://schemas.openxmlformats.org/presentationml/2006/main">
  <p:tag name="DELIMITERS" val="3.1"/>
</p:tagLst>
</file>

<file path=ppt/tags/tag17.xml><?xml version="1.0" encoding="utf-8"?>
<p:tagLst xmlns:a="http://schemas.openxmlformats.org/drawingml/2006/main" xmlns:r="http://schemas.openxmlformats.org/officeDocument/2006/relationships" xmlns:p="http://schemas.openxmlformats.org/presentationml/2006/main">
  <p:tag name="DELIMITERS" val="3.1"/>
</p:tagLst>
</file>

<file path=ppt/tags/tag18.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9.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 name="DELIMITERS" val="3.1"/>
  <p:tag name="COUNTDOWNSOUND" val="(None)"/>
</p:tagLst>
</file>

<file path=ppt/tags/tag20.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5.xml><?xml version="1.0" encoding="utf-8"?>
<p:tagLst xmlns:a="http://schemas.openxmlformats.org/drawingml/2006/main" xmlns:r="http://schemas.openxmlformats.org/officeDocument/2006/relationships" xmlns:p="http://schemas.openxmlformats.org/presentationml/2006/main">
  <p:tag name="DELIMITERS" val="3.1"/>
</p:tagLst>
</file>

<file path=ppt/tags/tag6.xml><?xml version="1.0" encoding="utf-8"?>
<p:tagLst xmlns:a="http://schemas.openxmlformats.org/drawingml/2006/main" xmlns:r="http://schemas.openxmlformats.org/officeDocument/2006/relationships" xmlns:p="http://schemas.openxmlformats.org/presentationml/2006/main">
  <p:tag name="DELIMITERS" val="3.1"/>
</p:tagLst>
</file>

<file path=ppt/tags/tag7.xml><?xml version="1.0" encoding="utf-8"?>
<p:tagLst xmlns:a="http://schemas.openxmlformats.org/drawingml/2006/main" xmlns:r="http://schemas.openxmlformats.org/officeDocument/2006/relationships" xmlns:p="http://schemas.openxmlformats.org/presentationml/2006/main">
  <p:tag name="DELIMITERS" val="3.1"/>
</p:tagLst>
</file>

<file path=ppt/tags/tag8.xml><?xml version="1.0" encoding="utf-8"?>
<p:tagLst xmlns:a="http://schemas.openxmlformats.org/drawingml/2006/main" xmlns:r="http://schemas.openxmlformats.org/officeDocument/2006/relationships" xmlns:p="http://schemas.openxmlformats.org/presentationml/2006/main">
  <p:tag name="DELIMITERS" val="3.1"/>
</p:tagLst>
</file>

<file path=ppt/tags/tag9.xml><?xml version="1.0" encoding="utf-8"?>
<p:tagLst xmlns:a="http://schemas.openxmlformats.org/drawingml/2006/main" xmlns:r="http://schemas.openxmlformats.org/officeDocument/2006/relationships" xmlns:p="http://schemas.openxmlformats.org/presentationml/2006/main">
  <p:tag name="DELIMITERS" val="3.1"/>
</p:tagLst>
</file>

<file path=ppt/theme/theme1.xml><?xml version="1.0" encoding="utf-8"?>
<a:theme xmlns:a="http://schemas.openxmlformats.org/drawingml/2006/main" name="Depth">
  <a:themeElements>
    <a:clrScheme name="Custom 7">
      <a:dk1>
        <a:sysClr val="windowText" lastClr="000000"/>
      </a:dk1>
      <a:lt1>
        <a:sysClr val="window" lastClr="FFFFFF"/>
      </a:lt1>
      <a:dk2>
        <a:srgbClr val="455F51"/>
      </a:dk2>
      <a:lt2>
        <a:srgbClr val="94D7E4"/>
      </a:lt2>
      <a:accent1>
        <a:srgbClr val="41AEBD"/>
      </a:accent1>
      <a:accent2>
        <a:srgbClr val="97E9D5"/>
      </a:accent2>
      <a:accent3>
        <a:srgbClr val="A2CF49"/>
      </a:accent3>
      <a:accent4>
        <a:srgbClr val="608F3D"/>
      </a:accent4>
      <a:accent5>
        <a:srgbClr val="F4DE3A"/>
      </a:accent5>
      <a:accent6>
        <a:srgbClr val="FCB11C"/>
      </a:accent6>
      <a:hlink>
        <a:srgbClr val="0070C0"/>
      </a:hlink>
      <a:folHlink>
        <a:srgbClr val="D3B86D"/>
      </a:folHlink>
    </a:clrScheme>
    <a:fontScheme name="Depth">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Depth" id="{7BEAFC2A-325C-49C4-AC08-2B765DA903F9}" vid="{1735E755-43E6-43AA-ABA2-C989ECC79AF5}"/>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TC104033923[[fn=Depth]]</Template>
  <TotalTime>10517820</TotalTime>
  <Pages>10</Pages>
  <Words>1494</Words>
  <Application>Microsoft Office PowerPoint</Application>
  <PresentationFormat>On-screen Show (4:3)</PresentationFormat>
  <Paragraphs>257</Paragraphs>
  <Slides>33</Slides>
  <Notes>21</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Depth</vt:lpstr>
      <vt:lpstr>PowerPoint Presentation</vt:lpstr>
      <vt:lpstr>Introduction </vt:lpstr>
      <vt:lpstr>Alabama’s Immigration Law</vt:lpstr>
      <vt:lpstr>What’s Involved in Policy Analysis?</vt:lpstr>
      <vt:lpstr>Review:  Steps in Policy Analysis Process</vt:lpstr>
      <vt:lpstr>How Do Policymakers Analyze a Problem? </vt:lpstr>
      <vt:lpstr>A Good First Step in Policy Analysis:  Understand the Nature of the Problem</vt:lpstr>
      <vt:lpstr>In-Class Activity</vt:lpstr>
      <vt:lpstr>Components of Problem Analysis (Overview)</vt:lpstr>
      <vt:lpstr> Define the Problem and Determine How to Measure It</vt:lpstr>
      <vt:lpstr>Document the Extent or Magnitude</vt:lpstr>
      <vt:lpstr>What’s Causing This Problem? </vt:lpstr>
      <vt:lpstr>Problem Analysis</vt:lpstr>
      <vt:lpstr>Unemployment</vt:lpstr>
      <vt:lpstr>Student Debt</vt:lpstr>
      <vt:lpstr>Binge Drinking</vt:lpstr>
      <vt:lpstr>Is Binge Drinking Really a Problem? </vt:lpstr>
      <vt:lpstr>Distracted Driving</vt:lpstr>
      <vt:lpstr>Texting While Driving: Court Decision in Massachusetts</vt:lpstr>
      <vt:lpstr>Information Sources</vt:lpstr>
      <vt:lpstr>Evaluating the Quality of Information</vt:lpstr>
      <vt:lpstr>What Policies Should Be Developed?  </vt:lpstr>
      <vt:lpstr>What Policy Outcomes Need to Be Attained? Set Goals</vt:lpstr>
      <vt:lpstr>Construct Alternatives</vt:lpstr>
      <vt:lpstr>Instruments of Public Policy  </vt:lpstr>
      <vt:lpstr>What Tools Do You See? </vt:lpstr>
      <vt:lpstr>Effective Policy Design:   Schneider and Ingram (1997)</vt:lpstr>
      <vt:lpstr>Categories of Policy Tools Schneider and Ingram (1997)</vt:lpstr>
      <vt:lpstr>What Are Some Innovative Ways to Develop Policy? </vt:lpstr>
      <vt:lpstr>Methods to Formulate Policy</vt:lpstr>
      <vt:lpstr>Construct Alternatives (cont’d)</vt:lpstr>
      <vt:lpstr>Review: Steps in the Policy Analysis Process</vt:lpstr>
      <vt:lpstr>Wrap-Up</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Public Policy</dc:title>
  <dc:subject>Introduction</dc:subject>
  <dc:creator>CIT</dc:creator>
  <cp:lastModifiedBy>ahughes</cp:lastModifiedBy>
  <cp:revision>484</cp:revision>
  <cp:lastPrinted>1601-01-01T00:00:00Z</cp:lastPrinted>
  <dcterms:created xsi:type="dcterms:W3CDTF">1996-06-04T09:17:48Z</dcterms:created>
  <dcterms:modified xsi:type="dcterms:W3CDTF">2014-11-04T22:18:44Z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emplateType">
    <vt:i4>2</vt:i4>
  </property>
  <property fmtid="{D5CDD505-2E9C-101B-9397-08002B2CF9AE}" pid="3" name="GraphicType">
    <vt:i4>1</vt:i4>
  </property>
  <property fmtid="{D5CDD505-2E9C-101B-9397-08002B2CF9AE}" pid="4" name="Compression">
    <vt:i4>100</vt:i4>
  </property>
  <property fmtid="{D5CDD505-2E9C-101B-9397-08002B2CF9AE}" pid="5" name="ScreenSize">
    <vt:i4>1</vt:i4>
  </property>
  <property fmtid="{D5CDD505-2E9C-101B-9397-08002B2CF9AE}" pid="6" name="ScreenUsage">
    <vt:i4>3</vt:i4>
  </property>
  <property fmtid="{D5CDD505-2E9C-101B-9397-08002B2CF9AE}" pid="7" name="MailAddress">
    <vt:lpwstr>furlongs@uwgb.edu</vt:lpwstr>
  </property>
  <property fmtid="{D5CDD505-2E9C-101B-9397-08002B2CF9AE}" pid="8" name="HomePage">
    <vt:lpwstr/>
  </property>
  <property fmtid="{D5CDD505-2E9C-101B-9397-08002B2CF9AE}" pid="9" name="Other">
    <vt:lpwstr/>
  </property>
  <property fmtid="{D5CDD505-2E9C-101B-9397-08002B2CF9AE}" pid="10" name="DownloadOriginal">
    <vt:bool>false</vt:bool>
  </property>
  <property fmtid="{D5CDD505-2E9C-101B-9397-08002B2CF9AE}" pid="11" name="DownloadIEButton">
    <vt:bool>false</vt:bool>
  </property>
  <property fmtid="{D5CDD505-2E9C-101B-9397-08002B2CF9AE}" pid="12" name="UseBrowserColor">
    <vt:bool>true</vt:bool>
  </property>
  <property fmtid="{D5CDD505-2E9C-101B-9397-08002B2CF9AE}" pid="13" name="BackColor">
    <vt:i4>15132390</vt:i4>
  </property>
  <property fmtid="{D5CDD505-2E9C-101B-9397-08002B2CF9AE}" pid="14" name="TextColor">
    <vt:i4>0</vt:i4>
  </property>
  <property fmtid="{D5CDD505-2E9C-101B-9397-08002B2CF9AE}" pid="15" name="LinkColor">
    <vt:i4>16711782</vt:i4>
  </property>
  <property fmtid="{D5CDD505-2E9C-101B-9397-08002B2CF9AE}" pid="16" name="VisitedColor">
    <vt:i4>10040268</vt:i4>
  </property>
  <property fmtid="{D5CDD505-2E9C-101B-9397-08002B2CF9AE}" pid="17" name="TransparentButton">
    <vt:i4>0</vt:i4>
  </property>
  <property fmtid="{D5CDD505-2E9C-101B-9397-08002B2CF9AE}" pid="18" name="ButtonType">
    <vt:i4>3</vt:i4>
  </property>
  <property fmtid="{D5CDD505-2E9C-101B-9397-08002B2CF9AE}" pid="19" name="ShowNotes">
    <vt:bool>false</vt:bool>
  </property>
  <property fmtid="{D5CDD505-2E9C-101B-9397-08002B2CF9AE}" pid="20" name="NavBtnPos">
    <vt:i4>3</vt:i4>
  </property>
  <property fmtid="{D5CDD505-2E9C-101B-9397-08002B2CF9AE}" pid="21" name="OutputDir">
    <vt:lpwstr>W:\POLICY\OUTLINES</vt:lpwstr>
  </property>
</Properties>
</file>