
<file path=[Content_Types].xml><?xml version="1.0" encoding="utf-8"?>
<Types xmlns="http://schemas.openxmlformats.org/package/2006/content-types">
  <Default Extension="png" ContentType="image/png"/>
  <Default Extension="wmf" ContentType="image/x-w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2.xml" ContentType="application/vnd.openxmlformats-officedocument.presentationml.tags+xml"/>
  <Override PartName="/ppt/notesSlides/notesSlide1.xml" ContentType="application/vnd.openxmlformats-officedocument.presentationml.notesSlide+xml"/>
  <Override PartName="/ppt/tags/tag3.xml" ContentType="application/vnd.openxmlformats-officedocument.presentationml.tags+xml"/>
  <Override PartName="/ppt/notesSlides/notesSlide2.xml" ContentType="application/vnd.openxmlformats-officedocument.presentationml.notesSlide+xml"/>
  <Override PartName="/ppt/tags/tag4.xml" ContentType="application/vnd.openxmlformats-officedocument.presentationml.tags+xml"/>
  <Override PartName="/ppt/notesSlides/notesSlide3.xml" ContentType="application/vnd.openxmlformats-officedocument.presentationml.notesSlide+xml"/>
  <Override PartName="/ppt/notesSlides/notesSlide4.xml" ContentType="application/vnd.openxmlformats-officedocument.presentationml.notesSlide+xml"/>
  <Override PartName="/ppt/tags/tag5.xml" ContentType="application/vnd.openxmlformats-officedocument.presentationml.tags+xml"/>
  <Override PartName="/ppt/notesSlides/notesSlide5.xml" ContentType="application/vnd.openxmlformats-officedocument.presentationml.notesSlide+xml"/>
  <Override PartName="/ppt/tags/tag6.xml" ContentType="application/vnd.openxmlformats-officedocument.presentationml.tags+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tags/tag7.xml" ContentType="application/vnd.openxmlformats-officedocument.presentationml.tags+xml"/>
  <Override PartName="/ppt/tags/tag8.xml" ContentType="application/vnd.openxmlformats-officedocument.presentationml.tags+xml"/>
  <Override PartName="/ppt/notesSlides/notesSlide11.xml" ContentType="application/vnd.openxmlformats-officedocument.presentationml.notesSlide+xml"/>
  <Override PartName="/ppt/tags/tag9.xml" ContentType="application/vnd.openxmlformats-officedocument.presentationml.tags+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tags/tag10.xml" ContentType="application/vnd.openxmlformats-officedocument.presentationml.tags+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tags/tag11.xml" ContentType="application/vnd.openxmlformats-officedocument.presentationml.tags+xml"/>
  <Override PartName="/ppt/notesSlides/notesSlide18.xml" ContentType="application/vnd.openxmlformats-officedocument.presentationml.notesSlide+xml"/>
  <Override PartName="/ppt/tags/tag12.xml" ContentType="application/vnd.openxmlformats-officedocument.presentationml.tags+xml"/>
  <Override PartName="/ppt/notesSlides/notesSlide19.xml" ContentType="application/vnd.openxmlformats-officedocument.presentationml.notesSlide+xml"/>
  <Override PartName="/ppt/tags/tag13.xml" ContentType="application/vnd.openxmlformats-officedocument.presentationml.tags+xml"/>
  <Override PartName="/ppt/notesSlides/notesSlide20.xml" ContentType="application/vnd.openxmlformats-officedocument.presentationml.notesSlide+xml"/>
  <Override PartName="/ppt/tags/tag14.xml" ContentType="application/vnd.openxmlformats-officedocument.presentationml.tags+xml"/>
  <Override PartName="/ppt/notesSlides/notesSlide21.xml" ContentType="application/vnd.openxmlformats-officedocument.presentationml.notesSlide+xml"/>
  <Override PartName="/ppt/tags/tag15.xml" ContentType="application/vnd.openxmlformats-officedocument.presentationml.tags+xml"/>
  <Override PartName="/ppt/notesSlides/notesSlide22.xml" ContentType="application/vnd.openxmlformats-officedocument.presentationml.notesSlide+xml"/>
  <Override PartName="/ppt/tags/tag16.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73" r:id="rId1"/>
  </p:sldMasterIdLst>
  <p:notesMasterIdLst>
    <p:notesMasterId r:id="rId36"/>
  </p:notesMasterIdLst>
  <p:handoutMasterIdLst>
    <p:handoutMasterId r:id="rId37"/>
  </p:handoutMasterIdLst>
  <p:sldIdLst>
    <p:sldId id="356" r:id="rId2"/>
    <p:sldId id="357" r:id="rId3"/>
    <p:sldId id="381" r:id="rId4"/>
    <p:sldId id="358" r:id="rId5"/>
    <p:sldId id="382" r:id="rId6"/>
    <p:sldId id="367" r:id="rId7"/>
    <p:sldId id="368" r:id="rId8"/>
    <p:sldId id="386" r:id="rId9"/>
    <p:sldId id="383" r:id="rId10"/>
    <p:sldId id="385" r:id="rId11"/>
    <p:sldId id="397" r:id="rId12"/>
    <p:sldId id="396" r:id="rId13"/>
    <p:sldId id="388" r:id="rId14"/>
    <p:sldId id="389" r:id="rId15"/>
    <p:sldId id="390" r:id="rId16"/>
    <p:sldId id="391" r:id="rId17"/>
    <p:sldId id="392" r:id="rId18"/>
    <p:sldId id="369" r:id="rId19"/>
    <p:sldId id="359" r:id="rId20"/>
    <p:sldId id="360" r:id="rId21"/>
    <p:sldId id="393" r:id="rId22"/>
    <p:sldId id="361" r:id="rId23"/>
    <p:sldId id="394" r:id="rId24"/>
    <p:sldId id="362" r:id="rId25"/>
    <p:sldId id="363" r:id="rId26"/>
    <p:sldId id="364" r:id="rId27"/>
    <p:sldId id="365" r:id="rId28"/>
    <p:sldId id="371" r:id="rId29"/>
    <p:sldId id="372" r:id="rId30"/>
    <p:sldId id="373" r:id="rId31"/>
    <p:sldId id="374" r:id="rId32"/>
    <p:sldId id="375" r:id="rId33"/>
    <p:sldId id="376" r:id="rId34"/>
    <p:sldId id="395" r:id="rId35"/>
  </p:sldIdLst>
  <p:sldSz cx="9144000" cy="6858000" type="screen4x3"/>
  <p:notesSz cx="7010400" cy="9296400"/>
  <p:custDataLst>
    <p:tags r:id="rId38"/>
  </p:custDataLst>
  <p:kinsoku lang="ja-JP" invalStChars="、。，．・：；？！゛゜ヽヾゝゞ々ー’”）〕］｝〉》」』】°‰′″℃￠％ぁぃぅぇぉっゃゅょゎァィゥェォッャュョヮヵヶ!%),.:;?]}｡｣､･ｧｨｩｪｫｬｭｮｯｰﾞﾟ" invalEndChars="‘“（〔［｛〈《「『【￥＄$([\{｢￡"/>
  <p:defaultTextStyle>
    <a:defPPr>
      <a:defRPr lang="en-US"/>
    </a:defPPr>
    <a:lvl1pPr algn="l" rtl="0" eaLnBrk="0" fontAlgn="base" hangingPunct="0">
      <a:spcBef>
        <a:spcPct val="0"/>
      </a:spcBef>
      <a:spcAft>
        <a:spcPct val="0"/>
      </a:spcAft>
      <a:defRPr sz="2400" kern="1200">
        <a:solidFill>
          <a:schemeClr val="tx1"/>
        </a:solidFill>
        <a:latin typeface="Times New Roman" charset="0"/>
        <a:ea typeface="+mn-ea"/>
        <a:cs typeface="+mn-cs"/>
      </a:defRPr>
    </a:lvl1pPr>
    <a:lvl2pPr marL="457200" algn="l" rtl="0" eaLnBrk="0" fontAlgn="base" hangingPunct="0">
      <a:spcBef>
        <a:spcPct val="0"/>
      </a:spcBef>
      <a:spcAft>
        <a:spcPct val="0"/>
      </a:spcAft>
      <a:defRPr sz="2400" kern="1200">
        <a:solidFill>
          <a:schemeClr val="tx1"/>
        </a:solidFill>
        <a:latin typeface="Times New Roman" charset="0"/>
        <a:ea typeface="+mn-ea"/>
        <a:cs typeface="+mn-cs"/>
      </a:defRPr>
    </a:lvl2pPr>
    <a:lvl3pPr marL="914400" algn="l" rtl="0" eaLnBrk="0" fontAlgn="base" hangingPunct="0">
      <a:spcBef>
        <a:spcPct val="0"/>
      </a:spcBef>
      <a:spcAft>
        <a:spcPct val="0"/>
      </a:spcAft>
      <a:defRPr sz="2400" kern="1200">
        <a:solidFill>
          <a:schemeClr val="tx1"/>
        </a:solidFill>
        <a:latin typeface="Times New Roman" charset="0"/>
        <a:ea typeface="+mn-ea"/>
        <a:cs typeface="+mn-cs"/>
      </a:defRPr>
    </a:lvl3pPr>
    <a:lvl4pPr marL="1371600" algn="l" rtl="0" eaLnBrk="0" fontAlgn="base" hangingPunct="0">
      <a:spcBef>
        <a:spcPct val="0"/>
      </a:spcBef>
      <a:spcAft>
        <a:spcPct val="0"/>
      </a:spcAft>
      <a:defRPr sz="2400" kern="1200">
        <a:solidFill>
          <a:schemeClr val="tx1"/>
        </a:solidFill>
        <a:latin typeface="Times New Roman" charset="0"/>
        <a:ea typeface="+mn-ea"/>
        <a:cs typeface="+mn-cs"/>
      </a:defRPr>
    </a:lvl4pPr>
    <a:lvl5pPr marL="1828800" algn="l" rtl="0" eaLnBrk="0" fontAlgn="base" hangingPunct="0">
      <a:spcBef>
        <a:spcPct val="0"/>
      </a:spcBef>
      <a:spcAft>
        <a:spcPct val="0"/>
      </a:spcAft>
      <a:defRPr sz="2400" kern="1200">
        <a:solidFill>
          <a:schemeClr val="tx1"/>
        </a:solidFill>
        <a:latin typeface="Times New Roman" charset="0"/>
        <a:ea typeface="+mn-ea"/>
        <a:cs typeface="+mn-cs"/>
      </a:defRPr>
    </a:lvl5pPr>
    <a:lvl6pPr marL="2286000" algn="l" defTabSz="914400" rtl="0" eaLnBrk="1" latinLnBrk="0" hangingPunct="1">
      <a:defRPr sz="2400" kern="1200">
        <a:solidFill>
          <a:schemeClr val="tx1"/>
        </a:solidFill>
        <a:latin typeface="Times New Roman" charset="0"/>
        <a:ea typeface="+mn-ea"/>
        <a:cs typeface="+mn-cs"/>
      </a:defRPr>
    </a:lvl6pPr>
    <a:lvl7pPr marL="2743200" algn="l" defTabSz="914400" rtl="0" eaLnBrk="1" latinLnBrk="0" hangingPunct="1">
      <a:defRPr sz="2400" kern="1200">
        <a:solidFill>
          <a:schemeClr val="tx1"/>
        </a:solidFill>
        <a:latin typeface="Times New Roman" charset="0"/>
        <a:ea typeface="+mn-ea"/>
        <a:cs typeface="+mn-cs"/>
      </a:defRPr>
    </a:lvl7pPr>
    <a:lvl8pPr marL="3200400" algn="l" defTabSz="914400" rtl="0" eaLnBrk="1" latinLnBrk="0" hangingPunct="1">
      <a:defRPr sz="2400" kern="1200">
        <a:solidFill>
          <a:schemeClr val="tx1"/>
        </a:solidFill>
        <a:latin typeface="Times New Roman" charset="0"/>
        <a:ea typeface="+mn-ea"/>
        <a:cs typeface="+mn-cs"/>
      </a:defRPr>
    </a:lvl8pPr>
    <a:lvl9pPr marL="3657600" algn="l" defTabSz="914400" rtl="0" eaLnBrk="1" latinLnBrk="0" hangingPunct="1">
      <a:defRPr sz="2400" kern="1200">
        <a:solidFill>
          <a:schemeClr val="tx1"/>
        </a:solidFill>
        <a:latin typeface="Times New Roman" charset="0"/>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 uri="{2D200454-40CA-4A62-9FC3-DE9A4176ACB9}">
      <p15:notesGuideLst xmlns="" xmlns:p15="http://schemas.microsoft.com/office/powerpoint/2012/main">
        <p15:guide id="1" orient="horz" pos="2928">
          <p15:clr>
            <a:srgbClr val="A4A3A4"/>
          </p15:clr>
        </p15:guide>
        <p15:guide id="2" pos="2208">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5" autoAdjust="0"/>
    <p:restoredTop sz="78599" autoAdjust="0"/>
  </p:normalViewPr>
  <p:slideViewPr>
    <p:cSldViewPr>
      <p:cViewPr varScale="1">
        <p:scale>
          <a:sx n="65" d="100"/>
          <a:sy n="65" d="100"/>
        </p:scale>
        <p:origin x="-662" y="-77"/>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4181"/>
    </p:cViewPr>
  </p:sorterViewPr>
  <p:notesViewPr>
    <p:cSldViewPr>
      <p:cViewPr>
        <p:scale>
          <a:sx n="75" d="100"/>
          <a:sy n="75" d="100"/>
        </p:scale>
        <p:origin x="-732" y="1896"/>
      </p:cViewPr>
      <p:guideLst>
        <p:guide orient="horz" pos="2928"/>
        <p:guide pos="2208"/>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ags" Target="tags/tag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handoutMaster" Target="handoutMasters/handoutMaster1.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25808624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body" sz="quarter" idx="3"/>
          </p:nvPr>
        </p:nvSpPr>
        <p:spPr bwMode="auto">
          <a:xfrm>
            <a:off x="934720" y="4416426"/>
            <a:ext cx="5140960" cy="4183063"/>
          </a:xfrm>
          <a:prstGeom prst="rect">
            <a:avLst/>
          </a:prstGeom>
          <a:noFill/>
          <a:ln w="12700">
            <a:noFill/>
            <a:miter lim="800000"/>
            <a:headEnd/>
            <a:tailEnd/>
          </a:ln>
          <a:effectLst/>
        </p:spPr>
        <p:txBody>
          <a:bodyPr vert="horz" wrap="square" lIns="90488" tIns="44450" rIns="90488" bIns="44450" numCol="1" anchor="t" anchorCtr="0" compatLnSpc="1">
            <a:prstTxWarp prst="textNoShape">
              <a:avLst/>
            </a:prstTxWarp>
          </a:bodyPr>
          <a:lstStyle/>
          <a:p>
            <a:pPr lvl="0"/>
            <a:r>
              <a:rPr lang="en-US" dirty="0" smtClean="0"/>
              <a:t>Click to edit Master notes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2051" name="Rectangle 3"/>
          <p:cNvSpPr>
            <a:spLocks noGrp="1" noRot="1" noChangeAspect="1" noChangeArrowheads="1" noTextEdit="1"/>
          </p:cNvSpPr>
          <p:nvPr>
            <p:ph type="sldImg" idx="2"/>
          </p:nvPr>
        </p:nvSpPr>
        <p:spPr bwMode="auto">
          <a:xfrm>
            <a:off x="1190625" y="703263"/>
            <a:ext cx="4630738" cy="3473450"/>
          </a:xfrm>
          <a:prstGeom prst="rect">
            <a:avLst/>
          </a:prstGeom>
          <a:noFill/>
          <a:ln w="12700">
            <a:solidFill>
              <a:schemeClr val="tx1"/>
            </a:solidFill>
            <a:miter lim="800000"/>
            <a:headEnd/>
            <a:tailEnd/>
          </a:ln>
          <a:effectLst/>
        </p:spPr>
      </p:sp>
      <p:sp>
        <p:nvSpPr>
          <p:cNvPr id="2052" name="Rectangle 4"/>
          <p:cNvSpPr>
            <a:spLocks noChangeArrowheads="1"/>
          </p:cNvSpPr>
          <p:nvPr/>
        </p:nvSpPr>
        <p:spPr bwMode="auto">
          <a:xfrm>
            <a:off x="6543040" y="8896350"/>
            <a:ext cx="395958" cy="306388"/>
          </a:xfrm>
          <a:prstGeom prst="rect">
            <a:avLst/>
          </a:prstGeom>
          <a:noFill/>
          <a:ln w="12700">
            <a:noFill/>
            <a:miter lim="800000"/>
            <a:headEnd/>
            <a:tailEnd/>
          </a:ln>
          <a:effectLst/>
        </p:spPr>
        <p:txBody>
          <a:bodyPr wrap="none" lIns="90488" tIns="44450" rIns="90488" bIns="44450" anchor="ctr">
            <a:spAutoFit/>
          </a:bodyPr>
          <a:lstStyle/>
          <a:p>
            <a:pPr algn="r"/>
            <a:fld id="{A6387FC2-3D27-4F52-9D76-628B6E360B66}" type="slidenum">
              <a:rPr lang="en-US" sz="1400">
                <a:latin typeface="Calibri" panose="020F0502020204030204" pitchFamily="34" charset="0"/>
              </a:rPr>
              <a:pPr algn="r"/>
              <a:t>‹#›</a:t>
            </a:fld>
            <a:endParaRPr lang="en-US" sz="1400" dirty="0">
              <a:latin typeface="Calibri" panose="020F0502020204030204" pitchFamily="34" charset="0"/>
            </a:endParaRPr>
          </a:p>
        </p:txBody>
      </p:sp>
    </p:spTree>
    <p:extLst>
      <p:ext uri="{BB962C8B-B14F-4D97-AF65-F5344CB8AC3E}">
        <p14:creationId xmlns:p14="http://schemas.microsoft.com/office/powerpoint/2010/main" val="165264911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Calibri" panose="020F0502020204030204" pitchFamily="34" charset="0"/>
        <a:ea typeface="+mn-ea"/>
        <a:cs typeface="+mn-cs"/>
      </a:defRPr>
    </a:lvl1pPr>
    <a:lvl2pPr marL="457200" algn="l" rtl="0" eaLnBrk="0" fontAlgn="base" hangingPunct="0">
      <a:spcBef>
        <a:spcPct val="30000"/>
      </a:spcBef>
      <a:spcAft>
        <a:spcPct val="0"/>
      </a:spcAft>
      <a:defRPr sz="1200" kern="1200">
        <a:solidFill>
          <a:schemeClr val="tx1"/>
        </a:solidFill>
        <a:latin typeface="Calibri" panose="020F0502020204030204" pitchFamily="34" charset="0"/>
        <a:ea typeface="+mn-ea"/>
        <a:cs typeface="+mn-cs"/>
      </a:defRPr>
    </a:lvl2pPr>
    <a:lvl3pPr marL="914400" algn="l" rtl="0" eaLnBrk="0" fontAlgn="base" hangingPunct="0">
      <a:spcBef>
        <a:spcPct val="30000"/>
      </a:spcBef>
      <a:spcAft>
        <a:spcPct val="0"/>
      </a:spcAft>
      <a:defRPr sz="1200" kern="1200">
        <a:solidFill>
          <a:schemeClr val="tx1"/>
        </a:solidFill>
        <a:latin typeface="Calibri" panose="020F0502020204030204" pitchFamily="34" charset="0"/>
        <a:ea typeface="+mn-ea"/>
        <a:cs typeface="+mn-cs"/>
      </a:defRPr>
    </a:lvl3pPr>
    <a:lvl4pPr marL="1371600" algn="l" rtl="0" eaLnBrk="0" fontAlgn="base" hangingPunct="0">
      <a:spcBef>
        <a:spcPct val="30000"/>
      </a:spcBef>
      <a:spcAft>
        <a:spcPct val="0"/>
      </a:spcAft>
      <a:defRPr sz="1200" kern="1200">
        <a:solidFill>
          <a:schemeClr val="tx1"/>
        </a:solidFill>
        <a:latin typeface="Calibri" panose="020F0502020204030204" pitchFamily="34" charset="0"/>
        <a:ea typeface="+mn-ea"/>
        <a:cs typeface="+mn-cs"/>
      </a:defRPr>
    </a:lvl4pPr>
    <a:lvl5pPr marL="1828800" algn="l" rtl="0" eaLnBrk="0" fontAlgn="base" hangingPunct="0">
      <a:spcBef>
        <a:spcPct val="30000"/>
      </a:spcBef>
      <a:spcAft>
        <a:spcPct val="0"/>
      </a:spcAft>
      <a:defRPr sz="1200" kern="1200">
        <a:solidFill>
          <a:schemeClr val="tx1"/>
        </a:solidFill>
        <a:latin typeface="Calibri" panose="020F0502020204030204"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3" Type="http://schemas.openxmlformats.org/officeDocument/2006/relationships/hyperlink" Target="https://www.youtube.com/watch?v=IbBp1yMU7lE" TargetMode="External"/><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3" Type="http://schemas.openxmlformats.org/officeDocument/2006/relationships/hyperlink" Target="https://www.youtube.com/watch?v=cyABmRboBi4" TargetMode="External"/><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3" Type="http://schemas.openxmlformats.org/officeDocument/2006/relationships/hyperlink" Target="http://gis.nwcg.gov/gist_2004/logos/federal_logos.html" TargetMode="External"/><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a:xfrm>
            <a:off x="4143587" y="9119173"/>
            <a:ext cx="3169920" cy="480388"/>
          </a:xfrm>
          <a:prstGeom prst="rect">
            <a:avLst/>
          </a:prstGeom>
        </p:spPr>
        <p:txBody>
          <a:bodyPr lIns="94851" tIns="47425" rIns="94851" bIns="47425"/>
          <a:lstStyle/>
          <a:p>
            <a:fld id="{3795C09E-89EC-472A-AE66-F0B7C1C553D3}" type="slidenum">
              <a:rPr lang="en-US" smtClean="0">
                <a:latin typeface="Calibri" panose="020F0502020204030204" pitchFamily="34" charset="0"/>
              </a:rPr>
              <a:pPr/>
              <a:t>1</a:t>
            </a:fld>
            <a:endParaRPr lang="en-US" dirty="0">
              <a:latin typeface="Calibri" panose="020F0502020204030204" pitchFamily="34" charset="0"/>
            </a:endParaRPr>
          </a:p>
        </p:txBody>
      </p:sp>
    </p:spTree>
    <p:extLst>
      <p:ext uri="{BB962C8B-B14F-4D97-AF65-F5344CB8AC3E}">
        <p14:creationId xmlns:p14="http://schemas.microsoft.com/office/powerpoint/2010/main" val="66977478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Clip Art photo</a:t>
            </a:r>
            <a:endParaRPr lang="en-US"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Image/Webpage</a:t>
            </a:r>
            <a:r>
              <a:rPr lang="en-US" baseline="0" dirty="0" smtClean="0"/>
              <a:t> </a:t>
            </a:r>
            <a:r>
              <a:rPr lang="en-US" baseline="0" dirty="0" smtClean="0"/>
              <a:t>Source: http://</a:t>
            </a:r>
            <a:r>
              <a:rPr lang="en-US" baseline="0" dirty="0" smtClean="0"/>
              <a:t>www.gao.gov/browse/topic </a:t>
            </a:r>
            <a:endParaRPr lang="en-US"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0" fontAlgn="base" latinLnBrk="0" hangingPunct="0">
              <a:lnSpc>
                <a:spcPct val="100000"/>
              </a:lnSpc>
              <a:spcBef>
                <a:spcPct val="30000"/>
              </a:spcBef>
              <a:spcAft>
                <a:spcPct val="0"/>
              </a:spcAft>
              <a:buClrTx/>
              <a:buSzTx/>
              <a:buFontTx/>
              <a:buNone/>
              <a:tabLst/>
              <a:defRPr/>
            </a:pPr>
            <a:endParaRPr lang="en-US" sz="1200" b="0" i="0" kern="1200" dirty="0" smtClean="0">
              <a:solidFill>
                <a:schemeClr val="tx1"/>
              </a:solidFill>
              <a:ea typeface="+mn-ea"/>
              <a:cs typeface="+mn-cs"/>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Link to the </a:t>
            </a:r>
            <a:r>
              <a:rPr lang="en-US" dirty="0" err="1" smtClean="0"/>
              <a:t>PewResearchCenter</a:t>
            </a:r>
            <a:r>
              <a:rPr lang="en-US" baseline="0" dirty="0" smtClean="0"/>
              <a:t>  http://www.pewresearch.org/  </a:t>
            </a:r>
          </a:p>
          <a:p>
            <a:endParaRPr lang="en-US" baseline="0" dirty="0" smtClean="0"/>
          </a:p>
          <a:p>
            <a:r>
              <a:rPr lang="en-US" baseline="0" dirty="0" smtClean="0"/>
              <a:t>Explore the various policy studies they do. </a:t>
            </a:r>
            <a:endParaRPr lang="en-US" dirty="0"/>
          </a:p>
        </p:txBody>
      </p:sp>
    </p:spTree>
    <p:extLst>
      <p:ext uri="{BB962C8B-B14F-4D97-AF65-F5344CB8AC3E}">
        <p14:creationId xmlns:p14="http://schemas.microsoft.com/office/powerpoint/2010/main" val="89704296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1" indent="0" algn="l" defTabSz="914400" rtl="0" eaLnBrk="0" fontAlgn="base" latinLnBrk="0" hangingPunct="0">
              <a:lnSpc>
                <a:spcPct val="100000"/>
              </a:lnSpc>
              <a:spcBef>
                <a:spcPct val="30000"/>
              </a:spcBef>
              <a:spcAft>
                <a:spcPct val="0"/>
              </a:spcAft>
              <a:buClrTx/>
              <a:buSzTx/>
              <a:buFontTx/>
              <a:buNone/>
              <a:tabLst/>
              <a:defRPr/>
            </a:pPr>
            <a:endParaRPr lang="en-US"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Tree>
    <p:extLst>
      <p:ext uri="{BB962C8B-B14F-4D97-AF65-F5344CB8AC3E}">
        <p14:creationId xmlns:p14="http://schemas.microsoft.com/office/powerpoint/2010/main" val="48151754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Tree>
    <p:extLst>
      <p:ext uri="{BB962C8B-B14F-4D97-AF65-F5344CB8AC3E}">
        <p14:creationId xmlns:p14="http://schemas.microsoft.com/office/powerpoint/2010/main" val="121737103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US" sz="1200" kern="1200" dirty="0" smtClean="0">
                <a:solidFill>
                  <a:schemeClr val="tx1"/>
                </a:solidFill>
                <a:effectLst/>
                <a:ea typeface="+mn-ea"/>
                <a:cs typeface="+mn-cs"/>
              </a:rPr>
              <a:t>Consider the case of using cell phones while driving a car, whether for talking or texting. Given the information provided in the chapter, would you favor restricting drivers’ use of handheld cell phones? What about hands-free cell phones? What about restrictions on texting? How would you defend this policy choice</a:t>
            </a:r>
            <a:r>
              <a:rPr lang="en-US" sz="1200" kern="1200" dirty="0" smtClean="0">
                <a:solidFill>
                  <a:schemeClr val="tx1"/>
                </a:solidFill>
                <a:effectLst/>
                <a:ea typeface="+mn-ea"/>
                <a:cs typeface="+mn-cs"/>
              </a:rPr>
              <a:t>?</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US" sz="1200" kern="1200" dirty="0" smtClean="0">
              <a:solidFill>
                <a:schemeClr val="tx1"/>
              </a:solidFill>
              <a:effectLst/>
              <a:ea typeface="+mn-ea"/>
              <a:cs typeface="+mn-cs"/>
            </a:endParaRPr>
          </a:p>
          <a:p>
            <a:pPr marL="0" marR="0" lvl="0" indent="0" algn="l" defTabSz="914400" rtl="0" eaLnBrk="0" fontAlgn="base" latinLnBrk="0" hangingPunct="0">
              <a:lnSpc>
                <a:spcPct val="100000"/>
              </a:lnSpc>
              <a:spcBef>
                <a:spcPct val="30000"/>
              </a:spcBef>
              <a:spcAft>
                <a:spcPct val="0"/>
              </a:spcAft>
              <a:buClrTx/>
              <a:buSzTx/>
              <a:buFontTx/>
              <a:buNone/>
              <a:tabLst/>
              <a:defRPr/>
            </a:pPr>
            <a:r>
              <a:rPr lang="en-US" sz="1200" kern="1200" dirty="0" smtClean="0">
                <a:solidFill>
                  <a:schemeClr val="tx1"/>
                </a:solidFill>
                <a:effectLst/>
                <a:ea typeface="+mn-ea"/>
                <a:cs typeface="+mn-cs"/>
              </a:rPr>
              <a:t>Clip Art photo.</a:t>
            </a:r>
            <a:endParaRPr lang="en-US" sz="1200" kern="1200" dirty="0" smtClean="0">
              <a:solidFill>
                <a:schemeClr val="tx1"/>
              </a:solidFill>
              <a:effectLst/>
              <a:ea typeface="+mn-ea"/>
              <a:cs typeface="+mn-cs"/>
            </a:endParaRPr>
          </a:p>
        </p:txBody>
      </p:sp>
    </p:spTree>
    <p:extLst>
      <p:ext uri="{BB962C8B-B14F-4D97-AF65-F5344CB8AC3E}">
        <p14:creationId xmlns:p14="http://schemas.microsoft.com/office/powerpoint/2010/main" val="428951229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US" sz="1200" kern="1200" dirty="0" smtClean="0">
                <a:solidFill>
                  <a:schemeClr val="tx1"/>
                </a:solidFill>
                <a:effectLst/>
                <a:ea typeface="+mn-ea"/>
                <a:cs typeface="+mn-cs"/>
              </a:rPr>
              <a:t>Video: </a:t>
            </a:r>
            <a:r>
              <a:rPr lang="en-US" sz="1200" u="sng" kern="1200" dirty="0" smtClean="0">
                <a:solidFill>
                  <a:schemeClr val="tx1"/>
                </a:solidFill>
                <a:effectLst/>
                <a:ea typeface="+mn-ea"/>
                <a:cs typeface="+mn-cs"/>
                <a:hlinkClick r:id="rId3"/>
              </a:rPr>
              <a:t>https://www.youtube.com/watch?v=IbBp1yMU7lE</a:t>
            </a:r>
            <a:r>
              <a:rPr lang="en-US" sz="1200" kern="1200" dirty="0" smtClean="0">
                <a:solidFill>
                  <a:schemeClr val="tx1"/>
                </a:solidFill>
                <a:effectLst/>
                <a:ea typeface="+mn-ea"/>
                <a:cs typeface="+mn-cs"/>
              </a:rPr>
              <a:t> “Utah Ending Homelessness By Giving Away Homes.” Date Host Richard Fowler discusses an innovative Utah policy to end homelessness, along with reviewing other homelessness policy alternatives that are used in other states. Good example</a:t>
            </a:r>
            <a:r>
              <a:rPr lang="en-US" sz="1200" kern="1200" baseline="0" dirty="0" smtClean="0">
                <a:solidFill>
                  <a:schemeClr val="tx1"/>
                </a:solidFill>
                <a:effectLst/>
                <a:ea typeface="+mn-ea"/>
                <a:cs typeface="+mn-cs"/>
              </a:rPr>
              <a:t> </a:t>
            </a:r>
            <a:r>
              <a:rPr lang="en-US" sz="1200" kern="1200" dirty="0" smtClean="0">
                <a:solidFill>
                  <a:schemeClr val="tx1"/>
                </a:solidFill>
                <a:effectLst/>
                <a:ea typeface="+mn-ea"/>
                <a:cs typeface="+mn-cs"/>
              </a:rPr>
              <a:t>of a policy proposal that is innovative and possibly contentious. (Time: 2:30)</a:t>
            </a:r>
          </a:p>
        </p:txBody>
      </p:sp>
    </p:spTree>
    <p:extLst>
      <p:ext uri="{BB962C8B-B14F-4D97-AF65-F5344CB8AC3E}">
        <p14:creationId xmlns:p14="http://schemas.microsoft.com/office/powerpoint/2010/main" val="345476811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Tree>
    <p:extLst>
      <p:ext uri="{BB962C8B-B14F-4D97-AF65-F5344CB8AC3E}">
        <p14:creationId xmlns:p14="http://schemas.microsoft.com/office/powerpoint/2010/main" val="178935612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Dark blue squares show the places where policy analysis is especially needed</a:t>
            </a:r>
          </a:p>
          <a:p>
            <a:endParaRPr lang="en-US" dirty="0" smtClean="0"/>
          </a:p>
        </p:txBody>
      </p:sp>
    </p:spTree>
    <p:extLst>
      <p:ext uri="{BB962C8B-B14F-4D97-AF65-F5344CB8AC3E}">
        <p14:creationId xmlns:p14="http://schemas.microsoft.com/office/powerpoint/2010/main" val="48391583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Cell phone policy issue</a:t>
            </a:r>
            <a:endParaRPr lang="en-US" dirty="0"/>
          </a:p>
        </p:txBody>
      </p:sp>
      <p:sp>
        <p:nvSpPr>
          <p:cNvPr id="4" name="Slide Number Placeholder 3"/>
          <p:cNvSpPr>
            <a:spLocks noGrp="1"/>
          </p:cNvSpPr>
          <p:nvPr>
            <p:ph type="sldNum" sz="quarter" idx="10"/>
          </p:nvPr>
        </p:nvSpPr>
        <p:spPr>
          <a:xfrm>
            <a:off x="4143375" y="9120189"/>
            <a:ext cx="3170238" cy="479425"/>
          </a:xfrm>
          <a:prstGeom prst="rect">
            <a:avLst/>
          </a:prstGeom>
        </p:spPr>
        <p:txBody>
          <a:bodyPr lIns="91427" tIns="45714" rIns="91427" bIns="45714"/>
          <a:lstStyle/>
          <a:p>
            <a:fld id="{EF94394E-0FBE-4B90-9996-580B232BB0B9}" type="slidenum">
              <a:rPr lang="en-US" smtClean="0">
                <a:latin typeface="Calibri" panose="020F0502020204030204" pitchFamily="34" charset="0"/>
              </a:rPr>
              <a:pPr/>
              <a:t>4</a:t>
            </a:fld>
            <a:endParaRPr lang="en-US" dirty="0">
              <a:latin typeface="Calibri" panose="020F0502020204030204" pitchFamily="34" charset="0"/>
            </a:endParaRPr>
          </a:p>
        </p:txBody>
      </p:sp>
    </p:spTree>
    <p:extLst>
      <p:ext uri="{BB962C8B-B14F-4D97-AF65-F5344CB8AC3E}">
        <p14:creationId xmlns:p14="http://schemas.microsoft.com/office/powerpoint/2010/main" val="280505189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Clip Art photo.</a:t>
            </a:r>
            <a:endParaRPr lang="en-US" dirty="0"/>
          </a:p>
        </p:txBody>
      </p:sp>
    </p:spTree>
    <p:extLst>
      <p:ext uri="{BB962C8B-B14F-4D97-AF65-F5344CB8AC3E}">
        <p14:creationId xmlns:p14="http://schemas.microsoft.com/office/powerpoint/2010/main" val="310665385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Use to discuss the importance of having solid data and information about gun violence</a:t>
            </a:r>
            <a:r>
              <a:rPr lang="en-US" baseline="0" dirty="0" smtClean="0"/>
              <a:t> and what policy options might help. </a:t>
            </a:r>
          </a:p>
          <a:p>
            <a:endParaRPr lang="en-US" baseline="0" dirty="0" smtClean="0"/>
          </a:p>
          <a:p>
            <a:pPr marL="0" marR="0" lvl="0" indent="0" algn="l" defTabSz="914400" rtl="0" eaLnBrk="0" fontAlgn="base" latinLnBrk="0" hangingPunct="0">
              <a:lnSpc>
                <a:spcPct val="100000"/>
              </a:lnSpc>
              <a:spcBef>
                <a:spcPct val="30000"/>
              </a:spcBef>
              <a:spcAft>
                <a:spcPct val="0"/>
              </a:spcAft>
              <a:buClrTx/>
              <a:buSzTx/>
              <a:buFontTx/>
              <a:buNone/>
              <a:tabLst/>
              <a:defRPr/>
            </a:pPr>
            <a:r>
              <a:rPr lang="en-US" sz="1200" kern="1200" dirty="0" smtClean="0">
                <a:solidFill>
                  <a:schemeClr val="tx1"/>
                </a:solidFill>
                <a:effectLst/>
                <a:ea typeface="+mn-ea"/>
                <a:cs typeface="+mn-cs"/>
              </a:rPr>
              <a:t>Video:  </a:t>
            </a:r>
            <a:r>
              <a:rPr lang="en-US" sz="1200" u="sng" kern="1200" dirty="0" smtClean="0">
                <a:solidFill>
                  <a:schemeClr val="tx1"/>
                </a:solidFill>
                <a:effectLst/>
                <a:ea typeface="+mn-ea"/>
                <a:cs typeface="+mn-cs"/>
                <a:hlinkClick r:id="rId3"/>
              </a:rPr>
              <a:t>https://www.youtube.com/watch?v=cyABmRboBi4</a:t>
            </a:r>
            <a:r>
              <a:rPr lang="en-US" sz="1200" kern="1200" dirty="0" smtClean="0">
                <a:solidFill>
                  <a:schemeClr val="tx1"/>
                </a:solidFill>
                <a:effectLst/>
                <a:ea typeface="+mn-ea"/>
                <a:cs typeface="+mn-cs"/>
              </a:rPr>
              <a:t> “Latest News:</a:t>
            </a:r>
            <a:r>
              <a:rPr lang="en-US" sz="1200" kern="1200" baseline="0" dirty="0" smtClean="0">
                <a:solidFill>
                  <a:schemeClr val="tx1"/>
                </a:solidFill>
                <a:effectLst/>
                <a:ea typeface="+mn-ea"/>
                <a:cs typeface="+mn-cs"/>
              </a:rPr>
              <a:t> </a:t>
            </a:r>
            <a:r>
              <a:rPr lang="en-US" sz="1200" kern="1200" dirty="0" smtClean="0">
                <a:solidFill>
                  <a:schemeClr val="tx1"/>
                </a:solidFill>
                <a:effectLst/>
                <a:ea typeface="+mn-ea"/>
                <a:cs typeface="+mn-cs"/>
              </a:rPr>
              <a:t>The gun numbers America doesn’t have.” February 15, 2013. A CNN interview by </a:t>
            </a:r>
            <a:r>
              <a:rPr lang="en-US" sz="1200" kern="1200" dirty="0" smtClean="0">
                <a:solidFill>
                  <a:schemeClr val="tx1"/>
                </a:solidFill>
                <a:effectLst/>
                <a:ea typeface="+mn-ea"/>
                <a:cs typeface="+mn-cs"/>
              </a:rPr>
              <a:t>Christiane Amanpour </a:t>
            </a:r>
            <a:r>
              <a:rPr lang="en-US" sz="1200" kern="1200" dirty="0" smtClean="0">
                <a:solidFill>
                  <a:schemeClr val="tx1"/>
                </a:solidFill>
                <a:effectLst/>
                <a:ea typeface="+mn-ea"/>
                <a:cs typeface="+mn-cs"/>
              </a:rPr>
              <a:t>with Dr. Mark Rosenberg of the CDC on the importance of analysis of gun violence data to understand the issue, in order to develop effective policies. (Time: 7:59).</a:t>
            </a:r>
          </a:p>
          <a:p>
            <a:endParaRPr lang="en-US" dirty="0" smtClean="0"/>
          </a:p>
          <a:p>
            <a:r>
              <a:rPr lang="en-US" dirty="0" smtClean="0"/>
              <a:t>Picture</a:t>
            </a:r>
            <a:r>
              <a:rPr lang="en-US" baseline="0" dirty="0" smtClean="0"/>
              <a:t>: http://www.justice.gov/usao/nyn/psn.html</a:t>
            </a:r>
            <a:endParaRPr lang="en-US" dirty="0"/>
          </a:p>
        </p:txBody>
      </p:sp>
    </p:spTree>
    <p:extLst>
      <p:ext uri="{BB962C8B-B14F-4D97-AF65-F5344CB8AC3E}">
        <p14:creationId xmlns:p14="http://schemas.microsoft.com/office/powerpoint/2010/main" val="282280202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a:xfrm>
            <a:off x="4143375" y="9120189"/>
            <a:ext cx="3170238" cy="479425"/>
          </a:xfrm>
          <a:prstGeom prst="rect">
            <a:avLst/>
          </a:prstGeom>
        </p:spPr>
        <p:txBody>
          <a:bodyPr lIns="91427" tIns="45714" rIns="91427" bIns="45714"/>
          <a:lstStyle/>
          <a:p>
            <a:fld id="{3795C09E-89EC-472A-AE66-F0B7C1C553D3}" type="slidenum">
              <a:rPr lang="en-US" smtClean="0">
                <a:latin typeface="Calibri" panose="020F0502020204030204" pitchFamily="34" charset="0"/>
              </a:rPr>
              <a:pPr/>
              <a:t>10</a:t>
            </a:fld>
            <a:endParaRPr lang="en-US" dirty="0">
              <a:latin typeface="Calibri" panose="020F0502020204030204" pitchFamily="34" charset="0"/>
            </a:endParaRPr>
          </a:p>
        </p:txBody>
      </p:sp>
    </p:spTree>
    <p:extLst>
      <p:ext uri="{BB962C8B-B14F-4D97-AF65-F5344CB8AC3E}">
        <p14:creationId xmlns:p14="http://schemas.microsoft.com/office/powerpoint/2010/main" val="176377402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Discuss</a:t>
            </a:r>
            <a:r>
              <a:rPr lang="en-US" baseline="0" dirty="0" smtClean="0"/>
              <a:t> how this problem might be researched by policy analysts. </a:t>
            </a:r>
            <a:endParaRPr lang="en-US" dirty="0" smtClean="0"/>
          </a:p>
          <a:p>
            <a:endParaRPr lang="en-US" dirty="0" smtClean="0"/>
          </a:p>
          <a:p>
            <a:r>
              <a:rPr lang="en-US" dirty="0" smtClean="0"/>
              <a:t>https://www.youtube.com/watch?v=2nwZoV7dqoQ</a:t>
            </a:r>
          </a:p>
          <a:p>
            <a:endParaRPr lang="en-US" dirty="0" smtClean="0"/>
          </a:p>
        </p:txBody>
      </p:sp>
    </p:spTree>
    <p:extLst>
      <p:ext uri="{BB962C8B-B14F-4D97-AF65-F5344CB8AC3E}">
        <p14:creationId xmlns:p14="http://schemas.microsoft.com/office/powerpoint/2010/main" val="114615462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Photo</a:t>
            </a:r>
            <a:r>
              <a:rPr lang="en-US" baseline="0" dirty="0" smtClean="0"/>
              <a:t> Source: </a:t>
            </a:r>
            <a:r>
              <a:rPr lang="en-US" sz="1200" b="0" i="0" u="none" strike="noStrike" kern="1200" dirty="0" smtClean="0">
                <a:solidFill>
                  <a:schemeClr val="tx1"/>
                </a:solidFill>
                <a:ea typeface="+mn-ea"/>
                <a:cs typeface="+mn-cs"/>
                <a:hlinkClick r:id="rId3"/>
              </a:rPr>
              <a:t>http://gis.nwcg.gov/gist_2004/logos/federal_logos.html</a:t>
            </a:r>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657349" y="3829878"/>
            <a:ext cx="6858000" cy="618523"/>
          </a:xfrm>
        </p:spPr>
        <p:txBody>
          <a:bodyPr anchor="b">
            <a:normAutofit/>
          </a:bodyPr>
          <a:lstStyle>
            <a:lvl1pPr marL="0" indent="0" algn="r">
              <a:buNone/>
              <a:defRPr sz="2400" b="0">
                <a:gradFill flip="none" rotWithShape="1">
                  <a:gsLst>
                    <a:gs pos="15000">
                      <a:schemeClr val="tx2"/>
                    </a:gs>
                    <a:gs pos="73000">
                      <a:schemeClr val="tx2">
                        <a:lumMod val="60000"/>
                        <a:lumOff val="40000"/>
                      </a:schemeClr>
                    </a:gs>
                    <a:gs pos="0">
                      <a:schemeClr val="tx2">
                        <a:lumMod val="90000"/>
                        <a:lumOff val="10000"/>
                      </a:schemeClr>
                    </a:gs>
                    <a:gs pos="100000">
                      <a:schemeClr val="tx2">
                        <a:lumMod val="0"/>
                        <a:lumOff val="100000"/>
                      </a:schemeClr>
                    </a:gs>
                  </a:gsLst>
                  <a:lin ang="16200000" scaled="1"/>
                  <a:tileRect/>
                </a:gradFill>
                <a:latin typeface="+mj-lt"/>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smtClean="0"/>
              <a:t>Click to edit Master subtitle style</a:t>
            </a:r>
            <a:endParaRPr lang="en-US" dirty="0"/>
          </a:p>
        </p:txBody>
      </p:sp>
      <p:sp>
        <p:nvSpPr>
          <p:cNvPr id="5" name="Title 4"/>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508409689"/>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367161"/>
            <a:ext cx="7886700" cy="819355"/>
          </a:xfrm>
        </p:spPr>
        <p:txBody>
          <a:bodyPr anchor="b"/>
          <a:lstStyle>
            <a:lvl1pPr>
              <a:defRPr sz="24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629841" y="987426"/>
            <a:ext cx="7886700" cy="3379735"/>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smtClean="0"/>
              <a:t>Click icon to add picture</a:t>
            </a:r>
            <a:endParaRPr lang="en-US" dirty="0"/>
          </a:p>
        </p:txBody>
      </p:sp>
      <p:sp>
        <p:nvSpPr>
          <p:cNvPr id="4" name="Text Placeholder 3"/>
          <p:cNvSpPr>
            <a:spLocks noGrp="1"/>
          </p:cNvSpPr>
          <p:nvPr>
            <p:ph type="body" sz="half" idx="2"/>
          </p:nvPr>
        </p:nvSpPr>
        <p:spPr>
          <a:xfrm>
            <a:off x="629841" y="5186516"/>
            <a:ext cx="7885509" cy="682472"/>
          </a:xfrm>
        </p:spPr>
        <p:txBody>
          <a:bodyPr/>
          <a:lstStyle>
            <a:lvl1pPr marL="0" indent="0">
              <a:buNone/>
              <a:defRPr sz="1200">
                <a:gradFill>
                  <a:gsLst>
                    <a:gs pos="15000">
                      <a:schemeClr val="tx2"/>
                    </a:gs>
                    <a:gs pos="73000">
                      <a:schemeClr val="tx2">
                        <a:lumMod val="60000"/>
                        <a:lumOff val="40000"/>
                      </a:schemeClr>
                    </a:gs>
                    <a:gs pos="0">
                      <a:schemeClr val="tx1"/>
                    </a:gs>
                    <a:gs pos="100000">
                      <a:schemeClr val="tx2">
                        <a:lumMod val="0"/>
                        <a:lumOff val="100000"/>
                      </a:schemeClr>
                    </a:gs>
                  </a:gsLst>
                  <a:lin ang="16200000" scaled="1"/>
                </a:gradFill>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009892A-0574-4753-B3B5-882803074C2D}" type="datetimeFigureOut">
              <a:rPr lang="en-US" smtClean="0"/>
              <a:pPr/>
              <a:t>11/4/2014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5100B4B-F5D2-44DD-9A19-A980681504E0}" type="slidenum">
              <a:rPr lang="en-US" smtClean="0"/>
              <a:pPr/>
              <a:t>‹#›</a:t>
            </a:fld>
            <a:endParaRPr lang="en-US"/>
          </a:p>
        </p:txBody>
      </p:sp>
    </p:spTree>
    <p:extLst>
      <p:ext uri="{BB962C8B-B14F-4D97-AF65-F5344CB8AC3E}">
        <p14:creationId xmlns:p14="http://schemas.microsoft.com/office/powerpoint/2010/main" val="225419895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5"/>
            <a:ext cx="7886700" cy="3534344"/>
          </a:xfrm>
        </p:spPr>
        <p:txBody>
          <a:bodyPr anchor="ctr"/>
          <a:lstStyle>
            <a:lvl1pPr>
              <a:defRPr sz="2400"/>
            </a:lvl1pPr>
          </a:lstStyle>
          <a:p>
            <a:r>
              <a:rPr lang="en-US" smtClean="0"/>
              <a:t>Click to edit Master title style</a:t>
            </a:r>
            <a:endParaRPr lang="en-US" dirty="0"/>
          </a:p>
        </p:txBody>
      </p:sp>
      <p:sp>
        <p:nvSpPr>
          <p:cNvPr id="4" name="Text Placeholder 3"/>
          <p:cNvSpPr>
            <a:spLocks noGrp="1"/>
          </p:cNvSpPr>
          <p:nvPr>
            <p:ph type="body" sz="half" idx="2"/>
          </p:nvPr>
        </p:nvSpPr>
        <p:spPr>
          <a:xfrm>
            <a:off x="629841" y="4489399"/>
            <a:ext cx="7885509" cy="1501826"/>
          </a:xfrm>
        </p:spPr>
        <p:txBody>
          <a:bodyPr anchor="ct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009892A-0574-4753-B3B5-882803074C2D}" type="datetimeFigureOut">
              <a:rPr lang="en-US" smtClean="0"/>
              <a:pPr/>
              <a:t>11/4/2014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5100B4B-F5D2-44DD-9A19-A980681504E0}" type="slidenum">
              <a:rPr lang="en-US" smtClean="0"/>
              <a:pPr/>
              <a:t>‹#›</a:t>
            </a:fld>
            <a:endParaRPr lang="en-US"/>
          </a:p>
        </p:txBody>
      </p:sp>
    </p:spTree>
    <p:extLst>
      <p:ext uri="{BB962C8B-B14F-4D97-AF65-F5344CB8AC3E}">
        <p14:creationId xmlns:p14="http://schemas.microsoft.com/office/powerpoint/2010/main" val="54230106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084659" y="365125"/>
            <a:ext cx="6977064" cy="2992904"/>
          </a:xfrm>
        </p:spPr>
        <p:txBody>
          <a:bodyPr anchor="ctr"/>
          <a:lstStyle>
            <a:lvl1pPr>
              <a:defRPr sz="3300"/>
            </a:lvl1pPr>
          </a:lstStyle>
          <a:p>
            <a:r>
              <a:rPr lang="en-US" smtClean="0"/>
              <a:t>Click to edit Master title style</a:t>
            </a:r>
            <a:endParaRPr lang="en-US" dirty="0"/>
          </a:p>
        </p:txBody>
      </p:sp>
      <p:sp>
        <p:nvSpPr>
          <p:cNvPr id="12" name="Text Placeholder 3"/>
          <p:cNvSpPr>
            <a:spLocks noGrp="1"/>
          </p:cNvSpPr>
          <p:nvPr>
            <p:ph type="body" sz="half" idx="13"/>
          </p:nvPr>
        </p:nvSpPr>
        <p:spPr>
          <a:xfrm>
            <a:off x="1290484" y="3365557"/>
            <a:ext cx="6564224" cy="548968"/>
          </a:xfrm>
        </p:spPr>
        <p:txBody>
          <a:bodyPr anchor="t">
            <a:normAutofit/>
          </a:bodyPr>
          <a:lstStyle>
            <a:lvl1pPr marL="0" indent="0">
              <a:buNone/>
              <a:defRPr sz="105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Click to edit Master text styles</a:t>
            </a:r>
          </a:p>
        </p:txBody>
      </p:sp>
      <p:sp>
        <p:nvSpPr>
          <p:cNvPr id="4" name="Text Placeholder 3"/>
          <p:cNvSpPr>
            <a:spLocks noGrp="1"/>
          </p:cNvSpPr>
          <p:nvPr>
            <p:ph type="body" sz="half" idx="2"/>
          </p:nvPr>
        </p:nvSpPr>
        <p:spPr>
          <a:xfrm>
            <a:off x="628650" y="4501729"/>
            <a:ext cx="7884318" cy="1489496"/>
          </a:xfrm>
        </p:spPr>
        <p:txBody>
          <a:bodyPr anchor="ctr">
            <a:normAutofit/>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009892A-0574-4753-B3B5-882803074C2D}" type="datetimeFigureOut">
              <a:rPr lang="en-US" smtClean="0"/>
              <a:pPr/>
              <a:t>11/4/2014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5100B4B-F5D2-44DD-9A19-A980681504E0}" type="slidenum">
              <a:rPr lang="en-US" smtClean="0"/>
              <a:pPr/>
              <a:t>‹#›</a:t>
            </a:fld>
            <a:endParaRPr lang="en-US"/>
          </a:p>
        </p:txBody>
      </p:sp>
      <p:sp>
        <p:nvSpPr>
          <p:cNvPr id="9" name="TextBox 8"/>
          <p:cNvSpPr txBox="1"/>
          <p:nvPr/>
        </p:nvSpPr>
        <p:spPr>
          <a:xfrm>
            <a:off x="833283" y="786824"/>
            <a:ext cx="457200" cy="584776"/>
          </a:xfrm>
          <a:prstGeom prst="rect">
            <a:avLst/>
          </a:prstGeom>
        </p:spPr>
        <p:txBody>
          <a:bodyPr vert="horz" lIns="68580" tIns="34290" rIns="68580" bIns="3429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6000" dirty="0">
                <a:solidFill>
                  <a:schemeClr val="tx1"/>
                </a:solidFill>
                <a:effectLst/>
                <a:latin typeface="Calibri" panose="020F0502020204030204" pitchFamily="34" charset="0"/>
              </a:rPr>
              <a:t>“</a:t>
            </a:r>
          </a:p>
        </p:txBody>
      </p:sp>
      <p:sp>
        <p:nvSpPr>
          <p:cNvPr id="10" name="TextBox 9"/>
          <p:cNvSpPr txBox="1"/>
          <p:nvPr/>
        </p:nvSpPr>
        <p:spPr>
          <a:xfrm>
            <a:off x="7828359" y="2743200"/>
            <a:ext cx="457200" cy="584776"/>
          </a:xfrm>
          <a:prstGeom prst="rect">
            <a:avLst/>
          </a:prstGeom>
        </p:spPr>
        <p:txBody>
          <a:bodyPr vert="horz" lIns="68580" tIns="34290" rIns="68580" bIns="3429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6000" dirty="0">
                <a:solidFill>
                  <a:schemeClr val="tx1"/>
                </a:solidFill>
                <a:effectLst/>
                <a:latin typeface="Calibri" panose="020F0502020204030204" pitchFamily="34" charset="0"/>
              </a:rPr>
              <a:t>”</a:t>
            </a:r>
          </a:p>
        </p:txBody>
      </p:sp>
    </p:spTree>
    <p:extLst>
      <p:ext uri="{BB962C8B-B14F-4D97-AF65-F5344CB8AC3E}">
        <p14:creationId xmlns:p14="http://schemas.microsoft.com/office/powerpoint/2010/main" val="32464205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29841" y="2326968"/>
            <a:ext cx="7886700" cy="2511835"/>
          </a:xfrm>
        </p:spPr>
        <p:txBody>
          <a:bodyPr anchor="b">
            <a:normAutofit/>
          </a:bodyPr>
          <a:lstStyle>
            <a:lvl1pPr>
              <a:defRPr sz="4050"/>
            </a:lvl1pPr>
          </a:lstStyle>
          <a:p>
            <a:r>
              <a:rPr lang="en-US" smtClean="0"/>
              <a:t>Click to edit Master title style</a:t>
            </a:r>
            <a:endParaRPr lang="en-US" dirty="0"/>
          </a:p>
        </p:txBody>
      </p:sp>
      <p:sp>
        <p:nvSpPr>
          <p:cNvPr id="4" name="Text Placeholder 3"/>
          <p:cNvSpPr>
            <a:spLocks noGrp="1"/>
          </p:cNvSpPr>
          <p:nvPr>
            <p:ph type="body" sz="half" idx="2"/>
          </p:nvPr>
        </p:nvSpPr>
        <p:spPr>
          <a:xfrm>
            <a:off x="629841" y="4850581"/>
            <a:ext cx="7885509" cy="1140644"/>
          </a:xfrm>
        </p:spPr>
        <p:txBody>
          <a:bodyPr anchor="t"/>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009892A-0574-4753-B3B5-882803074C2D}" type="datetimeFigureOut">
              <a:rPr lang="en-US" smtClean="0"/>
              <a:pPr/>
              <a:t>11/4/2014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5100B4B-F5D2-44DD-9A19-A980681504E0}" type="slidenum">
              <a:rPr lang="en-US" smtClean="0"/>
              <a:pPr/>
              <a:t>‹#›</a:t>
            </a:fld>
            <a:endParaRPr lang="en-US"/>
          </a:p>
        </p:txBody>
      </p:sp>
    </p:spTree>
    <p:extLst>
      <p:ext uri="{BB962C8B-B14F-4D97-AF65-F5344CB8AC3E}">
        <p14:creationId xmlns:p14="http://schemas.microsoft.com/office/powerpoint/2010/main" val="103493684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15" name="Title 1"/>
          <p:cNvSpPr>
            <a:spLocks noGrp="1"/>
          </p:cNvSpPr>
          <p:nvPr>
            <p:ph type="title"/>
          </p:nvPr>
        </p:nvSpPr>
        <p:spPr>
          <a:xfrm>
            <a:off x="628650" y="365126"/>
            <a:ext cx="7886700" cy="1325563"/>
          </a:xfrm>
        </p:spPr>
        <p:txBody>
          <a:bodyPr/>
          <a:lstStyle/>
          <a:p>
            <a:r>
              <a:rPr lang="en-US" smtClean="0"/>
              <a:t>Click to edit Master title style</a:t>
            </a:r>
            <a:endParaRPr lang="en-US" dirty="0"/>
          </a:p>
        </p:txBody>
      </p:sp>
      <p:sp>
        <p:nvSpPr>
          <p:cNvPr id="7" name="Text Placeholder 2"/>
          <p:cNvSpPr>
            <a:spLocks noGrp="1"/>
          </p:cNvSpPr>
          <p:nvPr>
            <p:ph type="body" idx="1"/>
          </p:nvPr>
        </p:nvSpPr>
        <p:spPr>
          <a:xfrm>
            <a:off x="1002961" y="1885950"/>
            <a:ext cx="2210150" cy="576262"/>
          </a:xfrm>
        </p:spPr>
        <p:txBody>
          <a:bodyPr anchor="b">
            <a:noAutofit/>
          </a:bodyPr>
          <a:lstStyle>
            <a:lvl1pPr marL="0" indent="0">
              <a:buNone/>
              <a:defRPr sz="1800" b="0">
                <a:gradFill>
                  <a:gsLst>
                    <a:gs pos="15000">
                      <a:schemeClr val="tx2"/>
                    </a:gs>
                    <a:gs pos="73000">
                      <a:schemeClr val="tx2">
                        <a:lumMod val="60000"/>
                        <a:lumOff val="40000"/>
                      </a:schemeClr>
                    </a:gs>
                    <a:gs pos="0">
                      <a:schemeClr val="tx2">
                        <a:lumMod val="90000"/>
                        <a:lumOff val="10000"/>
                      </a:schemeClr>
                    </a:gs>
                    <a:gs pos="100000">
                      <a:schemeClr val="tx2">
                        <a:lumMod val="0"/>
                        <a:lumOff val="100000"/>
                      </a:schemeClr>
                    </a:gs>
                  </a:gsLst>
                  <a:lin ang="16200000" scaled="1"/>
                </a:gra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8" name="Text Placeholder 3"/>
          <p:cNvSpPr>
            <a:spLocks noGrp="1"/>
          </p:cNvSpPr>
          <p:nvPr>
            <p:ph type="body" sz="half" idx="15"/>
          </p:nvPr>
        </p:nvSpPr>
        <p:spPr>
          <a:xfrm>
            <a:off x="1017598" y="2571750"/>
            <a:ext cx="2195513" cy="3589338"/>
          </a:xfrm>
        </p:spPr>
        <p:txBody>
          <a:bodyPr anchor="t">
            <a:normAutofit/>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smtClean="0"/>
              <a:t>Click to edit Master text styles</a:t>
            </a:r>
          </a:p>
        </p:txBody>
      </p:sp>
      <p:sp>
        <p:nvSpPr>
          <p:cNvPr id="9" name="Text Placeholder 4"/>
          <p:cNvSpPr>
            <a:spLocks noGrp="1"/>
          </p:cNvSpPr>
          <p:nvPr>
            <p:ph type="body" sz="quarter" idx="3"/>
          </p:nvPr>
        </p:nvSpPr>
        <p:spPr>
          <a:xfrm>
            <a:off x="3440996" y="1885950"/>
            <a:ext cx="2202181" cy="576262"/>
          </a:xfrm>
        </p:spPr>
        <p:txBody>
          <a:bodyPr vert="horz" lIns="91440" tIns="45720" rIns="91440" bIns="45720" rtlCol="0" anchor="b">
            <a:noAutofit/>
          </a:bodyPr>
          <a:lstStyle>
            <a:lvl1pPr>
              <a:buNone/>
              <a:defRPr lang="en-US" sz="1800" b="0">
                <a:gradFill>
                  <a:gsLst>
                    <a:gs pos="15000">
                      <a:schemeClr val="tx2"/>
                    </a:gs>
                    <a:gs pos="73000">
                      <a:schemeClr val="tx2">
                        <a:lumMod val="60000"/>
                        <a:lumOff val="40000"/>
                      </a:schemeClr>
                    </a:gs>
                    <a:gs pos="0">
                      <a:schemeClr val="tx2">
                        <a:lumMod val="90000"/>
                        <a:lumOff val="10000"/>
                      </a:schemeClr>
                    </a:gs>
                    <a:gs pos="100000">
                      <a:schemeClr val="tx2">
                        <a:lumMod val="0"/>
                        <a:lumOff val="100000"/>
                      </a:schemeClr>
                    </a:gs>
                  </a:gsLst>
                  <a:lin ang="16200000" scaled="1"/>
                </a:gradFill>
              </a:defRPr>
            </a:lvl1pPr>
          </a:lstStyle>
          <a:p>
            <a:pPr marL="0" lvl="0" indent="0">
              <a:buNone/>
            </a:pPr>
            <a:r>
              <a:rPr lang="en-US" smtClean="0"/>
              <a:t>Click to edit Master text styles</a:t>
            </a:r>
          </a:p>
        </p:txBody>
      </p:sp>
      <p:sp>
        <p:nvSpPr>
          <p:cNvPr id="10" name="Text Placeholder 3"/>
          <p:cNvSpPr>
            <a:spLocks noGrp="1"/>
          </p:cNvSpPr>
          <p:nvPr>
            <p:ph type="body" sz="half" idx="16"/>
          </p:nvPr>
        </p:nvSpPr>
        <p:spPr>
          <a:xfrm>
            <a:off x="3433081" y="2571750"/>
            <a:ext cx="2210096" cy="3589338"/>
          </a:xfrm>
        </p:spPr>
        <p:txBody>
          <a:bodyPr anchor="t">
            <a:normAutofit/>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smtClean="0"/>
              <a:t>Click to edit Master text styles</a:t>
            </a:r>
          </a:p>
        </p:txBody>
      </p:sp>
      <p:sp>
        <p:nvSpPr>
          <p:cNvPr id="11" name="Text Placeholder 4"/>
          <p:cNvSpPr>
            <a:spLocks noGrp="1"/>
          </p:cNvSpPr>
          <p:nvPr>
            <p:ph type="body" sz="quarter" idx="13"/>
          </p:nvPr>
        </p:nvSpPr>
        <p:spPr>
          <a:xfrm>
            <a:off x="5871777" y="1885950"/>
            <a:ext cx="2199085" cy="576262"/>
          </a:xfrm>
        </p:spPr>
        <p:txBody>
          <a:bodyPr vert="horz" lIns="91440" tIns="45720" rIns="91440" bIns="45720" rtlCol="0" anchor="b">
            <a:noAutofit/>
          </a:bodyPr>
          <a:lstStyle>
            <a:lvl1pPr>
              <a:buNone/>
              <a:defRPr lang="en-US" sz="1800" b="0" dirty="0">
                <a:gradFill>
                  <a:gsLst>
                    <a:gs pos="15000">
                      <a:schemeClr val="tx2"/>
                    </a:gs>
                    <a:gs pos="73000">
                      <a:schemeClr val="tx2">
                        <a:lumMod val="60000"/>
                        <a:lumOff val="40000"/>
                      </a:schemeClr>
                    </a:gs>
                    <a:gs pos="0">
                      <a:schemeClr val="tx2">
                        <a:lumMod val="90000"/>
                        <a:lumOff val="10000"/>
                      </a:schemeClr>
                    </a:gs>
                    <a:gs pos="100000">
                      <a:schemeClr val="tx2">
                        <a:lumMod val="0"/>
                        <a:lumOff val="100000"/>
                      </a:schemeClr>
                    </a:gs>
                  </a:gsLst>
                  <a:lin ang="16200000" scaled="1"/>
                </a:gradFill>
              </a:defRPr>
            </a:lvl1pPr>
          </a:lstStyle>
          <a:p>
            <a:pPr marL="0" lvl="0" indent="0">
              <a:buNone/>
            </a:pPr>
            <a:r>
              <a:rPr lang="en-US" smtClean="0"/>
              <a:t>Click to edit Master text styles</a:t>
            </a:r>
          </a:p>
        </p:txBody>
      </p:sp>
      <p:sp>
        <p:nvSpPr>
          <p:cNvPr id="12" name="Text Placeholder 3"/>
          <p:cNvSpPr>
            <a:spLocks noGrp="1"/>
          </p:cNvSpPr>
          <p:nvPr>
            <p:ph type="body" sz="half" idx="17"/>
          </p:nvPr>
        </p:nvSpPr>
        <p:spPr>
          <a:xfrm>
            <a:off x="5871777" y="2571750"/>
            <a:ext cx="2199085" cy="3589338"/>
          </a:xfrm>
        </p:spPr>
        <p:txBody>
          <a:bodyPr anchor="t">
            <a:normAutofit/>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smtClean="0"/>
              <a:t>Click to edit Master text styles</a:t>
            </a:r>
          </a:p>
        </p:txBody>
      </p:sp>
      <p:sp>
        <p:nvSpPr>
          <p:cNvPr id="3" name="Date Placeholder 2"/>
          <p:cNvSpPr>
            <a:spLocks noGrp="1"/>
          </p:cNvSpPr>
          <p:nvPr>
            <p:ph type="dt" sz="half" idx="10"/>
          </p:nvPr>
        </p:nvSpPr>
        <p:spPr/>
        <p:txBody>
          <a:bodyPr/>
          <a:lstStyle/>
          <a:p>
            <a:fld id="{A009892A-0574-4753-B3B5-882803074C2D}" type="datetimeFigureOut">
              <a:rPr lang="en-US" smtClean="0"/>
              <a:pPr/>
              <a:t>11/4/2014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5100B4B-F5D2-44DD-9A19-A980681504E0}" type="slidenum">
              <a:rPr lang="en-US" smtClean="0"/>
              <a:pPr/>
              <a:t>‹#›</a:t>
            </a:fld>
            <a:endParaRPr lang="en-US"/>
          </a:p>
        </p:txBody>
      </p:sp>
    </p:spTree>
    <p:extLst>
      <p:ext uri="{BB962C8B-B14F-4D97-AF65-F5344CB8AC3E}">
        <p14:creationId xmlns:p14="http://schemas.microsoft.com/office/powerpoint/2010/main" val="220161591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30" name="Title 1"/>
          <p:cNvSpPr>
            <a:spLocks noGrp="1"/>
          </p:cNvSpPr>
          <p:nvPr>
            <p:ph type="title"/>
          </p:nvPr>
        </p:nvSpPr>
        <p:spPr>
          <a:xfrm>
            <a:off x="628650" y="365126"/>
            <a:ext cx="7886700" cy="1325563"/>
          </a:xfrm>
        </p:spPr>
        <p:txBody>
          <a:bodyPr/>
          <a:lstStyle/>
          <a:p>
            <a:r>
              <a:rPr lang="en-US" smtClean="0"/>
              <a:t>Click to edit Master title style</a:t>
            </a:r>
            <a:endParaRPr lang="en-US" dirty="0"/>
          </a:p>
        </p:txBody>
      </p:sp>
      <p:sp>
        <p:nvSpPr>
          <p:cNvPr id="19" name="Text Placeholder 2"/>
          <p:cNvSpPr>
            <a:spLocks noGrp="1"/>
          </p:cNvSpPr>
          <p:nvPr>
            <p:ph type="body" idx="1"/>
          </p:nvPr>
        </p:nvSpPr>
        <p:spPr>
          <a:xfrm>
            <a:off x="999064" y="4297503"/>
            <a:ext cx="2205038" cy="576262"/>
          </a:xfrm>
        </p:spPr>
        <p:txBody>
          <a:bodyPr anchor="b">
            <a:noAutofit/>
          </a:bodyPr>
          <a:lstStyle>
            <a:lvl1pPr marL="0" indent="0">
              <a:buNone/>
              <a:defRPr sz="1800" b="0">
                <a:gradFill>
                  <a:gsLst>
                    <a:gs pos="34000">
                      <a:schemeClr val="tx1">
                        <a:lumMod val="93000"/>
                      </a:schemeClr>
                    </a:gs>
                    <a:gs pos="0">
                      <a:schemeClr val="bg1">
                        <a:lumMod val="41000"/>
                        <a:lumOff val="59000"/>
                      </a:schemeClr>
                    </a:gs>
                    <a:gs pos="100000">
                      <a:schemeClr val="tx2">
                        <a:lumMod val="0"/>
                        <a:lumOff val="100000"/>
                      </a:schemeClr>
                    </a:gs>
                  </a:gsLst>
                  <a:lin ang="4800000" scaled="0"/>
                </a:gra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20" name="Picture Placeholder 2"/>
          <p:cNvSpPr>
            <a:spLocks noGrp="1" noChangeAspect="1"/>
          </p:cNvSpPr>
          <p:nvPr>
            <p:ph type="pic" idx="15"/>
          </p:nvPr>
        </p:nvSpPr>
        <p:spPr>
          <a:xfrm>
            <a:off x="999064" y="2256354"/>
            <a:ext cx="2205038"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200"/>
            </a:lvl1pPr>
            <a:lvl2pPr marL="342900" indent="0">
              <a:buNone/>
              <a:defRPr sz="1200"/>
            </a:lvl2pPr>
            <a:lvl3pPr marL="685800" indent="0">
              <a:buNone/>
              <a:defRPr sz="1200"/>
            </a:lvl3pPr>
            <a:lvl4pPr marL="1028700" indent="0">
              <a:buNone/>
              <a:defRPr sz="1200"/>
            </a:lvl4pPr>
            <a:lvl5pPr marL="1371600" indent="0">
              <a:buNone/>
              <a:defRPr sz="1200"/>
            </a:lvl5pPr>
            <a:lvl6pPr marL="1714500" indent="0">
              <a:buNone/>
              <a:defRPr sz="1200"/>
            </a:lvl6pPr>
            <a:lvl7pPr marL="2057400" indent="0">
              <a:buNone/>
              <a:defRPr sz="1200"/>
            </a:lvl7pPr>
            <a:lvl8pPr marL="2400300" indent="0">
              <a:buNone/>
              <a:defRPr sz="1200"/>
            </a:lvl8pPr>
            <a:lvl9pPr marL="2743200" indent="0">
              <a:buNone/>
              <a:defRPr sz="1200"/>
            </a:lvl9pPr>
          </a:lstStyle>
          <a:p>
            <a:r>
              <a:rPr lang="en-US" smtClean="0"/>
              <a:t>Click icon to add picture</a:t>
            </a:r>
            <a:endParaRPr lang="en-US" dirty="0"/>
          </a:p>
        </p:txBody>
      </p:sp>
      <p:sp>
        <p:nvSpPr>
          <p:cNvPr id="21" name="Text Placeholder 3"/>
          <p:cNvSpPr>
            <a:spLocks noGrp="1"/>
          </p:cNvSpPr>
          <p:nvPr>
            <p:ph type="body" sz="half" idx="18"/>
          </p:nvPr>
        </p:nvSpPr>
        <p:spPr>
          <a:xfrm>
            <a:off x="999064" y="4873766"/>
            <a:ext cx="2205038" cy="659189"/>
          </a:xfrm>
        </p:spPr>
        <p:txBody>
          <a:bodyPr anchor="t">
            <a:normAutofit/>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smtClean="0"/>
              <a:t>Click to edit Master text styles</a:t>
            </a:r>
          </a:p>
        </p:txBody>
      </p:sp>
      <p:sp>
        <p:nvSpPr>
          <p:cNvPr id="22" name="Text Placeholder 4"/>
          <p:cNvSpPr>
            <a:spLocks noGrp="1"/>
          </p:cNvSpPr>
          <p:nvPr>
            <p:ph type="body" sz="quarter" idx="3"/>
          </p:nvPr>
        </p:nvSpPr>
        <p:spPr>
          <a:xfrm>
            <a:off x="3426748" y="4297503"/>
            <a:ext cx="2197894" cy="576262"/>
          </a:xfrm>
        </p:spPr>
        <p:txBody>
          <a:bodyPr anchor="b">
            <a:noAutofit/>
          </a:bodyPr>
          <a:lstStyle>
            <a:lvl1pPr marL="0" indent="0">
              <a:buNone/>
              <a:defRPr sz="1800" b="0">
                <a:gradFill>
                  <a:gsLst>
                    <a:gs pos="34000">
                      <a:schemeClr val="tx1">
                        <a:lumMod val="93000"/>
                      </a:schemeClr>
                    </a:gs>
                    <a:gs pos="0">
                      <a:schemeClr val="bg1">
                        <a:lumMod val="41000"/>
                        <a:lumOff val="59000"/>
                      </a:schemeClr>
                    </a:gs>
                    <a:gs pos="100000">
                      <a:schemeClr val="tx2">
                        <a:lumMod val="0"/>
                        <a:lumOff val="100000"/>
                      </a:schemeClr>
                    </a:gs>
                  </a:gsLst>
                  <a:lin ang="4800000" scaled="0"/>
                </a:gra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23" name="Picture Placeholder 2"/>
          <p:cNvSpPr>
            <a:spLocks noGrp="1" noChangeAspect="1"/>
          </p:cNvSpPr>
          <p:nvPr>
            <p:ph type="pic" idx="21"/>
          </p:nvPr>
        </p:nvSpPr>
        <p:spPr>
          <a:xfrm>
            <a:off x="3426747" y="2256354"/>
            <a:ext cx="2197894"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200"/>
            </a:lvl1pPr>
            <a:lvl2pPr marL="342900" indent="0">
              <a:buNone/>
              <a:defRPr sz="1200"/>
            </a:lvl2pPr>
            <a:lvl3pPr marL="685800" indent="0">
              <a:buNone/>
              <a:defRPr sz="1200"/>
            </a:lvl3pPr>
            <a:lvl4pPr marL="1028700" indent="0">
              <a:buNone/>
              <a:defRPr sz="1200"/>
            </a:lvl4pPr>
            <a:lvl5pPr marL="1371600" indent="0">
              <a:buNone/>
              <a:defRPr sz="1200"/>
            </a:lvl5pPr>
            <a:lvl6pPr marL="1714500" indent="0">
              <a:buNone/>
              <a:defRPr sz="1200"/>
            </a:lvl6pPr>
            <a:lvl7pPr marL="2057400" indent="0">
              <a:buNone/>
              <a:defRPr sz="1200"/>
            </a:lvl7pPr>
            <a:lvl8pPr marL="2400300" indent="0">
              <a:buNone/>
              <a:defRPr sz="1200"/>
            </a:lvl8pPr>
            <a:lvl9pPr marL="2743200" indent="0">
              <a:buNone/>
              <a:defRPr sz="1200"/>
            </a:lvl9pPr>
          </a:lstStyle>
          <a:p>
            <a:r>
              <a:rPr lang="en-US" smtClean="0"/>
              <a:t>Click icon to add picture</a:t>
            </a:r>
            <a:endParaRPr lang="en-US" dirty="0"/>
          </a:p>
        </p:txBody>
      </p:sp>
      <p:sp>
        <p:nvSpPr>
          <p:cNvPr id="24" name="Text Placeholder 3"/>
          <p:cNvSpPr>
            <a:spLocks noGrp="1"/>
          </p:cNvSpPr>
          <p:nvPr>
            <p:ph type="body" sz="half" idx="19"/>
          </p:nvPr>
        </p:nvSpPr>
        <p:spPr>
          <a:xfrm>
            <a:off x="3425733" y="4873765"/>
            <a:ext cx="2200805" cy="659189"/>
          </a:xfrm>
        </p:spPr>
        <p:txBody>
          <a:bodyPr anchor="t">
            <a:normAutofit/>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smtClean="0"/>
              <a:t>Click to edit Master text styles</a:t>
            </a:r>
          </a:p>
        </p:txBody>
      </p:sp>
      <p:sp>
        <p:nvSpPr>
          <p:cNvPr id="25" name="Text Placeholder 4"/>
          <p:cNvSpPr>
            <a:spLocks noGrp="1"/>
          </p:cNvSpPr>
          <p:nvPr>
            <p:ph type="body" sz="quarter" idx="13"/>
          </p:nvPr>
        </p:nvSpPr>
        <p:spPr>
          <a:xfrm>
            <a:off x="5853242" y="4297503"/>
            <a:ext cx="2199085" cy="576262"/>
          </a:xfrm>
        </p:spPr>
        <p:txBody>
          <a:bodyPr anchor="b">
            <a:noAutofit/>
          </a:bodyPr>
          <a:lstStyle>
            <a:lvl1pPr marL="0" indent="0">
              <a:buNone/>
              <a:defRPr sz="1800" b="0">
                <a:gradFill>
                  <a:gsLst>
                    <a:gs pos="34000">
                      <a:schemeClr val="tx1">
                        <a:lumMod val="93000"/>
                      </a:schemeClr>
                    </a:gs>
                    <a:gs pos="0">
                      <a:schemeClr val="bg1">
                        <a:lumMod val="41000"/>
                        <a:lumOff val="59000"/>
                      </a:schemeClr>
                    </a:gs>
                    <a:gs pos="100000">
                      <a:schemeClr val="tx2">
                        <a:lumMod val="0"/>
                        <a:lumOff val="100000"/>
                      </a:schemeClr>
                    </a:gs>
                  </a:gsLst>
                  <a:lin ang="4800000" scaled="0"/>
                </a:gra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26" name="Picture Placeholder 2"/>
          <p:cNvSpPr>
            <a:spLocks noGrp="1" noChangeAspect="1"/>
          </p:cNvSpPr>
          <p:nvPr>
            <p:ph type="pic" idx="22"/>
          </p:nvPr>
        </p:nvSpPr>
        <p:spPr>
          <a:xfrm>
            <a:off x="5853241" y="2256354"/>
            <a:ext cx="2199085"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200"/>
            </a:lvl1pPr>
            <a:lvl2pPr marL="342900" indent="0">
              <a:buNone/>
              <a:defRPr sz="1200"/>
            </a:lvl2pPr>
            <a:lvl3pPr marL="685800" indent="0">
              <a:buNone/>
              <a:defRPr sz="1200"/>
            </a:lvl3pPr>
            <a:lvl4pPr marL="1028700" indent="0">
              <a:buNone/>
              <a:defRPr sz="1200"/>
            </a:lvl4pPr>
            <a:lvl5pPr marL="1371600" indent="0">
              <a:buNone/>
              <a:defRPr sz="1200"/>
            </a:lvl5pPr>
            <a:lvl6pPr marL="1714500" indent="0">
              <a:buNone/>
              <a:defRPr sz="1200"/>
            </a:lvl6pPr>
            <a:lvl7pPr marL="2057400" indent="0">
              <a:buNone/>
              <a:defRPr sz="1200"/>
            </a:lvl7pPr>
            <a:lvl8pPr marL="2400300" indent="0">
              <a:buNone/>
              <a:defRPr sz="1200"/>
            </a:lvl8pPr>
            <a:lvl9pPr marL="2743200" indent="0">
              <a:buNone/>
              <a:defRPr sz="1200"/>
            </a:lvl9pPr>
          </a:lstStyle>
          <a:p>
            <a:r>
              <a:rPr lang="en-US" smtClean="0"/>
              <a:t>Click icon to add picture</a:t>
            </a:r>
            <a:endParaRPr lang="en-US" dirty="0"/>
          </a:p>
        </p:txBody>
      </p:sp>
      <p:sp>
        <p:nvSpPr>
          <p:cNvPr id="27" name="Text Placeholder 3"/>
          <p:cNvSpPr>
            <a:spLocks noGrp="1"/>
          </p:cNvSpPr>
          <p:nvPr>
            <p:ph type="body" sz="half" idx="20"/>
          </p:nvPr>
        </p:nvSpPr>
        <p:spPr>
          <a:xfrm>
            <a:off x="5853148" y="4873763"/>
            <a:ext cx="2201998" cy="659189"/>
          </a:xfrm>
        </p:spPr>
        <p:txBody>
          <a:bodyPr anchor="t">
            <a:normAutofit/>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smtClean="0"/>
              <a:t>Click to edit Master text styles</a:t>
            </a:r>
          </a:p>
        </p:txBody>
      </p:sp>
      <p:sp>
        <p:nvSpPr>
          <p:cNvPr id="3" name="Date Placeholder 2"/>
          <p:cNvSpPr>
            <a:spLocks noGrp="1"/>
          </p:cNvSpPr>
          <p:nvPr>
            <p:ph type="dt" sz="half" idx="10"/>
          </p:nvPr>
        </p:nvSpPr>
        <p:spPr/>
        <p:txBody>
          <a:bodyPr/>
          <a:lstStyle/>
          <a:p>
            <a:fld id="{A009892A-0574-4753-B3B5-882803074C2D}" type="datetimeFigureOut">
              <a:rPr lang="en-US" smtClean="0"/>
              <a:pPr/>
              <a:t>11/4/2014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5100B4B-F5D2-44DD-9A19-A980681504E0}" type="slidenum">
              <a:rPr lang="en-US" smtClean="0"/>
              <a:pPr/>
              <a:t>‹#›</a:t>
            </a:fld>
            <a:endParaRPr lang="en-US"/>
          </a:p>
        </p:txBody>
      </p:sp>
    </p:spTree>
    <p:extLst>
      <p:ext uri="{BB962C8B-B14F-4D97-AF65-F5344CB8AC3E}">
        <p14:creationId xmlns:p14="http://schemas.microsoft.com/office/powerpoint/2010/main" val="399529846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A009892A-0574-4753-B3B5-882803074C2D}" type="datetimeFigureOut">
              <a:rPr lang="en-US" smtClean="0"/>
              <a:pPr/>
              <a:t>11/4/2014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5100B4B-F5D2-44DD-9A19-A980681504E0}" type="slidenum">
              <a:rPr lang="en-US" smtClean="0"/>
              <a:pPr/>
              <a:t>‹#›</a:t>
            </a:fld>
            <a:endParaRPr lang="en-US"/>
          </a:p>
        </p:txBody>
      </p:sp>
    </p:spTree>
    <p:extLst>
      <p:ext uri="{BB962C8B-B14F-4D97-AF65-F5344CB8AC3E}">
        <p14:creationId xmlns:p14="http://schemas.microsoft.com/office/powerpoint/2010/main" val="33072208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A009892A-0574-4753-B3B5-882803074C2D}" type="datetimeFigureOut">
              <a:rPr lang="en-US" smtClean="0"/>
              <a:pPr/>
              <a:t>11/4/2014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5100B4B-F5D2-44DD-9A19-A980681504E0}" type="slidenum">
              <a:rPr lang="en-US" smtClean="0"/>
              <a:pPr/>
              <a:t>‹#›</a:t>
            </a:fld>
            <a:endParaRPr lang="en-US"/>
          </a:p>
        </p:txBody>
      </p:sp>
    </p:spTree>
    <p:extLst>
      <p:ext uri="{BB962C8B-B14F-4D97-AF65-F5344CB8AC3E}">
        <p14:creationId xmlns:p14="http://schemas.microsoft.com/office/powerpoint/2010/main" val="354302057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8"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A009892A-0574-4753-B3B5-882803074C2D}" type="datetimeFigureOut">
              <a:rPr lang="en-US" smtClean="0"/>
              <a:pPr/>
              <a:t>11/4/2014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5100B4B-F5D2-44DD-9A19-A980681504E0}" type="slidenum">
              <a:rPr lang="en-US" smtClean="0"/>
              <a:pPr/>
              <a:t>‹#›</a:t>
            </a:fld>
            <a:endParaRPr lang="en-US"/>
          </a:p>
        </p:txBody>
      </p:sp>
    </p:spTree>
    <p:extLst>
      <p:ext uri="{BB962C8B-B14F-4D97-AF65-F5344CB8AC3E}">
        <p14:creationId xmlns:p14="http://schemas.microsoft.com/office/powerpoint/2010/main" val="3065799233"/>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7" name="Title 1"/>
          <p:cNvSpPr>
            <a:spLocks noGrp="1"/>
          </p:cNvSpPr>
          <p:nvPr>
            <p:ph type="ctrTitle"/>
          </p:nvPr>
        </p:nvSpPr>
        <p:spPr>
          <a:xfrm>
            <a:off x="640899" y="4464028"/>
            <a:ext cx="6858000" cy="1194650"/>
          </a:xfrm>
        </p:spPr>
        <p:txBody>
          <a:bodyPr wrap="none" anchor="t">
            <a:normAutofit/>
          </a:bodyPr>
          <a:lstStyle>
            <a:lvl1pPr algn="l">
              <a:defRPr sz="7200" b="0" spc="-225">
                <a:gradFill flip="none" rotWithShape="1">
                  <a:gsLst>
                    <a:gs pos="32000">
                      <a:schemeClr val="tx1">
                        <a:lumMod val="89000"/>
                      </a:schemeClr>
                    </a:gs>
                    <a:gs pos="0">
                      <a:schemeClr val="bg1">
                        <a:lumMod val="47000"/>
                        <a:lumOff val="53000"/>
                      </a:schemeClr>
                    </a:gs>
                    <a:gs pos="100000">
                      <a:schemeClr val="tx2">
                        <a:lumMod val="0"/>
                        <a:lumOff val="100000"/>
                      </a:schemeClr>
                    </a:gs>
                  </a:gsLst>
                  <a:lin ang="8100000" scaled="1"/>
                  <a:tileRect/>
                </a:gradFill>
                <a:effectLst>
                  <a:outerShdw blurRad="469900" dist="342900" dir="5400000" sy="-20000" rotWithShape="0">
                    <a:prstClr val="black">
                      <a:alpha val="66000"/>
                    </a:prstClr>
                  </a:outerShdw>
                </a:effectLst>
                <a:latin typeface="+mj-lt"/>
              </a:defRPr>
            </a:lvl1pPr>
          </a:lstStyle>
          <a:p>
            <a:r>
              <a:rPr lang="en-US" smtClean="0"/>
              <a:t>Click to edit Master title style</a:t>
            </a:r>
            <a:endParaRPr lang="en-US" dirty="0"/>
          </a:p>
        </p:txBody>
      </p:sp>
      <p:sp>
        <p:nvSpPr>
          <p:cNvPr id="8" name="Subtitle 2"/>
          <p:cNvSpPr>
            <a:spLocks noGrp="1"/>
          </p:cNvSpPr>
          <p:nvPr>
            <p:ph type="subTitle" idx="1"/>
          </p:nvPr>
        </p:nvSpPr>
        <p:spPr>
          <a:xfrm>
            <a:off x="640899" y="3829878"/>
            <a:ext cx="6858000" cy="617822"/>
          </a:xfrm>
        </p:spPr>
        <p:txBody>
          <a:bodyPr anchor="b">
            <a:normAutofit/>
          </a:bodyPr>
          <a:lstStyle>
            <a:lvl1pPr marL="0" indent="0" algn="l">
              <a:buNone/>
              <a:defRPr sz="2400" b="0">
                <a:gradFill flip="none" rotWithShape="1">
                  <a:gsLst>
                    <a:gs pos="15000">
                      <a:schemeClr val="tx2"/>
                    </a:gs>
                    <a:gs pos="73000">
                      <a:schemeClr val="tx2">
                        <a:lumMod val="60000"/>
                        <a:lumOff val="40000"/>
                      </a:schemeClr>
                    </a:gs>
                    <a:gs pos="0">
                      <a:schemeClr val="tx2">
                        <a:lumMod val="90000"/>
                        <a:lumOff val="10000"/>
                      </a:schemeClr>
                    </a:gs>
                    <a:gs pos="100000">
                      <a:schemeClr val="tx2">
                        <a:lumMod val="0"/>
                        <a:lumOff val="100000"/>
                      </a:schemeClr>
                    </a:gs>
                  </a:gsLst>
                  <a:lin ang="16200000" scaled="1"/>
                  <a:tileRect/>
                </a:gradFill>
                <a:latin typeface="+mj-lt"/>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A009892A-0574-4753-B3B5-882803074C2D}" type="datetimeFigureOut">
              <a:rPr lang="en-US" smtClean="0"/>
              <a:pPr/>
              <a:t>11/4/2014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5100B4B-F5D2-44DD-9A19-A980681504E0}" type="slidenum">
              <a:rPr lang="en-US" smtClean="0"/>
              <a:pPr/>
              <a:t>‹#›</a:t>
            </a:fld>
            <a:endParaRPr lang="en-US"/>
          </a:p>
        </p:txBody>
      </p:sp>
    </p:spTree>
    <p:extLst>
      <p:ext uri="{BB962C8B-B14F-4D97-AF65-F5344CB8AC3E}">
        <p14:creationId xmlns:p14="http://schemas.microsoft.com/office/powerpoint/2010/main" val="392023403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840000" y="1825625"/>
            <a:ext cx="3768912"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739880" y="1825625"/>
            <a:ext cx="377547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A009892A-0574-4753-B3B5-882803074C2D}" type="datetimeFigureOut">
              <a:rPr lang="en-US" smtClean="0"/>
              <a:pPr/>
              <a:t>11/4/2014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5100B4B-F5D2-44DD-9A19-A980681504E0}" type="slidenum">
              <a:rPr lang="en-US" smtClean="0"/>
              <a:pPr/>
              <a:t>‹#›</a:t>
            </a:fld>
            <a:endParaRPr lang="en-US"/>
          </a:p>
        </p:txBody>
      </p:sp>
    </p:spTree>
    <p:extLst>
      <p:ext uri="{BB962C8B-B14F-4D97-AF65-F5344CB8AC3E}">
        <p14:creationId xmlns:p14="http://schemas.microsoft.com/office/powerpoint/2010/main" val="3976290401"/>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840000" y="1681163"/>
            <a:ext cx="3768912" cy="823912"/>
          </a:xfrm>
        </p:spPr>
        <p:txBody>
          <a:bodyPr anchor="b">
            <a:normAutofit/>
          </a:bodyPr>
          <a:lstStyle>
            <a:lvl1pPr marL="0" indent="0">
              <a:buNone/>
              <a:defRPr sz="2000" b="0">
                <a:gradFill>
                  <a:gsLst>
                    <a:gs pos="15000">
                      <a:schemeClr val="tx2"/>
                    </a:gs>
                    <a:gs pos="73000">
                      <a:schemeClr val="tx2">
                        <a:lumMod val="60000"/>
                        <a:lumOff val="40000"/>
                      </a:schemeClr>
                    </a:gs>
                    <a:gs pos="0">
                      <a:schemeClr val="tx2">
                        <a:lumMod val="90000"/>
                        <a:lumOff val="10000"/>
                      </a:schemeClr>
                    </a:gs>
                    <a:gs pos="100000">
                      <a:schemeClr val="tx2">
                        <a:lumMod val="0"/>
                        <a:lumOff val="100000"/>
                      </a:schemeClr>
                    </a:gs>
                  </a:gsLst>
                  <a:lin ang="16200000" scaled="1"/>
                </a:gra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4" name="Content Placeholder 3"/>
          <p:cNvSpPr>
            <a:spLocks noGrp="1"/>
          </p:cNvSpPr>
          <p:nvPr>
            <p:ph sz="half" idx="2"/>
          </p:nvPr>
        </p:nvSpPr>
        <p:spPr>
          <a:xfrm>
            <a:off x="840000" y="2505075"/>
            <a:ext cx="3768912"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739880" y="1681163"/>
            <a:ext cx="3776661" cy="823912"/>
          </a:xfrm>
        </p:spPr>
        <p:txBody>
          <a:bodyPr vert="horz" lIns="91440" tIns="45720" rIns="91440" bIns="45720" rtlCol="0" anchor="b">
            <a:normAutofit/>
          </a:bodyPr>
          <a:lstStyle>
            <a:lvl1pPr>
              <a:buNone/>
              <a:defRPr lang="en-US" sz="2000" b="0">
                <a:gradFill>
                  <a:gsLst>
                    <a:gs pos="15000">
                      <a:schemeClr val="tx2"/>
                    </a:gs>
                    <a:gs pos="73000">
                      <a:schemeClr val="tx2">
                        <a:lumMod val="60000"/>
                        <a:lumOff val="40000"/>
                      </a:schemeClr>
                    </a:gs>
                    <a:gs pos="0">
                      <a:schemeClr val="tx2">
                        <a:lumMod val="90000"/>
                        <a:lumOff val="10000"/>
                      </a:schemeClr>
                    </a:gs>
                    <a:gs pos="100000">
                      <a:schemeClr val="tx2">
                        <a:lumMod val="0"/>
                        <a:lumOff val="100000"/>
                      </a:schemeClr>
                    </a:gs>
                  </a:gsLst>
                  <a:lin ang="16200000" scaled="1"/>
                </a:gradFill>
              </a:defRPr>
            </a:lvl1pPr>
          </a:lstStyle>
          <a:p>
            <a:pPr marL="0" lvl="0" indent="0">
              <a:buNone/>
            </a:pPr>
            <a:r>
              <a:rPr lang="en-US" smtClean="0"/>
              <a:t>Click to edit Master text styles</a:t>
            </a:r>
          </a:p>
        </p:txBody>
      </p:sp>
      <p:sp>
        <p:nvSpPr>
          <p:cNvPr id="6" name="Content Placeholder 5"/>
          <p:cNvSpPr>
            <a:spLocks noGrp="1"/>
          </p:cNvSpPr>
          <p:nvPr>
            <p:ph sz="quarter" idx="4"/>
          </p:nvPr>
        </p:nvSpPr>
        <p:spPr>
          <a:xfrm>
            <a:off x="4739880" y="2505075"/>
            <a:ext cx="3776661"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A009892A-0574-4753-B3B5-882803074C2D}" type="datetimeFigureOut">
              <a:rPr lang="en-US" smtClean="0"/>
              <a:pPr/>
              <a:t>11/4/2014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5100B4B-F5D2-44DD-9A19-A980681504E0}" type="slidenum">
              <a:rPr lang="en-US" smtClean="0"/>
              <a:pPr/>
              <a:t>‹#›</a:t>
            </a:fld>
            <a:endParaRPr lang="en-US"/>
          </a:p>
        </p:txBody>
      </p:sp>
    </p:spTree>
    <p:extLst>
      <p:ext uri="{BB962C8B-B14F-4D97-AF65-F5344CB8AC3E}">
        <p14:creationId xmlns:p14="http://schemas.microsoft.com/office/powerpoint/2010/main" val="362796504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A009892A-0574-4753-B3B5-882803074C2D}" type="datetimeFigureOut">
              <a:rPr lang="en-US" smtClean="0"/>
              <a:pPr/>
              <a:t>11/4/2014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5100B4B-F5D2-44DD-9A19-A980681504E0}" type="slidenum">
              <a:rPr lang="en-US" smtClean="0"/>
              <a:pPr/>
              <a:t>‹#›</a:t>
            </a:fld>
            <a:endParaRPr lang="en-US"/>
          </a:p>
        </p:txBody>
      </p:sp>
    </p:spTree>
    <p:extLst>
      <p:ext uri="{BB962C8B-B14F-4D97-AF65-F5344CB8AC3E}">
        <p14:creationId xmlns:p14="http://schemas.microsoft.com/office/powerpoint/2010/main" val="3516549569"/>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009892A-0574-4753-B3B5-882803074C2D}" type="datetimeFigureOut">
              <a:rPr lang="en-US" smtClean="0"/>
              <a:pPr/>
              <a:t>11/4/2014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5100B4B-F5D2-44DD-9A19-A980681504E0}" type="slidenum">
              <a:rPr lang="en-US" smtClean="0"/>
              <a:pPr/>
              <a:t>‹#›</a:t>
            </a:fld>
            <a:endParaRPr lang="en-US"/>
          </a:p>
        </p:txBody>
      </p:sp>
    </p:spTree>
    <p:extLst>
      <p:ext uri="{BB962C8B-B14F-4D97-AF65-F5344CB8AC3E}">
        <p14:creationId xmlns:p14="http://schemas.microsoft.com/office/powerpoint/2010/main" val="3025210202"/>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smtClean="0"/>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840000" y="2057400"/>
            <a:ext cx="2739019" cy="3811588"/>
          </a:xfrm>
        </p:spPr>
        <p:txBody>
          <a:bodyPr>
            <a:normAutofit/>
          </a:bodyPr>
          <a:lstStyle>
            <a:lvl1pPr marL="0" indent="0">
              <a:buNone/>
              <a:defRPr sz="1400">
                <a:gradFill>
                  <a:gsLst>
                    <a:gs pos="15000">
                      <a:schemeClr val="tx2"/>
                    </a:gs>
                    <a:gs pos="73000">
                      <a:schemeClr val="tx2">
                        <a:lumMod val="60000"/>
                        <a:lumOff val="40000"/>
                      </a:schemeClr>
                    </a:gs>
                    <a:gs pos="0">
                      <a:schemeClr val="tx1"/>
                    </a:gs>
                    <a:gs pos="100000">
                      <a:schemeClr val="tx2">
                        <a:lumMod val="0"/>
                        <a:lumOff val="100000"/>
                      </a:schemeClr>
                    </a:gs>
                  </a:gsLst>
                  <a:lin ang="16200000" scaled="1"/>
                </a:gradFill>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009892A-0574-4753-B3B5-882803074C2D}" type="datetimeFigureOut">
              <a:rPr lang="en-US" smtClean="0"/>
              <a:pPr/>
              <a:t>11/4/2014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5100B4B-F5D2-44DD-9A19-A980681504E0}" type="slidenum">
              <a:rPr lang="en-US" smtClean="0"/>
              <a:pPr/>
              <a:t>‹#›</a:t>
            </a:fld>
            <a:endParaRPr lang="en-US"/>
          </a:p>
        </p:txBody>
      </p:sp>
    </p:spTree>
    <p:extLst>
      <p:ext uri="{BB962C8B-B14F-4D97-AF65-F5344CB8AC3E}">
        <p14:creationId xmlns:p14="http://schemas.microsoft.com/office/powerpoint/2010/main" val="20596840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smtClean="0"/>
              <a:t>Click icon to add picture</a:t>
            </a:r>
            <a:endParaRPr lang="en-US" dirty="0"/>
          </a:p>
        </p:txBody>
      </p:sp>
      <p:sp>
        <p:nvSpPr>
          <p:cNvPr id="4" name="Text Placeholder 3"/>
          <p:cNvSpPr>
            <a:spLocks noGrp="1"/>
          </p:cNvSpPr>
          <p:nvPr>
            <p:ph type="body" sz="half" idx="2"/>
          </p:nvPr>
        </p:nvSpPr>
        <p:spPr>
          <a:xfrm>
            <a:off x="840000" y="2057400"/>
            <a:ext cx="2739019" cy="3811588"/>
          </a:xfrm>
        </p:spPr>
        <p:txBody>
          <a:bodyPr>
            <a:normAutofit/>
          </a:bodyPr>
          <a:lstStyle>
            <a:lvl1pPr marL="0" indent="0">
              <a:buNone/>
              <a:defRPr sz="1400">
                <a:gradFill>
                  <a:gsLst>
                    <a:gs pos="15000">
                      <a:schemeClr val="tx2"/>
                    </a:gs>
                    <a:gs pos="73000">
                      <a:schemeClr val="tx2">
                        <a:lumMod val="60000"/>
                        <a:lumOff val="40000"/>
                      </a:schemeClr>
                    </a:gs>
                    <a:gs pos="0">
                      <a:schemeClr val="tx1"/>
                    </a:gs>
                    <a:gs pos="100000">
                      <a:schemeClr val="tx2">
                        <a:lumMod val="0"/>
                        <a:lumOff val="100000"/>
                      </a:schemeClr>
                    </a:gs>
                  </a:gsLst>
                  <a:lin ang="16200000" scaled="1"/>
                </a:gradFill>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009892A-0574-4753-B3B5-882803074C2D}" type="datetimeFigureOut">
              <a:rPr lang="en-US" smtClean="0"/>
              <a:pPr/>
              <a:t>11/4/2014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5100B4B-F5D2-44DD-9A19-A980681504E0}" type="slidenum">
              <a:rPr lang="en-US" smtClean="0"/>
              <a:pPr/>
              <a:t>‹#›</a:t>
            </a:fld>
            <a:endParaRPr lang="en-US"/>
          </a:p>
        </p:txBody>
      </p:sp>
    </p:spTree>
    <p:extLst>
      <p:ext uri="{BB962C8B-B14F-4D97-AF65-F5344CB8AC3E}">
        <p14:creationId xmlns:p14="http://schemas.microsoft.com/office/powerpoint/2010/main" val="73110197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jp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9">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840000" y="1825625"/>
            <a:ext cx="767535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gradFill flip="none" rotWithShape="1">
                  <a:gsLst>
                    <a:gs pos="28000">
                      <a:schemeClr val="tx1">
                        <a:lumMod val="93000"/>
                      </a:schemeClr>
                    </a:gs>
                    <a:gs pos="0">
                      <a:schemeClr val="bg1">
                        <a:lumMod val="38000"/>
                        <a:lumOff val="62000"/>
                      </a:schemeClr>
                    </a:gs>
                    <a:gs pos="100000">
                      <a:schemeClr val="tx2">
                        <a:lumMod val="0"/>
                        <a:lumOff val="100000"/>
                      </a:schemeClr>
                    </a:gs>
                  </a:gsLst>
                  <a:lin ang="5400000" scaled="1"/>
                  <a:tileRect/>
                </a:gradFill>
                <a:latin typeface="Calibri" panose="020F0502020204030204" pitchFamily="34" charset="0"/>
              </a:defRPr>
            </a:lvl1pPr>
          </a:lstStyle>
          <a:p>
            <a:fld id="{A009892A-0574-4753-B3B5-882803074C2D}" type="datetimeFigureOut">
              <a:rPr lang="en-US" smtClean="0"/>
              <a:pPr/>
              <a:t>11/4/2014</a:t>
            </a:fld>
            <a:endParaRPr lang="en-US" dirty="0"/>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gradFill flip="none" rotWithShape="1">
                  <a:gsLst>
                    <a:gs pos="28000">
                      <a:schemeClr val="tx1">
                        <a:lumMod val="93000"/>
                      </a:schemeClr>
                    </a:gs>
                    <a:gs pos="0">
                      <a:schemeClr val="bg1">
                        <a:lumMod val="38000"/>
                        <a:lumOff val="62000"/>
                      </a:schemeClr>
                    </a:gs>
                    <a:gs pos="100000">
                      <a:schemeClr val="tx2">
                        <a:lumMod val="0"/>
                        <a:lumOff val="100000"/>
                      </a:schemeClr>
                    </a:gs>
                  </a:gsLst>
                  <a:lin ang="5400000" scaled="1"/>
                  <a:tileRect/>
                </a:gradFill>
                <a:latin typeface="Calibri" panose="020F0502020204030204" pitchFamily="34" charset="0"/>
              </a:defRPr>
            </a:lvl1pPr>
          </a:lstStyle>
          <a:p>
            <a:endParaRPr lang="en-US" dirty="0"/>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gradFill flip="none" rotWithShape="1">
                  <a:gsLst>
                    <a:gs pos="28000">
                      <a:schemeClr val="tx1">
                        <a:lumMod val="93000"/>
                      </a:schemeClr>
                    </a:gs>
                    <a:gs pos="0">
                      <a:schemeClr val="bg1">
                        <a:lumMod val="38000"/>
                        <a:lumOff val="62000"/>
                      </a:schemeClr>
                    </a:gs>
                    <a:gs pos="100000">
                      <a:schemeClr val="tx2">
                        <a:lumMod val="0"/>
                        <a:lumOff val="100000"/>
                      </a:schemeClr>
                    </a:gs>
                  </a:gsLst>
                  <a:lin ang="5400000" scaled="1"/>
                  <a:tileRect/>
                </a:gradFill>
                <a:latin typeface="Calibri" panose="020F0502020204030204" pitchFamily="34" charset="0"/>
              </a:defRPr>
            </a:lvl1pPr>
          </a:lstStyle>
          <a:p>
            <a:fld id="{35100B4B-F5D2-44DD-9A19-A980681504E0}" type="slidenum">
              <a:rPr lang="en-US" smtClean="0"/>
              <a:pPr/>
              <a:t>‹#›</a:t>
            </a:fld>
            <a:endParaRPr lang="en-US" dirty="0"/>
          </a:p>
        </p:txBody>
      </p:sp>
    </p:spTree>
    <p:extLst>
      <p:ext uri="{BB962C8B-B14F-4D97-AF65-F5344CB8AC3E}">
        <p14:creationId xmlns:p14="http://schemas.microsoft.com/office/powerpoint/2010/main" val="60837151"/>
      </p:ext>
    </p:extLst>
  </p:cSld>
  <p:clrMap bg1="dk1" tx1="lt1" bg2="dk2" tx2="lt2" accent1="accent1" accent2="accent2" accent3="accent3" accent4="accent4" accent5="accent5" accent6="accent6" hlink="hlink" folHlink="folHlink"/>
  <p:sldLayoutIdLst>
    <p:sldLayoutId id="2147483674" r:id="rId1"/>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 id="2147483685" r:id="rId12"/>
    <p:sldLayoutId id="2147483686" r:id="rId13"/>
    <p:sldLayoutId id="2147483687" r:id="rId14"/>
    <p:sldLayoutId id="2147483688" r:id="rId15"/>
    <p:sldLayoutId id="2147483689" r:id="rId16"/>
    <p:sldLayoutId id="2147483690" r:id="rId17"/>
  </p:sldLayoutIdLst>
  <p:timing>
    <p:tnLst>
      <p:par>
        <p:cTn id="1" dur="indefinite" restart="never" nodeType="tmRoot"/>
      </p:par>
    </p:tnLst>
  </p:timing>
  <p:txStyles>
    <p:titleStyle>
      <a:lvl1pPr algn="l" defTabSz="685800" rtl="0" eaLnBrk="1" latinLnBrk="0" hangingPunct="1">
        <a:lnSpc>
          <a:spcPct val="90000"/>
        </a:lnSpc>
        <a:spcBef>
          <a:spcPct val="0"/>
        </a:spcBef>
        <a:buNone/>
        <a:defRPr sz="4400" b="0" kern="1200">
          <a:gradFill flip="none" rotWithShape="1">
            <a:gsLst>
              <a:gs pos="28000">
                <a:schemeClr val="tx1">
                  <a:lumMod val="93000"/>
                </a:schemeClr>
              </a:gs>
              <a:gs pos="0">
                <a:schemeClr val="bg1">
                  <a:lumMod val="25000"/>
                  <a:lumOff val="75000"/>
                </a:schemeClr>
              </a:gs>
              <a:gs pos="100000">
                <a:schemeClr val="tx2">
                  <a:lumMod val="0"/>
                  <a:lumOff val="100000"/>
                </a:schemeClr>
              </a:gs>
            </a:gsLst>
            <a:lin ang="4800000" scaled="0"/>
            <a:tileRect/>
          </a:gra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400" kern="1200">
          <a:gradFill>
            <a:gsLst>
              <a:gs pos="34000">
                <a:schemeClr val="tx1">
                  <a:lumMod val="93000"/>
                </a:schemeClr>
              </a:gs>
              <a:gs pos="0">
                <a:schemeClr val="bg1">
                  <a:lumMod val="25000"/>
                  <a:lumOff val="75000"/>
                </a:schemeClr>
              </a:gs>
              <a:gs pos="100000">
                <a:schemeClr val="tx2">
                  <a:lumMod val="0"/>
                  <a:lumOff val="100000"/>
                </a:schemeClr>
              </a:gs>
            </a:gsLst>
            <a:lin ang="4800000" scaled="0"/>
          </a:gra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2000" kern="1200">
          <a:gradFill>
            <a:gsLst>
              <a:gs pos="34000">
                <a:schemeClr val="tx1">
                  <a:lumMod val="93000"/>
                </a:schemeClr>
              </a:gs>
              <a:gs pos="0">
                <a:schemeClr val="bg1">
                  <a:lumMod val="25000"/>
                  <a:lumOff val="75000"/>
                </a:schemeClr>
              </a:gs>
              <a:gs pos="100000">
                <a:schemeClr val="tx2">
                  <a:lumMod val="0"/>
                  <a:lumOff val="100000"/>
                </a:schemeClr>
              </a:gs>
            </a:gsLst>
            <a:lin ang="4800000" scaled="0"/>
          </a:gra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600" kern="1200">
          <a:gradFill>
            <a:gsLst>
              <a:gs pos="34000">
                <a:schemeClr val="tx1">
                  <a:lumMod val="93000"/>
                </a:schemeClr>
              </a:gs>
              <a:gs pos="0">
                <a:schemeClr val="bg1">
                  <a:lumMod val="25000"/>
                  <a:lumOff val="75000"/>
                </a:schemeClr>
              </a:gs>
              <a:gs pos="100000">
                <a:schemeClr val="tx2">
                  <a:lumMod val="0"/>
                  <a:lumOff val="100000"/>
                </a:schemeClr>
              </a:gs>
            </a:gsLst>
            <a:lin ang="4800000" scaled="0"/>
          </a:gra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400" kern="1200">
          <a:gradFill>
            <a:gsLst>
              <a:gs pos="34000">
                <a:schemeClr val="tx1">
                  <a:lumMod val="93000"/>
                </a:schemeClr>
              </a:gs>
              <a:gs pos="0">
                <a:schemeClr val="bg1">
                  <a:lumMod val="25000"/>
                  <a:lumOff val="75000"/>
                </a:schemeClr>
              </a:gs>
              <a:gs pos="100000">
                <a:schemeClr val="tx2">
                  <a:lumMod val="0"/>
                  <a:lumOff val="100000"/>
                </a:schemeClr>
              </a:gs>
            </a:gsLst>
            <a:lin ang="4800000" scaled="0"/>
          </a:gra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400" kern="1200">
          <a:gradFill>
            <a:gsLst>
              <a:gs pos="34000">
                <a:schemeClr val="tx1">
                  <a:lumMod val="93000"/>
                </a:schemeClr>
              </a:gs>
              <a:gs pos="0">
                <a:schemeClr val="bg1">
                  <a:lumMod val="25000"/>
                  <a:lumOff val="75000"/>
                </a:schemeClr>
              </a:gs>
              <a:gs pos="100000">
                <a:schemeClr val="tx2">
                  <a:lumMod val="0"/>
                  <a:lumOff val="100000"/>
                </a:schemeClr>
              </a:gs>
            </a:gsLst>
            <a:lin ang="4800000" scaled="0"/>
          </a:gra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tags" Target="../tags/tag2.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2.xml"/><Relationship Id="rId1" Type="http://schemas.openxmlformats.org/officeDocument/2006/relationships/tags" Target="../tags/tag6.xml"/></Relationships>
</file>

<file path=ppt/slides/_rels/slide11.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hyperlink" Target="https://www.youtube.com/watch?v=2nwZoV7dqoQ" TargetMode="External"/><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7.jpeg"/></Relationships>
</file>

<file path=ppt/slides/_rels/slide13.xml.rels><?xml version="1.0" encoding="UTF-8" standalone="yes"?>
<Relationships xmlns="http://schemas.openxmlformats.org/package/2006/relationships"><Relationship Id="rId3" Type="http://schemas.openxmlformats.org/officeDocument/2006/relationships/hyperlink" Target="https://www.youtube.com/watch?v=2nwZoV7dqoQ" TargetMode="External"/><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hyperlink" Target="http://commons.wikimedia.org/wiki/File:Smokey3.jpg" TargetMode="External"/><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8.jpeg"/></Relationships>
</file>

<file path=ppt/slides/_rels/slide17.xml.rels><?xml version="1.0" encoding="UTF-8" standalone="yes"?>
<Relationships xmlns="http://schemas.openxmlformats.org/package/2006/relationships"><Relationship Id="rId3" Type="http://schemas.openxmlformats.org/officeDocument/2006/relationships/image" Target="../media/image9.wmf"/><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7.xml"/></Relationships>
</file>

<file path=ppt/slides/_rels/slide19.xml.rels><?xml version="1.0" encoding="UTF-8" standalone="yes"?>
<Relationships xmlns="http://schemas.openxmlformats.org/package/2006/relationships"><Relationship Id="rId2" Type="http://schemas.openxmlformats.org/officeDocument/2006/relationships/slideLayout" Target="../slideLayouts/slideLayout6.xml"/><Relationship Id="rId1" Type="http://schemas.openxmlformats.org/officeDocument/2006/relationships/tags" Target="../tags/tag8.xml"/></Relationships>
</file>

<file path=ppt/slides/_rels/slide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hyperlink" Target="http://www.gao.gov/browse/topic" TargetMode="External"/><Relationship Id="rId2" Type="http://schemas.openxmlformats.org/officeDocument/2006/relationships/notesSlide" Target="../notesSlides/notesSlide11.xml"/><Relationship Id="rId1" Type="http://schemas.openxmlformats.org/officeDocument/2006/relationships/slideLayout" Target="../slideLayouts/slideLayout6.xml"/><Relationship Id="rId4" Type="http://schemas.openxmlformats.org/officeDocument/2006/relationships/image" Target="../media/image10.png"/></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2.xml"/><Relationship Id="rId1" Type="http://schemas.openxmlformats.org/officeDocument/2006/relationships/tags" Target="../tags/tag9.xml"/><Relationship Id="rId5" Type="http://schemas.openxmlformats.org/officeDocument/2006/relationships/hyperlink" Target="http://www.aei.org/" TargetMode="External"/><Relationship Id="rId4" Type="http://schemas.openxmlformats.org/officeDocument/2006/relationships/hyperlink" Target="http://www.brookings.edu/" TargetMode="Externa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2.xml"/><Relationship Id="rId1" Type="http://schemas.openxmlformats.org/officeDocument/2006/relationships/tags" Target="../tags/tag10.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hyperlink" Target="http://www.pewresearch.org/" TargetMode="External"/><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hyperlink" Target="http://www.brookings.edu/" TargetMode="External"/><Relationship Id="rId2" Type="http://schemas.openxmlformats.org/officeDocument/2006/relationships/notesSlide" Target="../notesSlides/notesSlide17.xml"/><Relationship Id="rId1" Type="http://schemas.openxmlformats.org/officeDocument/2006/relationships/slideLayout" Target="../slideLayouts/slideLayout2.xml"/><Relationship Id="rId4" Type="http://schemas.openxmlformats.org/officeDocument/2006/relationships/hyperlink" Target="http://www.aei.org/" TargetMode="External"/></Relationships>
</file>

<file path=ppt/slides/_rels/slide28.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2.xml"/><Relationship Id="rId1" Type="http://schemas.openxmlformats.org/officeDocument/2006/relationships/tags" Target="../tags/tag11.xml"/></Relationships>
</file>

<file path=ppt/slides/_rels/slide29.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2.xml"/><Relationship Id="rId1" Type="http://schemas.openxmlformats.org/officeDocument/2006/relationships/tags" Target="../tags/tag12.xml"/></Relationships>
</file>

<file path=ppt/slides/_rels/slide3.x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2.xml"/><Relationship Id="rId1" Type="http://schemas.openxmlformats.org/officeDocument/2006/relationships/tags" Target="../tags/tag13.xml"/><Relationship Id="rId4" Type="http://schemas.openxmlformats.org/officeDocument/2006/relationships/hyperlink" Target="https://www.youtube.com/watch?v=IbBp1yMU7lE" TargetMode="External"/></Relationships>
</file>

<file path=ppt/slides/_rels/slide31.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2.xml"/><Relationship Id="rId1" Type="http://schemas.openxmlformats.org/officeDocument/2006/relationships/tags" Target="../tags/tag14.xml"/></Relationships>
</file>

<file path=ppt/slides/_rels/slide32.xml.rels><?xml version="1.0" encoding="UTF-8" standalone="yes"?>
<Relationships xmlns="http://schemas.openxmlformats.org/package/2006/relationships"><Relationship Id="rId2" Type="http://schemas.openxmlformats.org/officeDocument/2006/relationships/slideLayout" Target="../slideLayouts/slideLayout6.xml"/><Relationship Id="rId1" Type="http://schemas.openxmlformats.org/officeDocument/2006/relationships/tags" Target="../tags/tag15.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6.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2.xml"/><Relationship Id="rId1" Type="http://schemas.openxmlformats.org/officeDocument/2006/relationships/tags" Target="../tags/tag4.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5.xml"/></Relationships>
</file>

<file path=ppt/slides/_rels/slide7.xml.rels><?xml version="1.0" encoding="UTF-8" standalone="yes"?>
<Relationships xmlns="http://schemas.openxmlformats.org/package/2006/relationships"><Relationship Id="rId3" Type="http://schemas.openxmlformats.org/officeDocument/2006/relationships/hyperlink" Target="http://www.pewtrusts.org/default.aspx" TargetMode="External"/><Relationship Id="rId2" Type="http://schemas.openxmlformats.org/officeDocument/2006/relationships/hyperlink" Target="http://www.brookings.edu/about/employment.aspx" TargetMode="Externa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hyperlink" Target="https://www.youtube.com/watch?v=cyABmRboBi4" TargetMode="External"/><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609600" y="5334000"/>
            <a:ext cx="7772400" cy="1371600"/>
          </a:xfrm>
          <a:noFill/>
        </p:spPr>
        <p:txBody>
          <a:bodyPr>
            <a:normAutofit/>
          </a:bodyPr>
          <a:lstStyle/>
          <a:p>
            <a:pPr algn="l"/>
            <a:r>
              <a:rPr lang="en-US" sz="4600" b="1" dirty="0" smtClean="0">
                <a:solidFill>
                  <a:schemeClr val="bg1"/>
                </a:solidFill>
              </a:rPr>
              <a:t>Chapter Four: Policy </a:t>
            </a:r>
            <a:r>
              <a:rPr lang="en-US" sz="4600" b="1" dirty="0" smtClean="0">
                <a:solidFill>
                  <a:schemeClr val="bg1"/>
                </a:solidFill>
              </a:rPr>
              <a:t>Analysis</a:t>
            </a:r>
            <a:endParaRPr lang="en-US" sz="4600" b="1" dirty="0">
              <a:solidFill>
                <a:schemeClr val="bg1"/>
              </a:solidFill>
            </a:endParaRPr>
          </a:p>
        </p:txBody>
      </p:sp>
    </p:spTree>
    <p:custDataLst>
      <p:tags r:id="rId1"/>
    </p:custDataLst>
    <p:extLst>
      <p:ext uri="{BB962C8B-B14F-4D97-AF65-F5344CB8AC3E}">
        <p14:creationId xmlns:p14="http://schemas.microsoft.com/office/powerpoint/2010/main" val="1891810626"/>
      </p:ext>
    </p:extLst>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533400" y="533400"/>
            <a:ext cx="8229600" cy="1325563"/>
          </a:xfrm>
        </p:spPr>
        <p:txBody>
          <a:bodyPr>
            <a:normAutofit/>
          </a:bodyPr>
          <a:lstStyle/>
          <a:p>
            <a:r>
              <a:rPr lang="en-US" sz="4200" b="1" dirty="0" smtClean="0">
                <a:solidFill>
                  <a:schemeClr val="bg1"/>
                </a:solidFill>
              </a:rPr>
              <a:t>Steps in the Policy Analysis Process</a:t>
            </a:r>
            <a:endParaRPr lang="en-US" sz="4200" b="1" dirty="0">
              <a:solidFill>
                <a:schemeClr val="bg1"/>
              </a:solidFill>
            </a:endParaRPr>
          </a:p>
        </p:txBody>
      </p:sp>
      <p:sp>
        <p:nvSpPr>
          <p:cNvPr id="6147" name="Rectangle 3"/>
          <p:cNvSpPr>
            <a:spLocks noGrp="1" noChangeArrowheads="1"/>
          </p:cNvSpPr>
          <p:nvPr>
            <p:ph idx="1"/>
          </p:nvPr>
        </p:nvSpPr>
        <p:spPr>
          <a:xfrm>
            <a:off x="990600" y="1600200"/>
            <a:ext cx="7162800" cy="4343400"/>
          </a:xfrm>
        </p:spPr>
        <p:txBody>
          <a:bodyPr>
            <a:normAutofit fontScale="92500" lnSpcReduction="10000"/>
          </a:bodyPr>
          <a:lstStyle/>
          <a:p>
            <a:r>
              <a:rPr lang="en-US" sz="3200" b="1" dirty="0" smtClean="0">
                <a:solidFill>
                  <a:schemeClr val="bg1"/>
                </a:solidFill>
              </a:rPr>
              <a:t>Define </a:t>
            </a:r>
            <a:r>
              <a:rPr lang="en-US" sz="3200" b="1" dirty="0">
                <a:solidFill>
                  <a:schemeClr val="bg1"/>
                </a:solidFill>
              </a:rPr>
              <a:t>and analyze the </a:t>
            </a:r>
            <a:r>
              <a:rPr lang="en-US" sz="3200" b="1" dirty="0" smtClean="0">
                <a:solidFill>
                  <a:schemeClr val="bg1"/>
                </a:solidFill>
              </a:rPr>
              <a:t>problem (Ch. 5)</a:t>
            </a:r>
          </a:p>
          <a:p>
            <a:endParaRPr lang="en-US" sz="3200" b="1" dirty="0">
              <a:solidFill>
                <a:schemeClr val="bg1"/>
              </a:solidFill>
            </a:endParaRPr>
          </a:p>
          <a:p>
            <a:r>
              <a:rPr lang="en-US" sz="3200" b="1" dirty="0" smtClean="0">
                <a:solidFill>
                  <a:schemeClr val="bg1"/>
                </a:solidFill>
              </a:rPr>
              <a:t>Construct </a:t>
            </a:r>
            <a:r>
              <a:rPr lang="en-US" sz="3200" b="1" dirty="0">
                <a:solidFill>
                  <a:schemeClr val="bg1"/>
                </a:solidFill>
              </a:rPr>
              <a:t>policy </a:t>
            </a:r>
            <a:r>
              <a:rPr lang="en-US" sz="3200" b="1" dirty="0" smtClean="0">
                <a:solidFill>
                  <a:schemeClr val="bg1"/>
                </a:solidFill>
              </a:rPr>
              <a:t>alternatives (Ch. 5)</a:t>
            </a:r>
          </a:p>
          <a:p>
            <a:endParaRPr lang="en-US" sz="3200" b="1" dirty="0" smtClean="0">
              <a:solidFill>
                <a:schemeClr val="bg1"/>
              </a:solidFill>
            </a:endParaRPr>
          </a:p>
          <a:p>
            <a:r>
              <a:rPr lang="en-US" sz="3200" b="1" dirty="0" smtClean="0">
                <a:solidFill>
                  <a:schemeClr val="bg1"/>
                </a:solidFill>
              </a:rPr>
              <a:t>Develop  evaluative  criteria (Ch. 6)</a:t>
            </a:r>
          </a:p>
          <a:p>
            <a:endParaRPr lang="en-US" sz="3200" b="1" dirty="0" smtClean="0">
              <a:solidFill>
                <a:schemeClr val="bg1"/>
              </a:solidFill>
            </a:endParaRPr>
          </a:p>
          <a:p>
            <a:r>
              <a:rPr lang="en-US" sz="3200" b="1" dirty="0" smtClean="0">
                <a:solidFill>
                  <a:schemeClr val="bg1"/>
                </a:solidFill>
              </a:rPr>
              <a:t>Assess policy alternatives (Ch. 6)</a:t>
            </a:r>
          </a:p>
          <a:p>
            <a:endParaRPr lang="en-US" sz="3200" b="1" dirty="0" smtClean="0">
              <a:solidFill>
                <a:schemeClr val="bg1"/>
              </a:solidFill>
            </a:endParaRPr>
          </a:p>
          <a:p>
            <a:r>
              <a:rPr lang="en-US" sz="3200" b="1" dirty="0" smtClean="0">
                <a:solidFill>
                  <a:schemeClr val="bg1"/>
                </a:solidFill>
              </a:rPr>
              <a:t>Draw conclusions (Ch. 6)</a:t>
            </a:r>
          </a:p>
        </p:txBody>
      </p:sp>
      <p:sp>
        <p:nvSpPr>
          <p:cNvPr id="6" name="Slide Number Placeholder 5"/>
          <p:cNvSpPr>
            <a:spLocks noGrp="1"/>
          </p:cNvSpPr>
          <p:nvPr>
            <p:ph type="sldNum" sz="quarter" idx="4294967295"/>
          </p:nvPr>
        </p:nvSpPr>
        <p:spPr>
          <a:xfrm>
            <a:off x="7924800" y="6356350"/>
            <a:ext cx="762000" cy="365125"/>
          </a:xfrm>
          <a:prstGeom prst="rect">
            <a:avLst/>
          </a:prstGeom>
        </p:spPr>
        <p:txBody>
          <a:bodyPr/>
          <a:lstStyle/>
          <a:p>
            <a:fld id="{D1CD07E7-101A-4D6C-85A2-1CE86EC514F9}" type="slidenum">
              <a:rPr lang="en-US"/>
              <a:pPr/>
              <a:t>10</a:t>
            </a:fld>
            <a:endParaRPr lang="en-US"/>
          </a:p>
        </p:txBody>
      </p:sp>
    </p:spTree>
    <p:custDataLst>
      <p:tags r:id="rId1"/>
    </p:custDataLst>
    <p:extLst>
      <p:ext uri="{BB962C8B-B14F-4D97-AF65-F5344CB8AC3E}">
        <p14:creationId xmlns:p14="http://schemas.microsoft.com/office/powerpoint/2010/main" val="343148703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1752600" y="762165"/>
            <a:ext cx="5867400" cy="6095835"/>
          </a:xfrm>
        </p:spPr>
      </p:pic>
    </p:spTree>
    <p:extLst>
      <p:ext uri="{BB962C8B-B14F-4D97-AF65-F5344CB8AC3E}">
        <p14:creationId xmlns:p14="http://schemas.microsoft.com/office/powerpoint/2010/main" val="10830408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579437"/>
            <a:ext cx="7886700" cy="1325563"/>
          </a:xfrm>
        </p:spPr>
        <p:txBody>
          <a:bodyPr/>
          <a:lstStyle/>
          <a:p>
            <a:r>
              <a:rPr lang="en-US" b="1" dirty="0" smtClean="0">
                <a:solidFill>
                  <a:schemeClr val="bg1"/>
                </a:solidFill>
              </a:rPr>
              <a:t>Wildfires in Western U.S.</a:t>
            </a:r>
            <a:endParaRPr lang="en-US" b="1" dirty="0">
              <a:solidFill>
                <a:schemeClr val="bg1"/>
              </a:solidFill>
            </a:endParaRPr>
          </a:p>
        </p:txBody>
      </p:sp>
      <p:sp>
        <p:nvSpPr>
          <p:cNvPr id="6" name="Content Placeholder 5"/>
          <p:cNvSpPr>
            <a:spLocks noGrp="1"/>
          </p:cNvSpPr>
          <p:nvPr>
            <p:ph idx="1"/>
          </p:nvPr>
        </p:nvSpPr>
        <p:spPr>
          <a:xfrm>
            <a:off x="609600" y="1825625"/>
            <a:ext cx="8153400" cy="4194175"/>
          </a:xfrm>
        </p:spPr>
        <p:txBody>
          <a:bodyPr>
            <a:normAutofit/>
          </a:bodyPr>
          <a:lstStyle/>
          <a:p>
            <a:r>
              <a:rPr lang="en-US" sz="3200" b="1" dirty="0" smtClean="0">
                <a:solidFill>
                  <a:schemeClr val="bg1"/>
                </a:solidFill>
              </a:rPr>
              <a:t>Video: (</a:t>
            </a:r>
            <a:r>
              <a:rPr lang="en-US" sz="3200" b="1" dirty="0" smtClean="0">
                <a:solidFill>
                  <a:schemeClr val="bg1"/>
                </a:solidFill>
                <a:hlinkClick r:id="rId3"/>
              </a:rPr>
              <a:t>https://www.youtube.com/watch?v=2nwZoV7dqoQ</a:t>
            </a:r>
            <a:r>
              <a:rPr lang="en-US" sz="3200" b="1" dirty="0" smtClean="0">
                <a:solidFill>
                  <a:schemeClr val="bg1"/>
                </a:solidFill>
              </a:rPr>
              <a:t>)</a:t>
            </a:r>
            <a:endParaRPr lang="en-US" sz="3200" b="1" dirty="0">
              <a:solidFill>
                <a:schemeClr val="bg1"/>
              </a:solidFill>
            </a:endParaRPr>
          </a:p>
        </p:txBody>
      </p:sp>
      <p:pic>
        <p:nvPicPr>
          <p:cNvPr id="7" name="Picture 2" descr="C:\Users\ahughes\AppData\Local\Microsoft\Windows\Temporary Internet Files\Content.IE5\Q6TQFA3J\MP900422613[1].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352800" y="3048000"/>
            <a:ext cx="3054350" cy="309668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1445509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537685"/>
            <a:ext cx="7848600" cy="1824515"/>
          </a:xfrm>
        </p:spPr>
        <p:txBody>
          <a:bodyPr>
            <a:noAutofit/>
          </a:bodyPr>
          <a:lstStyle/>
          <a:p>
            <a:r>
              <a:rPr lang="en-US" b="1" dirty="0" smtClean="0">
                <a:solidFill>
                  <a:schemeClr val="bg1"/>
                </a:solidFill>
              </a:rPr>
              <a:t>Define and Analyze the Societal Problem</a:t>
            </a:r>
            <a:endParaRPr lang="en-US" sz="3600" b="1" dirty="0">
              <a:solidFill>
                <a:schemeClr val="bg1"/>
              </a:solidFill>
            </a:endParaRPr>
          </a:p>
        </p:txBody>
      </p:sp>
      <p:sp>
        <p:nvSpPr>
          <p:cNvPr id="9" name="Content Placeholder 8"/>
          <p:cNvSpPr>
            <a:spLocks noGrp="1"/>
          </p:cNvSpPr>
          <p:nvPr>
            <p:ph idx="1"/>
          </p:nvPr>
        </p:nvSpPr>
        <p:spPr>
          <a:xfrm>
            <a:off x="914400" y="2057400"/>
            <a:ext cx="7772400" cy="3810000"/>
          </a:xfrm>
        </p:spPr>
        <p:txBody>
          <a:bodyPr>
            <a:noAutofit/>
          </a:bodyPr>
          <a:lstStyle/>
          <a:p>
            <a:r>
              <a:rPr lang="en-US" sz="2600" b="1" dirty="0" smtClean="0">
                <a:solidFill>
                  <a:schemeClr val="bg1"/>
                </a:solidFill>
              </a:rPr>
              <a:t>What is the scope and severity of problem?</a:t>
            </a:r>
          </a:p>
          <a:p>
            <a:r>
              <a:rPr lang="en-US" sz="2600" b="1" dirty="0" smtClean="0">
                <a:solidFill>
                  <a:schemeClr val="bg1"/>
                </a:solidFill>
              </a:rPr>
              <a:t>Where </a:t>
            </a:r>
            <a:r>
              <a:rPr lang="en-US" sz="2600" b="1" dirty="0" smtClean="0">
                <a:solidFill>
                  <a:schemeClr val="bg1"/>
                </a:solidFill>
              </a:rPr>
              <a:t>does it occur?</a:t>
            </a:r>
          </a:p>
          <a:p>
            <a:r>
              <a:rPr lang="en-US" sz="2600" b="1" dirty="0" smtClean="0">
                <a:solidFill>
                  <a:schemeClr val="bg1"/>
                </a:solidFill>
              </a:rPr>
              <a:t>Who </a:t>
            </a:r>
            <a:r>
              <a:rPr lang="en-US" sz="2600" b="1" dirty="0" smtClean="0">
                <a:solidFill>
                  <a:schemeClr val="bg1"/>
                </a:solidFill>
              </a:rPr>
              <a:t>does it affect? </a:t>
            </a:r>
          </a:p>
          <a:p>
            <a:r>
              <a:rPr lang="en-US" sz="2600" b="1" dirty="0" smtClean="0">
                <a:solidFill>
                  <a:schemeClr val="bg1"/>
                </a:solidFill>
              </a:rPr>
              <a:t>How </a:t>
            </a:r>
            <a:r>
              <a:rPr lang="en-US" sz="2600" b="1" dirty="0" smtClean="0">
                <a:solidFill>
                  <a:schemeClr val="bg1"/>
                </a:solidFill>
              </a:rPr>
              <a:t>did it develop? </a:t>
            </a:r>
          </a:p>
          <a:p>
            <a:r>
              <a:rPr lang="en-US" sz="2600" b="1" dirty="0" smtClean="0">
                <a:solidFill>
                  <a:schemeClr val="bg1"/>
                </a:solidFill>
              </a:rPr>
              <a:t>How </a:t>
            </a:r>
            <a:r>
              <a:rPr lang="en-US" sz="2600" b="1" dirty="0" smtClean="0">
                <a:solidFill>
                  <a:schemeClr val="bg1"/>
                </a:solidFill>
              </a:rPr>
              <a:t>might the problem be changing? </a:t>
            </a:r>
          </a:p>
          <a:p>
            <a:r>
              <a:rPr lang="en-US" sz="2600" b="1" dirty="0" smtClean="0">
                <a:solidFill>
                  <a:schemeClr val="bg1"/>
                </a:solidFill>
              </a:rPr>
              <a:t>Video: </a:t>
            </a:r>
            <a:r>
              <a:rPr lang="en-US" sz="2600" b="1" dirty="0" smtClean="0">
                <a:solidFill>
                  <a:schemeClr val="bg1"/>
                </a:solidFill>
              </a:rPr>
              <a:t>(</a:t>
            </a:r>
            <a:r>
              <a:rPr lang="en-US" sz="2600" b="1" dirty="0" smtClean="0">
                <a:solidFill>
                  <a:schemeClr val="bg1"/>
                </a:solidFill>
                <a:hlinkClick r:id="rId3"/>
              </a:rPr>
              <a:t>https://www.youtube.com/watch?v=2nwZoV7dqoQ</a:t>
            </a:r>
            <a:r>
              <a:rPr lang="en-US" sz="2600" b="1" dirty="0" smtClean="0">
                <a:solidFill>
                  <a:schemeClr val="bg1"/>
                </a:solidFill>
              </a:rPr>
              <a:t>)</a:t>
            </a:r>
          </a:p>
        </p:txBody>
      </p:sp>
    </p:spTree>
    <p:extLst>
      <p:ext uri="{BB962C8B-B14F-4D97-AF65-F5344CB8AC3E}">
        <p14:creationId xmlns:p14="http://schemas.microsoft.com/office/powerpoint/2010/main" val="331290361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23900" y="579437"/>
            <a:ext cx="7886700" cy="1325563"/>
          </a:xfrm>
        </p:spPr>
        <p:txBody>
          <a:bodyPr/>
          <a:lstStyle/>
          <a:p>
            <a:r>
              <a:rPr lang="en-US" b="1" dirty="0" smtClean="0">
                <a:solidFill>
                  <a:schemeClr val="bg1"/>
                </a:solidFill>
              </a:rPr>
              <a:t>Construct Policy Alternatives</a:t>
            </a:r>
            <a:endParaRPr lang="en-US" b="1" dirty="0">
              <a:solidFill>
                <a:schemeClr val="bg1"/>
              </a:solidFill>
            </a:endParaRPr>
          </a:p>
        </p:txBody>
      </p:sp>
      <p:sp>
        <p:nvSpPr>
          <p:cNvPr id="5" name="Content Placeholder 4"/>
          <p:cNvSpPr>
            <a:spLocks noGrp="1"/>
          </p:cNvSpPr>
          <p:nvPr>
            <p:ph idx="1"/>
          </p:nvPr>
        </p:nvSpPr>
        <p:spPr>
          <a:xfrm>
            <a:off x="914400" y="1752600"/>
            <a:ext cx="7086600" cy="3124200"/>
          </a:xfrm>
        </p:spPr>
        <p:txBody>
          <a:bodyPr>
            <a:normAutofit/>
          </a:bodyPr>
          <a:lstStyle/>
          <a:p>
            <a:r>
              <a:rPr lang="en-US" sz="3200" b="1" dirty="0" smtClean="0">
                <a:solidFill>
                  <a:schemeClr val="bg1"/>
                </a:solidFill>
              </a:rPr>
              <a:t>What policy options might be considered to deal with the problem? </a:t>
            </a:r>
          </a:p>
          <a:p>
            <a:endParaRPr lang="en-US" sz="3200" b="1" dirty="0" smtClean="0">
              <a:solidFill>
                <a:schemeClr val="bg1"/>
              </a:solidFill>
            </a:endParaRPr>
          </a:p>
          <a:p>
            <a:r>
              <a:rPr lang="en-US" sz="3200" b="1" dirty="0" smtClean="0">
                <a:solidFill>
                  <a:schemeClr val="bg1"/>
                </a:solidFill>
              </a:rPr>
              <a:t>Consider the policy tools available such as regulation, government management, or public education. </a:t>
            </a:r>
            <a:endParaRPr lang="en-US" sz="3200" b="1" dirty="0">
              <a:solidFill>
                <a:schemeClr val="bg1"/>
              </a:solidFill>
            </a:endParaRPr>
          </a:p>
        </p:txBody>
      </p:sp>
    </p:spTree>
    <p:extLst>
      <p:ext uri="{BB962C8B-B14F-4D97-AF65-F5344CB8AC3E}">
        <p14:creationId xmlns:p14="http://schemas.microsoft.com/office/powerpoint/2010/main" val="188621962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579437"/>
            <a:ext cx="7886700" cy="1325563"/>
          </a:xfrm>
        </p:spPr>
        <p:txBody>
          <a:bodyPr/>
          <a:lstStyle/>
          <a:p>
            <a:r>
              <a:rPr lang="en-US" b="1" dirty="0" smtClean="0">
                <a:solidFill>
                  <a:schemeClr val="bg1"/>
                </a:solidFill>
              </a:rPr>
              <a:t>Develop Evaluative Criteria</a:t>
            </a:r>
            <a:endParaRPr lang="en-US" b="1" dirty="0">
              <a:solidFill>
                <a:schemeClr val="bg1"/>
              </a:solidFill>
            </a:endParaRPr>
          </a:p>
        </p:txBody>
      </p:sp>
      <p:sp>
        <p:nvSpPr>
          <p:cNvPr id="3" name="Content Placeholder 2"/>
          <p:cNvSpPr>
            <a:spLocks noGrp="1"/>
          </p:cNvSpPr>
          <p:nvPr>
            <p:ph idx="1"/>
          </p:nvPr>
        </p:nvSpPr>
        <p:spPr>
          <a:xfrm>
            <a:off x="685800" y="1752600"/>
            <a:ext cx="7923000" cy="4422775"/>
          </a:xfrm>
        </p:spPr>
        <p:txBody>
          <a:bodyPr>
            <a:normAutofit/>
          </a:bodyPr>
          <a:lstStyle/>
          <a:p>
            <a:r>
              <a:rPr lang="en-US" sz="3200" b="1" dirty="0" smtClean="0">
                <a:solidFill>
                  <a:schemeClr val="bg1"/>
                </a:solidFill>
              </a:rPr>
              <a:t>How should we choose the proper policy action(s)?</a:t>
            </a:r>
          </a:p>
          <a:p>
            <a:endParaRPr lang="en-US" sz="3200" b="1" dirty="0" smtClean="0">
              <a:solidFill>
                <a:schemeClr val="bg1"/>
              </a:solidFill>
            </a:endParaRPr>
          </a:p>
          <a:p>
            <a:r>
              <a:rPr lang="en-US" sz="3200" b="1" dirty="0" smtClean="0">
                <a:solidFill>
                  <a:schemeClr val="bg1"/>
                </a:solidFill>
              </a:rPr>
              <a:t>On what basis should we make our choice?</a:t>
            </a:r>
          </a:p>
          <a:p>
            <a:endParaRPr lang="en-US" sz="3200" b="1" dirty="0" smtClean="0">
              <a:solidFill>
                <a:schemeClr val="bg1"/>
              </a:solidFill>
            </a:endParaRPr>
          </a:p>
          <a:p>
            <a:r>
              <a:rPr lang="en-US" sz="3200" b="1" dirty="0" smtClean="0">
                <a:solidFill>
                  <a:schemeClr val="bg1"/>
                </a:solidFill>
              </a:rPr>
              <a:t>What is an alternative likely to cost? </a:t>
            </a:r>
          </a:p>
          <a:p>
            <a:endParaRPr lang="en-US" sz="3200" b="1" dirty="0" smtClean="0">
              <a:solidFill>
                <a:schemeClr val="bg1"/>
              </a:solidFill>
            </a:endParaRPr>
          </a:p>
          <a:p>
            <a:r>
              <a:rPr lang="en-US" sz="3200" b="1" dirty="0" smtClean="0">
                <a:solidFill>
                  <a:schemeClr val="bg1"/>
                </a:solidFill>
              </a:rPr>
              <a:t>Will the proposal be politically feasible?  </a:t>
            </a:r>
            <a:endParaRPr lang="en-US" sz="3200" b="1" dirty="0">
              <a:solidFill>
                <a:schemeClr val="bg1"/>
              </a:solidFill>
            </a:endParaRPr>
          </a:p>
        </p:txBody>
      </p:sp>
    </p:spTree>
    <p:extLst>
      <p:ext uri="{BB962C8B-B14F-4D97-AF65-F5344CB8AC3E}">
        <p14:creationId xmlns:p14="http://schemas.microsoft.com/office/powerpoint/2010/main" val="250394227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579437"/>
            <a:ext cx="7886700" cy="1325563"/>
          </a:xfrm>
        </p:spPr>
        <p:txBody>
          <a:bodyPr/>
          <a:lstStyle/>
          <a:p>
            <a:r>
              <a:rPr lang="en-US" b="1" dirty="0" smtClean="0">
                <a:solidFill>
                  <a:schemeClr val="bg1"/>
                </a:solidFill>
              </a:rPr>
              <a:t>Assess Policy Alternatives</a:t>
            </a:r>
            <a:endParaRPr lang="en-US" b="1" dirty="0">
              <a:solidFill>
                <a:schemeClr val="bg1"/>
              </a:solidFill>
            </a:endParaRPr>
          </a:p>
        </p:txBody>
      </p:sp>
      <p:sp>
        <p:nvSpPr>
          <p:cNvPr id="7" name="Content Placeholder 6"/>
          <p:cNvSpPr>
            <a:spLocks noGrp="1"/>
          </p:cNvSpPr>
          <p:nvPr>
            <p:ph idx="1"/>
          </p:nvPr>
        </p:nvSpPr>
        <p:spPr>
          <a:xfrm>
            <a:off x="762000" y="1825625"/>
            <a:ext cx="6096000" cy="4351338"/>
          </a:xfrm>
        </p:spPr>
        <p:txBody>
          <a:bodyPr>
            <a:normAutofit/>
          </a:bodyPr>
          <a:lstStyle/>
          <a:p>
            <a:r>
              <a:rPr lang="en-US" sz="3200" b="1" dirty="0" smtClean="0">
                <a:solidFill>
                  <a:schemeClr val="bg1"/>
                </a:solidFill>
              </a:rPr>
              <a:t>Which alternative is likely to be most effective? </a:t>
            </a:r>
          </a:p>
          <a:p>
            <a:endParaRPr lang="en-US" sz="3200" b="1" dirty="0" smtClean="0">
              <a:solidFill>
                <a:schemeClr val="bg1"/>
              </a:solidFill>
            </a:endParaRPr>
          </a:p>
          <a:p>
            <a:r>
              <a:rPr lang="en-US" sz="3200" b="1" dirty="0" smtClean="0">
                <a:solidFill>
                  <a:schemeClr val="bg1"/>
                </a:solidFill>
              </a:rPr>
              <a:t>Which combination of policies might work well together? </a:t>
            </a:r>
          </a:p>
          <a:p>
            <a:endParaRPr lang="en-US" sz="3200" b="1" dirty="0" smtClean="0">
              <a:solidFill>
                <a:schemeClr val="bg1"/>
              </a:solidFill>
            </a:endParaRPr>
          </a:p>
          <a:p>
            <a:r>
              <a:rPr lang="en-US" sz="3200" b="1" dirty="0" smtClean="0">
                <a:solidFill>
                  <a:schemeClr val="bg1"/>
                </a:solidFill>
              </a:rPr>
              <a:t>What will the impact be on the problem of each course of action? </a:t>
            </a:r>
            <a:endParaRPr lang="en-US" sz="3200" b="1" dirty="0">
              <a:solidFill>
                <a:schemeClr val="bg1"/>
              </a:solidFill>
            </a:endParaRPr>
          </a:p>
        </p:txBody>
      </p:sp>
      <p:pic>
        <p:nvPicPr>
          <p:cNvPr id="27650" name="Picture 2" descr="http://upload.wikimedia.org/wikipedia/commons/a/ae/Smokey3.jpg">
            <a:hlinkClick r:id="rId3"/>
          </p:cNvPr>
          <p:cNvPicPr>
            <a:picLocks noChangeAspect="1" noChangeArrowheads="1"/>
          </p:cNvPicPr>
          <p:nvPr/>
        </p:nvPicPr>
        <p:blipFill>
          <a:blip r:embed="rId4" cstate="print"/>
          <a:srcRect/>
          <a:stretch>
            <a:fillRect/>
          </a:stretch>
        </p:blipFill>
        <p:spPr bwMode="auto">
          <a:xfrm>
            <a:off x="6806344" y="1828800"/>
            <a:ext cx="2130425" cy="3124624"/>
          </a:xfrm>
          <a:prstGeom prst="rect">
            <a:avLst/>
          </a:prstGeom>
          <a:noFill/>
        </p:spPr>
      </p:pic>
    </p:spTree>
    <p:extLst>
      <p:ext uri="{BB962C8B-B14F-4D97-AF65-F5344CB8AC3E}">
        <p14:creationId xmlns:p14="http://schemas.microsoft.com/office/powerpoint/2010/main" val="267115225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609600" y="1112837"/>
            <a:ext cx="8458200" cy="1096963"/>
          </a:xfrm>
        </p:spPr>
        <p:txBody>
          <a:bodyPr/>
          <a:lstStyle/>
          <a:p>
            <a:r>
              <a:rPr lang="en-US" b="1" dirty="0" smtClean="0">
                <a:solidFill>
                  <a:schemeClr val="bg1"/>
                </a:solidFill>
              </a:rPr>
              <a:t>Draw Conclusions: </a:t>
            </a:r>
            <a:r>
              <a:rPr lang="en-US" b="1" dirty="0" smtClean="0">
                <a:solidFill>
                  <a:schemeClr val="bg1"/>
                </a:solidFill>
              </a:rPr>
              <a:t>Propose </a:t>
            </a:r>
            <a:r>
              <a:rPr lang="en-US" b="1" dirty="0" smtClean="0">
                <a:solidFill>
                  <a:schemeClr val="bg1"/>
                </a:solidFill>
              </a:rPr>
              <a:t>a Policy</a:t>
            </a:r>
            <a:endParaRPr lang="en-US" b="1" dirty="0">
              <a:solidFill>
                <a:schemeClr val="bg1"/>
              </a:solidFill>
            </a:endParaRPr>
          </a:p>
        </p:txBody>
      </p:sp>
      <p:pic>
        <p:nvPicPr>
          <p:cNvPr id="3074" name="Picture 2" descr="C:\Users\ahughes\AppData\Local\Microsoft\Windows\Temporary Internet Files\Content.IE5\KPE60LHG\MC900231083[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514600" y="2456978"/>
            <a:ext cx="4357735" cy="299137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0594364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884237"/>
            <a:ext cx="7886700" cy="1325563"/>
          </a:xfrm>
        </p:spPr>
        <p:txBody>
          <a:bodyPr>
            <a:normAutofit/>
          </a:bodyPr>
          <a:lstStyle/>
          <a:p>
            <a:r>
              <a:rPr lang="en-US" b="1" dirty="0" smtClean="0">
                <a:solidFill>
                  <a:schemeClr val="bg1"/>
                </a:solidFill>
              </a:rPr>
              <a:t>What Methods Are Used in Policy Analysis? </a:t>
            </a:r>
            <a:endParaRPr lang="en-US" b="1" dirty="0">
              <a:solidFill>
                <a:schemeClr val="bg1"/>
              </a:solidFill>
            </a:endParaRPr>
          </a:p>
        </p:txBody>
      </p:sp>
      <p:sp>
        <p:nvSpPr>
          <p:cNvPr id="3" name="Content Placeholder 2"/>
          <p:cNvSpPr>
            <a:spLocks noGrp="1"/>
          </p:cNvSpPr>
          <p:nvPr>
            <p:ph idx="1"/>
          </p:nvPr>
        </p:nvSpPr>
        <p:spPr>
          <a:xfrm>
            <a:off x="685800" y="2240280"/>
            <a:ext cx="8229600" cy="3855720"/>
          </a:xfrm>
        </p:spPr>
        <p:txBody>
          <a:bodyPr>
            <a:normAutofit/>
          </a:bodyPr>
          <a:lstStyle/>
          <a:p>
            <a:r>
              <a:rPr lang="en-US" sz="3200" b="1" dirty="0" smtClean="0">
                <a:solidFill>
                  <a:schemeClr val="bg1"/>
                </a:solidFill>
              </a:rPr>
              <a:t>Tools: research, modeling, hearings, debate</a:t>
            </a:r>
          </a:p>
          <a:p>
            <a:r>
              <a:rPr lang="en-US" sz="3200" b="1" dirty="0" smtClean="0">
                <a:solidFill>
                  <a:schemeClr val="bg1"/>
                </a:solidFill>
              </a:rPr>
              <a:t>Disciplines/perspectives</a:t>
            </a:r>
            <a:r>
              <a:rPr lang="en-US" sz="3200" b="1" dirty="0" smtClean="0">
                <a:solidFill>
                  <a:schemeClr val="bg1"/>
                </a:solidFill>
              </a:rPr>
              <a:t>:  </a:t>
            </a:r>
          </a:p>
          <a:p>
            <a:pPr lvl="1"/>
            <a:r>
              <a:rPr lang="en-US" sz="2800" b="1" dirty="0" smtClean="0">
                <a:solidFill>
                  <a:schemeClr val="bg1"/>
                </a:solidFill>
              </a:rPr>
              <a:t>Economics</a:t>
            </a:r>
          </a:p>
          <a:p>
            <a:pPr lvl="1"/>
            <a:r>
              <a:rPr lang="en-US" sz="2800" b="1" dirty="0" smtClean="0">
                <a:solidFill>
                  <a:schemeClr val="bg1"/>
                </a:solidFill>
              </a:rPr>
              <a:t>Political science</a:t>
            </a:r>
          </a:p>
          <a:p>
            <a:pPr lvl="1"/>
            <a:r>
              <a:rPr lang="en-US" sz="2800" b="1" dirty="0" smtClean="0">
                <a:solidFill>
                  <a:schemeClr val="bg1"/>
                </a:solidFill>
              </a:rPr>
              <a:t>Social Work</a:t>
            </a:r>
          </a:p>
          <a:p>
            <a:pPr lvl="1"/>
            <a:r>
              <a:rPr lang="en-US" sz="2800" b="1" dirty="0" smtClean="0">
                <a:solidFill>
                  <a:schemeClr val="bg1"/>
                </a:solidFill>
              </a:rPr>
              <a:t>Psychology</a:t>
            </a:r>
          </a:p>
          <a:p>
            <a:pPr lvl="1"/>
            <a:r>
              <a:rPr lang="en-US" sz="2800" b="1" dirty="0" smtClean="0">
                <a:solidFill>
                  <a:schemeClr val="bg1"/>
                </a:solidFill>
              </a:rPr>
              <a:t>Other disciplines</a:t>
            </a:r>
          </a:p>
        </p:txBody>
      </p:sp>
      <p:sp>
        <p:nvSpPr>
          <p:cNvPr id="4" name="Slide Number Placeholder 3"/>
          <p:cNvSpPr>
            <a:spLocks noGrp="1"/>
          </p:cNvSpPr>
          <p:nvPr>
            <p:ph type="sldNum" sz="quarter" idx="4294967295"/>
          </p:nvPr>
        </p:nvSpPr>
        <p:spPr>
          <a:xfrm>
            <a:off x="7924800" y="6356350"/>
            <a:ext cx="762000" cy="365125"/>
          </a:xfrm>
          <a:prstGeom prst="rect">
            <a:avLst/>
          </a:prstGeom>
        </p:spPr>
        <p:txBody>
          <a:bodyPr/>
          <a:lstStyle/>
          <a:p>
            <a:fld id="{71170FF7-1644-4154-A52D-925757BAACEF}" type="slidenum">
              <a:rPr lang="en-US" smtClean="0"/>
              <a:pPr/>
              <a:t>18</a:t>
            </a:fld>
            <a:endParaRPr lang="en-US"/>
          </a:p>
        </p:txBody>
      </p:sp>
    </p:spTree>
    <p:custDataLst>
      <p:tags r:id="rId1"/>
    </p:custDataLst>
    <p:extLst>
      <p:ext uri="{BB962C8B-B14F-4D97-AF65-F5344CB8AC3E}">
        <p14:creationId xmlns:p14="http://schemas.microsoft.com/office/powerpoint/2010/main" val="219021524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1524000"/>
            <a:ext cx="7886700" cy="1325563"/>
          </a:xfrm>
        </p:spPr>
        <p:txBody>
          <a:bodyPr>
            <a:normAutofit/>
          </a:bodyPr>
          <a:lstStyle/>
          <a:p>
            <a:r>
              <a:rPr lang="en-US" b="1" dirty="0" smtClean="0">
                <a:solidFill>
                  <a:schemeClr val="bg1"/>
                </a:solidFill>
              </a:rPr>
              <a:t>Who </a:t>
            </a:r>
            <a:r>
              <a:rPr lang="en-US" b="1" dirty="0" smtClean="0">
                <a:solidFill>
                  <a:schemeClr val="bg1"/>
                </a:solidFill>
              </a:rPr>
              <a:t>Does Policy </a:t>
            </a:r>
            <a:r>
              <a:rPr lang="en-US" b="1" dirty="0" smtClean="0">
                <a:solidFill>
                  <a:schemeClr val="bg1"/>
                </a:solidFill>
              </a:rPr>
              <a:t>Analysis? </a:t>
            </a:r>
            <a:endParaRPr lang="en-US" b="1" dirty="0">
              <a:solidFill>
                <a:schemeClr val="bg1"/>
              </a:solidFill>
            </a:endParaRPr>
          </a:p>
        </p:txBody>
      </p:sp>
    </p:spTree>
    <p:custDataLst>
      <p:tags r:id="rId1"/>
    </p:custDataLst>
    <p:extLst>
      <p:ext uri="{BB962C8B-B14F-4D97-AF65-F5344CB8AC3E}">
        <p14:creationId xmlns:p14="http://schemas.microsoft.com/office/powerpoint/2010/main" val="135801757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noChangeArrowheads="1"/>
          </p:cNvSpPr>
          <p:nvPr>
            <p:ph type="title"/>
          </p:nvPr>
        </p:nvSpPr>
        <p:spPr>
          <a:xfrm>
            <a:off x="628650" y="503237"/>
            <a:ext cx="7886700" cy="1325563"/>
          </a:xfrm>
        </p:spPr>
        <p:txBody>
          <a:bodyPr/>
          <a:lstStyle/>
          <a:p>
            <a:r>
              <a:rPr lang="en-US" b="1" dirty="0" smtClean="0">
                <a:solidFill>
                  <a:schemeClr val="bg1"/>
                </a:solidFill>
              </a:rPr>
              <a:t>Introduction</a:t>
            </a:r>
            <a:endParaRPr lang="en-US" b="1" dirty="0">
              <a:solidFill>
                <a:schemeClr val="bg1"/>
              </a:solidFill>
            </a:endParaRPr>
          </a:p>
        </p:txBody>
      </p:sp>
      <p:sp>
        <p:nvSpPr>
          <p:cNvPr id="45059" name="Rectangle 3"/>
          <p:cNvSpPr>
            <a:spLocks noGrp="1" noChangeArrowheads="1"/>
          </p:cNvSpPr>
          <p:nvPr>
            <p:ph idx="1"/>
          </p:nvPr>
        </p:nvSpPr>
        <p:spPr/>
        <p:txBody>
          <a:bodyPr>
            <a:normAutofit lnSpcReduction="10000"/>
          </a:bodyPr>
          <a:lstStyle/>
          <a:p>
            <a:r>
              <a:rPr lang="en-US" sz="3200" b="1" dirty="0">
                <a:solidFill>
                  <a:schemeClr val="bg1"/>
                </a:solidFill>
              </a:rPr>
              <a:t>What is policy analysis?  Why do it</a:t>
            </a:r>
            <a:r>
              <a:rPr lang="en-US" sz="3200" b="1" dirty="0" smtClean="0">
                <a:solidFill>
                  <a:schemeClr val="bg1"/>
                </a:solidFill>
              </a:rPr>
              <a:t>?</a:t>
            </a:r>
          </a:p>
          <a:p>
            <a:endParaRPr lang="en-US" sz="3200" b="1" dirty="0">
              <a:solidFill>
                <a:schemeClr val="bg1"/>
              </a:solidFill>
            </a:endParaRPr>
          </a:p>
          <a:p>
            <a:r>
              <a:rPr lang="en-US" sz="3200" b="1" dirty="0">
                <a:solidFill>
                  <a:schemeClr val="bg1"/>
                </a:solidFill>
              </a:rPr>
              <a:t>What are the steps in policy analysis? </a:t>
            </a:r>
            <a:endParaRPr lang="en-US" sz="3200" b="1" dirty="0" smtClean="0">
              <a:solidFill>
                <a:schemeClr val="bg1"/>
              </a:solidFill>
            </a:endParaRPr>
          </a:p>
          <a:p>
            <a:endParaRPr lang="en-US" sz="3200" b="1" dirty="0">
              <a:solidFill>
                <a:schemeClr val="bg1"/>
              </a:solidFill>
            </a:endParaRPr>
          </a:p>
          <a:p>
            <a:r>
              <a:rPr lang="en-US" sz="3200" b="1" dirty="0" smtClean="0">
                <a:solidFill>
                  <a:schemeClr val="bg1"/>
                </a:solidFill>
              </a:rPr>
              <a:t>Who does policy analysis and using what methods? </a:t>
            </a:r>
          </a:p>
          <a:p>
            <a:endParaRPr lang="en-US" sz="3200" b="1" dirty="0" smtClean="0">
              <a:solidFill>
                <a:schemeClr val="bg1"/>
              </a:solidFill>
            </a:endParaRPr>
          </a:p>
          <a:p>
            <a:r>
              <a:rPr lang="en-US" sz="3200" b="1" dirty="0" smtClean="0">
                <a:solidFill>
                  <a:schemeClr val="bg1"/>
                </a:solidFill>
              </a:rPr>
              <a:t>How </a:t>
            </a:r>
            <a:r>
              <a:rPr lang="en-US" sz="3200" b="1" dirty="0">
                <a:solidFill>
                  <a:schemeClr val="bg1"/>
                </a:solidFill>
              </a:rPr>
              <a:t>is </a:t>
            </a:r>
            <a:r>
              <a:rPr lang="en-US" sz="3200" b="1" dirty="0" smtClean="0">
                <a:solidFill>
                  <a:schemeClr val="bg1"/>
                </a:solidFill>
              </a:rPr>
              <a:t>policy analysis different </a:t>
            </a:r>
            <a:r>
              <a:rPr lang="en-US" sz="3200" b="1" dirty="0">
                <a:solidFill>
                  <a:schemeClr val="bg1"/>
                </a:solidFill>
              </a:rPr>
              <a:t>from the policy making cycle? </a:t>
            </a:r>
          </a:p>
        </p:txBody>
      </p:sp>
    </p:spTree>
    <p:custDataLst>
      <p:tags r:id="rId1"/>
    </p:custDataLst>
    <p:extLst>
      <p:ext uri="{BB962C8B-B14F-4D97-AF65-F5344CB8AC3E}">
        <p14:creationId xmlns:p14="http://schemas.microsoft.com/office/powerpoint/2010/main" val="62101703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579437"/>
            <a:ext cx="7886700" cy="1325563"/>
          </a:xfrm>
        </p:spPr>
        <p:txBody>
          <a:bodyPr/>
          <a:lstStyle/>
          <a:p>
            <a:r>
              <a:rPr lang="en-US" b="1" dirty="0" smtClean="0">
                <a:solidFill>
                  <a:schemeClr val="bg1"/>
                </a:solidFill>
              </a:rPr>
              <a:t>Policy Analysis is Performed By</a:t>
            </a:r>
            <a:endParaRPr lang="en-US" b="1" dirty="0">
              <a:solidFill>
                <a:schemeClr val="bg1"/>
              </a:solidFill>
            </a:endParaRPr>
          </a:p>
        </p:txBody>
      </p:sp>
      <p:sp>
        <p:nvSpPr>
          <p:cNvPr id="3" name="Content Placeholder 2"/>
          <p:cNvSpPr>
            <a:spLocks noGrp="1"/>
          </p:cNvSpPr>
          <p:nvPr>
            <p:ph idx="1"/>
          </p:nvPr>
        </p:nvSpPr>
        <p:spPr>
          <a:xfrm>
            <a:off x="838200" y="1752600"/>
            <a:ext cx="7675350" cy="4351338"/>
          </a:xfrm>
        </p:spPr>
        <p:txBody>
          <a:bodyPr>
            <a:normAutofit/>
          </a:bodyPr>
          <a:lstStyle/>
          <a:p>
            <a:r>
              <a:rPr lang="en-US" sz="3200" b="1" dirty="0" smtClean="0">
                <a:solidFill>
                  <a:schemeClr val="bg1"/>
                </a:solidFill>
              </a:rPr>
              <a:t>Government agencies (federal &amp; state)</a:t>
            </a:r>
          </a:p>
          <a:p>
            <a:endParaRPr lang="en-US" sz="3200" b="1" dirty="0" smtClean="0">
              <a:solidFill>
                <a:schemeClr val="bg1"/>
              </a:solidFill>
            </a:endParaRPr>
          </a:p>
          <a:p>
            <a:r>
              <a:rPr lang="en-US" sz="3200" b="1" dirty="0" smtClean="0">
                <a:solidFill>
                  <a:schemeClr val="bg1"/>
                </a:solidFill>
              </a:rPr>
              <a:t>Universities</a:t>
            </a:r>
          </a:p>
          <a:p>
            <a:endParaRPr lang="en-US" sz="3200" b="1" dirty="0" smtClean="0">
              <a:solidFill>
                <a:schemeClr val="bg1"/>
              </a:solidFill>
            </a:endParaRPr>
          </a:p>
          <a:p>
            <a:r>
              <a:rPr lang="en-US" sz="3200" b="1" dirty="0" smtClean="0">
                <a:solidFill>
                  <a:schemeClr val="bg1"/>
                </a:solidFill>
              </a:rPr>
              <a:t>Think tanks</a:t>
            </a:r>
          </a:p>
          <a:p>
            <a:endParaRPr lang="en-US" sz="3200" b="1" dirty="0" smtClean="0">
              <a:solidFill>
                <a:schemeClr val="bg1"/>
              </a:solidFill>
            </a:endParaRPr>
          </a:p>
          <a:p>
            <a:r>
              <a:rPr lang="en-US" sz="3200" b="1" dirty="0" smtClean="0">
                <a:solidFill>
                  <a:schemeClr val="bg1"/>
                </a:solidFill>
              </a:rPr>
              <a:t>Interest groups</a:t>
            </a:r>
          </a:p>
        </p:txBody>
      </p:sp>
    </p:spTree>
    <p:extLst>
      <p:ext uri="{BB962C8B-B14F-4D97-AF65-F5344CB8AC3E}">
        <p14:creationId xmlns:p14="http://schemas.microsoft.com/office/powerpoint/2010/main" val="352910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31520" y="503237"/>
            <a:ext cx="7886700" cy="1325563"/>
          </a:xfrm>
        </p:spPr>
        <p:txBody>
          <a:bodyPr/>
          <a:lstStyle/>
          <a:p>
            <a:r>
              <a:rPr lang="en-US" b="1" dirty="0" smtClean="0">
                <a:solidFill>
                  <a:schemeClr val="bg1"/>
                </a:solidFill>
              </a:rPr>
              <a:t>Governmental Policy Analysis</a:t>
            </a:r>
            <a:endParaRPr lang="en-US" b="1" dirty="0">
              <a:solidFill>
                <a:schemeClr val="bg1"/>
              </a:solidFill>
            </a:endParaRPr>
          </a:p>
        </p:txBody>
      </p:sp>
      <p:pic>
        <p:nvPicPr>
          <p:cNvPr id="4" name="Picture 3">
            <a:hlinkClick r:id="rId3"/>
          </p:cNvPr>
          <p:cNvPicPr>
            <a:picLocks noChangeAspect="1"/>
          </p:cNvPicPr>
          <p:nvPr/>
        </p:nvPicPr>
        <p:blipFill>
          <a:blip r:embed="rId4" cstate="print"/>
          <a:stretch>
            <a:fillRect/>
          </a:stretch>
        </p:blipFill>
        <p:spPr>
          <a:xfrm>
            <a:off x="1143000" y="1497481"/>
            <a:ext cx="6629400" cy="5064861"/>
          </a:xfrm>
          <a:prstGeom prst="rect">
            <a:avLst/>
          </a:prstGeom>
        </p:spPr>
      </p:pic>
    </p:spTree>
    <p:extLst>
      <p:ext uri="{BB962C8B-B14F-4D97-AF65-F5344CB8AC3E}">
        <p14:creationId xmlns:p14="http://schemas.microsoft.com/office/powerpoint/2010/main" val="2457590214"/>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a:xfrm>
            <a:off x="685800" y="609600"/>
            <a:ext cx="8229600" cy="1143000"/>
          </a:xfrm>
        </p:spPr>
        <p:txBody>
          <a:bodyPr/>
          <a:lstStyle/>
          <a:p>
            <a:r>
              <a:rPr lang="en-US" b="1" dirty="0" smtClean="0">
                <a:solidFill>
                  <a:schemeClr val="bg1"/>
                </a:solidFill>
              </a:rPr>
              <a:t>Policy Analysis by Think Tanks</a:t>
            </a:r>
            <a:endParaRPr lang="en-US" b="1" dirty="0">
              <a:solidFill>
                <a:schemeClr val="bg1"/>
              </a:solidFill>
            </a:endParaRPr>
          </a:p>
        </p:txBody>
      </p:sp>
      <p:sp>
        <p:nvSpPr>
          <p:cNvPr id="5123" name="Rectangle 3"/>
          <p:cNvSpPr>
            <a:spLocks noGrp="1" noChangeArrowheads="1"/>
          </p:cNvSpPr>
          <p:nvPr>
            <p:ph idx="1"/>
          </p:nvPr>
        </p:nvSpPr>
        <p:spPr>
          <a:xfrm>
            <a:off x="609600" y="1600200"/>
            <a:ext cx="8382000" cy="4800600"/>
          </a:xfrm>
        </p:spPr>
        <p:txBody>
          <a:bodyPr>
            <a:normAutofit/>
          </a:bodyPr>
          <a:lstStyle/>
          <a:p>
            <a:r>
              <a:rPr lang="en-US" sz="3200" b="1" dirty="0" smtClean="0">
                <a:solidFill>
                  <a:schemeClr val="bg1"/>
                </a:solidFill>
              </a:rPr>
              <a:t>“Policy research institutes” – growing sector</a:t>
            </a:r>
          </a:p>
          <a:p>
            <a:pPr lvl="1"/>
            <a:r>
              <a:rPr lang="en-US" sz="2800" b="1" dirty="0">
                <a:solidFill>
                  <a:schemeClr val="bg1"/>
                </a:solidFill>
              </a:rPr>
              <a:t>Small and specialized…Large and diverse</a:t>
            </a:r>
          </a:p>
          <a:p>
            <a:pPr lvl="1"/>
            <a:r>
              <a:rPr lang="en-US" sz="2800" b="1" dirty="0" smtClean="0">
                <a:solidFill>
                  <a:schemeClr val="bg1"/>
                </a:solidFill>
              </a:rPr>
              <a:t>Broad range of ideologies and ideals</a:t>
            </a:r>
          </a:p>
          <a:p>
            <a:pPr lvl="2"/>
            <a:r>
              <a:rPr lang="en-US" sz="2400" b="1" dirty="0">
                <a:solidFill>
                  <a:schemeClr val="bg1"/>
                </a:solidFill>
                <a:hlinkClick r:id="rId4"/>
              </a:rPr>
              <a:t>Brookings </a:t>
            </a:r>
            <a:r>
              <a:rPr lang="en-US" sz="2400" b="1" dirty="0" smtClean="0">
                <a:solidFill>
                  <a:schemeClr val="bg1"/>
                </a:solidFill>
                <a:hlinkClick r:id="rId4"/>
              </a:rPr>
              <a:t>Institution</a:t>
            </a:r>
            <a:r>
              <a:rPr lang="en-US" sz="2400" b="1" dirty="0" smtClean="0">
                <a:solidFill>
                  <a:schemeClr val="bg1"/>
                </a:solidFill>
              </a:rPr>
              <a:t> (more left)</a:t>
            </a:r>
            <a:endParaRPr lang="en-US" sz="2400" b="1" dirty="0">
              <a:solidFill>
                <a:schemeClr val="bg1"/>
              </a:solidFill>
            </a:endParaRPr>
          </a:p>
          <a:p>
            <a:pPr lvl="2"/>
            <a:r>
              <a:rPr lang="en-US" sz="2400" b="1" dirty="0">
                <a:solidFill>
                  <a:schemeClr val="bg1"/>
                </a:solidFill>
                <a:hlinkClick r:id="rId5"/>
              </a:rPr>
              <a:t>American Enterprise Institute</a:t>
            </a:r>
            <a:r>
              <a:rPr lang="en-US" sz="2400" b="1" u="sng" dirty="0">
                <a:solidFill>
                  <a:schemeClr val="bg1"/>
                </a:solidFill>
                <a:hlinkClick r:id="rId5"/>
              </a:rPr>
              <a:t> </a:t>
            </a:r>
            <a:r>
              <a:rPr lang="en-US" sz="2400" b="1" dirty="0" smtClean="0">
                <a:solidFill>
                  <a:schemeClr val="bg1"/>
                </a:solidFill>
              </a:rPr>
              <a:t>(more right)</a:t>
            </a:r>
          </a:p>
          <a:p>
            <a:pPr lvl="2"/>
            <a:endParaRPr lang="en-US" sz="2000" b="1" dirty="0" smtClean="0">
              <a:solidFill>
                <a:schemeClr val="bg1"/>
              </a:solidFill>
            </a:endParaRPr>
          </a:p>
          <a:p>
            <a:r>
              <a:rPr lang="en-US" sz="3200" b="1" dirty="0" smtClean="0">
                <a:solidFill>
                  <a:schemeClr val="bg1"/>
                </a:solidFill>
              </a:rPr>
              <a:t>Their work helps policymakers</a:t>
            </a:r>
            <a:endParaRPr lang="en-US" sz="3200" b="1" dirty="0">
              <a:solidFill>
                <a:schemeClr val="bg1"/>
              </a:solidFill>
            </a:endParaRPr>
          </a:p>
          <a:p>
            <a:pPr lvl="1"/>
            <a:r>
              <a:rPr lang="en-US" sz="2800" b="1" dirty="0" smtClean="0">
                <a:solidFill>
                  <a:schemeClr val="bg1"/>
                </a:solidFill>
              </a:rPr>
              <a:t>Understand </a:t>
            </a:r>
            <a:r>
              <a:rPr lang="en-US" sz="2800" b="1" dirty="0">
                <a:solidFill>
                  <a:schemeClr val="bg1"/>
                </a:solidFill>
              </a:rPr>
              <a:t>complex problems</a:t>
            </a:r>
          </a:p>
          <a:p>
            <a:pPr lvl="1"/>
            <a:r>
              <a:rPr lang="en-US" sz="2800" b="1" dirty="0" smtClean="0">
                <a:solidFill>
                  <a:schemeClr val="bg1"/>
                </a:solidFill>
              </a:rPr>
              <a:t>Learn ways to address problems</a:t>
            </a:r>
            <a:endParaRPr lang="en-US" sz="2800" b="1" dirty="0">
              <a:solidFill>
                <a:schemeClr val="bg1"/>
              </a:solidFill>
            </a:endParaRPr>
          </a:p>
          <a:p>
            <a:pPr lvl="1"/>
            <a:r>
              <a:rPr lang="en-US" sz="2800" b="1" dirty="0" smtClean="0">
                <a:solidFill>
                  <a:schemeClr val="bg1"/>
                </a:solidFill>
              </a:rPr>
              <a:t>Understand views of interest groups</a:t>
            </a:r>
            <a:endParaRPr lang="en-US" sz="2800" b="1" dirty="0">
              <a:solidFill>
                <a:schemeClr val="bg1"/>
              </a:solidFill>
            </a:endParaRPr>
          </a:p>
        </p:txBody>
      </p:sp>
      <p:sp>
        <p:nvSpPr>
          <p:cNvPr id="6" name="Slide Number Placeholder 5"/>
          <p:cNvSpPr>
            <a:spLocks noGrp="1"/>
          </p:cNvSpPr>
          <p:nvPr>
            <p:ph type="sldNum" sz="quarter" idx="4294967295"/>
          </p:nvPr>
        </p:nvSpPr>
        <p:spPr>
          <a:xfrm>
            <a:off x="7924800" y="6356350"/>
            <a:ext cx="762000" cy="365125"/>
          </a:xfrm>
          <a:prstGeom prst="rect">
            <a:avLst/>
          </a:prstGeom>
        </p:spPr>
        <p:txBody>
          <a:bodyPr/>
          <a:lstStyle/>
          <a:p>
            <a:fld id="{3CC4FE91-9A7A-4CA7-8665-F6AABA9F4327}" type="slidenum">
              <a:rPr lang="en-US"/>
              <a:pPr/>
              <a:t>22</a:t>
            </a:fld>
            <a:endParaRPr lang="en-US"/>
          </a:p>
        </p:txBody>
      </p:sp>
    </p:spTree>
    <p:custDataLst>
      <p:tags r:id="rId1"/>
    </p:custDataLst>
    <p:extLst>
      <p:ext uri="{BB962C8B-B14F-4D97-AF65-F5344CB8AC3E}">
        <p14:creationId xmlns:p14="http://schemas.microsoft.com/office/powerpoint/2010/main" val="247587696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609600"/>
            <a:ext cx="7848600" cy="1143000"/>
          </a:xfrm>
        </p:spPr>
        <p:txBody>
          <a:bodyPr>
            <a:normAutofit fontScale="90000"/>
          </a:bodyPr>
          <a:lstStyle/>
          <a:p>
            <a:r>
              <a:rPr lang="en-US" b="1" dirty="0" smtClean="0">
                <a:solidFill>
                  <a:schemeClr val="bg1"/>
                </a:solidFill>
              </a:rPr>
              <a:t>Policy Analysis by Interest </a:t>
            </a:r>
            <a:r>
              <a:rPr lang="en-US" b="1" dirty="0">
                <a:solidFill>
                  <a:schemeClr val="bg1"/>
                </a:solidFill>
              </a:rPr>
              <a:t>G</a:t>
            </a:r>
            <a:r>
              <a:rPr lang="en-US" b="1" dirty="0" smtClean="0">
                <a:solidFill>
                  <a:schemeClr val="bg1"/>
                </a:solidFill>
              </a:rPr>
              <a:t>roups </a:t>
            </a:r>
            <a:endParaRPr lang="en-US" b="1" dirty="0">
              <a:solidFill>
                <a:schemeClr val="bg1"/>
              </a:solidFill>
            </a:endParaRPr>
          </a:p>
        </p:txBody>
      </p:sp>
      <p:sp>
        <p:nvSpPr>
          <p:cNvPr id="3" name="Content Placeholder 2"/>
          <p:cNvSpPr>
            <a:spLocks noGrp="1"/>
          </p:cNvSpPr>
          <p:nvPr>
            <p:ph idx="1"/>
          </p:nvPr>
        </p:nvSpPr>
        <p:spPr/>
        <p:txBody>
          <a:bodyPr>
            <a:normAutofit/>
          </a:bodyPr>
          <a:lstStyle/>
          <a:p>
            <a:r>
              <a:rPr lang="en-US" sz="3200" b="1" dirty="0" smtClean="0">
                <a:solidFill>
                  <a:schemeClr val="bg1"/>
                </a:solidFill>
              </a:rPr>
              <a:t>Hold a definite position/bias</a:t>
            </a:r>
          </a:p>
          <a:p>
            <a:endParaRPr lang="en-US" sz="3200" b="1" dirty="0" smtClean="0">
              <a:solidFill>
                <a:schemeClr val="bg1"/>
              </a:solidFill>
            </a:endParaRPr>
          </a:p>
          <a:p>
            <a:r>
              <a:rPr lang="en-US" sz="3200" b="1" dirty="0" smtClean="0">
                <a:solidFill>
                  <a:schemeClr val="bg1"/>
                </a:solidFill>
              </a:rPr>
              <a:t>Focus on information that supports their case</a:t>
            </a:r>
          </a:p>
          <a:p>
            <a:pPr>
              <a:buNone/>
            </a:pPr>
            <a:endParaRPr lang="en-US" sz="3200" b="1" dirty="0">
              <a:gradFill>
                <a:gsLst>
                  <a:gs pos="0">
                    <a:srgbClr val="000082"/>
                  </a:gs>
                  <a:gs pos="13000">
                    <a:srgbClr val="0047FF"/>
                  </a:gs>
                  <a:gs pos="28000">
                    <a:srgbClr val="000082"/>
                  </a:gs>
                  <a:gs pos="42999">
                    <a:srgbClr val="0047FF"/>
                  </a:gs>
                  <a:gs pos="58000">
                    <a:srgbClr val="000082"/>
                  </a:gs>
                  <a:gs pos="72000">
                    <a:srgbClr val="0047FF"/>
                  </a:gs>
                  <a:gs pos="87000">
                    <a:srgbClr val="000082"/>
                  </a:gs>
                  <a:gs pos="100000">
                    <a:srgbClr val="0047FF"/>
                  </a:gs>
                </a:gsLst>
                <a:lin ang="4800000" scaled="0"/>
              </a:gra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968968218"/>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579437"/>
            <a:ext cx="7886700" cy="1325563"/>
          </a:xfrm>
        </p:spPr>
        <p:txBody>
          <a:bodyPr/>
          <a:lstStyle/>
          <a:p>
            <a:r>
              <a:rPr lang="en-US" b="1" dirty="0" smtClean="0">
                <a:solidFill>
                  <a:schemeClr val="bg1"/>
                </a:solidFill>
              </a:rPr>
              <a:t>Orientations to Policy Analysis</a:t>
            </a:r>
            <a:endParaRPr lang="en-US" b="1" dirty="0">
              <a:solidFill>
                <a:schemeClr val="bg1"/>
              </a:solidFill>
            </a:endParaRPr>
          </a:p>
        </p:txBody>
      </p:sp>
      <p:sp>
        <p:nvSpPr>
          <p:cNvPr id="3" name="Content Placeholder 2"/>
          <p:cNvSpPr>
            <a:spLocks noGrp="1"/>
          </p:cNvSpPr>
          <p:nvPr>
            <p:ph idx="1"/>
          </p:nvPr>
        </p:nvSpPr>
        <p:spPr>
          <a:xfrm>
            <a:off x="838200" y="2057400"/>
            <a:ext cx="8077200" cy="2971800"/>
          </a:xfrm>
        </p:spPr>
        <p:txBody>
          <a:bodyPr>
            <a:normAutofit/>
          </a:bodyPr>
          <a:lstStyle/>
          <a:p>
            <a:r>
              <a:rPr lang="en-US" sz="3200" b="1" dirty="0" smtClean="0">
                <a:solidFill>
                  <a:schemeClr val="bg1"/>
                </a:solidFill>
              </a:rPr>
              <a:t>Scientific Approaches</a:t>
            </a:r>
          </a:p>
          <a:p>
            <a:endParaRPr lang="en-US" sz="3200" b="1" dirty="0" smtClean="0">
              <a:solidFill>
                <a:schemeClr val="bg1"/>
              </a:solidFill>
            </a:endParaRPr>
          </a:p>
          <a:p>
            <a:r>
              <a:rPr lang="en-US" sz="3200" b="1" dirty="0" smtClean="0">
                <a:solidFill>
                  <a:schemeClr val="bg1"/>
                </a:solidFill>
              </a:rPr>
              <a:t>Professional</a:t>
            </a:r>
            <a:r>
              <a:rPr lang="en-US" sz="3200" b="1" dirty="0">
                <a:solidFill>
                  <a:schemeClr val="bg1"/>
                </a:solidFill>
              </a:rPr>
              <a:t> </a:t>
            </a:r>
            <a:r>
              <a:rPr lang="en-US" sz="3200" b="1" dirty="0" smtClean="0">
                <a:solidFill>
                  <a:schemeClr val="bg1"/>
                </a:solidFill>
              </a:rPr>
              <a:t>Approaches</a:t>
            </a:r>
          </a:p>
          <a:p>
            <a:endParaRPr lang="en-US" sz="3200" b="1" dirty="0" smtClean="0">
              <a:solidFill>
                <a:schemeClr val="bg1"/>
              </a:solidFill>
            </a:endParaRPr>
          </a:p>
          <a:p>
            <a:r>
              <a:rPr lang="en-US" sz="3200" b="1" dirty="0" smtClean="0">
                <a:solidFill>
                  <a:schemeClr val="bg1"/>
                </a:solidFill>
              </a:rPr>
              <a:t>Political Approaches</a:t>
            </a:r>
          </a:p>
        </p:txBody>
      </p:sp>
    </p:spTree>
    <p:custDataLst>
      <p:tags r:id="rId1"/>
    </p:custDataLst>
    <p:extLst>
      <p:ext uri="{BB962C8B-B14F-4D97-AF65-F5344CB8AC3E}">
        <p14:creationId xmlns:p14="http://schemas.microsoft.com/office/powerpoint/2010/main" val="2344849810"/>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723900" y="579437"/>
            <a:ext cx="7886700" cy="1325563"/>
          </a:xfrm>
        </p:spPr>
        <p:txBody>
          <a:bodyPr/>
          <a:lstStyle/>
          <a:p>
            <a:r>
              <a:rPr lang="en-US" b="1" dirty="0" smtClean="0">
                <a:solidFill>
                  <a:schemeClr val="bg1"/>
                </a:solidFill>
              </a:rPr>
              <a:t>Scientific Orientation</a:t>
            </a:r>
            <a:endParaRPr lang="en-US" b="1" dirty="0">
              <a:solidFill>
                <a:schemeClr val="bg1"/>
              </a:solidFill>
            </a:endParaRPr>
          </a:p>
        </p:txBody>
      </p:sp>
      <p:sp>
        <p:nvSpPr>
          <p:cNvPr id="5" name="Content Placeholder 4"/>
          <p:cNvSpPr>
            <a:spLocks noGrp="1"/>
          </p:cNvSpPr>
          <p:nvPr>
            <p:ph idx="1"/>
          </p:nvPr>
        </p:nvSpPr>
        <p:spPr>
          <a:xfrm>
            <a:off x="685800" y="1752600"/>
            <a:ext cx="8081994" cy="4574246"/>
          </a:xfrm>
        </p:spPr>
        <p:txBody>
          <a:bodyPr>
            <a:normAutofit/>
          </a:bodyPr>
          <a:lstStyle/>
          <a:p>
            <a:r>
              <a:rPr lang="en-US" sz="3200" b="1" dirty="0" smtClean="0">
                <a:solidFill>
                  <a:schemeClr val="bg1"/>
                </a:solidFill>
              </a:rPr>
              <a:t>Most rigorous; performed by academics</a:t>
            </a:r>
          </a:p>
          <a:p>
            <a:endParaRPr lang="en-US" sz="3200" b="1" dirty="0" smtClean="0">
              <a:solidFill>
                <a:schemeClr val="bg1"/>
              </a:solidFill>
            </a:endParaRPr>
          </a:p>
          <a:p>
            <a:r>
              <a:rPr lang="en-US" sz="3200" b="1" dirty="0" smtClean="0">
                <a:solidFill>
                  <a:schemeClr val="bg1"/>
                </a:solidFill>
              </a:rPr>
              <a:t>Deepen the understanding of public problems</a:t>
            </a:r>
          </a:p>
          <a:p>
            <a:endParaRPr lang="en-US" sz="3200" b="1" dirty="0" smtClean="0">
              <a:solidFill>
                <a:schemeClr val="bg1"/>
              </a:solidFill>
            </a:endParaRPr>
          </a:p>
          <a:p>
            <a:r>
              <a:rPr lang="en-US" sz="3200" b="1" dirty="0" smtClean="0">
                <a:solidFill>
                  <a:schemeClr val="bg1"/>
                </a:solidFill>
              </a:rPr>
              <a:t>Build theories</a:t>
            </a:r>
          </a:p>
          <a:p>
            <a:endParaRPr lang="en-US" sz="3200" b="1" dirty="0" smtClean="0">
              <a:gradFill>
                <a:gsLst>
                  <a:gs pos="0">
                    <a:srgbClr val="000082"/>
                  </a:gs>
                  <a:gs pos="13000">
                    <a:srgbClr val="0047FF"/>
                  </a:gs>
                  <a:gs pos="28000">
                    <a:srgbClr val="000082"/>
                  </a:gs>
                  <a:gs pos="42999">
                    <a:srgbClr val="0047FF"/>
                  </a:gs>
                  <a:gs pos="58000">
                    <a:srgbClr val="000082"/>
                  </a:gs>
                  <a:gs pos="72000">
                    <a:srgbClr val="0047FF"/>
                  </a:gs>
                  <a:gs pos="87000">
                    <a:srgbClr val="000082"/>
                  </a:gs>
                  <a:gs pos="100000">
                    <a:srgbClr val="0047FF"/>
                  </a:gs>
                </a:gsLst>
                <a:lin ang="4800000" scaled="0"/>
              </a:gradFill>
              <a:effectLst>
                <a:outerShdw blurRad="38100" dist="38100" dir="2700000" algn="tl">
                  <a:srgbClr val="000000">
                    <a:alpha val="43137"/>
                  </a:srgbClr>
                </a:outerShdw>
              </a:effectLst>
            </a:endParaRPr>
          </a:p>
          <a:p>
            <a:pPr marL="0" indent="0">
              <a:buNone/>
            </a:pPr>
            <a:endParaRPr lang="en-US" sz="3200" dirty="0"/>
          </a:p>
        </p:txBody>
      </p:sp>
    </p:spTree>
    <p:extLst>
      <p:ext uri="{BB962C8B-B14F-4D97-AF65-F5344CB8AC3E}">
        <p14:creationId xmlns:p14="http://schemas.microsoft.com/office/powerpoint/2010/main" val="4109224285"/>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503237"/>
            <a:ext cx="7886700" cy="1325563"/>
          </a:xfrm>
        </p:spPr>
        <p:txBody>
          <a:bodyPr/>
          <a:lstStyle/>
          <a:p>
            <a:r>
              <a:rPr lang="en-US" b="1" dirty="0" smtClean="0">
                <a:solidFill>
                  <a:schemeClr val="bg1"/>
                </a:solidFill>
              </a:rPr>
              <a:t>Professional Orientation</a:t>
            </a:r>
            <a:endParaRPr lang="en-US" b="1" dirty="0">
              <a:solidFill>
                <a:schemeClr val="bg1"/>
              </a:solidFill>
            </a:endParaRPr>
          </a:p>
        </p:txBody>
      </p:sp>
      <p:sp>
        <p:nvSpPr>
          <p:cNvPr id="3" name="Content Placeholder 2"/>
          <p:cNvSpPr>
            <a:spLocks noGrp="1"/>
          </p:cNvSpPr>
          <p:nvPr>
            <p:ph idx="1"/>
          </p:nvPr>
        </p:nvSpPr>
        <p:spPr/>
        <p:txBody>
          <a:bodyPr>
            <a:normAutofit lnSpcReduction="10000"/>
          </a:bodyPr>
          <a:lstStyle/>
          <a:p>
            <a:r>
              <a:rPr lang="en-US" sz="3200" dirty="0" smtClean="0">
                <a:solidFill>
                  <a:schemeClr val="bg1"/>
                </a:solidFill>
              </a:rPr>
              <a:t>Objective and rigorous analysis</a:t>
            </a:r>
          </a:p>
          <a:p>
            <a:endParaRPr lang="en-US" sz="3200" b="1" dirty="0" smtClean="0">
              <a:solidFill>
                <a:schemeClr val="bg1"/>
              </a:solidFill>
            </a:endParaRPr>
          </a:p>
          <a:p>
            <a:r>
              <a:rPr lang="en-US" sz="3200" b="1" dirty="0" smtClean="0">
                <a:solidFill>
                  <a:schemeClr val="bg1"/>
                </a:solidFill>
              </a:rPr>
              <a:t>Purpose: </a:t>
            </a:r>
            <a:r>
              <a:rPr lang="en-US" sz="3200" dirty="0" smtClean="0">
                <a:solidFill>
                  <a:schemeClr val="bg1"/>
                </a:solidFill>
              </a:rPr>
              <a:t>to </a:t>
            </a:r>
            <a:r>
              <a:rPr lang="en-US" sz="3200" dirty="0" smtClean="0">
                <a:solidFill>
                  <a:schemeClr val="bg1"/>
                </a:solidFill>
              </a:rPr>
              <a:t>make decisions (not advance theory)</a:t>
            </a:r>
          </a:p>
          <a:p>
            <a:endParaRPr lang="en-US" sz="3200" dirty="0" smtClean="0">
              <a:solidFill>
                <a:schemeClr val="bg1"/>
              </a:solidFill>
            </a:endParaRPr>
          </a:p>
          <a:p>
            <a:r>
              <a:rPr lang="en-US" sz="3200" dirty="0" smtClean="0">
                <a:solidFill>
                  <a:schemeClr val="bg1"/>
                </a:solidFill>
              </a:rPr>
              <a:t>Analyze policy </a:t>
            </a:r>
            <a:r>
              <a:rPr lang="en-US" sz="3200" dirty="0" smtClean="0">
                <a:solidFill>
                  <a:schemeClr val="bg1"/>
                </a:solidFill>
              </a:rPr>
              <a:t>options</a:t>
            </a:r>
          </a:p>
          <a:p>
            <a:endParaRPr lang="en-US" sz="3200" b="1" dirty="0">
              <a:solidFill>
                <a:schemeClr val="bg1"/>
              </a:solidFill>
              <a:hlinkClick r:id="rId3"/>
            </a:endParaRPr>
          </a:p>
          <a:p>
            <a:r>
              <a:rPr lang="en-US" sz="3200" b="1" dirty="0" smtClean="0">
                <a:solidFill>
                  <a:schemeClr val="bg1"/>
                </a:solidFill>
                <a:hlinkClick r:id="rId3"/>
              </a:rPr>
              <a:t>Pew </a:t>
            </a:r>
            <a:r>
              <a:rPr lang="en-US" sz="3200" b="1" dirty="0" smtClean="0">
                <a:solidFill>
                  <a:schemeClr val="bg1"/>
                </a:solidFill>
                <a:hlinkClick r:id="rId3"/>
              </a:rPr>
              <a:t>Research Center: a nonpartisan, nonprofit think tank</a:t>
            </a:r>
            <a:endParaRPr lang="en-US" sz="3200" b="1" dirty="0" smtClean="0">
              <a:solidFill>
                <a:schemeClr val="bg1"/>
              </a:solidFill>
            </a:endParaRPr>
          </a:p>
        </p:txBody>
      </p:sp>
    </p:spTree>
    <p:extLst>
      <p:ext uri="{BB962C8B-B14F-4D97-AF65-F5344CB8AC3E}">
        <p14:creationId xmlns:p14="http://schemas.microsoft.com/office/powerpoint/2010/main" val="286686497"/>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655637"/>
            <a:ext cx="7886700" cy="1325563"/>
          </a:xfrm>
        </p:spPr>
        <p:txBody>
          <a:bodyPr/>
          <a:lstStyle/>
          <a:p>
            <a:r>
              <a:rPr lang="en-US" b="1" dirty="0" smtClean="0">
                <a:solidFill>
                  <a:schemeClr val="bg1"/>
                </a:solidFill>
              </a:rPr>
              <a:t>Political Orientation</a:t>
            </a:r>
            <a:endParaRPr lang="en-US" b="1" dirty="0">
              <a:solidFill>
                <a:schemeClr val="bg1"/>
              </a:solidFill>
            </a:endParaRPr>
          </a:p>
        </p:txBody>
      </p:sp>
      <p:sp>
        <p:nvSpPr>
          <p:cNvPr id="3" name="Content Placeholder 2"/>
          <p:cNvSpPr>
            <a:spLocks noGrp="1"/>
          </p:cNvSpPr>
          <p:nvPr>
            <p:ph idx="1"/>
          </p:nvPr>
        </p:nvSpPr>
        <p:spPr>
          <a:xfrm>
            <a:off x="916200" y="1676400"/>
            <a:ext cx="7923000" cy="4727575"/>
          </a:xfrm>
        </p:spPr>
        <p:txBody>
          <a:bodyPr>
            <a:normAutofit/>
          </a:bodyPr>
          <a:lstStyle/>
          <a:p>
            <a:r>
              <a:rPr lang="en-US" sz="3600" b="1" dirty="0" smtClean="0">
                <a:solidFill>
                  <a:schemeClr val="bg1"/>
                </a:solidFill>
              </a:rPr>
              <a:t>Research </a:t>
            </a:r>
            <a:r>
              <a:rPr lang="en-US" sz="3600" b="1" dirty="0">
                <a:solidFill>
                  <a:schemeClr val="bg1"/>
                </a:solidFill>
              </a:rPr>
              <a:t>that takes a position</a:t>
            </a:r>
          </a:p>
          <a:p>
            <a:pPr lvl="1"/>
            <a:r>
              <a:rPr lang="en-US" sz="3200" dirty="0" smtClean="0">
                <a:solidFill>
                  <a:schemeClr val="bg1"/>
                </a:solidFill>
              </a:rPr>
              <a:t>Still can be high quality</a:t>
            </a:r>
          </a:p>
          <a:p>
            <a:pPr lvl="1"/>
            <a:r>
              <a:rPr lang="en-US" sz="3200" dirty="0" smtClean="0">
                <a:solidFill>
                  <a:schemeClr val="bg1"/>
                </a:solidFill>
              </a:rPr>
              <a:t>Performed by interest groups to support their positions</a:t>
            </a:r>
          </a:p>
          <a:p>
            <a:pPr lvl="1"/>
            <a:endParaRPr lang="en-US" sz="3200" b="1" dirty="0" smtClean="0">
              <a:solidFill>
                <a:schemeClr val="bg1"/>
              </a:solidFill>
            </a:endParaRPr>
          </a:p>
          <a:p>
            <a:r>
              <a:rPr lang="en-US" sz="3600" b="1" dirty="0" smtClean="0">
                <a:solidFill>
                  <a:schemeClr val="bg1"/>
                </a:solidFill>
              </a:rPr>
              <a:t>Examples:</a:t>
            </a:r>
            <a:endParaRPr lang="en-US" sz="3200" b="1" dirty="0" smtClean="0">
              <a:solidFill>
                <a:schemeClr val="bg1"/>
              </a:solidFill>
            </a:endParaRPr>
          </a:p>
          <a:p>
            <a:pPr lvl="1"/>
            <a:r>
              <a:rPr lang="en-US" sz="3200" dirty="0" smtClean="0">
                <a:solidFill>
                  <a:schemeClr val="bg1"/>
                </a:solidFill>
                <a:hlinkClick r:id="rId3"/>
              </a:rPr>
              <a:t>Brookings Institute</a:t>
            </a:r>
            <a:endParaRPr lang="en-US" sz="3200" dirty="0" smtClean="0">
              <a:solidFill>
                <a:schemeClr val="bg1"/>
              </a:solidFill>
            </a:endParaRPr>
          </a:p>
          <a:p>
            <a:pPr lvl="1"/>
            <a:r>
              <a:rPr lang="en-US" sz="3200" dirty="0" smtClean="0">
                <a:solidFill>
                  <a:schemeClr val="bg1"/>
                </a:solidFill>
                <a:hlinkClick r:id="rId4"/>
              </a:rPr>
              <a:t>American Enterprise Institute</a:t>
            </a:r>
            <a:endParaRPr lang="en-US" sz="3200" dirty="0">
              <a:solidFill>
                <a:schemeClr val="bg1"/>
              </a:solidFill>
            </a:endParaRPr>
          </a:p>
        </p:txBody>
      </p:sp>
    </p:spTree>
    <p:extLst>
      <p:ext uri="{BB962C8B-B14F-4D97-AF65-F5344CB8AC3E}">
        <p14:creationId xmlns:p14="http://schemas.microsoft.com/office/powerpoint/2010/main" val="1085249273"/>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a:xfrm>
            <a:off x="762000" y="609600"/>
            <a:ext cx="8229600" cy="1143000"/>
          </a:xfrm>
        </p:spPr>
        <p:txBody>
          <a:bodyPr>
            <a:normAutofit/>
          </a:bodyPr>
          <a:lstStyle/>
          <a:p>
            <a:r>
              <a:rPr lang="en-US" b="1" dirty="0" smtClean="0">
                <a:solidFill>
                  <a:schemeClr val="bg1"/>
                </a:solidFill>
              </a:rPr>
              <a:t>Approaches to Policy Analysis</a:t>
            </a:r>
            <a:endParaRPr lang="en-US" b="1" dirty="0">
              <a:solidFill>
                <a:schemeClr val="bg1"/>
              </a:solidFill>
            </a:endParaRPr>
          </a:p>
        </p:txBody>
      </p:sp>
      <p:sp>
        <p:nvSpPr>
          <p:cNvPr id="1027" name="Rectangle 3"/>
          <p:cNvSpPr>
            <a:spLocks noGrp="1" noChangeArrowheads="1"/>
          </p:cNvSpPr>
          <p:nvPr>
            <p:ph idx="1"/>
          </p:nvPr>
        </p:nvSpPr>
        <p:spPr>
          <a:xfrm>
            <a:off x="838200" y="1706880"/>
            <a:ext cx="8229600" cy="4389120"/>
          </a:xfrm>
        </p:spPr>
        <p:txBody>
          <a:bodyPr>
            <a:normAutofit fontScale="85000" lnSpcReduction="10000"/>
          </a:bodyPr>
          <a:lstStyle/>
          <a:p>
            <a:r>
              <a:rPr lang="en-US" sz="4000" b="1" dirty="0">
                <a:solidFill>
                  <a:schemeClr val="bg1"/>
                </a:solidFill>
              </a:rPr>
              <a:t>Root </a:t>
            </a:r>
            <a:r>
              <a:rPr lang="en-US" sz="4000" b="1" dirty="0">
                <a:solidFill>
                  <a:schemeClr val="bg1"/>
                </a:solidFill>
              </a:rPr>
              <a:t>C</a:t>
            </a:r>
            <a:r>
              <a:rPr lang="en-US" sz="4000" b="1" dirty="0" smtClean="0">
                <a:solidFill>
                  <a:schemeClr val="bg1"/>
                </a:solidFill>
              </a:rPr>
              <a:t>auses </a:t>
            </a:r>
            <a:r>
              <a:rPr lang="en-US" sz="4000" b="1" dirty="0" smtClean="0">
                <a:solidFill>
                  <a:schemeClr val="bg1"/>
                </a:solidFill>
              </a:rPr>
              <a:t>vs</a:t>
            </a:r>
            <a:r>
              <a:rPr lang="en-US" sz="4000" b="1" dirty="0">
                <a:solidFill>
                  <a:schemeClr val="bg1"/>
                </a:solidFill>
              </a:rPr>
              <a:t>. </a:t>
            </a:r>
            <a:r>
              <a:rPr lang="en-US" sz="4000" b="1" dirty="0">
                <a:solidFill>
                  <a:schemeClr val="bg1"/>
                </a:solidFill>
              </a:rPr>
              <a:t>P</a:t>
            </a:r>
            <a:r>
              <a:rPr lang="en-US" sz="4000" b="1" dirty="0" smtClean="0">
                <a:solidFill>
                  <a:schemeClr val="bg1"/>
                </a:solidFill>
              </a:rPr>
              <a:t>roximate </a:t>
            </a:r>
            <a:r>
              <a:rPr lang="en-US" sz="4000" b="1" dirty="0">
                <a:solidFill>
                  <a:schemeClr val="bg1"/>
                </a:solidFill>
              </a:rPr>
              <a:t>C</a:t>
            </a:r>
            <a:r>
              <a:rPr lang="en-US" sz="4000" b="1" dirty="0" smtClean="0">
                <a:solidFill>
                  <a:schemeClr val="bg1"/>
                </a:solidFill>
              </a:rPr>
              <a:t>auses</a:t>
            </a:r>
            <a:endParaRPr lang="en-US" sz="4000" b="1" dirty="0" smtClean="0">
              <a:solidFill>
                <a:schemeClr val="bg1"/>
              </a:solidFill>
            </a:endParaRPr>
          </a:p>
          <a:p>
            <a:pPr lvl="1"/>
            <a:r>
              <a:rPr lang="en-US" sz="3600" dirty="0" smtClean="0">
                <a:solidFill>
                  <a:schemeClr val="bg1"/>
                </a:solidFill>
              </a:rPr>
              <a:t>Study deeper underlying issues?</a:t>
            </a:r>
          </a:p>
          <a:p>
            <a:pPr lvl="1"/>
            <a:r>
              <a:rPr lang="en-US" sz="3600" dirty="0" smtClean="0">
                <a:solidFill>
                  <a:schemeClr val="bg1"/>
                </a:solidFill>
              </a:rPr>
              <a:t>Focus more on symptoms</a:t>
            </a:r>
            <a:r>
              <a:rPr lang="en-US" sz="3600" dirty="0" smtClean="0">
                <a:solidFill>
                  <a:schemeClr val="bg1"/>
                </a:solidFill>
              </a:rPr>
              <a:t>?</a:t>
            </a:r>
          </a:p>
          <a:p>
            <a:pPr lvl="1"/>
            <a:endParaRPr lang="en-US" sz="3600" dirty="0" smtClean="0">
              <a:solidFill>
                <a:schemeClr val="bg1"/>
              </a:solidFill>
            </a:endParaRPr>
          </a:p>
          <a:p>
            <a:r>
              <a:rPr lang="en-US" sz="4000" b="1" dirty="0" smtClean="0">
                <a:solidFill>
                  <a:schemeClr val="bg1"/>
                </a:solidFill>
              </a:rPr>
              <a:t>Discussion: </a:t>
            </a:r>
          </a:p>
          <a:p>
            <a:pPr lvl="1"/>
            <a:r>
              <a:rPr lang="en-US" sz="3200" dirty="0" smtClean="0">
                <a:solidFill>
                  <a:schemeClr val="bg1"/>
                </a:solidFill>
              </a:rPr>
              <a:t>What are the root causes of homelessness? </a:t>
            </a:r>
          </a:p>
          <a:p>
            <a:pPr lvl="1"/>
            <a:r>
              <a:rPr lang="en-US" sz="3200" dirty="0" smtClean="0">
                <a:solidFill>
                  <a:schemeClr val="bg1"/>
                </a:solidFill>
              </a:rPr>
              <a:t>What would policy addressing root cause look like?</a:t>
            </a:r>
          </a:p>
          <a:p>
            <a:pPr lvl="1"/>
            <a:r>
              <a:rPr lang="en-US" sz="3200" dirty="0">
                <a:solidFill>
                  <a:schemeClr val="bg1"/>
                </a:solidFill>
              </a:rPr>
              <a:t>What are the </a:t>
            </a:r>
            <a:r>
              <a:rPr lang="en-US" sz="3200" dirty="0" smtClean="0">
                <a:solidFill>
                  <a:schemeClr val="bg1"/>
                </a:solidFill>
              </a:rPr>
              <a:t>proximate causes </a:t>
            </a:r>
            <a:r>
              <a:rPr lang="en-US" sz="3200" dirty="0">
                <a:solidFill>
                  <a:schemeClr val="bg1"/>
                </a:solidFill>
              </a:rPr>
              <a:t>of homelessness? </a:t>
            </a:r>
          </a:p>
          <a:p>
            <a:pPr lvl="1"/>
            <a:r>
              <a:rPr lang="en-US" sz="3200" dirty="0">
                <a:solidFill>
                  <a:schemeClr val="bg1"/>
                </a:solidFill>
              </a:rPr>
              <a:t>What would policy addressing </a:t>
            </a:r>
            <a:r>
              <a:rPr lang="en-US" sz="3200" dirty="0" smtClean="0">
                <a:solidFill>
                  <a:schemeClr val="bg1"/>
                </a:solidFill>
              </a:rPr>
              <a:t>proximate </a:t>
            </a:r>
            <a:r>
              <a:rPr lang="en-US" sz="3200" dirty="0">
                <a:solidFill>
                  <a:schemeClr val="bg1"/>
                </a:solidFill>
              </a:rPr>
              <a:t>cause look like?</a:t>
            </a:r>
          </a:p>
          <a:p>
            <a:pPr marL="914400" lvl="2" indent="0">
              <a:buNone/>
            </a:pPr>
            <a:endParaRPr lang="en-US" sz="2000" dirty="0" smtClean="0"/>
          </a:p>
        </p:txBody>
      </p:sp>
      <p:sp>
        <p:nvSpPr>
          <p:cNvPr id="6" name="Slide Number Placeholder 5"/>
          <p:cNvSpPr>
            <a:spLocks noGrp="1"/>
          </p:cNvSpPr>
          <p:nvPr>
            <p:ph type="sldNum" sz="quarter" idx="4294967295"/>
          </p:nvPr>
        </p:nvSpPr>
        <p:spPr>
          <a:xfrm>
            <a:off x="7924800" y="6356350"/>
            <a:ext cx="762000" cy="365125"/>
          </a:xfrm>
          <a:prstGeom prst="rect">
            <a:avLst/>
          </a:prstGeom>
        </p:spPr>
        <p:txBody>
          <a:bodyPr/>
          <a:lstStyle/>
          <a:p>
            <a:fld id="{3AAABD7F-54E9-462B-AC4B-886402F1FC08}" type="slidenum">
              <a:rPr lang="en-US"/>
              <a:pPr/>
              <a:t>28</a:t>
            </a:fld>
            <a:endParaRPr lang="en-US"/>
          </a:p>
        </p:txBody>
      </p:sp>
    </p:spTree>
    <p:custDataLst>
      <p:tags r:id="rId1"/>
    </p:custDataLst>
    <p:extLst>
      <p:ext uri="{BB962C8B-B14F-4D97-AF65-F5344CB8AC3E}">
        <p14:creationId xmlns:p14="http://schemas.microsoft.com/office/powerpoint/2010/main" val="356562534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a:xfrm>
            <a:off x="762000" y="685800"/>
            <a:ext cx="8229600" cy="1143000"/>
          </a:xfrm>
        </p:spPr>
        <p:txBody>
          <a:bodyPr>
            <a:normAutofit/>
          </a:bodyPr>
          <a:lstStyle/>
          <a:p>
            <a:r>
              <a:rPr lang="en-US" b="1" dirty="0" smtClean="0">
                <a:solidFill>
                  <a:schemeClr val="bg1"/>
                </a:solidFill>
              </a:rPr>
              <a:t>Approaches to Policy Analysis</a:t>
            </a:r>
            <a:endParaRPr lang="en-US" b="1" dirty="0">
              <a:solidFill>
                <a:schemeClr val="bg1"/>
              </a:solidFill>
            </a:endParaRPr>
          </a:p>
        </p:txBody>
      </p:sp>
      <p:sp>
        <p:nvSpPr>
          <p:cNvPr id="1027" name="Rectangle 3"/>
          <p:cNvSpPr>
            <a:spLocks noGrp="1" noChangeArrowheads="1"/>
          </p:cNvSpPr>
          <p:nvPr>
            <p:ph idx="1"/>
          </p:nvPr>
        </p:nvSpPr>
        <p:spPr>
          <a:xfrm>
            <a:off x="762000" y="1752600"/>
            <a:ext cx="8229600" cy="4389120"/>
          </a:xfrm>
        </p:spPr>
        <p:txBody>
          <a:bodyPr>
            <a:normAutofit/>
          </a:bodyPr>
          <a:lstStyle/>
          <a:p>
            <a:r>
              <a:rPr lang="en-US" sz="3600" b="1" dirty="0" smtClean="0">
                <a:solidFill>
                  <a:schemeClr val="bg1"/>
                </a:solidFill>
              </a:rPr>
              <a:t>Comprehensive </a:t>
            </a:r>
            <a:r>
              <a:rPr lang="en-US" sz="3600" b="1" dirty="0">
                <a:solidFill>
                  <a:schemeClr val="bg1"/>
                </a:solidFill>
              </a:rPr>
              <a:t>vs. </a:t>
            </a:r>
            <a:r>
              <a:rPr lang="en-US" sz="3600" b="1" dirty="0">
                <a:solidFill>
                  <a:schemeClr val="bg1"/>
                </a:solidFill>
              </a:rPr>
              <a:t>S</a:t>
            </a:r>
            <a:r>
              <a:rPr lang="en-US" sz="3600" b="1" dirty="0" smtClean="0">
                <a:solidFill>
                  <a:schemeClr val="bg1"/>
                </a:solidFill>
              </a:rPr>
              <a:t>hort </a:t>
            </a:r>
            <a:r>
              <a:rPr lang="en-US" sz="3600" b="1" dirty="0">
                <a:solidFill>
                  <a:schemeClr val="bg1"/>
                </a:solidFill>
              </a:rPr>
              <a:t>T</a:t>
            </a:r>
            <a:r>
              <a:rPr lang="en-US" sz="3600" b="1" dirty="0" smtClean="0">
                <a:solidFill>
                  <a:schemeClr val="bg1"/>
                </a:solidFill>
              </a:rPr>
              <a:t>erm</a:t>
            </a:r>
            <a:endParaRPr lang="en-US" sz="3600" b="1" dirty="0">
              <a:solidFill>
                <a:schemeClr val="bg1"/>
              </a:solidFill>
            </a:endParaRPr>
          </a:p>
          <a:p>
            <a:pPr lvl="1"/>
            <a:r>
              <a:rPr lang="en-US" sz="3200" dirty="0" smtClean="0">
                <a:solidFill>
                  <a:schemeClr val="bg1"/>
                </a:solidFill>
              </a:rPr>
              <a:t>Elaborate and time consuming, or focused and </a:t>
            </a:r>
            <a:r>
              <a:rPr lang="en-US" sz="3200" dirty="0" smtClean="0">
                <a:solidFill>
                  <a:schemeClr val="bg1"/>
                </a:solidFill>
              </a:rPr>
              <a:t>brief</a:t>
            </a:r>
          </a:p>
          <a:p>
            <a:pPr lvl="1"/>
            <a:endParaRPr lang="en-US" sz="3200" b="1" dirty="0" smtClean="0">
              <a:solidFill>
                <a:schemeClr val="bg1"/>
              </a:solidFill>
            </a:endParaRPr>
          </a:p>
          <a:p>
            <a:r>
              <a:rPr lang="en-US" sz="3600" b="1" dirty="0" smtClean="0">
                <a:solidFill>
                  <a:schemeClr val="bg1"/>
                </a:solidFill>
              </a:rPr>
              <a:t>Discussion:</a:t>
            </a:r>
          </a:p>
          <a:p>
            <a:pPr lvl="1"/>
            <a:r>
              <a:rPr lang="en-US" sz="2800" dirty="0" smtClean="0">
                <a:solidFill>
                  <a:schemeClr val="bg1"/>
                </a:solidFill>
              </a:rPr>
              <a:t>What would a comprehensive policy to address homelessness among veterans look like? </a:t>
            </a:r>
          </a:p>
          <a:p>
            <a:pPr lvl="1"/>
            <a:r>
              <a:rPr lang="en-US" sz="2800" dirty="0" smtClean="0">
                <a:solidFill>
                  <a:schemeClr val="bg1"/>
                </a:solidFill>
              </a:rPr>
              <a:t>What would a short term policy look like?</a:t>
            </a:r>
          </a:p>
        </p:txBody>
      </p:sp>
      <p:sp>
        <p:nvSpPr>
          <p:cNvPr id="6" name="Slide Number Placeholder 5"/>
          <p:cNvSpPr>
            <a:spLocks noGrp="1"/>
          </p:cNvSpPr>
          <p:nvPr>
            <p:ph type="sldNum" sz="quarter" idx="4294967295"/>
          </p:nvPr>
        </p:nvSpPr>
        <p:spPr>
          <a:xfrm>
            <a:off x="7924800" y="6356350"/>
            <a:ext cx="762000" cy="365125"/>
          </a:xfrm>
          <a:prstGeom prst="rect">
            <a:avLst/>
          </a:prstGeom>
        </p:spPr>
        <p:txBody>
          <a:bodyPr/>
          <a:lstStyle/>
          <a:p>
            <a:fld id="{3AAABD7F-54E9-462B-AC4B-886402F1FC08}" type="slidenum">
              <a:rPr lang="en-US"/>
              <a:pPr/>
              <a:t>29</a:t>
            </a:fld>
            <a:endParaRPr lang="en-US"/>
          </a:p>
        </p:txBody>
      </p:sp>
    </p:spTree>
    <p:custDataLst>
      <p:tags r:id="rId1"/>
    </p:custDataLst>
    <p:extLst>
      <p:ext uri="{BB962C8B-B14F-4D97-AF65-F5344CB8AC3E}">
        <p14:creationId xmlns:p14="http://schemas.microsoft.com/office/powerpoint/2010/main" val="371761598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503237"/>
            <a:ext cx="7886700" cy="1325563"/>
          </a:xfrm>
        </p:spPr>
        <p:txBody>
          <a:bodyPr/>
          <a:lstStyle/>
          <a:p>
            <a:r>
              <a:rPr lang="en-US" b="1" dirty="0" smtClean="0">
                <a:solidFill>
                  <a:schemeClr val="bg1"/>
                </a:solidFill>
              </a:rPr>
              <a:t>Discussion</a:t>
            </a:r>
            <a:endParaRPr lang="en-US" b="1" dirty="0">
              <a:solidFill>
                <a:schemeClr val="bg1"/>
              </a:solidFill>
            </a:endParaRPr>
          </a:p>
        </p:txBody>
      </p:sp>
      <p:sp>
        <p:nvSpPr>
          <p:cNvPr id="5" name="Content Placeholder 4"/>
          <p:cNvSpPr>
            <a:spLocks noGrp="1"/>
          </p:cNvSpPr>
          <p:nvPr>
            <p:ph idx="1"/>
          </p:nvPr>
        </p:nvSpPr>
        <p:spPr/>
        <p:txBody>
          <a:bodyPr/>
          <a:lstStyle/>
          <a:p>
            <a:pPr lvl="0"/>
            <a:r>
              <a:rPr lang="en-US" dirty="0">
                <a:solidFill>
                  <a:schemeClr val="bg1"/>
                </a:solidFill>
              </a:rPr>
              <a:t>Consider the case of using cell phones while driving a car, whether for talking or texting. </a:t>
            </a:r>
            <a:endParaRPr lang="en-US" dirty="0" smtClean="0">
              <a:solidFill>
                <a:schemeClr val="bg1"/>
              </a:solidFill>
            </a:endParaRPr>
          </a:p>
          <a:p>
            <a:pPr lvl="0"/>
            <a:r>
              <a:rPr lang="en-US" dirty="0" smtClean="0">
                <a:solidFill>
                  <a:schemeClr val="bg1"/>
                </a:solidFill>
              </a:rPr>
              <a:t>Given </a:t>
            </a:r>
            <a:r>
              <a:rPr lang="en-US" dirty="0">
                <a:solidFill>
                  <a:schemeClr val="bg1"/>
                </a:solidFill>
              </a:rPr>
              <a:t>the information provided in the chapter, would you favor restricting drivers’ use of handheld cell </a:t>
            </a:r>
            <a:r>
              <a:rPr lang="en-US" dirty="0" smtClean="0">
                <a:solidFill>
                  <a:schemeClr val="bg1"/>
                </a:solidFill>
              </a:rPr>
              <a:t>phones?</a:t>
            </a:r>
          </a:p>
          <a:p>
            <a:pPr lvl="0"/>
            <a:r>
              <a:rPr lang="en-US" dirty="0" smtClean="0">
                <a:solidFill>
                  <a:schemeClr val="bg1"/>
                </a:solidFill>
              </a:rPr>
              <a:t>What </a:t>
            </a:r>
            <a:r>
              <a:rPr lang="en-US" dirty="0">
                <a:solidFill>
                  <a:schemeClr val="bg1"/>
                </a:solidFill>
              </a:rPr>
              <a:t>about hands-free cell phones? </a:t>
            </a:r>
            <a:endParaRPr lang="en-US" dirty="0" smtClean="0">
              <a:solidFill>
                <a:schemeClr val="bg1"/>
              </a:solidFill>
            </a:endParaRPr>
          </a:p>
          <a:p>
            <a:pPr lvl="0"/>
            <a:r>
              <a:rPr lang="en-US" dirty="0" smtClean="0">
                <a:solidFill>
                  <a:schemeClr val="bg1"/>
                </a:solidFill>
              </a:rPr>
              <a:t>What </a:t>
            </a:r>
            <a:r>
              <a:rPr lang="en-US" dirty="0">
                <a:solidFill>
                  <a:schemeClr val="bg1"/>
                </a:solidFill>
              </a:rPr>
              <a:t>about restrictions on texting? </a:t>
            </a:r>
            <a:endParaRPr lang="en-US" dirty="0" smtClean="0">
              <a:solidFill>
                <a:schemeClr val="bg1"/>
              </a:solidFill>
            </a:endParaRPr>
          </a:p>
          <a:p>
            <a:pPr lvl="0"/>
            <a:r>
              <a:rPr lang="en-US" dirty="0" smtClean="0">
                <a:solidFill>
                  <a:schemeClr val="bg1"/>
                </a:solidFill>
              </a:rPr>
              <a:t>How </a:t>
            </a:r>
            <a:r>
              <a:rPr lang="en-US" dirty="0">
                <a:solidFill>
                  <a:schemeClr val="bg1"/>
                </a:solidFill>
              </a:rPr>
              <a:t>would you defend this policy choice?</a:t>
            </a:r>
          </a:p>
          <a:p>
            <a:endParaRPr lang="en-US" dirty="0"/>
          </a:p>
        </p:txBody>
      </p:sp>
      <p:pic>
        <p:nvPicPr>
          <p:cNvPr id="1026" name="Picture 2" descr="C:\Users\ahughes\AppData\Local\Microsoft\Windows\Temporary Internet Files\Content.IE5\Q6TQFA3J\MC900383794[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248400" y="3653475"/>
            <a:ext cx="2643188" cy="276097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80428260"/>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a:xfrm>
            <a:off x="685800" y="609600"/>
            <a:ext cx="8229600" cy="1143000"/>
          </a:xfrm>
        </p:spPr>
        <p:txBody>
          <a:bodyPr>
            <a:normAutofit/>
          </a:bodyPr>
          <a:lstStyle/>
          <a:p>
            <a:r>
              <a:rPr lang="en-US" b="1" dirty="0" smtClean="0">
                <a:solidFill>
                  <a:schemeClr val="bg1"/>
                </a:solidFill>
              </a:rPr>
              <a:t>Approaches to Policy Analysis</a:t>
            </a:r>
            <a:endParaRPr lang="en-US" b="1" dirty="0">
              <a:solidFill>
                <a:schemeClr val="bg1"/>
              </a:solidFill>
            </a:endParaRPr>
          </a:p>
        </p:txBody>
      </p:sp>
      <p:sp>
        <p:nvSpPr>
          <p:cNvPr id="1027" name="Rectangle 3"/>
          <p:cNvSpPr>
            <a:spLocks noGrp="1" noChangeArrowheads="1"/>
          </p:cNvSpPr>
          <p:nvPr>
            <p:ph idx="1"/>
          </p:nvPr>
        </p:nvSpPr>
        <p:spPr>
          <a:xfrm>
            <a:off x="685800" y="1676400"/>
            <a:ext cx="8305800" cy="4389120"/>
          </a:xfrm>
        </p:spPr>
        <p:txBody>
          <a:bodyPr>
            <a:normAutofit fontScale="92500"/>
          </a:bodyPr>
          <a:lstStyle/>
          <a:p>
            <a:r>
              <a:rPr lang="en-US" sz="3400" b="1" dirty="0" smtClean="0">
                <a:solidFill>
                  <a:schemeClr val="bg1"/>
                </a:solidFill>
              </a:rPr>
              <a:t>Consensual vs. Contentious</a:t>
            </a:r>
          </a:p>
          <a:p>
            <a:pPr lvl="1"/>
            <a:r>
              <a:rPr lang="en-US" sz="2800" dirty="0" smtClean="0">
                <a:solidFill>
                  <a:schemeClr val="bg1"/>
                </a:solidFill>
              </a:rPr>
              <a:t>Based on mainstream values or more radical? </a:t>
            </a:r>
          </a:p>
          <a:p>
            <a:pPr lvl="1"/>
            <a:endParaRPr lang="en-US" sz="2800" b="1" dirty="0" smtClean="0">
              <a:solidFill>
                <a:schemeClr val="bg1"/>
              </a:solidFill>
            </a:endParaRPr>
          </a:p>
          <a:p>
            <a:r>
              <a:rPr lang="en-US" sz="3400" b="1" dirty="0" smtClean="0">
                <a:solidFill>
                  <a:schemeClr val="bg1"/>
                </a:solidFill>
              </a:rPr>
              <a:t>Discussion:</a:t>
            </a:r>
          </a:p>
          <a:p>
            <a:pPr lvl="2"/>
            <a:r>
              <a:rPr lang="en-US" sz="2800" dirty="0" smtClean="0">
                <a:solidFill>
                  <a:schemeClr val="bg1"/>
                </a:solidFill>
                <a:latin typeface="+mj-lt"/>
              </a:rPr>
              <a:t>Should a city give homeless persons a home of their own and some aid to get their lives back together? </a:t>
            </a:r>
          </a:p>
          <a:p>
            <a:pPr lvl="2"/>
            <a:r>
              <a:rPr lang="en-US" sz="2800" dirty="0" smtClean="0">
                <a:solidFill>
                  <a:schemeClr val="bg1"/>
                </a:solidFill>
                <a:latin typeface="+mj-lt"/>
              </a:rPr>
              <a:t>Or should the city build a homeless shelter? </a:t>
            </a:r>
          </a:p>
          <a:p>
            <a:pPr lvl="2"/>
            <a:r>
              <a:rPr lang="en-US" sz="2800" b="1" dirty="0" smtClean="0">
                <a:solidFill>
                  <a:schemeClr val="bg1"/>
                </a:solidFill>
                <a:latin typeface="+mj-lt"/>
              </a:rPr>
              <a:t>Video: </a:t>
            </a:r>
            <a:r>
              <a:rPr lang="en-US" sz="2800" b="1" dirty="0" smtClean="0">
                <a:solidFill>
                  <a:schemeClr val="bg1"/>
                </a:solidFill>
                <a:latin typeface="+mj-lt"/>
              </a:rPr>
              <a:t>(</a:t>
            </a:r>
            <a:r>
              <a:rPr lang="en-US" sz="2800" b="1" u="sng" dirty="0" smtClean="0">
                <a:solidFill>
                  <a:schemeClr val="bg1"/>
                </a:solidFill>
                <a:latin typeface="+mj-lt"/>
                <a:hlinkClick r:id="rId4"/>
              </a:rPr>
              <a:t>https://www.youtube.com/watch?v=IbBp1yMU7lE</a:t>
            </a:r>
            <a:r>
              <a:rPr lang="en-US" sz="2800" b="1" dirty="0" smtClean="0">
                <a:solidFill>
                  <a:schemeClr val="bg1"/>
                </a:solidFill>
                <a:latin typeface="+mj-lt"/>
              </a:rPr>
              <a:t>)</a:t>
            </a:r>
          </a:p>
          <a:p>
            <a:pPr lvl="2"/>
            <a:r>
              <a:rPr lang="en-US" sz="2800" dirty="0" smtClean="0">
                <a:solidFill>
                  <a:schemeClr val="bg1"/>
                </a:solidFill>
                <a:latin typeface="+mj-lt"/>
              </a:rPr>
              <a:t> </a:t>
            </a:r>
            <a:r>
              <a:rPr lang="en-US" sz="2800" dirty="0" smtClean="0">
                <a:solidFill>
                  <a:schemeClr val="bg1"/>
                </a:solidFill>
                <a:latin typeface="+mj-lt"/>
              </a:rPr>
              <a:t>“Utah Ending Homelessness By Giving Away Homes.”</a:t>
            </a:r>
          </a:p>
        </p:txBody>
      </p:sp>
      <p:sp>
        <p:nvSpPr>
          <p:cNvPr id="6" name="Slide Number Placeholder 5"/>
          <p:cNvSpPr>
            <a:spLocks noGrp="1"/>
          </p:cNvSpPr>
          <p:nvPr>
            <p:ph type="sldNum" sz="quarter" idx="4294967295"/>
          </p:nvPr>
        </p:nvSpPr>
        <p:spPr>
          <a:xfrm>
            <a:off x="7924800" y="6356350"/>
            <a:ext cx="762000" cy="365125"/>
          </a:xfrm>
          <a:prstGeom prst="rect">
            <a:avLst/>
          </a:prstGeom>
        </p:spPr>
        <p:txBody>
          <a:bodyPr/>
          <a:lstStyle/>
          <a:p>
            <a:fld id="{3AAABD7F-54E9-462B-AC4B-886402F1FC08}" type="slidenum">
              <a:rPr lang="en-US"/>
              <a:pPr/>
              <a:t>30</a:t>
            </a:fld>
            <a:endParaRPr lang="en-US"/>
          </a:p>
        </p:txBody>
      </p:sp>
    </p:spTree>
    <p:custDataLst>
      <p:tags r:id="rId1"/>
    </p:custDataLst>
    <p:extLst>
      <p:ext uri="{BB962C8B-B14F-4D97-AF65-F5344CB8AC3E}">
        <p14:creationId xmlns:p14="http://schemas.microsoft.com/office/powerpoint/2010/main" val="428127515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a:xfrm>
            <a:off x="838200" y="533400"/>
            <a:ext cx="8229600" cy="1143000"/>
          </a:xfrm>
        </p:spPr>
        <p:txBody>
          <a:bodyPr>
            <a:normAutofit/>
          </a:bodyPr>
          <a:lstStyle/>
          <a:p>
            <a:r>
              <a:rPr lang="en-US" b="1" dirty="0" smtClean="0">
                <a:solidFill>
                  <a:schemeClr val="bg1"/>
                </a:solidFill>
              </a:rPr>
              <a:t>Approaches to Policy Analysis</a:t>
            </a:r>
            <a:endParaRPr lang="en-US" b="1" dirty="0">
              <a:solidFill>
                <a:schemeClr val="bg1"/>
              </a:solidFill>
            </a:endParaRPr>
          </a:p>
        </p:txBody>
      </p:sp>
      <p:sp>
        <p:nvSpPr>
          <p:cNvPr id="1027" name="Rectangle 3"/>
          <p:cNvSpPr>
            <a:spLocks noGrp="1" noChangeArrowheads="1"/>
          </p:cNvSpPr>
          <p:nvPr>
            <p:ph idx="1"/>
          </p:nvPr>
        </p:nvSpPr>
        <p:spPr>
          <a:xfrm>
            <a:off x="685800" y="1752600"/>
            <a:ext cx="8229600" cy="4389120"/>
          </a:xfrm>
        </p:spPr>
        <p:txBody>
          <a:bodyPr>
            <a:normAutofit/>
          </a:bodyPr>
          <a:lstStyle/>
          <a:p>
            <a:r>
              <a:rPr lang="en-US" sz="3600" b="1" dirty="0" smtClean="0">
                <a:solidFill>
                  <a:schemeClr val="bg1"/>
                </a:solidFill>
              </a:rPr>
              <a:t>Rational vs. Democratic?</a:t>
            </a:r>
          </a:p>
          <a:p>
            <a:pPr lvl="1"/>
            <a:r>
              <a:rPr lang="en-US" sz="2800" dirty="0" smtClean="0">
                <a:solidFill>
                  <a:schemeClr val="bg1"/>
                </a:solidFill>
              </a:rPr>
              <a:t>More rigorous, or focused on engaging citizens</a:t>
            </a:r>
            <a:r>
              <a:rPr lang="en-US" sz="2800" dirty="0" smtClean="0">
                <a:solidFill>
                  <a:schemeClr val="bg1"/>
                </a:solidFill>
              </a:rPr>
              <a:t>?</a:t>
            </a:r>
          </a:p>
          <a:p>
            <a:pPr lvl="1"/>
            <a:endParaRPr lang="en-US" sz="3600" dirty="0" smtClean="0">
              <a:solidFill>
                <a:schemeClr val="bg1"/>
              </a:solidFill>
            </a:endParaRPr>
          </a:p>
          <a:p>
            <a:r>
              <a:rPr lang="en-US" sz="3600" b="1" dirty="0" smtClean="0">
                <a:solidFill>
                  <a:schemeClr val="bg1"/>
                </a:solidFill>
              </a:rPr>
              <a:t>Discussion:</a:t>
            </a:r>
          </a:p>
          <a:p>
            <a:pPr lvl="2"/>
            <a:r>
              <a:rPr lang="en-US" sz="2800" dirty="0" smtClean="0">
                <a:solidFill>
                  <a:schemeClr val="bg1"/>
                </a:solidFill>
              </a:rPr>
              <a:t>Should the city conduct a study of the reasons for homelessness?</a:t>
            </a:r>
          </a:p>
          <a:p>
            <a:pPr lvl="2"/>
            <a:r>
              <a:rPr lang="en-US" sz="2800" dirty="0" smtClean="0">
                <a:solidFill>
                  <a:schemeClr val="bg1"/>
                </a:solidFill>
              </a:rPr>
              <a:t>Or should the city set up a citizen advisory committee to decide what should be done? </a:t>
            </a:r>
          </a:p>
          <a:p>
            <a:pPr lvl="1"/>
            <a:endParaRPr lang="en-US" dirty="0"/>
          </a:p>
        </p:txBody>
      </p:sp>
      <p:sp>
        <p:nvSpPr>
          <p:cNvPr id="6" name="Slide Number Placeholder 5"/>
          <p:cNvSpPr>
            <a:spLocks noGrp="1"/>
          </p:cNvSpPr>
          <p:nvPr>
            <p:ph type="sldNum" sz="quarter" idx="4294967295"/>
          </p:nvPr>
        </p:nvSpPr>
        <p:spPr>
          <a:xfrm>
            <a:off x="7924800" y="6356350"/>
            <a:ext cx="762000" cy="365125"/>
          </a:xfrm>
          <a:prstGeom prst="rect">
            <a:avLst/>
          </a:prstGeom>
        </p:spPr>
        <p:txBody>
          <a:bodyPr/>
          <a:lstStyle/>
          <a:p>
            <a:fld id="{3AAABD7F-54E9-462B-AC4B-886402F1FC08}" type="slidenum">
              <a:rPr lang="en-US"/>
              <a:pPr/>
              <a:t>31</a:t>
            </a:fld>
            <a:endParaRPr lang="en-US"/>
          </a:p>
        </p:txBody>
      </p:sp>
    </p:spTree>
    <p:custDataLst>
      <p:tags r:id="rId1"/>
    </p:custDataLst>
    <p:extLst>
      <p:ext uri="{BB962C8B-B14F-4D97-AF65-F5344CB8AC3E}">
        <p14:creationId xmlns:p14="http://schemas.microsoft.com/office/powerpoint/2010/main" val="261586287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586154" y="1143000"/>
            <a:ext cx="8534400" cy="1905000"/>
          </a:xfrm>
        </p:spPr>
        <p:txBody>
          <a:bodyPr>
            <a:noAutofit/>
          </a:bodyPr>
          <a:lstStyle/>
          <a:p>
            <a:r>
              <a:rPr lang="en-US" sz="4800" b="1" dirty="0" smtClean="0">
                <a:solidFill>
                  <a:schemeClr val="bg1"/>
                </a:solidFill>
              </a:rPr>
              <a:t>How is Policy </a:t>
            </a:r>
            <a:r>
              <a:rPr lang="en-US" sz="4800" b="1" dirty="0" smtClean="0">
                <a:solidFill>
                  <a:schemeClr val="bg1"/>
                </a:solidFill>
              </a:rPr>
              <a:t>Analysis</a:t>
            </a:r>
            <a:r>
              <a:rPr lang="en-US" sz="4800" b="1" dirty="0">
                <a:solidFill>
                  <a:schemeClr val="bg1"/>
                </a:solidFill>
              </a:rPr>
              <a:t> </a:t>
            </a:r>
            <a:r>
              <a:rPr lang="en-US" sz="4800" b="1" dirty="0" smtClean="0">
                <a:solidFill>
                  <a:schemeClr val="bg1"/>
                </a:solidFill>
              </a:rPr>
              <a:t>Different </a:t>
            </a:r>
            <a:r>
              <a:rPr lang="en-US" sz="4800" b="1" dirty="0" smtClean="0">
                <a:solidFill>
                  <a:schemeClr val="bg1"/>
                </a:solidFill>
              </a:rPr>
              <a:t>Than the </a:t>
            </a:r>
            <a:r>
              <a:rPr lang="en-US" sz="4800" b="1" dirty="0" smtClean="0">
                <a:solidFill>
                  <a:schemeClr val="bg1"/>
                </a:solidFill>
              </a:rPr>
              <a:t>Policy </a:t>
            </a:r>
            <a:r>
              <a:rPr lang="en-US" sz="4800" b="1" dirty="0" smtClean="0">
                <a:solidFill>
                  <a:schemeClr val="bg1"/>
                </a:solidFill>
              </a:rPr>
              <a:t>Making Process? </a:t>
            </a:r>
            <a:endParaRPr lang="en-US" sz="4800" b="1" dirty="0">
              <a:solidFill>
                <a:schemeClr val="bg1"/>
              </a:solidFill>
            </a:endParaRPr>
          </a:p>
        </p:txBody>
      </p:sp>
      <p:sp>
        <p:nvSpPr>
          <p:cNvPr id="5" name="Subtitle 4"/>
          <p:cNvSpPr>
            <a:spLocks noGrp="1"/>
          </p:cNvSpPr>
          <p:nvPr>
            <p:ph type="subTitle" idx="4294967295"/>
          </p:nvPr>
        </p:nvSpPr>
        <p:spPr>
          <a:xfrm>
            <a:off x="1676400" y="3276600"/>
            <a:ext cx="6858000" cy="619125"/>
          </a:xfrm>
        </p:spPr>
        <p:txBody>
          <a:bodyPr/>
          <a:lstStyle/>
          <a:p>
            <a:r>
              <a:rPr lang="en-US" b="1" dirty="0" smtClean="0">
                <a:solidFill>
                  <a:schemeClr val="bg1"/>
                </a:solidFill>
              </a:rPr>
              <a:t>Don’t Get Them Confused! </a:t>
            </a:r>
            <a:endParaRPr lang="en-US" b="1" dirty="0">
              <a:solidFill>
                <a:schemeClr val="bg1"/>
              </a:solidFill>
            </a:endParaRPr>
          </a:p>
        </p:txBody>
      </p:sp>
    </p:spTree>
    <p:custDataLst>
      <p:tags r:id="rId1"/>
    </p:custDataLst>
    <p:extLst>
      <p:ext uri="{BB962C8B-B14F-4D97-AF65-F5344CB8AC3E}">
        <p14:creationId xmlns:p14="http://schemas.microsoft.com/office/powerpoint/2010/main" val="534462490"/>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838200"/>
            <a:ext cx="8382000" cy="1066800"/>
          </a:xfrm>
        </p:spPr>
        <p:txBody>
          <a:bodyPr/>
          <a:lstStyle/>
          <a:p>
            <a:r>
              <a:rPr lang="en-US" b="1" dirty="0" smtClean="0">
                <a:solidFill>
                  <a:schemeClr val="bg1"/>
                </a:solidFill>
              </a:rPr>
              <a:t>Policy Analysis Comes into Play….</a:t>
            </a:r>
            <a:endParaRPr lang="en-US" b="1" dirty="0">
              <a:solidFill>
                <a:schemeClr val="bg1"/>
              </a:solidFill>
            </a:endParaRPr>
          </a:p>
        </p:txBody>
      </p:sp>
      <p:sp>
        <p:nvSpPr>
          <p:cNvPr id="7" name="Text Box 4"/>
          <p:cNvSpPr txBox="1">
            <a:spLocks noChangeArrowheads="1"/>
          </p:cNvSpPr>
          <p:nvPr/>
        </p:nvSpPr>
        <p:spPr bwMode="auto">
          <a:xfrm>
            <a:off x="1981200" y="2057400"/>
            <a:ext cx="1752600" cy="914400"/>
          </a:xfrm>
          <a:prstGeom prst="rect">
            <a:avLst/>
          </a:prstGeom>
          <a:solidFill>
            <a:srgbClr val="00206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1600" b="1" i="0" u="none" strike="noStrike" cap="none" normalizeH="0" baseline="0" dirty="0" smtClean="0">
                <a:ln>
                  <a:noFill/>
                </a:ln>
                <a:effectLst/>
                <a:latin typeface="+mn-lt"/>
                <a:cs typeface="Arial" pitchFamily="34" charset="0"/>
              </a:rPr>
              <a:t>*Problem Definition &amp; Agenda Setting</a:t>
            </a:r>
            <a:endParaRPr kumimoji="0" lang="en-US" sz="2800" b="0" i="0" u="none" strike="noStrike" cap="none" normalizeH="0" baseline="0" dirty="0" smtClean="0">
              <a:ln>
                <a:noFill/>
              </a:ln>
              <a:effectLst/>
              <a:latin typeface="+mn-lt"/>
              <a:cs typeface="Arial" pitchFamily="34" charset="0"/>
            </a:endParaRPr>
          </a:p>
        </p:txBody>
      </p:sp>
      <p:sp>
        <p:nvSpPr>
          <p:cNvPr id="8" name="AutoShape 13"/>
          <p:cNvSpPr>
            <a:spLocks noChangeArrowheads="1"/>
          </p:cNvSpPr>
          <p:nvPr/>
        </p:nvSpPr>
        <p:spPr bwMode="auto">
          <a:xfrm rot="17624355">
            <a:off x="2383578" y="3265001"/>
            <a:ext cx="1000806" cy="533400"/>
          </a:xfrm>
          <a:prstGeom prst="leftArrow">
            <a:avLst>
              <a:gd name="adj1" fmla="val 50000"/>
              <a:gd name="adj2" fmla="val 52386"/>
            </a:avLst>
          </a:prstGeom>
          <a:solidFill>
            <a:srgbClr val="000000"/>
          </a:solidFill>
          <a:ln w="38100">
            <a:solidFill>
              <a:srgbClr val="F2F2F2"/>
            </a:solidFill>
            <a:miter lim="800000"/>
            <a:headEnd/>
            <a:tailEnd/>
          </a:ln>
          <a:effectLst>
            <a:outerShdw dist="28398" dir="3806097" algn="ctr" rotWithShape="0">
              <a:srgbClr val="7F7F7F">
                <a:alpha val="50000"/>
              </a:srgbClr>
            </a:outerShdw>
          </a:effectLst>
        </p:spPr>
        <p:txBody>
          <a:bodyPr vert="horz" wrap="square" lIns="91440" tIns="45720" rIns="91440" bIns="45720" numCol="1" anchor="t" anchorCtr="0" compatLnSpc="1">
            <a:prstTxWarp prst="textNoShape">
              <a:avLst/>
            </a:prstTxWarp>
          </a:bodyPr>
          <a:lstStyle/>
          <a:p>
            <a:endParaRPr lang="en-US" dirty="0">
              <a:latin typeface="Calibri" panose="020F0502020204030204" pitchFamily="34" charset="0"/>
            </a:endParaRPr>
          </a:p>
        </p:txBody>
      </p:sp>
      <p:sp>
        <p:nvSpPr>
          <p:cNvPr id="9" name="Text Box 6"/>
          <p:cNvSpPr txBox="1">
            <a:spLocks noChangeArrowheads="1"/>
          </p:cNvSpPr>
          <p:nvPr/>
        </p:nvSpPr>
        <p:spPr bwMode="auto">
          <a:xfrm>
            <a:off x="1600200" y="4038600"/>
            <a:ext cx="1524000" cy="838200"/>
          </a:xfrm>
          <a:prstGeom prst="rect">
            <a:avLst/>
          </a:prstGeom>
          <a:solidFill>
            <a:srgbClr val="00206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1600" b="1" i="0" u="none" strike="noStrike" cap="none" normalizeH="0" baseline="0" dirty="0" smtClean="0">
                <a:ln>
                  <a:noFill/>
                </a:ln>
                <a:effectLst/>
                <a:latin typeface="+mn-lt"/>
                <a:cs typeface="Arial" pitchFamily="34" charset="0"/>
              </a:rPr>
              <a:t>*Policy Formulation</a:t>
            </a:r>
            <a:endParaRPr kumimoji="0" lang="en-US" sz="2800" b="1" i="0" u="none" strike="noStrike" cap="none" normalizeH="0" baseline="0" dirty="0" smtClean="0">
              <a:ln>
                <a:noFill/>
              </a:ln>
              <a:effectLst/>
              <a:latin typeface="+mn-lt"/>
              <a:cs typeface="Arial" pitchFamily="34" charset="0"/>
            </a:endParaRPr>
          </a:p>
        </p:txBody>
      </p:sp>
      <p:sp>
        <p:nvSpPr>
          <p:cNvPr id="10" name="AutoShape 13"/>
          <p:cNvSpPr>
            <a:spLocks noChangeArrowheads="1"/>
          </p:cNvSpPr>
          <p:nvPr/>
        </p:nvSpPr>
        <p:spPr bwMode="auto">
          <a:xfrm rot="13432964">
            <a:off x="2539889" y="5198475"/>
            <a:ext cx="1142981" cy="533400"/>
          </a:xfrm>
          <a:prstGeom prst="leftArrow">
            <a:avLst>
              <a:gd name="adj1" fmla="val 50000"/>
              <a:gd name="adj2" fmla="val 52386"/>
            </a:avLst>
          </a:prstGeom>
          <a:solidFill>
            <a:srgbClr val="000000"/>
          </a:solidFill>
          <a:ln w="38100">
            <a:solidFill>
              <a:srgbClr val="F2F2F2"/>
            </a:solidFill>
            <a:miter lim="800000"/>
            <a:headEnd/>
            <a:tailEnd/>
          </a:ln>
          <a:effectLst>
            <a:outerShdw dist="28398" dir="3806097" algn="ctr" rotWithShape="0">
              <a:srgbClr val="7F7F7F">
                <a:alpha val="50000"/>
              </a:srgbClr>
            </a:outerShdw>
          </a:effectLst>
        </p:spPr>
        <p:txBody>
          <a:bodyPr vert="horz" wrap="square" lIns="91440" tIns="45720" rIns="91440" bIns="45720" numCol="1" anchor="t" anchorCtr="0" compatLnSpc="1">
            <a:prstTxWarp prst="textNoShape">
              <a:avLst/>
            </a:prstTxWarp>
          </a:bodyPr>
          <a:lstStyle/>
          <a:p>
            <a:endParaRPr lang="en-US" dirty="0">
              <a:latin typeface="Calibri" panose="020F0502020204030204" pitchFamily="34" charset="0"/>
            </a:endParaRPr>
          </a:p>
        </p:txBody>
      </p:sp>
      <p:sp>
        <p:nvSpPr>
          <p:cNvPr id="11" name="Text Box 8"/>
          <p:cNvSpPr txBox="1">
            <a:spLocks noChangeArrowheads="1"/>
          </p:cNvSpPr>
          <p:nvPr/>
        </p:nvSpPr>
        <p:spPr bwMode="auto">
          <a:xfrm>
            <a:off x="3657600" y="5334000"/>
            <a:ext cx="1828800" cy="8382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1600" b="1" i="0" u="none" strike="noStrike" cap="none" normalizeH="0" baseline="0" dirty="0" smtClean="0">
                <a:ln>
                  <a:noFill/>
                </a:ln>
                <a:solidFill>
                  <a:schemeClr val="bg1"/>
                </a:solidFill>
                <a:effectLst/>
                <a:latin typeface="+mn-lt"/>
                <a:cs typeface="Arial" pitchFamily="34" charset="0"/>
              </a:rPr>
              <a:t>Policy Legitimation</a:t>
            </a:r>
            <a:endParaRPr kumimoji="0" lang="en-US" sz="2800" b="1" i="0" u="none" strike="noStrike" cap="none" normalizeH="0" baseline="0" dirty="0" smtClean="0">
              <a:ln>
                <a:noFill/>
              </a:ln>
              <a:solidFill>
                <a:schemeClr val="bg1"/>
              </a:solidFill>
              <a:effectLst/>
              <a:latin typeface="+mn-lt"/>
              <a:cs typeface="Arial" pitchFamily="34" charset="0"/>
            </a:endParaRPr>
          </a:p>
        </p:txBody>
      </p:sp>
      <p:sp>
        <p:nvSpPr>
          <p:cNvPr id="12" name="AutoShape 13"/>
          <p:cNvSpPr>
            <a:spLocks noChangeArrowheads="1"/>
          </p:cNvSpPr>
          <p:nvPr/>
        </p:nvSpPr>
        <p:spPr bwMode="auto">
          <a:xfrm rot="7630323">
            <a:off x="5491263" y="5113094"/>
            <a:ext cx="1049296" cy="533400"/>
          </a:xfrm>
          <a:prstGeom prst="leftArrow">
            <a:avLst>
              <a:gd name="adj1" fmla="val 50000"/>
              <a:gd name="adj2" fmla="val 52386"/>
            </a:avLst>
          </a:prstGeom>
          <a:solidFill>
            <a:srgbClr val="000000"/>
          </a:solidFill>
          <a:ln w="38100">
            <a:solidFill>
              <a:srgbClr val="F2F2F2"/>
            </a:solidFill>
            <a:miter lim="800000"/>
            <a:headEnd/>
            <a:tailEnd/>
          </a:ln>
          <a:effectLst>
            <a:outerShdw dist="28398" dir="3806097" algn="ctr" rotWithShape="0">
              <a:srgbClr val="7F7F7F">
                <a:alpha val="50000"/>
              </a:srgbClr>
            </a:outerShdw>
          </a:effectLst>
        </p:spPr>
        <p:txBody>
          <a:bodyPr vert="horz" wrap="square" lIns="91440" tIns="45720" rIns="91440" bIns="45720" numCol="1" anchor="t" anchorCtr="0" compatLnSpc="1">
            <a:prstTxWarp prst="textNoShape">
              <a:avLst/>
            </a:prstTxWarp>
          </a:bodyPr>
          <a:lstStyle/>
          <a:p>
            <a:endParaRPr lang="en-US" dirty="0">
              <a:latin typeface="Calibri" panose="020F0502020204030204" pitchFamily="34" charset="0"/>
            </a:endParaRPr>
          </a:p>
        </p:txBody>
      </p:sp>
      <p:sp>
        <p:nvSpPr>
          <p:cNvPr id="13" name="Text Box 10"/>
          <p:cNvSpPr txBox="1">
            <a:spLocks noChangeArrowheads="1"/>
          </p:cNvSpPr>
          <p:nvPr/>
        </p:nvSpPr>
        <p:spPr bwMode="auto">
          <a:xfrm>
            <a:off x="5638800" y="4038600"/>
            <a:ext cx="1676400" cy="8382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1600" b="1" i="0" u="none" strike="noStrike" cap="none" normalizeH="0" baseline="0" dirty="0" smtClean="0">
                <a:ln>
                  <a:noFill/>
                </a:ln>
                <a:solidFill>
                  <a:schemeClr val="bg1"/>
                </a:solidFill>
                <a:effectLst/>
                <a:latin typeface="+mn-lt"/>
                <a:cs typeface="Arial" pitchFamily="34" charset="0"/>
              </a:rPr>
              <a:t>Policy Implementation</a:t>
            </a:r>
            <a:endParaRPr kumimoji="0" lang="en-US" sz="2800" b="1" i="0" u="none" strike="noStrike" cap="none" normalizeH="0" baseline="0" dirty="0" smtClean="0">
              <a:ln>
                <a:noFill/>
              </a:ln>
              <a:solidFill>
                <a:schemeClr val="bg1"/>
              </a:solidFill>
              <a:effectLst/>
              <a:latin typeface="+mn-lt"/>
              <a:cs typeface="Arial" pitchFamily="34" charset="0"/>
            </a:endParaRPr>
          </a:p>
        </p:txBody>
      </p:sp>
      <p:sp>
        <p:nvSpPr>
          <p:cNvPr id="14" name="AutoShape 13"/>
          <p:cNvSpPr>
            <a:spLocks noChangeArrowheads="1"/>
          </p:cNvSpPr>
          <p:nvPr/>
        </p:nvSpPr>
        <p:spPr bwMode="auto">
          <a:xfrm rot="3862125">
            <a:off x="5524522" y="3186840"/>
            <a:ext cx="981751" cy="533400"/>
          </a:xfrm>
          <a:prstGeom prst="leftArrow">
            <a:avLst>
              <a:gd name="adj1" fmla="val 50000"/>
              <a:gd name="adj2" fmla="val 52386"/>
            </a:avLst>
          </a:prstGeom>
          <a:solidFill>
            <a:srgbClr val="000000"/>
          </a:solidFill>
          <a:ln w="38100">
            <a:solidFill>
              <a:srgbClr val="F2F2F2"/>
            </a:solidFill>
            <a:miter lim="800000"/>
            <a:headEnd/>
            <a:tailEnd/>
          </a:ln>
          <a:effectLst>
            <a:outerShdw dist="28398" dir="3806097" algn="ctr" rotWithShape="0">
              <a:srgbClr val="7F7F7F">
                <a:alpha val="50000"/>
              </a:srgbClr>
            </a:outerShdw>
          </a:effectLst>
        </p:spPr>
        <p:txBody>
          <a:bodyPr vert="horz" wrap="square" lIns="91440" tIns="45720" rIns="91440" bIns="45720" numCol="1" anchor="t" anchorCtr="0" compatLnSpc="1">
            <a:prstTxWarp prst="textNoShape">
              <a:avLst/>
            </a:prstTxWarp>
          </a:bodyPr>
          <a:lstStyle/>
          <a:p>
            <a:endParaRPr lang="en-US" dirty="0">
              <a:latin typeface="Calibri" panose="020F0502020204030204" pitchFamily="34" charset="0"/>
            </a:endParaRPr>
          </a:p>
        </p:txBody>
      </p:sp>
      <p:sp>
        <p:nvSpPr>
          <p:cNvPr id="15" name="Text Box 11"/>
          <p:cNvSpPr txBox="1">
            <a:spLocks noChangeArrowheads="1"/>
          </p:cNvSpPr>
          <p:nvPr/>
        </p:nvSpPr>
        <p:spPr bwMode="auto">
          <a:xfrm>
            <a:off x="4800600" y="2057400"/>
            <a:ext cx="1752600" cy="914400"/>
          </a:xfrm>
          <a:prstGeom prst="rect">
            <a:avLst/>
          </a:prstGeom>
          <a:solidFill>
            <a:srgbClr val="00206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1600" b="1" i="0" u="none" strike="noStrike" cap="none" normalizeH="0" baseline="0" dirty="0" smtClean="0">
                <a:ln>
                  <a:noFill/>
                </a:ln>
                <a:effectLst/>
                <a:latin typeface="+mn-lt"/>
                <a:cs typeface="Arial" pitchFamily="34" charset="0"/>
              </a:rPr>
              <a:t>*Policy Evaluation and Change</a:t>
            </a:r>
            <a:endParaRPr kumimoji="0" lang="en-US" sz="2800" b="1" i="0" u="none" strike="noStrike" cap="none" normalizeH="0" baseline="0" dirty="0" smtClean="0">
              <a:ln>
                <a:noFill/>
              </a:ln>
              <a:effectLst/>
              <a:latin typeface="+mn-lt"/>
              <a:cs typeface="Arial" pitchFamily="34" charset="0"/>
            </a:endParaRPr>
          </a:p>
        </p:txBody>
      </p:sp>
      <p:sp>
        <p:nvSpPr>
          <p:cNvPr id="16" name="AutoShape 13"/>
          <p:cNvSpPr>
            <a:spLocks noChangeArrowheads="1"/>
          </p:cNvSpPr>
          <p:nvPr/>
        </p:nvSpPr>
        <p:spPr bwMode="auto">
          <a:xfrm>
            <a:off x="3810000" y="2286000"/>
            <a:ext cx="914400" cy="533400"/>
          </a:xfrm>
          <a:prstGeom prst="leftArrow">
            <a:avLst>
              <a:gd name="adj1" fmla="val 50000"/>
              <a:gd name="adj2" fmla="val 52386"/>
            </a:avLst>
          </a:prstGeom>
          <a:solidFill>
            <a:srgbClr val="000000"/>
          </a:solidFill>
          <a:ln w="38100">
            <a:solidFill>
              <a:srgbClr val="F2F2F2"/>
            </a:solidFill>
            <a:miter lim="800000"/>
            <a:headEnd/>
            <a:tailEnd/>
          </a:ln>
          <a:effectLst>
            <a:outerShdw dist="28398" dir="3806097" algn="ctr" rotWithShape="0">
              <a:srgbClr val="7F7F7F">
                <a:alpha val="50000"/>
              </a:srgbClr>
            </a:outerShdw>
          </a:effectLst>
        </p:spPr>
        <p:txBody>
          <a:bodyPr vert="horz" wrap="square" lIns="91440" tIns="45720" rIns="91440" bIns="45720" numCol="1" anchor="t" anchorCtr="0" compatLnSpc="1">
            <a:prstTxWarp prst="textNoShape">
              <a:avLst/>
            </a:prstTxWarp>
          </a:bodyPr>
          <a:lstStyle/>
          <a:p>
            <a:endParaRPr lang="en-US" dirty="0">
              <a:latin typeface="Calibri" panose="020F0502020204030204" pitchFamily="34" charset="0"/>
            </a:endParaRPr>
          </a:p>
        </p:txBody>
      </p:sp>
    </p:spTree>
    <p:extLst>
      <p:ext uri="{BB962C8B-B14F-4D97-AF65-F5344CB8AC3E}">
        <p14:creationId xmlns:p14="http://schemas.microsoft.com/office/powerpoint/2010/main" val="2611903141"/>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noChangeArrowheads="1"/>
          </p:cNvSpPr>
          <p:nvPr>
            <p:ph type="title"/>
          </p:nvPr>
        </p:nvSpPr>
        <p:spPr/>
        <p:txBody>
          <a:bodyPr/>
          <a:lstStyle/>
          <a:p>
            <a:r>
              <a:rPr lang="en-US" b="1" dirty="0" smtClean="0">
                <a:solidFill>
                  <a:srgbClr val="002060"/>
                </a:solidFill>
                <a:effectLst>
                  <a:outerShdw blurRad="38100" dist="38100" dir="2700000" algn="tl">
                    <a:srgbClr val="000000">
                      <a:alpha val="43137"/>
                    </a:srgbClr>
                  </a:outerShdw>
                </a:effectLst>
              </a:rPr>
              <a:t>Wrap Up</a:t>
            </a:r>
            <a:endParaRPr lang="en-US" b="1" dirty="0">
              <a:solidFill>
                <a:srgbClr val="002060"/>
              </a:solidFill>
              <a:effectLst>
                <a:outerShdw blurRad="38100" dist="38100" dir="2700000" algn="tl">
                  <a:srgbClr val="000000">
                    <a:alpha val="43137"/>
                  </a:srgbClr>
                </a:outerShdw>
              </a:effectLst>
            </a:endParaRPr>
          </a:p>
        </p:txBody>
      </p:sp>
      <p:sp>
        <p:nvSpPr>
          <p:cNvPr id="45059" name="Rectangle 3"/>
          <p:cNvSpPr>
            <a:spLocks noGrp="1" noChangeArrowheads="1"/>
          </p:cNvSpPr>
          <p:nvPr>
            <p:ph idx="1"/>
          </p:nvPr>
        </p:nvSpPr>
        <p:spPr>
          <a:xfrm>
            <a:off x="685800" y="1825624"/>
            <a:ext cx="7829550" cy="4727576"/>
          </a:xfrm>
        </p:spPr>
        <p:txBody>
          <a:bodyPr>
            <a:normAutofit fontScale="92500" lnSpcReduction="10000"/>
          </a:bodyPr>
          <a:lstStyle/>
          <a:p>
            <a:r>
              <a:rPr lang="en-US" sz="3200" b="1" dirty="0" smtClean="0">
                <a:solidFill>
                  <a:schemeClr val="bg1"/>
                </a:solidFill>
              </a:rPr>
              <a:t>Policy analysis studies problems and possible solutions</a:t>
            </a:r>
          </a:p>
          <a:p>
            <a:endParaRPr lang="en-US" sz="3200" b="1" dirty="0">
              <a:solidFill>
                <a:schemeClr val="bg1"/>
              </a:solidFill>
            </a:endParaRPr>
          </a:p>
          <a:p>
            <a:r>
              <a:rPr lang="en-US" sz="3200" b="1" dirty="0" smtClean="0">
                <a:solidFill>
                  <a:schemeClr val="bg1"/>
                </a:solidFill>
              </a:rPr>
              <a:t>It includes study of the problem and evaluating possible policy alternatives</a:t>
            </a:r>
          </a:p>
          <a:p>
            <a:endParaRPr lang="en-US" sz="3200" b="1" dirty="0">
              <a:solidFill>
                <a:schemeClr val="bg1"/>
              </a:solidFill>
            </a:endParaRPr>
          </a:p>
          <a:p>
            <a:r>
              <a:rPr lang="en-US" sz="3200" b="1" dirty="0" smtClean="0">
                <a:solidFill>
                  <a:schemeClr val="bg1"/>
                </a:solidFill>
              </a:rPr>
              <a:t>It is done by academics and interest groups</a:t>
            </a:r>
          </a:p>
          <a:p>
            <a:endParaRPr lang="en-US" sz="3200" b="1" dirty="0" smtClean="0">
              <a:solidFill>
                <a:schemeClr val="bg1"/>
              </a:solidFill>
            </a:endParaRPr>
          </a:p>
          <a:p>
            <a:r>
              <a:rPr lang="en-US" sz="3200" b="1" dirty="0" smtClean="0">
                <a:solidFill>
                  <a:schemeClr val="bg1"/>
                </a:solidFill>
              </a:rPr>
              <a:t>Each policy analysis involves many choices regarding approach</a:t>
            </a:r>
          </a:p>
          <a:p>
            <a:pPr marL="0" indent="0">
              <a:buNone/>
            </a:pPr>
            <a:endParaRPr lang="en-US" sz="3200" dirty="0"/>
          </a:p>
        </p:txBody>
      </p:sp>
      <p:cxnSp>
        <p:nvCxnSpPr>
          <p:cNvPr id="4" name="Straight Connector 3"/>
          <p:cNvCxnSpPr/>
          <p:nvPr/>
        </p:nvCxnSpPr>
        <p:spPr>
          <a:xfrm>
            <a:off x="152400" y="1600200"/>
            <a:ext cx="8839200" cy="0"/>
          </a:xfrm>
          <a:prstGeom prst="line">
            <a:avLst/>
          </a:prstGeom>
          <a:ln w="101600" cmpd="dbl">
            <a:gradFill>
              <a:gsLst>
                <a:gs pos="0">
                  <a:srgbClr val="000082"/>
                </a:gs>
                <a:gs pos="13000">
                  <a:srgbClr val="0047FF"/>
                </a:gs>
                <a:gs pos="28000">
                  <a:srgbClr val="000082"/>
                </a:gs>
                <a:gs pos="42999">
                  <a:srgbClr val="0047FF"/>
                </a:gs>
                <a:gs pos="58000">
                  <a:srgbClr val="000082"/>
                </a:gs>
                <a:gs pos="72000">
                  <a:srgbClr val="0047FF"/>
                </a:gs>
                <a:gs pos="87000">
                  <a:srgbClr val="000082"/>
                </a:gs>
                <a:gs pos="100000">
                  <a:srgbClr val="0047FF"/>
                </a:gs>
              </a:gsLst>
              <a:lin ang="5400000" scaled="0"/>
            </a:gradFill>
          </a:ln>
        </p:spPr>
        <p:style>
          <a:lnRef idx="1">
            <a:schemeClr val="accent1"/>
          </a:lnRef>
          <a:fillRef idx="0">
            <a:schemeClr val="accent1"/>
          </a:fillRef>
          <a:effectRef idx="0">
            <a:schemeClr val="accent1"/>
          </a:effectRef>
          <a:fontRef idx="minor">
            <a:schemeClr val="tx1"/>
          </a:fontRef>
        </p:style>
      </p:cxnSp>
    </p:spTree>
    <p:custDataLst>
      <p:tags r:id="rId1"/>
    </p:custDataLst>
    <p:extLst>
      <p:ext uri="{BB962C8B-B14F-4D97-AF65-F5344CB8AC3E}">
        <p14:creationId xmlns:p14="http://schemas.microsoft.com/office/powerpoint/2010/main" val="332980304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628650" y="579437"/>
            <a:ext cx="7886700" cy="1325563"/>
          </a:xfrm>
        </p:spPr>
        <p:txBody>
          <a:bodyPr>
            <a:scene3d>
              <a:camera prst="orthographicFront">
                <a:rot lat="0" lon="0" rev="0"/>
              </a:camera>
              <a:lightRig rig="glow" dir="t">
                <a:rot lat="0" lon="0" rev="3600000"/>
              </a:lightRig>
            </a:scene3d>
            <a:sp3d prstMaterial="softEdge">
              <a:bevelT w="29210" h="16510"/>
              <a:contourClr>
                <a:schemeClr val="accent4">
                  <a:alpha val="95000"/>
                </a:schemeClr>
              </a:contourClr>
            </a:sp3d>
          </a:bodyPr>
          <a:lstStyle/>
          <a:p>
            <a:r>
              <a:rPr lang="en-US" b="1" dirty="0" smtClean="0">
                <a:ln>
                  <a:prstDash val="solid"/>
                </a:ln>
                <a:solidFill>
                  <a:schemeClr val="bg1"/>
                </a:solidFill>
              </a:rPr>
              <a:t>What is Policy Analysis?</a:t>
            </a:r>
            <a:endParaRPr lang="en-US" b="1" dirty="0">
              <a:ln>
                <a:prstDash val="solid"/>
              </a:ln>
              <a:solidFill>
                <a:schemeClr val="bg1"/>
              </a:solidFill>
            </a:endParaRPr>
          </a:p>
        </p:txBody>
      </p:sp>
      <p:sp>
        <p:nvSpPr>
          <p:cNvPr id="6" name="Subtitle 5"/>
          <p:cNvSpPr>
            <a:spLocks noGrp="1"/>
          </p:cNvSpPr>
          <p:nvPr>
            <p:ph idx="1"/>
          </p:nvPr>
        </p:nvSpPr>
        <p:spPr>
          <a:xfrm>
            <a:off x="762000" y="1752600"/>
            <a:ext cx="8153400" cy="4648200"/>
          </a:xfrm>
        </p:spPr>
        <p:txBody>
          <a:bodyPr>
            <a:normAutofit fontScale="92500" lnSpcReduction="10000"/>
          </a:bodyPr>
          <a:lstStyle/>
          <a:p>
            <a:r>
              <a:rPr lang="en-US" sz="3500" b="1" u="sng" dirty="0" smtClean="0">
                <a:solidFill>
                  <a:schemeClr val="bg1"/>
                </a:solidFill>
              </a:rPr>
              <a:t>Definition:</a:t>
            </a:r>
            <a:r>
              <a:rPr lang="en-US" sz="3500" b="1" dirty="0" smtClean="0">
                <a:solidFill>
                  <a:schemeClr val="bg1"/>
                </a:solidFill>
              </a:rPr>
              <a:t> </a:t>
            </a:r>
            <a:r>
              <a:rPr lang="en-US" sz="3500" b="1" dirty="0" smtClean="0">
                <a:solidFill>
                  <a:schemeClr val="bg1"/>
                </a:solidFill>
              </a:rPr>
              <a:t>Collect </a:t>
            </a:r>
            <a:r>
              <a:rPr lang="en-US" sz="3500" b="1" dirty="0" smtClean="0">
                <a:solidFill>
                  <a:schemeClr val="bg1"/>
                </a:solidFill>
              </a:rPr>
              <a:t>and interpret information to clarify public problems, and study consequences of policy actions</a:t>
            </a:r>
          </a:p>
          <a:p>
            <a:endParaRPr lang="en-US" sz="3200" b="1" dirty="0" smtClean="0">
              <a:solidFill>
                <a:schemeClr val="bg1"/>
              </a:solidFill>
            </a:endParaRPr>
          </a:p>
          <a:p>
            <a:r>
              <a:rPr lang="en-US" sz="3200" b="1" dirty="0" smtClean="0">
                <a:solidFill>
                  <a:schemeClr val="bg1"/>
                </a:solidFill>
              </a:rPr>
              <a:t>The study of:</a:t>
            </a:r>
          </a:p>
          <a:p>
            <a:pPr lvl="1"/>
            <a:r>
              <a:rPr lang="en-US" sz="3000" b="1" dirty="0" smtClean="0">
                <a:solidFill>
                  <a:schemeClr val="bg1"/>
                </a:solidFill>
              </a:rPr>
              <a:t>public problems</a:t>
            </a:r>
          </a:p>
          <a:p>
            <a:pPr lvl="1"/>
            <a:r>
              <a:rPr lang="en-US" sz="3000" b="1" dirty="0" smtClean="0">
                <a:solidFill>
                  <a:schemeClr val="bg1"/>
                </a:solidFill>
              </a:rPr>
              <a:t>proposed policy alternatives (most common use)</a:t>
            </a:r>
          </a:p>
          <a:p>
            <a:pPr lvl="1"/>
            <a:endParaRPr lang="en-US" sz="4400" b="1" dirty="0" smtClean="0">
              <a:solidFill>
                <a:schemeClr val="bg1"/>
              </a:solidFill>
            </a:endParaRPr>
          </a:p>
          <a:p>
            <a:r>
              <a:rPr lang="en-US" sz="3500" b="1" u="sng" dirty="0" smtClean="0">
                <a:solidFill>
                  <a:schemeClr val="bg1"/>
                </a:solidFill>
              </a:rPr>
              <a:t>Purpose:</a:t>
            </a:r>
            <a:r>
              <a:rPr lang="en-US" sz="3500" b="1" dirty="0" smtClean="0">
                <a:solidFill>
                  <a:schemeClr val="bg1"/>
                </a:solidFill>
              </a:rPr>
              <a:t>  </a:t>
            </a:r>
            <a:r>
              <a:rPr lang="en-US" sz="3500" b="1" dirty="0" smtClean="0">
                <a:solidFill>
                  <a:schemeClr val="bg1"/>
                </a:solidFill>
              </a:rPr>
              <a:t>to </a:t>
            </a:r>
            <a:r>
              <a:rPr lang="en-US" sz="3500" b="1" i="1" dirty="0" smtClean="0">
                <a:solidFill>
                  <a:schemeClr val="bg1"/>
                </a:solidFill>
              </a:rPr>
              <a:t>inform</a:t>
            </a:r>
            <a:r>
              <a:rPr lang="en-US" sz="3500" b="1" dirty="0" smtClean="0">
                <a:solidFill>
                  <a:schemeClr val="bg1"/>
                </a:solidFill>
              </a:rPr>
              <a:t> and </a:t>
            </a:r>
            <a:r>
              <a:rPr lang="en-US" sz="3500" b="1" i="1" dirty="0" smtClean="0">
                <a:solidFill>
                  <a:schemeClr val="bg1"/>
                </a:solidFill>
              </a:rPr>
              <a:t>develop understanding </a:t>
            </a:r>
            <a:r>
              <a:rPr lang="en-US" sz="3500" b="1" dirty="0" smtClean="0">
                <a:solidFill>
                  <a:schemeClr val="bg1"/>
                </a:solidFill>
              </a:rPr>
              <a:t>in order make better policy</a:t>
            </a:r>
            <a:endParaRPr lang="en-US" sz="3500" b="1" u="sng" dirty="0" smtClean="0">
              <a:solidFill>
                <a:schemeClr val="bg1"/>
              </a:solidFill>
            </a:endParaRPr>
          </a:p>
        </p:txBody>
      </p:sp>
      <p:sp>
        <p:nvSpPr>
          <p:cNvPr id="4" name="Slide Number Placeholder 3"/>
          <p:cNvSpPr>
            <a:spLocks noGrp="1"/>
          </p:cNvSpPr>
          <p:nvPr>
            <p:ph type="sldNum" sz="quarter" idx="4294967295"/>
          </p:nvPr>
        </p:nvSpPr>
        <p:spPr>
          <a:xfrm>
            <a:off x="7924800" y="6356350"/>
            <a:ext cx="762000" cy="365125"/>
          </a:xfrm>
          <a:prstGeom prst="rect">
            <a:avLst/>
          </a:prstGeom>
        </p:spPr>
        <p:txBody>
          <a:bodyPr/>
          <a:lstStyle/>
          <a:p>
            <a:fld id="{71170FF7-1644-4154-A52D-925757BAACEF}" type="slidenum">
              <a:rPr lang="en-US" smtClean="0"/>
              <a:pPr/>
              <a:t>4</a:t>
            </a:fld>
            <a:endParaRPr lang="en-US"/>
          </a:p>
        </p:txBody>
      </p:sp>
    </p:spTree>
    <p:custDataLst>
      <p:tags r:id="rId1"/>
    </p:custDataLst>
    <p:extLst>
      <p:ext uri="{BB962C8B-B14F-4D97-AF65-F5344CB8AC3E}">
        <p14:creationId xmlns:p14="http://schemas.microsoft.com/office/powerpoint/2010/main" val="385214867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579437"/>
            <a:ext cx="7886700" cy="1325563"/>
          </a:xfrm>
        </p:spPr>
        <p:txBody>
          <a:bodyPr/>
          <a:lstStyle/>
          <a:p>
            <a:r>
              <a:rPr lang="en-US" b="1" dirty="0" smtClean="0">
                <a:solidFill>
                  <a:schemeClr val="bg1"/>
                </a:solidFill>
              </a:rPr>
              <a:t>Approaches to Policy Analysis </a:t>
            </a:r>
            <a:endParaRPr lang="en-US" b="1" dirty="0">
              <a:solidFill>
                <a:schemeClr val="bg1"/>
              </a:solidFill>
            </a:endParaRPr>
          </a:p>
        </p:txBody>
      </p:sp>
      <p:sp>
        <p:nvSpPr>
          <p:cNvPr id="3" name="Content Placeholder 2"/>
          <p:cNvSpPr>
            <a:spLocks noGrp="1"/>
          </p:cNvSpPr>
          <p:nvPr>
            <p:ph idx="1"/>
          </p:nvPr>
        </p:nvSpPr>
        <p:spPr>
          <a:xfrm>
            <a:off x="840000" y="1825624"/>
            <a:ext cx="7675350" cy="4498975"/>
          </a:xfrm>
        </p:spPr>
        <p:txBody>
          <a:bodyPr>
            <a:normAutofit lnSpcReduction="10000"/>
          </a:bodyPr>
          <a:lstStyle/>
          <a:p>
            <a:r>
              <a:rPr lang="en-US" sz="3500" b="1" dirty="0" smtClean="0">
                <a:solidFill>
                  <a:schemeClr val="bg1"/>
                </a:solidFill>
              </a:rPr>
              <a:t>Rational-Comprehensive Approach</a:t>
            </a:r>
          </a:p>
          <a:p>
            <a:pPr lvl="1"/>
            <a:r>
              <a:rPr lang="en-US" sz="2800" dirty="0" smtClean="0">
                <a:solidFill>
                  <a:schemeClr val="bg1"/>
                </a:solidFill>
              </a:rPr>
              <a:t>Broad and thorough; time consuming</a:t>
            </a:r>
          </a:p>
          <a:p>
            <a:pPr lvl="1"/>
            <a:r>
              <a:rPr lang="en-US" sz="2800" dirty="0" smtClean="0">
                <a:solidFill>
                  <a:schemeClr val="bg1"/>
                </a:solidFill>
              </a:rPr>
              <a:t>Logical sequence of steps</a:t>
            </a:r>
          </a:p>
          <a:p>
            <a:pPr lvl="2"/>
            <a:r>
              <a:rPr lang="en-US" sz="2400" b="1" dirty="0" smtClean="0">
                <a:solidFill>
                  <a:schemeClr val="bg1"/>
                </a:solidFill>
              </a:rPr>
              <a:t>Define problem</a:t>
            </a:r>
          </a:p>
          <a:p>
            <a:pPr lvl="2"/>
            <a:r>
              <a:rPr lang="en-US" sz="2400" b="1" dirty="0" smtClean="0">
                <a:solidFill>
                  <a:schemeClr val="bg1"/>
                </a:solidFill>
              </a:rPr>
              <a:t>Set outcome goals</a:t>
            </a:r>
          </a:p>
          <a:p>
            <a:pPr lvl="2"/>
            <a:r>
              <a:rPr lang="en-US" sz="2400" b="1" dirty="0" smtClean="0">
                <a:solidFill>
                  <a:schemeClr val="bg1"/>
                </a:solidFill>
              </a:rPr>
              <a:t>Propose and evaluate alternatives</a:t>
            </a:r>
          </a:p>
          <a:p>
            <a:pPr lvl="2"/>
            <a:r>
              <a:rPr lang="en-US" sz="2400" b="1" dirty="0" smtClean="0">
                <a:solidFill>
                  <a:schemeClr val="bg1"/>
                </a:solidFill>
              </a:rPr>
              <a:t>Choose policy options</a:t>
            </a:r>
          </a:p>
          <a:p>
            <a:pPr lvl="2"/>
            <a:endParaRPr lang="en-US" sz="1800" b="1" dirty="0" smtClean="0">
              <a:solidFill>
                <a:schemeClr val="bg1"/>
              </a:solidFill>
            </a:endParaRPr>
          </a:p>
          <a:p>
            <a:r>
              <a:rPr lang="en-US" sz="3500" b="1" dirty="0" smtClean="0">
                <a:solidFill>
                  <a:schemeClr val="bg1"/>
                </a:solidFill>
              </a:rPr>
              <a:t>Incremental Approach</a:t>
            </a:r>
          </a:p>
          <a:p>
            <a:pPr lvl="1"/>
            <a:r>
              <a:rPr lang="en-US" sz="2800" dirty="0" smtClean="0">
                <a:solidFill>
                  <a:schemeClr val="bg1"/>
                </a:solidFill>
              </a:rPr>
              <a:t>Limited and gradual policy change</a:t>
            </a:r>
          </a:p>
          <a:p>
            <a:pPr lvl="1"/>
            <a:r>
              <a:rPr lang="en-US" sz="2800" dirty="0" smtClean="0">
                <a:solidFill>
                  <a:schemeClr val="bg1"/>
                </a:solidFill>
              </a:rPr>
              <a:t>Variety of methods</a:t>
            </a:r>
            <a:endParaRPr lang="en-US" sz="2800" dirty="0">
              <a:solidFill>
                <a:schemeClr val="bg1"/>
              </a:solidFill>
            </a:endParaRPr>
          </a:p>
        </p:txBody>
      </p:sp>
      <p:pic>
        <p:nvPicPr>
          <p:cNvPr id="43013" name="Picture 5" descr="C:\Users\klowry\AppData\Local\Microsoft\Windows\Temporary Internet Files\Content.IE5\2UZ8XGJF\MC900439830[1].png"/>
          <p:cNvPicPr>
            <a:picLocks noChangeAspect="1" noChangeArrowheads="1"/>
          </p:cNvPicPr>
          <p:nvPr/>
        </p:nvPicPr>
        <p:blipFill>
          <a:blip r:embed="rId3" cstate="print"/>
          <a:srcRect/>
          <a:stretch>
            <a:fillRect/>
          </a:stretch>
        </p:blipFill>
        <p:spPr bwMode="auto">
          <a:xfrm>
            <a:off x="6172200" y="3886200"/>
            <a:ext cx="2743200" cy="2743200"/>
          </a:xfrm>
          <a:prstGeom prst="rect">
            <a:avLst/>
          </a:prstGeom>
          <a:noFill/>
        </p:spPr>
      </p:pic>
    </p:spTree>
    <p:extLst>
      <p:ext uri="{BB962C8B-B14F-4D97-AF65-F5344CB8AC3E}">
        <p14:creationId xmlns:p14="http://schemas.microsoft.com/office/powerpoint/2010/main" val="137241107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a:xfrm>
            <a:off x="723900" y="579437"/>
            <a:ext cx="7886700" cy="1325563"/>
          </a:xfrm>
        </p:spPr>
        <p:txBody>
          <a:bodyPr/>
          <a:lstStyle/>
          <a:p>
            <a:r>
              <a:rPr lang="en-US" b="1" dirty="0">
                <a:solidFill>
                  <a:schemeClr val="bg1"/>
                </a:solidFill>
              </a:rPr>
              <a:t>Why Do Policy Analysis?</a:t>
            </a:r>
          </a:p>
        </p:txBody>
      </p:sp>
      <p:sp>
        <p:nvSpPr>
          <p:cNvPr id="10243" name="Rectangle 3"/>
          <p:cNvSpPr>
            <a:spLocks noGrp="1" noChangeArrowheads="1"/>
          </p:cNvSpPr>
          <p:nvPr>
            <p:ph idx="1"/>
          </p:nvPr>
        </p:nvSpPr>
        <p:spPr>
          <a:xfrm>
            <a:off x="685800" y="1828800"/>
            <a:ext cx="8153400" cy="4495800"/>
          </a:xfrm>
        </p:spPr>
        <p:txBody>
          <a:bodyPr>
            <a:normAutofit/>
          </a:bodyPr>
          <a:lstStyle/>
          <a:p>
            <a:r>
              <a:rPr lang="en-US" sz="3200" b="1" dirty="0" smtClean="0">
                <a:solidFill>
                  <a:schemeClr val="bg1"/>
                </a:solidFill>
              </a:rPr>
              <a:t>Simply put:  Better policy</a:t>
            </a:r>
          </a:p>
          <a:p>
            <a:endParaRPr lang="en-US" sz="3200" b="1" dirty="0" smtClean="0">
              <a:solidFill>
                <a:schemeClr val="bg1"/>
              </a:solidFill>
            </a:endParaRPr>
          </a:p>
          <a:p>
            <a:r>
              <a:rPr lang="en-US" sz="3200" b="1" dirty="0" smtClean="0">
                <a:solidFill>
                  <a:schemeClr val="bg1"/>
                </a:solidFill>
              </a:rPr>
              <a:t>It informs the whole cycle of policy making</a:t>
            </a:r>
          </a:p>
          <a:p>
            <a:pPr lvl="1"/>
            <a:r>
              <a:rPr lang="en-US" sz="2800" b="1" dirty="0" smtClean="0">
                <a:solidFill>
                  <a:schemeClr val="bg1"/>
                </a:solidFill>
              </a:rPr>
              <a:t>Emphasis on policy alternatives</a:t>
            </a:r>
          </a:p>
          <a:p>
            <a:pPr lvl="1"/>
            <a:endParaRPr lang="en-US" sz="2800" b="1" dirty="0" smtClean="0">
              <a:solidFill>
                <a:schemeClr val="bg1"/>
              </a:solidFill>
            </a:endParaRPr>
          </a:p>
          <a:p>
            <a:r>
              <a:rPr lang="en-US" sz="3200" b="1" dirty="0" smtClean="0">
                <a:solidFill>
                  <a:schemeClr val="bg1"/>
                </a:solidFill>
              </a:rPr>
              <a:t>When policy making is rushed, policy analysis gets shorted</a:t>
            </a:r>
          </a:p>
        </p:txBody>
      </p:sp>
      <p:sp>
        <p:nvSpPr>
          <p:cNvPr id="6" name="Slide Number Placeholder 5"/>
          <p:cNvSpPr>
            <a:spLocks noGrp="1"/>
          </p:cNvSpPr>
          <p:nvPr>
            <p:ph type="sldNum" sz="quarter" idx="4294967295"/>
          </p:nvPr>
        </p:nvSpPr>
        <p:spPr>
          <a:xfrm>
            <a:off x="7924800" y="6356350"/>
            <a:ext cx="762000" cy="365125"/>
          </a:xfrm>
          <a:prstGeom prst="rect">
            <a:avLst/>
          </a:prstGeom>
        </p:spPr>
        <p:txBody>
          <a:bodyPr/>
          <a:lstStyle/>
          <a:p>
            <a:fld id="{9D8A5362-20CD-4841-9F3D-1158C7F2C294}" type="slidenum">
              <a:rPr lang="en-US"/>
              <a:pPr/>
              <a:t>6</a:t>
            </a:fld>
            <a:endParaRPr lang="en-US"/>
          </a:p>
        </p:txBody>
      </p:sp>
    </p:spTree>
    <p:custDataLst>
      <p:tags r:id="rId1"/>
    </p:custDataLst>
    <p:extLst>
      <p:ext uri="{BB962C8B-B14F-4D97-AF65-F5344CB8AC3E}">
        <p14:creationId xmlns:p14="http://schemas.microsoft.com/office/powerpoint/2010/main" val="341907443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503237"/>
            <a:ext cx="7886700" cy="1325563"/>
          </a:xfrm>
        </p:spPr>
        <p:txBody>
          <a:bodyPr/>
          <a:lstStyle/>
          <a:p>
            <a:pPr algn="l"/>
            <a:r>
              <a:rPr lang="en-US" b="1" dirty="0" smtClean="0">
                <a:solidFill>
                  <a:schemeClr val="bg1"/>
                </a:solidFill>
              </a:rPr>
              <a:t>Policy Analysis is a Career Field </a:t>
            </a:r>
            <a:endParaRPr lang="en-US" b="1" dirty="0">
              <a:solidFill>
                <a:schemeClr val="bg1"/>
              </a:solidFill>
            </a:endParaRPr>
          </a:p>
        </p:txBody>
      </p:sp>
      <p:sp>
        <p:nvSpPr>
          <p:cNvPr id="4" name="Content Placeholder 3"/>
          <p:cNvSpPr>
            <a:spLocks noGrp="1"/>
          </p:cNvSpPr>
          <p:nvPr>
            <p:ph sz="half" idx="1"/>
          </p:nvPr>
        </p:nvSpPr>
        <p:spPr>
          <a:xfrm>
            <a:off x="840000" y="1825625"/>
            <a:ext cx="3960600" cy="4351338"/>
          </a:xfrm>
        </p:spPr>
        <p:txBody>
          <a:bodyPr>
            <a:normAutofit/>
          </a:bodyPr>
          <a:lstStyle/>
          <a:p>
            <a:pPr marL="0" indent="0">
              <a:buNone/>
            </a:pPr>
            <a:r>
              <a:rPr lang="en-US" sz="3200" b="1" dirty="0" smtClean="0">
                <a:solidFill>
                  <a:schemeClr val="bg1"/>
                </a:solidFill>
              </a:rPr>
              <a:t>Proliferation of think tanks and policy analysis</a:t>
            </a:r>
          </a:p>
          <a:p>
            <a:pPr lvl="1"/>
            <a:r>
              <a:rPr lang="en-US" sz="3000" b="1" dirty="0" smtClean="0">
                <a:solidFill>
                  <a:schemeClr val="bg1"/>
                </a:solidFill>
              </a:rPr>
              <a:t>Complexity of issues</a:t>
            </a:r>
          </a:p>
          <a:p>
            <a:pPr lvl="1"/>
            <a:r>
              <a:rPr lang="en-US" sz="3000" b="1" dirty="0" smtClean="0">
                <a:solidFill>
                  <a:schemeClr val="bg1"/>
                </a:solidFill>
              </a:rPr>
              <a:t>Helpful to elected officials</a:t>
            </a:r>
          </a:p>
          <a:p>
            <a:pPr lvl="1"/>
            <a:r>
              <a:rPr lang="en-US" sz="3000" b="1" dirty="0" smtClean="0">
                <a:solidFill>
                  <a:schemeClr val="bg1"/>
                </a:solidFill>
              </a:rPr>
              <a:t>Advocacy</a:t>
            </a:r>
          </a:p>
          <a:p>
            <a:pPr lvl="1"/>
            <a:r>
              <a:rPr lang="en-US" sz="3000" b="1" dirty="0" smtClean="0">
                <a:solidFill>
                  <a:schemeClr val="bg1"/>
                </a:solidFill>
              </a:rPr>
              <a:t>Justify political positions</a:t>
            </a:r>
            <a:endParaRPr lang="en-US" sz="3000" b="1" dirty="0" smtClean="0">
              <a:solidFill>
                <a:schemeClr val="bg1"/>
              </a:solidFill>
              <a:hlinkClick r:id="rId2"/>
            </a:endParaRPr>
          </a:p>
        </p:txBody>
      </p:sp>
      <p:sp>
        <p:nvSpPr>
          <p:cNvPr id="8" name="Content Placeholder 7"/>
          <p:cNvSpPr>
            <a:spLocks noGrp="1"/>
          </p:cNvSpPr>
          <p:nvPr>
            <p:ph sz="half" idx="2"/>
          </p:nvPr>
        </p:nvSpPr>
        <p:spPr>
          <a:xfrm>
            <a:off x="4739880" y="1825625"/>
            <a:ext cx="3775470" cy="1069975"/>
          </a:xfrm>
          <a:noFill/>
          <a:effectLst>
            <a:softEdge rad="31750"/>
          </a:effectLst>
        </p:spPr>
        <p:txBody>
          <a:bodyPr>
            <a:normAutofit/>
          </a:bodyPr>
          <a:lstStyle/>
          <a:p>
            <a:r>
              <a:rPr lang="en-US" sz="3000" b="1" dirty="0">
                <a:solidFill>
                  <a:schemeClr val="bg1"/>
                </a:solidFill>
                <a:hlinkClick r:id="rId2"/>
              </a:rPr>
              <a:t>Brookings Institution</a:t>
            </a:r>
            <a:endParaRPr lang="en-US" sz="3000" b="1" dirty="0">
              <a:solidFill>
                <a:schemeClr val="bg1"/>
              </a:solidFill>
            </a:endParaRPr>
          </a:p>
          <a:p>
            <a:r>
              <a:rPr lang="en-US" sz="3000" b="1" dirty="0">
                <a:solidFill>
                  <a:schemeClr val="bg1"/>
                </a:solidFill>
                <a:hlinkClick r:id="rId3"/>
              </a:rPr>
              <a:t>Pew Trust</a:t>
            </a:r>
            <a:endParaRPr lang="en-US" sz="3000" b="1" dirty="0">
              <a:solidFill>
                <a:schemeClr val="bg1"/>
              </a:solidFill>
            </a:endParaRPr>
          </a:p>
          <a:p>
            <a:pPr marL="0" indent="0">
              <a:buNone/>
            </a:pPr>
            <a:endParaRPr lang="en-US" dirty="0"/>
          </a:p>
        </p:txBody>
      </p:sp>
    </p:spTree>
    <p:extLst>
      <p:ext uri="{BB962C8B-B14F-4D97-AF65-F5344CB8AC3E}">
        <p14:creationId xmlns:p14="http://schemas.microsoft.com/office/powerpoint/2010/main" val="408711032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731837"/>
            <a:ext cx="7886700" cy="1325563"/>
          </a:xfrm>
        </p:spPr>
        <p:txBody>
          <a:bodyPr/>
          <a:lstStyle/>
          <a:p>
            <a:r>
              <a:rPr lang="en-US" b="1" dirty="0" smtClean="0">
                <a:solidFill>
                  <a:schemeClr val="bg1"/>
                </a:solidFill>
              </a:rPr>
              <a:t>US Gun Violence:</a:t>
            </a:r>
            <a:br>
              <a:rPr lang="en-US" b="1" dirty="0" smtClean="0">
                <a:solidFill>
                  <a:schemeClr val="bg1"/>
                </a:solidFill>
              </a:rPr>
            </a:br>
            <a:r>
              <a:rPr lang="en-US" b="1" dirty="0" smtClean="0">
                <a:solidFill>
                  <a:schemeClr val="bg1"/>
                </a:solidFill>
              </a:rPr>
              <a:t>The Need for Policy Analysis</a:t>
            </a:r>
            <a:endParaRPr lang="en-US" b="1" dirty="0">
              <a:solidFill>
                <a:schemeClr val="bg1"/>
              </a:solidFill>
            </a:endParaRPr>
          </a:p>
        </p:txBody>
      </p:sp>
      <p:sp>
        <p:nvSpPr>
          <p:cNvPr id="3" name="Content Placeholder 2"/>
          <p:cNvSpPr>
            <a:spLocks noGrp="1"/>
          </p:cNvSpPr>
          <p:nvPr>
            <p:ph idx="1"/>
          </p:nvPr>
        </p:nvSpPr>
        <p:spPr>
          <a:xfrm>
            <a:off x="840000" y="2201862"/>
            <a:ext cx="7675350" cy="4351338"/>
          </a:xfrm>
        </p:spPr>
        <p:txBody>
          <a:bodyPr/>
          <a:lstStyle/>
          <a:p>
            <a:r>
              <a:rPr lang="en-US" b="1" dirty="0" smtClean="0">
                <a:solidFill>
                  <a:schemeClr val="bg1"/>
                </a:solidFill>
              </a:rPr>
              <a:t>Video: “The </a:t>
            </a:r>
            <a:r>
              <a:rPr lang="en-US" b="1" dirty="0" smtClean="0">
                <a:solidFill>
                  <a:schemeClr val="bg1"/>
                </a:solidFill>
              </a:rPr>
              <a:t>gun numbers America doesn't </a:t>
            </a:r>
            <a:r>
              <a:rPr lang="en-US" b="1" dirty="0" smtClean="0">
                <a:solidFill>
                  <a:schemeClr val="bg1"/>
                </a:solidFill>
              </a:rPr>
              <a:t>have</a:t>
            </a:r>
            <a:r>
              <a:rPr lang="en-US" b="1" dirty="0">
                <a:solidFill>
                  <a:schemeClr val="bg1"/>
                </a:solidFill>
              </a:rPr>
              <a:t>” (</a:t>
            </a:r>
            <a:r>
              <a:rPr lang="en-US" b="1" dirty="0">
                <a:solidFill>
                  <a:schemeClr val="bg1"/>
                </a:solidFill>
                <a:hlinkClick r:id="rId3"/>
              </a:rPr>
              <a:t>https://</a:t>
            </a:r>
            <a:r>
              <a:rPr lang="en-US" b="1" dirty="0" smtClean="0">
                <a:solidFill>
                  <a:schemeClr val="bg1"/>
                </a:solidFill>
                <a:hlinkClick r:id="rId3"/>
              </a:rPr>
              <a:t>www.youtube.com/watch?v=cyABmRboBi4</a:t>
            </a:r>
            <a:r>
              <a:rPr lang="en-US" b="1" dirty="0" smtClean="0">
                <a:solidFill>
                  <a:schemeClr val="bg1"/>
                </a:solidFill>
              </a:rPr>
              <a:t>)</a:t>
            </a:r>
          </a:p>
          <a:p>
            <a:pPr lvl="0"/>
            <a:r>
              <a:rPr lang="en-US" dirty="0">
                <a:solidFill>
                  <a:schemeClr val="bg1"/>
                </a:solidFill>
              </a:rPr>
              <a:t>February 15, 2013. A CNN interview by </a:t>
            </a:r>
            <a:r>
              <a:rPr lang="en-US" dirty="0" smtClean="0">
                <a:solidFill>
                  <a:schemeClr val="bg1"/>
                </a:solidFill>
              </a:rPr>
              <a:t>Christiane Amanpour </a:t>
            </a:r>
            <a:r>
              <a:rPr lang="en-US" dirty="0">
                <a:solidFill>
                  <a:schemeClr val="bg1"/>
                </a:solidFill>
              </a:rPr>
              <a:t>with Dr. Mark Rosenberg of the CDC on the importance of analysis of gun violence data to understand the issue, in order to develop effective policies. (Time: 7:59).</a:t>
            </a:r>
          </a:p>
          <a:p>
            <a:endParaRPr lang="en-US" b="1" dirty="0">
              <a:solidFill>
                <a:schemeClr val="bg1"/>
              </a:solidFill>
            </a:endParaRPr>
          </a:p>
        </p:txBody>
      </p:sp>
      <p:pic>
        <p:nvPicPr>
          <p:cNvPr id="38914" name="Picture 2" descr="http://www.justice.gov/usao/nyn/images/logo-PSN.jpg"/>
          <p:cNvPicPr>
            <a:picLocks noChangeAspect="1" noChangeArrowheads="1"/>
          </p:cNvPicPr>
          <p:nvPr/>
        </p:nvPicPr>
        <p:blipFill>
          <a:blip r:embed="rId4" cstate="print"/>
          <a:srcRect/>
          <a:stretch>
            <a:fillRect/>
          </a:stretch>
        </p:blipFill>
        <p:spPr bwMode="auto">
          <a:xfrm>
            <a:off x="2666999" y="4339004"/>
            <a:ext cx="3589867" cy="2019300"/>
          </a:xfrm>
          <a:prstGeom prst="rect">
            <a:avLst/>
          </a:prstGeom>
          <a:noFill/>
        </p:spPr>
      </p:pic>
    </p:spTree>
    <p:extLst>
      <p:ext uri="{BB962C8B-B14F-4D97-AF65-F5344CB8AC3E}">
        <p14:creationId xmlns:p14="http://schemas.microsoft.com/office/powerpoint/2010/main" val="358900629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647700" y="1219200"/>
            <a:ext cx="7886700" cy="1325563"/>
          </a:xfrm>
        </p:spPr>
        <p:txBody>
          <a:bodyPr>
            <a:noAutofit/>
          </a:bodyPr>
          <a:lstStyle/>
          <a:p>
            <a:r>
              <a:rPr lang="en-US" sz="4600" b="1" dirty="0" smtClean="0">
                <a:solidFill>
                  <a:schemeClr val="bg1"/>
                </a:solidFill>
              </a:rPr>
              <a:t>What are the </a:t>
            </a:r>
            <a:br>
              <a:rPr lang="en-US" sz="4600" b="1" dirty="0" smtClean="0">
                <a:solidFill>
                  <a:schemeClr val="bg1"/>
                </a:solidFill>
              </a:rPr>
            </a:br>
            <a:r>
              <a:rPr lang="en-US" sz="4600" b="1" dirty="0" smtClean="0">
                <a:solidFill>
                  <a:schemeClr val="bg1"/>
                </a:solidFill>
              </a:rPr>
              <a:t>Steps in Policy Analysis? </a:t>
            </a:r>
            <a:endParaRPr lang="en-US" sz="4600" b="1" dirty="0">
              <a:solidFill>
                <a:schemeClr val="bg1"/>
              </a:solidFill>
            </a:endParaRPr>
          </a:p>
        </p:txBody>
      </p:sp>
    </p:spTree>
    <p:extLst>
      <p:ext uri="{BB962C8B-B14F-4D97-AF65-F5344CB8AC3E}">
        <p14:creationId xmlns:p14="http://schemas.microsoft.com/office/powerpoint/2010/main" val="1823132399"/>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EXPANDSHOWBAR" val="True"/>
  <p:tag name="ANSWERNOWTEXT" val="Answer Now"/>
  <p:tag name="RESPTABLESTYLE" val="-1"/>
  <p:tag name="ALLOWDUPLICATES" val="False"/>
  <p:tag name="AUTOADVANCE" val="False"/>
  <p:tag name="STDCHART" val="1"/>
  <p:tag name="BUBBLENAMEVISIBLE" val="True"/>
  <p:tag name="DEFAULTNUMTEAMS" val="5"/>
  <p:tag name="CUSTOMCELLBACKCOLOR2" val="-13395457"/>
  <p:tag name="DISPLAYNAME" val="True"/>
  <p:tag name="GRIDROTATIONINTERVAL" val="2"/>
  <p:tag name="POLLINGCYCLE" val="2"/>
  <p:tag name="INCLUDENONRESPONDERS" val="False"/>
  <p:tag name="ALLOWUSERFEEDBACK" val="True"/>
  <p:tag name="REALTIMEBACKUPPATH" val="(None)"/>
  <p:tag name="ADVANCEDSETTINGSVIEW" val="False"/>
  <p:tag name="FIBDISPLAYKEYWORDS" val="True"/>
  <p:tag name="USESECONDARYMONITOR" val="True"/>
  <p:tag name="RESPCOUNTERSTYLE" val="-1"/>
  <p:tag name="NUMRESPONSES" val="1"/>
  <p:tag name="REVIEWONLY" val="False"/>
  <p:tag name="TEAMSINLEADERBOARD" val="5"/>
  <p:tag name="BUBBLEGROUPING" val="3"/>
  <p:tag name="CUSTOMCELLBACKCOLOR3" val="-268652"/>
  <p:tag name="DISPLAYDEVICEID" val="True"/>
  <p:tag name="GRIDPOSITION" val="1"/>
  <p:tag name="MULTIRESPDIVISOR" val="1"/>
  <p:tag name="INCORRECTPOINTVALUE" val="0"/>
  <p:tag name="CHARTSCALE" val="True"/>
  <p:tag name="TPVERSION" val="2008"/>
  <p:tag name="ANSWERNOWSTYLE" val="-1"/>
  <p:tag name="INPUTSOURCE" val="1"/>
  <p:tag name="ROTATIONINTERVAL" val="2"/>
  <p:tag name="BUBBLESIZEVISIBLE" val="True"/>
  <p:tag name="CUSTOMCELLBACKCOLOR1" val="-657956"/>
  <p:tag name="GRIDOPACITY" val="90"/>
  <p:tag name="CHARTLABELS" val="0"/>
  <p:tag name="CORRECTPOINTVALUE" val="100"/>
  <p:tag name="FIBDISPLAYRESULTS" val="True"/>
  <p:tag name="SHOWBARVISIBLE" val="True"/>
  <p:tag name="COUNTDOWNSECONDS" val="10"/>
  <p:tag name="AUTOUPDATEALIASES" val="True"/>
  <p:tag name="CUSTOMGRIDBACKCOLOR" val="-2830136"/>
  <p:tag name="DISPLAYDEVICENUMBER" val="True"/>
  <p:tag name="RESETCHARTS" val="True"/>
  <p:tag name="ZEROBASED" val="False"/>
  <p:tag name="BACKUPSESSIONS" val="True"/>
  <p:tag name="MAXRESPONDERS" val="5"/>
  <p:tag name="USESCHEMECOLORS" val="True"/>
  <p:tag name="PARTLISTDEFAULT" val="0"/>
  <p:tag name="FIBNUMRESULTS" val="5"/>
  <p:tag name="RESPCOUNTERFORMAT" val="0"/>
  <p:tag name="BUBBLEVALUEFORMAT" val="0.0"/>
  <p:tag name="GRIDSIZE" val="{Width=800, Height=600}"/>
  <p:tag name="AUTOADJUSTPARTRANGE" val="True"/>
  <p:tag name="BACKUPMAINTENANCE" val="7"/>
  <p:tag name="CUSTOMCELLBACKCOLOR4" val="-8355712"/>
  <p:tag name="REALTIMEBACKUP" val="False"/>
  <p:tag name="CHARTVALUEFORMAT" val="0%"/>
  <p:tag name="CHARTCOLORS" val="0"/>
  <p:tag name="COUNTDOWNSTYLE" val="-1"/>
  <p:tag name="INCLUDEPPT" val="True"/>
  <p:tag name="CUSTOMCELLFORECOLOR" val="-16777216"/>
  <p:tag name="PARTICIPANTSINLEADERBOARD" val="5"/>
  <p:tag name="AUTOSIZEGRID" val="True"/>
  <p:tag name="BULLETTYPE" val="3"/>
  <p:tag name="FIBINCLUDEOTHER" val="True"/>
  <p:tag name="DELIMITERS" val="3.1"/>
  <p:tag name="TASKPANEKEY" val="74072442-7b1f-4ef4-b42c-91337cb3e4f8"/>
  <p:tag name="POWERPOINTVERSION" val="14.0"/>
  <p:tag name="TPFULLVERSION" val="4.3.2.1178"/>
  <p:tag name="ISPRING_RESOURCE_PATHS_HASH_PRESENTER" val="bd5cbb45cb73eb23fbdf3ef6b6a1714282a93"/>
</p:tagLst>
</file>

<file path=ppt/tags/tag10.xml><?xml version="1.0" encoding="utf-8"?>
<p:tagLst xmlns:a="http://schemas.openxmlformats.org/drawingml/2006/main" xmlns:r="http://schemas.openxmlformats.org/officeDocument/2006/relationships" xmlns:p="http://schemas.openxmlformats.org/presentationml/2006/main">
  <p:tag name="DELIMITERS" val="3.1"/>
</p:tagLst>
</file>

<file path=ppt/tags/tag11.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12.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13.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14.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15.xml><?xml version="1.0" encoding="utf-8"?>
<p:tagLst xmlns:a="http://schemas.openxmlformats.org/drawingml/2006/main" xmlns:r="http://schemas.openxmlformats.org/officeDocument/2006/relationships" xmlns:p="http://schemas.openxmlformats.org/presentationml/2006/main">
  <p:tag name="DELIMITERS" val="3.1"/>
</p:tagLst>
</file>

<file path=ppt/tags/tag16.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2.xml><?xml version="1.0" encoding="utf-8"?>
<p:tagLst xmlns:a="http://schemas.openxmlformats.org/drawingml/2006/main" xmlns:r="http://schemas.openxmlformats.org/officeDocument/2006/relationships" xmlns:p="http://schemas.openxmlformats.org/presentationml/2006/main">
  <p:tag name="NOPREFERENCE" val="False"/>
  <p:tag name="DELIMITERS" val="3.1"/>
  <p:tag name="COUNTDOWNSOUND" val="(None)"/>
</p:tagLst>
</file>

<file path=ppt/tags/tag3.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4.xml><?xml version="1.0" encoding="utf-8"?>
<p:tagLst xmlns:a="http://schemas.openxmlformats.org/drawingml/2006/main" xmlns:r="http://schemas.openxmlformats.org/officeDocument/2006/relationships" xmlns:p="http://schemas.openxmlformats.org/presentationml/2006/main">
  <p:tag name="DELIMITERS" val="3.1"/>
</p:tagLst>
</file>

<file path=ppt/tags/tag5.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6.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7.xml><?xml version="1.0" encoding="utf-8"?>
<p:tagLst xmlns:a="http://schemas.openxmlformats.org/drawingml/2006/main" xmlns:r="http://schemas.openxmlformats.org/officeDocument/2006/relationships" xmlns:p="http://schemas.openxmlformats.org/presentationml/2006/main">
  <p:tag name="DELIMITERS" val="3.1"/>
</p:tagLst>
</file>

<file path=ppt/tags/tag8.xml><?xml version="1.0" encoding="utf-8"?>
<p:tagLst xmlns:a="http://schemas.openxmlformats.org/drawingml/2006/main" xmlns:r="http://schemas.openxmlformats.org/officeDocument/2006/relationships" xmlns:p="http://schemas.openxmlformats.org/presentationml/2006/main">
  <p:tag name="DELIMITERS" val="3.1"/>
</p:tagLst>
</file>

<file path=ppt/tags/tag9.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heme/theme1.xml><?xml version="1.0" encoding="utf-8"?>
<a:theme xmlns:a="http://schemas.openxmlformats.org/drawingml/2006/main" name="Depth">
  <a:themeElements>
    <a:clrScheme name="Custom 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Depth">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Depth" id="{7BEAFC2A-325C-49C4-AC08-2B765DA903F9}" vid="{1735E755-43E6-43AA-ABA2-C989ECC79AF5}"/>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TC104033923[[fn=Depth]]</Template>
  <TotalTime>10517520</TotalTime>
  <Pages>10</Pages>
  <Words>1303</Words>
  <Application>Microsoft Office PowerPoint</Application>
  <PresentationFormat>On-screen Show (4:3)</PresentationFormat>
  <Paragraphs>235</Paragraphs>
  <Slides>34</Slides>
  <Notes>22</Notes>
  <HiddenSlides>0</HiddenSlides>
  <MMClips>0</MMClips>
  <ScaleCrop>false</ScaleCrop>
  <HeadingPairs>
    <vt:vector size="4" baseType="variant">
      <vt:variant>
        <vt:lpstr>Theme</vt:lpstr>
      </vt:variant>
      <vt:variant>
        <vt:i4>1</vt:i4>
      </vt:variant>
      <vt:variant>
        <vt:lpstr>Slide Titles</vt:lpstr>
      </vt:variant>
      <vt:variant>
        <vt:i4>34</vt:i4>
      </vt:variant>
    </vt:vector>
  </HeadingPairs>
  <TitlesOfParts>
    <vt:vector size="35" baseType="lpstr">
      <vt:lpstr>Depth</vt:lpstr>
      <vt:lpstr>Chapter Four: Policy Analysis</vt:lpstr>
      <vt:lpstr>Introduction</vt:lpstr>
      <vt:lpstr>Discussion</vt:lpstr>
      <vt:lpstr>What is Policy Analysis?</vt:lpstr>
      <vt:lpstr>Approaches to Policy Analysis </vt:lpstr>
      <vt:lpstr>Why Do Policy Analysis?</vt:lpstr>
      <vt:lpstr>Policy Analysis is a Career Field </vt:lpstr>
      <vt:lpstr>US Gun Violence: The Need for Policy Analysis</vt:lpstr>
      <vt:lpstr>What are the  Steps in Policy Analysis? </vt:lpstr>
      <vt:lpstr>Steps in the Policy Analysis Process</vt:lpstr>
      <vt:lpstr>PowerPoint Presentation</vt:lpstr>
      <vt:lpstr>Wildfires in Western U.S.</vt:lpstr>
      <vt:lpstr>Define and Analyze the Societal Problem</vt:lpstr>
      <vt:lpstr>Construct Policy Alternatives</vt:lpstr>
      <vt:lpstr>Develop Evaluative Criteria</vt:lpstr>
      <vt:lpstr>Assess Policy Alternatives</vt:lpstr>
      <vt:lpstr>Draw Conclusions: Propose a Policy</vt:lpstr>
      <vt:lpstr>What Methods Are Used in Policy Analysis? </vt:lpstr>
      <vt:lpstr>Who Does Policy Analysis? </vt:lpstr>
      <vt:lpstr>Policy Analysis is Performed By</vt:lpstr>
      <vt:lpstr>Governmental Policy Analysis</vt:lpstr>
      <vt:lpstr>Policy Analysis by Think Tanks</vt:lpstr>
      <vt:lpstr>Policy Analysis by Interest Groups </vt:lpstr>
      <vt:lpstr>Orientations to Policy Analysis</vt:lpstr>
      <vt:lpstr>Scientific Orientation</vt:lpstr>
      <vt:lpstr>Professional Orientation</vt:lpstr>
      <vt:lpstr>Political Orientation</vt:lpstr>
      <vt:lpstr>Approaches to Policy Analysis</vt:lpstr>
      <vt:lpstr>Approaches to Policy Analysis</vt:lpstr>
      <vt:lpstr>Approaches to Policy Analysis</vt:lpstr>
      <vt:lpstr>Approaches to Policy Analysis</vt:lpstr>
      <vt:lpstr>How is Policy Analysis Different Than the Policy Making Process? </vt:lpstr>
      <vt:lpstr>Policy Analysis Comes into Play….</vt:lpstr>
      <vt:lpstr>Wrap Up</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Introduction to Public Policy</dc:title>
  <dc:subject>Introduction</dc:subject>
  <dc:creator>CIT</dc:creator>
  <cp:lastModifiedBy>ahughes</cp:lastModifiedBy>
  <cp:revision>452</cp:revision>
  <cp:lastPrinted>1601-01-01T00:00:00Z</cp:lastPrinted>
  <dcterms:created xsi:type="dcterms:W3CDTF">1996-06-04T09:17:48Z</dcterms:created>
  <dcterms:modified xsi:type="dcterms:W3CDTF">2014-11-04T21:23:12Z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TemplateType">
    <vt:i4>2</vt:i4>
  </property>
  <property fmtid="{D5CDD505-2E9C-101B-9397-08002B2CF9AE}" pid="3" name="GraphicType">
    <vt:i4>1</vt:i4>
  </property>
  <property fmtid="{D5CDD505-2E9C-101B-9397-08002B2CF9AE}" pid="4" name="Compression">
    <vt:i4>100</vt:i4>
  </property>
  <property fmtid="{D5CDD505-2E9C-101B-9397-08002B2CF9AE}" pid="5" name="ScreenSize">
    <vt:i4>1</vt:i4>
  </property>
  <property fmtid="{D5CDD505-2E9C-101B-9397-08002B2CF9AE}" pid="6" name="ScreenUsage">
    <vt:i4>3</vt:i4>
  </property>
  <property fmtid="{D5CDD505-2E9C-101B-9397-08002B2CF9AE}" pid="7" name="MailAddress">
    <vt:lpwstr>furlongs@uwgb.edu</vt:lpwstr>
  </property>
  <property fmtid="{D5CDD505-2E9C-101B-9397-08002B2CF9AE}" pid="8" name="HomePage">
    <vt:lpwstr/>
  </property>
  <property fmtid="{D5CDD505-2E9C-101B-9397-08002B2CF9AE}" pid="9" name="Other">
    <vt:lpwstr/>
  </property>
  <property fmtid="{D5CDD505-2E9C-101B-9397-08002B2CF9AE}" pid="10" name="DownloadOriginal">
    <vt:bool>false</vt:bool>
  </property>
  <property fmtid="{D5CDD505-2E9C-101B-9397-08002B2CF9AE}" pid="11" name="DownloadIEButton">
    <vt:bool>false</vt:bool>
  </property>
  <property fmtid="{D5CDD505-2E9C-101B-9397-08002B2CF9AE}" pid="12" name="UseBrowserColor">
    <vt:bool>true</vt:bool>
  </property>
  <property fmtid="{D5CDD505-2E9C-101B-9397-08002B2CF9AE}" pid="13" name="BackColor">
    <vt:i4>15132390</vt:i4>
  </property>
  <property fmtid="{D5CDD505-2E9C-101B-9397-08002B2CF9AE}" pid="14" name="TextColor">
    <vt:i4>0</vt:i4>
  </property>
  <property fmtid="{D5CDD505-2E9C-101B-9397-08002B2CF9AE}" pid="15" name="LinkColor">
    <vt:i4>16711782</vt:i4>
  </property>
  <property fmtid="{D5CDD505-2E9C-101B-9397-08002B2CF9AE}" pid="16" name="VisitedColor">
    <vt:i4>10040268</vt:i4>
  </property>
  <property fmtid="{D5CDD505-2E9C-101B-9397-08002B2CF9AE}" pid="17" name="TransparentButton">
    <vt:i4>0</vt:i4>
  </property>
  <property fmtid="{D5CDD505-2E9C-101B-9397-08002B2CF9AE}" pid="18" name="ButtonType">
    <vt:i4>3</vt:i4>
  </property>
  <property fmtid="{D5CDD505-2E9C-101B-9397-08002B2CF9AE}" pid="19" name="ShowNotes">
    <vt:bool>false</vt:bool>
  </property>
  <property fmtid="{D5CDD505-2E9C-101B-9397-08002B2CF9AE}" pid="20" name="NavBtnPos">
    <vt:i4>3</vt:i4>
  </property>
  <property fmtid="{D5CDD505-2E9C-101B-9397-08002B2CF9AE}" pid="21" name="OutputDir">
    <vt:lpwstr>W:\POLICY\OUTLINES</vt:lpwstr>
  </property>
</Properties>
</file>