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tags/tag7.xml" ContentType="application/vnd.openxmlformats-officedocument.presentationml.tags+xml"/>
  <Override PartName="/ppt/notesSlides/notesSlide1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8.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9.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20.xml" ContentType="application/vnd.openxmlformats-officedocument.presentationml.notesSlide+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30"/>
  </p:notesMasterIdLst>
  <p:handoutMasterIdLst>
    <p:handoutMasterId r:id="rId31"/>
  </p:handoutMasterIdLst>
  <p:sldIdLst>
    <p:sldId id="325" r:id="rId2"/>
    <p:sldId id="326" r:id="rId3"/>
    <p:sldId id="358" r:id="rId4"/>
    <p:sldId id="327" r:id="rId5"/>
    <p:sldId id="359" r:id="rId6"/>
    <p:sldId id="360" r:id="rId7"/>
    <p:sldId id="361" r:id="rId8"/>
    <p:sldId id="362" r:id="rId9"/>
    <p:sldId id="333" r:id="rId10"/>
    <p:sldId id="334" r:id="rId11"/>
    <p:sldId id="335" r:id="rId12"/>
    <p:sldId id="355" r:id="rId13"/>
    <p:sldId id="336" r:id="rId14"/>
    <p:sldId id="337" r:id="rId15"/>
    <p:sldId id="338" r:id="rId16"/>
    <p:sldId id="353" r:id="rId17"/>
    <p:sldId id="339" r:id="rId18"/>
    <p:sldId id="357" r:id="rId19"/>
    <p:sldId id="354" r:id="rId20"/>
    <p:sldId id="341" r:id="rId21"/>
    <p:sldId id="344" r:id="rId22"/>
    <p:sldId id="345" r:id="rId23"/>
    <p:sldId id="346" r:id="rId24"/>
    <p:sldId id="347" r:id="rId25"/>
    <p:sldId id="348" r:id="rId26"/>
    <p:sldId id="349" r:id="rId27"/>
    <p:sldId id="350" r:id="rId28"/>
    <p:sldId id="351" r:id="rId29"/>
  </p:sldIdLst>
  <p:sldSz cx="9144000" cy="6858000" type="screen4x3"/>
  <p:notesSz cx="7010400" cy="9296400"/>
  <p:custDataLst>
    <p:tags r:id="rId32"/>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72798" autoAdjust="0"/>
  </p:normalViewPr>
  <p:slideViewPr>
    <p:cSldViewPr>
      <p:cViewPr varScale="1">
        <p:scale>
          <a:sx n="60" d="100"/>
          <a:sy n="60" d="100"/>
        </p:scale>
        <p:origin x="-82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978"/>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video.pbs.org/video/190316132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video.foxnews.com/v/2072659614001"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video.pbs.org/video/1903161323/"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video.foxnews.com/v/2072659614001"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commonwealthfund.org/Health-Reform/Health-Reform-Resource.aspx"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youtube.com/watch?v=xNH2tOuuZv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youtube.com/watch?v=wjGPfeG1HjU"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51" tIns="47425" rIns="94851" bIns="47425"/>
          <a:lstStyle/>
          <a:p>
            <a:fld id="{3795C09E-89EC-472A-AE66-F0B7C1C553D3}" type="slidenum">
              <a:rPr lang="en-US" smtClean="0">
                <a:latin typeface="Calibri" panose="020F0502020204030204" pitchFamily="34" charset="0"/>
              </a:rPr>
              <a:pPr/>
              <a:t>1</a:t>
            </a:fld>
            <a:endParaRPr lang="en-US" dirty="0">
              <a:latin typeface="Calibri" panose="020F0502020204030204" pitchFamily="34" charset="0"/>
            </a:endParaRPr>
          </a:p>
        </p:txBody>
      </p:sp>
    </p:spTree>
    <p:extLst>
      <p:ext uri="{BB962C8B-B14F-4D97-AF65-F5344CB8AC3E}">
        <p14:creationId xmlns:p14="http://schemas.microsoft.com/office/powerpoint/2010/main" val="486652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Small group work</a:t>
            </a:r>
            <a:r>
              <a:rPr lang="en-US" baseline="0" dirty="0" smtClean="0"/>
              <a:t> then discussion.  Students have found this activity highly interesting and relevant.  It helps them learn the cycle. Takes up to half an hour.  If room allows, list each stage of the policy cycle on a different board, then have student group representatives record the policies that they placed in each stage.  Discuss as a large class. </a:t>
            </a:r>
            <a:endParaRPr lang="en-US" dirty="0"/>
          </a:p>
        </p:txBody>
      </p:sp>
    </p:spTree>
    <p:extLst>
      <p:ext uri="{BB962C8B-B14F-4D97-AF65-F5344CB8AC3E}">
        <p14:creationId xmlns:p14="http://schemas.microsoft.com/office/powerpoint/2010/main" val="2026100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1123960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Whose responsibility is the problem?  </a:t>
            </a:r>
          </a:p>
          <a:p>
            <a:pPr lvl="1"/>
            <a:r>
              <a:rPr lang="en-US" dirty="0" smtClean="0"/>
              <a:t>Should government get involved? Free market? Individual responsibility?</a:t>
            </a:r>
          </a:p>
          <a:p>
            <a:r>
              <a:rPr lang="en-US" dirty="0" smtClean="0"/>
              <a:t>Hidden vs. obvious problems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http://video.pbs.org/video/1903161323/</a:t>
            </a:r>
            <a:r>
              <a:rPr lang="en-US" sz="1200" kern="1200" dirty="0" smtClean="0">
                <a:solidFill>
                  <a:schemeClr val="tx1"/>
                </a:solidFill>
                <a:effectLst/>
                <a:ea typeface="+mn-ea"/>
                <a:cs typeface="+mn-cs"/>
              </a:rPr>
              <a:t>  “Pennsylvania’s Aging Infrastructure: Water, Gas, Sewers.”  Discussion of the state’s approach to addressing problems with infrastructure. April 28, 2011. (Time: 28:22).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endParaRPr lang="en-US" dirty="0" smtClean="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37" tIns="47418" rIns="94837" bIns="47418"/>
          <a:lstStyle/>
          <a:p>
            <a:fld id="{3795C09E-89EC-472A-AE66-F0B7C1C553D3}" type="slidenum">
              <a:rPr lang="en-US" smtClean="0">
                <a:latin typeface="Calibri" panose="020F0502020204030204" pitchFamily="34" charset="0"/>
              </a:rPr>
              <a:pPr/>
              <a:t>17</a:t>
            </a:fld>
            <a:endParaRPr lang="en-US" dirty="0">
              <a:latin typeface="Calibri" panose="020F0502020204030204" pitchFamily="34" charset="0"/>
            </a:endParaRPr>
          </a:p>
        </p:txBody>
      </p:sp>
    </p:spTree>
    <p:extLst>
      <p:ext uri="{BB962C8B-B14F-4D97-AF65-F5344CB8AC3E}">
        <p14:creationId xmlns:p14="http://schemas.microsoft.com/office/powerpoint/2010/main" val="18132692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ea typeface="+mn-ea"/>
                <a:cs typeface="+mn-cs"/>
                <a:hlinkClick r:id="rId3"/>
              </a:rPr>
              <a:t>http://video.foxnews.com/v/2072659614001</a:t>
            </a:r>
            <a:r>
              <a:rPr lang="en-US" sz="1200" u="sng" kern="1200" dirty="0" smtClean="0">
                <a:solidFill>
                  <a:schemeClr val="tx1"/>
                </a:solidFill>
                <a:effectLst/>
                <a:ea typeface="+mn-ea"/>
                <a:cs typeface="+mn-cs"/>
              </a:rPr>
              <a:t> Chicago gun violence</a:t>
            </a:r>
            <a:endParaRPr lang="en-US" dirty="0" smtClean="0"/>
          </a:p>
          <a:p>
            <a:r>
              <a:rPr lang="en-US" dirty="0" smtClean="0"/>
              <a:t>Many</a:t>
            </a:r>
            <a:r>
              <a:rPr lang="en-US" baseline="0" dirty="0" smtClean="0"/>
              <a:t> formal and informal actors issue studies and reports that help identify the problem </a:t>
            </a:r>
          </a:p>
          <a:p>
            <a:r>
              <a:rPr lang="en-US" baseline="0" dirty="0" smtClean="0"/>
              <a:t>Objective </a:t>
            </a:r>
          </a:p>
          <a:p>
            <a:r>
              <a:rPr lang="en-US" baseline="0" dirty="0" smtClean="0"/>
              <a:t>The facts</a:t>
            </a:r>
          </a:p>
          <a:p>
            <a:r>
              <a:rPr lang="en-US" baseline="0" dirty="0" smtClean="0"/>
              <a:t>Framing of the problem – by interest groups</a:t>
            </a:r>
          </a:p>
          <a:p>
            <a:endParaRPr lang="en-US" dirty="0"/>
          </a:p>
        </p:txBody>
      </p:sp>
    </p:spTree>
    <p:extLst>
      <p:ext uri="{BB962C8B-B14F-4D97-AF65-F5344CB8AC3E}">
        <p14:creationId xmlns:p14="http://schemas.microsoft.com/office/powerpoint/2010/main" val="1409691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Video:  </a:t>
            </a:r>
            <a:r>
              <a:rPr lang="en-US" sz="1200" u="sng" kern="1200" dirty="0" smtClean="0">
                <a:solidFill>
                  <a:schemeClr val="tx1"/>
                </a:solidFill>
                <a:effectLst/>
                <a:ea typeface="+mn-ea"/>
                <a:cs typeface="+mn-cs"/>
                <a:hlinkClick r:id="rId3"/>
              </a:rPr>
              <a:t>http://video.pbs.org/video/1903161323/</a:t>
            </a:r>
            <a:r>
              <a:rPr lang="en-US" sz="1200" u="sng" kern="1200" dirty="0" smtClean="0">
                <a:solidFill>
                  <a:schemeClr val="tx1"/>
                </a:solidFill>
                <a:effectLst/>
                <a:ea typeface="+mn-ea"/>
                <a:cs typeface="+mn-cs"/>
              </a:rPr>
              <a:t>  8 min PA failing infrastructure</a:t>
            </a:r>
            <a:endParaRPr lang="en-US" dirty="0" smtClean="0"/>
          </a:p>
          <a:p>
            <a:endParaRPr lang="en-US" dirty="0" smtClean="0"/>
          </a:p>
          <a:p>
            <a:r>
              <a:rPr lang="en-US" u="sng" dirty="0" smtClean="0"/>
              <a:t>Other possible issues</a:t>
            </a:r>
          </a:p>
          <a:p>
            <a:r>
              <a:rPr lang="en-US" dirty="0" smtClean="0"/>
              <a:t>Substance abuse  (heroin)</a:t>
            </a:r>
            <a:r>
              <a:rPr lang="en-US" baseline="0" dirty="0" smtClean="0"/>
              <a:t> https://www.youtube.com/watch?v=OV4olHeXYoA  </a:t>
            </a:r>
            <a:endParaRPr lang="en-US" dirty="0" smtClean="0"/>
          </a:p>
          <a:p>
            <a:r>
              <a:rPr lang="en-US" baseline="0" dirty="0" smtClean="0"/>
              <a:t>Gun violence  (Chicago) </a:t>
            </a:r>
            <a:r>
              <a:rPr lang="en-US" sz="1200" u="sng" kern="1200" dirty="0" smtClean="0">
                <a:solidFill>
                  <a:schemeClr val="tx1"/>
                </a:solidFill>
                <a:effectLst/>
                <a:ea typeface="+mn-ea"/>
                <a:cs typeface="+mn-cs"/>
                <a:hlinkClick r:id="rId4"/>
              </a:rPr>
              <a:t>http://video.foxnews.com/v/2072659614001</a:t>
            </a:r>
            <a:endParaRPr lang="en-US" dirty="0"/>
          </a:p>
        </p:txBody>
      </p:sp>
    </p:spTree>
    <p:extLst>
      <p:ext uri="{BB962C8B-B14F-4D97-AF65-F5344CB8AC3E}">
        <p14:creationId xmlns:p14="http://schemas.microsoft.com/office/powerpoint/2010/main" val="327227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37" tIns="47418" rIns="94837" bIns="47418"/>
          <a:lstStyle/>
          <a:p>
            <a:fld id="{3795C09E-89EC-472A-AE66-F0B7C1C553D3}" type="slidenum">
              <a:rPr lang="en-US" smtClean="0">
                <a:latin typeface="Calibri" panose="020F0502020204030204" pitchFamily="34" charset="0"/>
              </a:rPr>
              <a:pPr/>
              <a:t>20</a:t>
            </a:fld>
            <a:endParaRPr lang="en-US" dirty="0">
              <a:latin typeface="Calibri" panose="020F0502020204030204" pitchFamily="34" charset="0"/>
            </a:endParaRPr>
          </a:p>
        </p:txBody>
      </p:sp>
    </p:spTree>
    <p:extLst>
      <p:ext uri="{BB962C8B-B14F-4D97-AF65-F5344CB8AC3E}">
        <p14:creationId xmlns:p14="http://schemas.microsoft.com/office/powerpoint/2010/main" val="401178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266825" y="727075"/>
            <a:ext cx="4781550" cy="3586163"/>
          </a:xfrm>
          <a:ln/>
        </p:spPr>
      </p:sp>
      <p:sp>
        <p:nvSpPr>
          <p:cNvPr id="3072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9148891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effectLst/>
              </a:rPr>
              <a:t>http://www.youtube.com/watch?v=Dqabs9xysYA</a:t>
            </a:r>
          </a:p>
          <a:p>
            <a:r>
              <a:rPr lang="en-US" u="sng" dirty="0" smtClean="0">
                <a:effectLst/>
                <a:hlinkClick r:id="rId3"/>
              </a:rPr>
              <a:t>http://www.commonwealthfund.org/Health-Reform/Health-Reform-Resource.aspx</a:t>
            </a:r>
            <a:r>
              <a:rPr lang="en-US" dirty="0" smtClean="0">
                <a:effectLst/>
              </a:rPr>
              <a:t> </a:t>
            </a:r>
          </a:p>
          <a:p>
            <a:r>
              <a:rPr lang="en-US" dirty="0" smtClean="0"/>
              <a:t> </a:t>
            </a:r>
          </a:p>
          <a:p>
            <a:r>
              <a:rPr lang="en-US" dirty="0" smtClean="0"/>
              <a:t>http://www.youtube.com/watch?v=vju70I6qSKk which policy tools are in evidence?  Regulation, mandates, government management,</a:t>
            </a:r>
            <a:r>
              <a:rPr lang="en-US" baseline="0" dirty="0" smtClean="0"/>
              <a:t> </a:t>
            </a:r>
            <a:r>
              <a:rPr lang="en-US" dirty="0" smtClean="0"/>
              <a:t>marketplace incentives, public </a:t>
            </a:r>
            <a:r>
              <a:rPr lang="en-US" dirty="0" smtClean="0"/>
              <a:t>education</a:t>
            </a:r>
          </a:p>
          <a:p>
            <a:endParaRPr lang="en-US" dirty="0" smtClean="0"/>
          </a:p>
          <a:p>
            <a:r>
              <a:rPr lang="en-US" dirty="0" smtClean="0"/>
              <a:t>Clip Art photo.</a:t>
            </a:r>
            <a:endParaRPr lang="en-US" dirty="0" smtClean="0"/>
          </a:p>
        </p:txBody>
      </p:sp>
    </p:spTree>
    <p:extLst>
      <p:ext uri="{BB962C8B-B14F-4D97-AF65-F5344CB8AC3E}">
        <p14:creationId xmlns:p14="http://schemas.microsoft.com/office/powerpoint/2010/main" val="338275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37" tIns="47418" rIns="94837" bIns="47418"/>
          <a:lstStyle/>
          <a:p>
            <a:fld id="{3795C09E-89EC-472A-AE66-F0B7C1C553D3}" type="slidenum">
              <a:rPr lang="en-US" smtClean="0">
                <a:latin typeface="Calibri" panose="020F0502020204030204" pitchFamily="34" charset="0"/>
              </a:rPr>
              <a:pPr/>
              <a:t>25</a:t>
            </a:fld>
            <a:endParaRPr lang="en-US" dirty="0">
              <a:latin typeface="Calibri" panose="020F0502020204030204" pitchFamily="34" charset="0"/>
            </a:endParaRPr>
          </a:p>
        </p:txBody>
      </p:sp>
    </p:spTree>
    <p:extLst>
      <p:ext uri="{BB962C8B-B14F-4D97-AF65-F5344CB8AC3E}">
        <p14:creationId xmlns:p14="http://schemas.microsoft.com/office/powerpoint/2010/main" val="1385616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http://www.youtube.com/watch?v=xNH2tOuuZvA</a:t>
            </a:r>
            <a:r>
              <a:rPr lang="en-US" sz="1200" kern="1200" dirty="0" smtClean="0">
                <a:solidFill>
                  <a:schemeClr val="tx1"/>
                </a:solidFill>
                <a:effectLst/>
                <a:ea typeface="+mn-ea"/>
                <a:cs typeface="+mn-cs"/>
              </a:rPr>
              <a:t> “Alec Baldwin Mocks American Airline Incident on 'Saturday Night Live.'” (December 12, 2011). Introduction to Chapter 3 incident dealing with turning off wireless devices on airplane departures. SNL sketch replayed by Good Morning America. (Time:  2:02) </a:t>
            </a:r>
            <a:endParaRPr lang="en-US" dirty="0" smtClean="0"/>
          </a:p>
          <a:p>
            <a:endParaRPr lang="en-US" dirty="0"/>
          </a:p>
        </p:txBody>
      </p:sp>
    </p:spTree>
    <p:extLst>
      <p:ext uri="{BB962C8B-B14F-4D97-AF65-F5344CB8AC3E}">
        <p14:creationId xmlns:p14="http://schemas.microsoft.com/office/powerpoint/2010/main" val="2726740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266825" y="727075"/>
            <a:ext cx="4781550" cy="3586163"/>
          </a:xfrm>
          <a:ln/>
        </p:spPr>
      </p:sp>
      <p:sp>
        <p:nvSpPr>
          <p:cNvPr id="6144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68810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Small group work:  Assign a theory to each group.  All use same current issue. With a current public policy example, such as gun control, use the theories of policymaking to help explain how a policy to address gun violence would be developed (theories).  Use video resource on Chicago gun violence. </a:t>
            </a:r>
          </a:p>
          <a:p>
            <a:endParaRPr lang="en-US" dirty="0"/>
          </a:p>
        </p:txBody>
      </p:sp>
    </p:spTree>
    <p:extLst>
      <p:ext uri="{BB962C8B-B14F-4D97-AF65-F5344CB8AC3E}">
        <p14:creationId xmlns:p14="http://schemas.microsoft.com/office/powerpoint/2010/main" val="3868866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http://www.youtube.com/watch?v=wjGPfeG1HjU</a:t>
            </a:r>
            <a:r>
              <a:rPr lang="en-US" sz="1200" kern="1200" dirty="0" smtClean="0">
                <a:solidFill>
                  <a:schemeClr val="tx1"/>
                </a:solidFill>
                <a:effectLst/>
                <a:ea typeface="+mn-ea"/>
                <a:cs typeface="+mn-cs"/>
              </a:rPr>
              <a:t> “America and the Elite Theory of Democracy,” by Keith Hughes History.  In a fun and mostly accurate way, explains the elite theory of policymaking. April 8, 2012. (Time:  8:24).</a:t>
            </a:r>
          </a:p>
          <a:p>
            <a:endParaRPr lang="en-US" dirty="0"/>
          </a:p>
        </p:txBody>
      </p:sp>
    </p:spTree>
    <p:extLst>
      <p:ext uri="{BB962C8B-B14F-4D97-AF65-F5344CB8AC3E}">
        <p14:creationId xmlns:p14="http://schemas.microsoft.com/office/powerpoint/2010/main" val="1698890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Clip Art photo</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2950343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266825" y="727075"/>
            <a:ext cx="4781550" cy="3586163"/>
          </a:xfrm>
          <a:ln/>
        </p:spPr>
      </p:sp>
      <p:sp>
        <p:nvSpPr>
          <p:cNvPr id="63491" name="Rectangle 3"/>
          <p:cNvSpPr>
            <a:spLocks noGrp="1" noChangeArrowheads="1"/>
          </p:cNvSpPr>
          <p:nvPr>
            <p:ph type="body" idx="1"/>
          </p:nvPr>
        </p:nvSpPr>
        <p:spPr/>
        <p:txBody>
          <a:bodyPr/>
          <a:lstStyle/>
          <a:p>
            <a:pPr marL="0" marR="0" lvl="1" indent="0" algn="l" defTabSz="948368" rtl="0" eaLnBrk="0" fontAlgn="base" latinLnBrk="0" hangingPunct="0">
              <a:lnSpc>
                <a:spcPct val="100000"/>
              </a:lnSpc>
              <a:spcBef>
                <a:spcPct val="30000"/>
              </a:spcBef>
              <a:spcAft>
                <a:spcPct val="0"/>
              </a:spcAft>
              <a:buClrTx/>
              <a:buSzTx/>
              <a:buFontTx/>
              <a:buNone/>
              <a:tabLst/>
              <a:defRPr/>
            </a:pPr>
            <a:r>
              <a:rPr lang="en-US" dirty="0" smtClean="0"/>
              <a:t>Discussion: </a:t>
            </a:r>
            <a:r>
              <a:rPr lang="en-US" sz="1200" kern="1200" dirty="0" smtClean="0">
                <a:solidFill>
                  <a:schemeClr val="tx1"/>
                </a:solidFill>
                <a:effectLst/>
                <a:ea typeface="+mn-ea"/>
                <a:cs typeface="+mn-cs"/>
              </a:rPr>
              <a:t>With a current public policy example, such as gun control, use the theories of policymaking to help explain how a policy to address gun violence would be developed. </a:t>
            </a:r>
            <a:endParaRPr lang="en-US" sz="1200" kern="1200" dirty="0" smtClean="0">
              <a:solidFill>
                <a:schemeClr val="tx1"/>
              </a:solidFill>
              <a:effectLst/>
              <a:ea typeface="+mn-ea"/>
              <a:cs typeface="+mn-cs"/>
            </a:endParaRPr>
          </a:p>
          <a:p>
            <a:pPr marL="0" marR="0" lvl="1" indent="0" algn="l" defTabSz="948368"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1" indent="0" algn="l" defTabSz="948368"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Clip Art photo.</a:t>
            </a:r>
            <a:endParaRPr lang="en-US" sz="1200" kern="1200" dirty="0" smtClean="0">
              <a:solidFill>
                <a:schemeClr val="tx1"/>
              </a:solidFill>
              <a:effectLst/>
              <a:ea typeface="+mn-ea"/>
              <a:cs typeface="+mn-cs"/>
            </a:endParaRPr>
          </a:p>
          <a:p>
            <a:pPr marL="0" lvl="1" defTabSz="948368">
              <a:defRPr/>
            </a:pPr>
            <a:endParaRPr lang="en-US" baseline="0" dirty="0" smtClean="0"/>
          </a:p>
          <a:p>
            <a:pPr marL="0" lvl="1" defTabSz="948368">
              <a:defRPr/>
            </a:pPr>
            <a:endParaRPr lang="en-US" baseline="0" dirty="0" smtClean="0"/>
          </a:p>
        </p:txBody>
      </p:sp>
    </p:spTree>
    <p:extLst>
      <p:ext uri="{BB962C8B-B14F-4D97-AF65-F5344CB8AC3E}">
        <p14:creationId xmlns:p14="http://schemas.microsoft.com/office/powerpoint/2010/main" val="3042486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11/4/2014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hyperlink" Target="http://video.pbs.org/video/1903161323/" TargetMode="External"/><Relationship Id="rId4" Type="http://schemas.openxmlformats.org/officeDocument/2006/relationships/hyperlink" Target="http://video.foxnews.com/v/207265961400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video.foxnews.com/v/2072659614001/chicago-has-tough-gun-laws-leads-nation-in-gun-violenc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video.pbs.org/video/1903161323/"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7.png"/><Relationship Id="rId4" Type="http://schemas.openxmlformats.org/officeDocument/2006/relationships/hyperlink" Target="https://www.youtube.com/watch?v=vju70I6qSKk" TargetMode="Externa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xNH2tOuuZv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wjGPfeG1Hj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5334000"/>
            <a:ext cx="8534400" cy="1219200"/>
          </a:xfrm>
          <a:noFill/>
          <a:effectLst>
            <a:innerShdw blurRad="63500" dist="50800" dir="2700000">
              <a:prstClr val="black">
                <a:alpha val="50000"/>
              </a:prstClr>
            </a:innerShdw>
          </a:effectLst>
        </p:spPr>
        <p:txBody>
          <a:bodyPr>
            <a:normAutofit fontScale="90000"/>
          </a:bodyPr>
          <a:lstStyle/>
          <a:p>
            <a:pPr algn="l"/>
            <a:r>
              <a:rPr lang="en-US" sz="4600" b="1" dirty="0" smtClean="0">
                <a:solidFill>
                  <a:schemeClr val="bg1"/>
                </a:solidFill>
              </a:rPr>
              <a:t>Chapter Three: </a:t>
            </a:r>
            <a:r>
              <a:rPr lang="en-US" sz="4600" b="1" dirty="0" smtClean="0">
                <a:solidFill>
                  <a:schemeClr val="bg1"/>
                </a:solidFill>
              </a:rPr>
              <a:t>Understanding </a:t>
            </a:r>
            <a:r>
              <a:rPr lang="en-US" sz="4600" b="1" dirty="0" smtClean="0">
                <a:solidFill>
                  <a:schemeClr val="bg1"/>
                </a:solidFill>
              </a:rPr>
              <a:t>Public</a:t>
            </a:r>
            <a:br>
              <a:rPr lang="en-US" sz="4600" b="1" dirty="0" smtClean="0">
                <a:solidFill>
                  <a:schemeClr val="bg1"/>
                </a:solidFill>
              </a:rPr>
            </a:br>
            <a:r>
              <a:rPr lang="en-US" sz="4600" b="1" dirty="0" smtClean="0">
                <a:solidFill>
                  <a:schemeClr val="bg1"/>
                </a:solidFill>
              </a:rPr>
              <a:t>Policymaking</a:t>
            </a:r>
            <a:endParaRPr lang="en-US" sz="4600" b="1" dirty="0">
              <a:solidFill>
                <a:schemeClr val="bg1"/>
              </a:solidFill>
            </a:endParaRPr>
          </a:p>
        </p:txBody>
      </p:sp>
    </p:spTree>
    <p:custDataLst>
      <p:tags r:id="rId1"/>
    </p:custDataLst>
    <p:extLst>
      <p:ext uri="{BB962C8B-B14F-4D97-AF65-F5344CB8AC3E}">
        <p14:creationId xmlns:p14="http://schemas.microsoft.com/office/powerpoint/2010/main" val="30201224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5000"/>
            <a:ext cx="5791200" cy="1295400"/>
          </a:xfrm>
          <a:noFill/>
          <a:effectLst>
            <a:innerShdw blurRad="63500" dist="50800" dir="2700000">
              <a:prstClr val="black">
                <a:alpha val="50000"/>
              </a:prstClr>
            </a:innerShdw>
          </a:effectLst>
        </p:spPr>
        <p:txBody>
          <a:bodyPr/>
          <a:lstStyle/>
          <a:p>
            <a:r>
              <a:rPr lang="en-US" b="1" dirty="0" smtClean="0">
                <a:solidFill>
                  <a:schemeClr val="bg1"/>
                </a:solidFill>
              </a:rPr>
              <a:t>Rational Choice Theory </a:t>
            </a:r>
            <a:endParaRPr lang="en-US" b="1" dirty="0">
              <a:solidFill>
                <a:schemeClr val="bg1"/>
              </a:solidFill>
            </a:endParaRPr>
          </a:p>
        </p:txBody>
      </p:sp>
      <p:sp>
        <p:nvSpPr>
          <p:cNvPr id="3" name="Content Placeholder 2"/>
          <p:cNvSpPr>
            <a:spLocks noGrp="1"/>
          </p:cNvSpPr>
          <p:nvPr>
            <p:ph idx="1"/>
          </p:nvPr>
        </p:nvSpPr>
        <p:spPr>
          <a:xfrm>
            <a:off x="762000" y="1981200"/>
            <a:ext cx="7920006" cy="4419600"/>
          </a:xfrm>
          <a:noFill/>
          <a:effectLst>
            <a:innerShdw blurRad="63500" dist="50800" dir="2700000">
              <a:prstClr val="black">
                <a:alpha val="50000"/>
              </a:prstClr>
            </a:innerShdw>
          </a:effectLst>
        </p:spPr>
        <p:txBody>
          <a:bodyPr>
            <a:normAutofit fontScale="92500" lnSpcReduction="10000"/>
          </a:bodyPr>
          <a:lstStyle/>
          <a:p>
            <a:pPr marL="119063" lvl="1" indent="-119063" defTabSz="948368">
              <a:defRPr/>
            </a:pPr>
            <a:r>
              <a:rPr lang="en-US" sz="3000" b="1" dirty="0" smtClean="0">
                <a:solidFill>
                  <a:schemeClr val="bg1"/>
                </a:solidFill>
              </a:rPr>
              <a:t>An economic model </a:t>
            </a:r>
          </a:p>
          <a:p>
            <a:pPr marL="342900" lvl="1" indent="-342900" defTabSz="948368">
              <a:defRPr/>
            </a:pPr>
            <a:endParaRPr lang="en-US" sz="3000" b="1" dirty="0" smtClean="0">
              <a:solidFill>
                <a:schemeClr val="bg1"/>
              </a:solidFill>
            </a:endParaRPr>
          </a:p>
          <a:p>
            <a:pPr marL="119063" lvl="1" indent="-119063" defTabSz="948368">
              <a:defRPr/>
            </a:pPr>
            <a:r>
              <a:rPr lang="en-US" sz="3000" b="1" dirty="0" smtClean="0">
                <a:solidFill>
                  <a:schemeClr val="bg1"/>
                </a:solidFill>
              </a:rPr>
              <a:t>Policy decisions made by self-interested </a:t>
            </a:r>
            <a:r>
              <a:rPr lang="en-US" sz="3500" b="1" dirty="0" smtClean="0">
                <a:solidFill>
                  <a:schemeClr val="bg1"/>
                </a:solidFill>
              </a:rPr>
              <a:t>individual policy actors</a:t>
            </a:r>
          </a:p>
          <a:p>
            <a:pPr marL="463550" lvl="2" indent="-120650" defTabSz="948368">
              <a:defRPr/>
            </a:pPr>
            <a:r>
              <a:rPr lang="en-US" sz="2500" b="1" dirty="0">
                <a:solidFill>
                  <a:schemeClr val="bg1"/>
                </a:solidFill>
              </a:rPr>
              <a:t>Politician:  re-election implications</a:t>
            </a:r>
          </a:p>
          <a:p>
            <a:pPr marL="463550" lvl="2" indent="-120650" defTabSz="948368">
              <a:defRPr/>
            </a:pPr>
            <a:r>
              <a:rPr lang="en-US" sz="2500" b="1" dirty="0">
                <a:solidFill>
                  <a:schemeClr val="bg1"/>
                </a:solidFill>
              </a:rPr>
              <a:t>Public:  public behavior (e.g., gas tax hike</a:t>
            </a:r>
            <a:r>
              <a:rPr lang="en-US" sz="2500" b="1" dirty="0" smtClean="0">
                <a:solidFill>
                  <a:schemeClr val="bg1"/>
                </a:solidFill>
              </a:rPr>
              <a:t>)</a:t>
            </a:r>
          </a:p>
          <a:p>
            <a:pPr marL="685800" lvl="2" indent="-342900" defTabSz="948368">
              <a:defRPr/>
            </a:pPr>
            <a:endParaRPr lang="en-US" sz="3000" b="1" dirty="0">
              <a:solidFill>
                <a:schemeClr val="bg1"/>
              </a:solidFill>
            </a:endParaRPr>
          </a:p>
          <a:p>
            <a:pPr marL="119063" lvl="1" indent="-119063" defTabSz="948368">
              <a:defRPr/>
            </a:pPr>
            <a:r>
              <a:rPr lang="en-US" sz="3000" b="1" dirty="0" smtClean="0">
                <a:solidFill>
                  <a:schemeClr val="bg1"/>
                </a:solidFill>
              </a:rPr>
              <a:t>People make rational </a:t>
            </a:r>
            <a:r>
              <a:rPr lang="en-US" sz="3000" b="1" dirty="0">
                <a:solidFill>
                  <a:schemeClr val="bg1"/>
                </a:solidFill>
              </a:rPr>
              <a:t>choices to protect </a:t>
            </a:r>
            <a:r>
              <a:rPr lang="en-US" sz="3000" b="1" dirty="0" smtClean="0">
                <a:solidFill>
                  <a:schemeClr val="bg1"/>
                </a:solidFill>
              </a:rPr>
              <a:t>self-interests</a:t>
            </a:r>
          </a:p>
          <a:p>
            <a:pPr marL="119063" lvl="1" indent="-119063" defTabSz="948368">
              <a:defRPr/>
            </a:pPr>
            <a:endParaRPr lang="en-US" sz="3000" b="1" dirty="0">
              <a:solidFill>
                <a:schemeClr val="bg1"/>
              </a:solidFill>
            </a:endParaRPr>
          </a:p>
          <a:p>
            <a:pPr marL="119063" lvl="1" indent="-119063" defTabSz="948368">
              <a:defRPr/>
            </a:pPr>
            <a:r>
              <a:rPr lang="en-US" sz="3000" b="1" dirty="0" smtClean="0">
                <a:solidFill>
                  <a:schemeClr val="bg1"/>
                </a:solidFill>
              </a:rPr>
              <a:t>Useful to predict implications of policy alternatives</a:t>
            </a:r>
          </a:p>
          <a:p>
            <a:pPr marL="514350" lvl="2" indent="-342900" defTabSz="948368">
              <a:defRPr/>
            </a:pPr>
            <a:endParaRPr lang="en-US" dirty="0"/>
          </a:p>
          <a:p>
            <a:pPr marL="0" indent="0">
              <a:buNone/>
            </a:pPr>
            <a:endParaRPr lang="en-US" dirty="0"/>
          </a:p>
        </p:txBody>
      </p:sp>
      <p:pic>
        <p:nvPicPr>
          <p:cNvPr id="1029" name="Picture 5" descr="C:\Users\klowry\AppData\Local\Microsoft\Windows\Temporary Internet Files\Content.IE5\JLRM4Z02\MP900431118[1].jpg"/>
          <p:cNvPicPr>
            <a:picLocks noChangeAspect="1" noChangeArrowheads="1"/>
          </p:cNvPicPr>
          <p:nvPr/>
        </p:nvPicPr>
        <p:blipFill>
          <a:blip r:embed="rId3" cstate="print"/>
          <a:srcRect/>
          <a:stretch>
            <a:fillRect/>
          </a:stretch>
        </p:blipFill>
        <p:spPr bwMode="auto">
          <a:xfrm>
            <a:off x="6781800" y="152400"/>
            <a:ext cx="2133600" cy="1828800"/>
          </a:xfrm>
          <a:prstGeom prst="rect">
            <a:avLst/>
          </a:prstGeom>
          <a:noFill/>
          <a:ln>
            <a:noFill/>
          </a:ln>
        </p:spPr>
      </p:pic>
    </p:spTree>
    <p:extLst>
      <p:ext uri="{BB962C8B-B14F-4D97-AF65-F5344CB8AC3E}">
        <p14:creationId xmlns:p14="http://schemas.microsoft.com/office/powerpoint/2010/main" val="773117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7886700" cy="1325563"/>
          </a:xfrm>
          <a:noFill/>
          <a:effectLst>
            <a:innerShdw blurRad="63500" dist="50800" dir="2700000">
              <a:prstClr val="black">
                <a:alpha val="50000"/>
              </a:prstClr>
            </a:innerShdw>
          </a:effectLst>
        </p:spPr>
        <p:txBody>
          <a:bodyPr/>
          <a:lstStyle/>
          <a:p>
            <a:r>
              <a:rPr lang="en-US" b="1" dirty="0" smtClean="0">
                <a:solidFill>
                  <a:schemeClr val="bg1"/>
                </a:solidFill>
              </a:rPr>
              <a:t>Political Systems Theory</a:t>
            </a:r>
            <a:endParaRPr lang="en-US" b="1" dirty="0">
              <a:solidFill>
                <a:schemeClr val="bg1"/>
              </a:solidFill>
            </a:endParaRPr>
          </a:p>
        </p:txBody>
      </p:sp>
      <p:sp>
        <p:nvSpPr>
          <p:cNvPr id="3" name="Content Placeholder 2"/>
          <p:cNvSpPr>
            <a:spLocks noGrp="1"/>
          </p:cNvSpPr>
          <p:nvPr>
            <p:ph idx="1"/>
          </p:nvPr>
        </p:nvSpPr>
        <p:spPr>
          <a:xfrm>
            <a:off x="685800" y="1981200"/>
            <a:ext cx="8001000" cy="4114800"/>
          </a:xfrm>
          <a:noFill/>
          <a:effectLst>
            <a:innerShdw blurRad="63500" dist="50800" dir="2700000">
              <a:prstClr val="black">
                <a:alpha val="50000"/>
              </a:prstClr>
            </a:innerShdw>
          </a:effectLst>
        </p:spPr>
        <p:txBody>
          <a:bodyPr>
            <a:normAutofit fontScale="85000" lnSpcReduction="20000"/>
          </a:bodyPr>
          <a:lstStyle/>
          <a:p>
            <a:pPr marL="119063" lvl="1" indent="-119063" defTabSz="948368">
              <a:defRPr/>
            </a:pPr>
            <a:r>
              <a:rPr lang="en-US" sz="3300" b="1" dirty="0" smtClean="0">
                <a:solidFill>
                  <a:schemeClr val="bg1"/>
                </a:solidFill>
              </a:rPr>
              <a:t>A broader general systems theory</a:t>
            </a:r>
          </a:p>
          <a:p>
            <a:pPr marL="119063" lvl="1" indent="-119063" defTabSz="948368">
              <a:defRPr/>
            </a:pPr>
            <a:endParaRPr lang="en-US" sz="3300" b="1" dirty="0" smtClean="0">
              <a:solidFill>
                <a:schemeClr val="bg1"/>
              </a:solidFill>
            </a:endParaRPr>
          </a:p>
          <a:p>
            <a:pPr marL="119063" lvl="1" indent="-119063" defTabSz="948368">
              <a:defRPr/>
            </a:pPr>
            <a:r>
              <a:rPr lang="en-US" sz="3300" b="1" dirty="0" smtClean="0">
                <a:solidFill>
                  <a:schemeClr val="bg1"/>
                </a:solidFill>
              </a:rPr>
              <a:t>Considers pressures on the process from the environment (demands)</a:t>
            </a:r>
          </a:p>
          <a:p>
            <a:pPr marL="119063" lvl="1" indent="-119063" defTabSz="948368">
              <a:defRPr/>
            </a:pPr>
            <a:endParaRPr lang="en-US" sz="3300" b="1" dirty="0" smtClean="0">
              <a:solidFill>
                <a:schemeClr val="bg1"/>
              </a:solidFill>
            </a:endParaRPr>
          </a:p>
          <a:p>
            <a:pPr marL="119063" lvl="1" indent="-119063" defTabSz="948368">
              <a:defRPr/>
            </a:pPr>
            <a:r>
              <a:rPr lang="en-US" sz="3300" b="1" dirty="0" smtClean="0">
                <a:solidFill>
                  <a:schemeClr val="bg1"/>
                </a:solidFill>
              </a:rPr>
              <a:t>Examines how the policy process flows</a:t>
            </a:r>
          </a:p>
          <a:p>
            <a:pPr marL="688975" lvl="3" indent="-119063" defTabSz="948368">
              <a:defRPr/>
            </a:pPr>
            <a:r>
              <a:rPr lang="en-US" sz="3300" b="1" dirty="0" smtClean="0">
                <a:solidFill>
                  <a:schemeClr val="bg1"/>
                </a:solidFill>
              </a:rPr>
              <a:t>Inputs,  policy outputs, policy outcomes, and feedback</a:t>
            </a:r>
          </a:p>
          <a:p>
            <a:pPr marL="914400" lvl="3" indent="-285750" defTabSz="948368">
              <a:defRPr/>
            </a:pPr>
            <a:endParaRPr lang="en-US" sz="3300" b="1" dirty="0">
              <a:solidFill>
                <a:schemeClr val="bg1"/>
              </a:solidFill>
            </a:endParaRPr>
          </a:p>
          <a:p>
            <a:pPr marL="119063" lvl="1" indent="-119063" defTabSz="948368">
              <a:defRPr/>
            </a:pPr>
            <a:r>
              <a:rPr lang="en-US" sz="3300" b="1" dirty="0" smtClean="0">
                <a:solidFill>
                  <a:schemeClr val="bg1"/>
                </a:solidFill>
              </a:rPr>
              <a:t>Government responds to demands from interest groups and the public (inputs) by making policy (outputs).</a:t>
            </a:r>
            <a:endParaRPr lang="en-US" sz="3300" b="1" dirty="0">
              <a:solidFill>
                <a:schemeClr val="bg1"/>
              </a:solidFill>
            </a:endParaRPr>
          </a:p>
          <a:p>
            <a:pPr marL="0" indent="0">
              <a:buNone/>
            </a:pPr>
            <a:endParaRPr lang="en-US" sz="1800" dirty="0"/>
          </a:p>
        </p:txBody>
      </p:sp>
    </p:spTree>
    <p:extLst>
      <p:ext uri="{BB962C8B-B14F-4D97-AF65-F5344CB8AC3E}">
        <p14:creationId xmlns:p14="http://schemas.microsoft.com/office/powerpoint/2010/main" val="168120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026"/>
          <p:cNvSpPr>
            <a:spLocks noGrp="1" noChangeArrowheads="1"/>
          </p:cNvSpPr>
          <p:nvPr>
            <p:ph type="title"/>
          </p:nvPr>
        </p:nvSpPr>
        <p:spPr>
          <a:xfrm>
            <a:off x="762000" y="914400"/>
            <a:ext cx="8210550" cy="1325563"/>
          </a:xfrm>
          <a:noFill/>
          <a:effectLst>
            <a:innerShdw blurRad="63500" dist="50800" dir="2700000">
              <a:prstClr val="black">
                <a:alpha val="50000"/>
              </a:prstClr>
            </a:innerShdw>
          </a:effectLst>
        </p:spPr>
        <p:txBody>
          <a:bodyPr>
            <a:normAutofit/>
          </a:bodyPr>
          <a:lstStyle/>
          <a:p>
            <a:r>
              <a:rPr lang="en-US" b="1" dirty="0" smtClean="0">
                <a:solidFill>
                  <a:schemeClr val="bg1"/>
                </a:solidFill>
              </a:rPr>
              <a:t>Apply It: Five Competing Models of Policymaking</a:t>
            </a:r>
            <a:endParaRPr lang="en-US" b="1" dirty="0">
              <a:solidFill>
                <a:schemeClr val="bg1"/>
              </a:solidFill>
            </a:endParaRPr>
          </a:p>
        </p:txBody>
      </p:sp>
      <p:sp>
        <p:nvSpPr>
          <p:cNvPr id="62467" name="Rectangle 1027"/>
          <p:cNvSpPr>
            <a:spLocks noGrp="1" noChangeArrowheads="1"/>
          </p:cNvSpPr>
          <p:nvPr>
            <p:ph type="body" idx="1"/>
          </p:nvPr>
        </p:nvSpPr>
        <p:spPr>
          <a:xfrm>
            <a:off x="4114800" y="2590800"/>
            <a:ext cx="4724400" cy="3124200"/>
          </a:xfrm>
          <a:noFill/>
          <a:effectLst>
            <a:innerShdw blurRad="63500" dist="50800" dir="2700000">
              <a:prstClr val="black">
                <a:alpha val="50000"/>
              </a:prstClr>
            </a:innerShdw>
          </a:effectLst>
        </p:spPr>
        <p:txBody>
          <a:bodyPr>
            <a:normAutofit/>
          </a:bodyPr>
          <a:lstStyle/>
          <a:p>
            <a:r>
              <a:rPr lang="en-US" sz="3200" b="1" dirty="0" smtClean="0">
                <a:solidFill>
                  <a:schemeClr val="bg1"/>
                </a:solidFill>
              </a:rPr>
              <a:t>Elite theory</a:t>
            </a:r>
          </a:p>
          <a:p>
            <a:r>
              <a:rPr lang="en-US" sz="3200" b="1" dirty="0" smtClean="0">
                <a:solidFill>
                  <a:schemeClr val="bg1"/>
                </a:solidFill>
              </a:rPr>
              <a:t>Group </a:t>
            </a:r>
            <a:r>
              <a:rPr lang="en-US" sz="3200" b="1" dirty="0" smtClean="0">
                <a:solidFill>
                  <a:schemeClr val="bg1"/>
                </a:solidFill>
              </a:rPr>
              <a:t>theory</a:t>
            </a:r>
          </a:p>
          <a:p>
            <a:r>
              <a:rPr lang="en-US" sz="3200" b="1" dirty="0" smtClean="0">
                <a:solidFill>
                  <a:schemeClr val="bg1"/>
                </a:solidFill>
              </a:rPr>
              <a:t>Institutional </a:t>
            </a:r>
            <a:r>
              <a:rPr lang="en-US" sz="3200" b="1" dirty="0" smtClean="0">
                <a:solidFill>
                  <a:schemeClr val="bg1"/>
                </a:solidFill>
              </a:rPr>
              <a:t>theory</a:t>
            </a:r>
          </a:p>
          <a:p>
            <a:r>
              <a:rPr lang="en-US" sz="3200" b="1" dirty="0" smtClean="0">
                <a:solidFill>
                  <a:schemeClr val="bg1"/>
                </a:solidFill>
              </a:rPr>
              <a:t>Rational </a:t>
            </a:r>
            <a:r>
              <a:rPr lang="en-US" sz="3200" b="1" dirty="0">
                <a:solidFill>
                  <a:schemeClr val="bg1"/>
                </a:solidFill>
              </a:rPr>
              <a:t>choice </a:t>
            </a:r>
            <a:r>
              <a:rPr lang="en-US" sz="3200" b="1" dirty="0" smtClean="0">
                <a:solidFill>
                  <a:schemeClr val="bg1"/>
                </a:solidFill>
              </a:rPr>
              <a:t>theory</a:t>
            </a:r>
          </a:p>
          <a:p>
            <a:r>
              <a:rPr lang="en-US" sz="3200" b="1" dirty="0" smtClean="0">
                <a:solidFill>
                  <a:schemeClr val="bg1"/>
                </a:solidFill>
              </a:rPr>
              <a:t>Political </a:t>
            </a:r>
            <a:r>
              <a:rPr lang="en-US" sz="3200" b="1" dirty="0">
                <a:solidFill>
                  <a:schemeClr val="bg1"/>
                </a:solidFill>
              </a:rPr>
              <a:t>systems </a:t>
            </a:r>
            <a:r>
              <a:rPr lang="en-US" sz="3200" b="1" dirty="0" smtClean="0">
                <a:solidFill>
                  <a:schemeClr val="bg1"/>
                </a:solidFill>
              </a:rPr>
              <a:t>theory</a:t>
            </a:r>
            <a:endParaRPr lang="en-US" sz="3200" b="1" dirty="0">
              <a:solidFill>
                <a:schemeClr val="bg1"/>
              </a:solidFill>
            </a:endParaRPr>
          </a:p>
        </p:txBody>
      </p:sp>
      <p:pic>
        <p:nvPicPr>
          <p:cNvPr id="4099" name="Picture 3" descr="C:\Users\klowry\AppData\Local\Microsoft\Windows\Temporary Internet Files\Content.IE5\2M61PBYA\MC900039006[1].wmf"/>
          <p:cNvPicPr>
            <a:picLocks noChangeAspect="1" noChangeArrowheads="1"/>
          </p:cNvPicPr>
          <p:nvPr/>
        </p:nvPicPr>
        <p:blipFill>
          <a:blip r:embed="rId4" cstate="print"/>
          <a:srcRect/>
          <a:stretch>
            <a:fillRect/>
          </a:stretch>
        </p:blipFill>
        <p:spPr bwMode="auto">
          <a:xfrm>
            <a:off x="533400" y="2475639"/>
            <a:ext cx="3505200" cy="3239361"/>
          </a:xfrm>
          <a:prstGeom prst="rect">
            <a:avLst/>
          </a:prstGeom>
          <a:noFill/>
        </p:spPr>
      </p:pic>
    </p:spTree>
    <p:custDataLst>
      <p:tags r:id="rId1"/>
    </p:custDataLst>
    <p:extLst>
      <p:ext uri="{BB962C8B-B14F-4D97-AF65-F5344CB8AC3E}">
        <p14:creationId xmlns:p14="http://schemas.microsoft.com/office/powerpoint/2010/main" val="2400372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38200"/>
            <a:ext cx="7829550" cy="1325563"/>
          </a:xfrm>
          <a:noFill/>
          <a:effectLst>
            <a:innerShdw blurRad="63500" dist="50800" dir="2700000">
              <a:prstClr val="black">
                <a:alpha val="50000"/>
              </a:prstClr>
            </a:innerShdw>
          </a:effectLst>
        </p:spPr>
        <p:txBody>
          <a:bodyPr>
            <a:noAutofit/>
          </a:bodyPr>
          <a:lstStyle/>
          <a:p>
            <a:r>
              <a:rPr lang="en-US" sz="4500" b="1" dirty="0" smtClean="0">
                <a:solidFill>
                  <a:schemeClr val="bg1"/>
                </a:solidFill>
              </a:rPr>
              <a:t>Kraft &amp; Furlong: </a:t>
            </a:r>
            <a:br>
              <a:rPr lang="en-US" sz="4500" b="1" dirty="0" smtClean="0">
                <a:solidFill>
                  <a:schemeClr val="bg1"/>
                </a:solidFill>
              </a:rPr>
            </a:br>
            <a:r>
              <a:rPr lang="en-US" sz="4500" b="1" dirty="0" smtClean="0">
                <a:solidFill>
                  <a:schemeClr val="bg1"/>
                </a:solidFill>
              </a:rPr>
              <a:t>Policy Process Model</a:t>
            </a:r>
            <a:endParaRPr lang="en-US" sz="4500" b="1" dirty="0">
              <a:solidFill>
                <a:schemeClr val="bg1"/>
              </a:solidFill>
            </a:endParaRPr>
          </a:p>
        </p:txBody>
      </p:sp>
      <p:sp>
        <p:nvSpPr>
          <p:cNvPr id="3" name="Subtitle 2"/>
          <p:cNvSpPr>
            <a:spLocks noGrp="1"/>
          </p:cNvSpPr>
          <p:nvPr>
            <p:ph idx="1"/>
          </p:nvPr>
        </p:nvSpPr>
        <p:spPr>
          <a:xfrm>
            <a:off x="840000" y="2125662"/>
            <a:ext cx="7675350" cy="4351338"/>
          </a:xfrm>
          <a:noFill/>
          <a:effectLst>
            <a:innerShdw blurRad="63500" dist="50800" dir="2700000">
              <a:prstClr val="black">
                <a:alpha val="50000"/>
              </a:prstClr>
            </a:innerShdw>
          </a:effectLst>
        </p:spPr>
        <p:txBody>
          <a:bodyPr>
            <a:normAutofit/>
          </a:bodyPr>
          <a:lstStyle/>
          <a:p>
            <a:r>
              <a:rPr lang="en-US" sz="3500" b="1" dirty="0" smtClean="0">
                <a:solidFill>
                  <a:schemeClr val="bg1"/>
                </a:solidFill>
              </a:rPr>
              <a:t>Flow of events to create policy</a:t>
            </a:r>
            <a:endParaRPr lang="en-US" sz="3500" b="1" dirty="0">
              <a:solidFill>
                <a:schemeClr val="bg1"/>
              </a:solidFill>
            </a:endParaRPr>
          </a:p>
        </p:txBody>
      </p:sp>
    </p:spTree>
    <p:extLst>
      <p:ext uri="{BB962C8B-B14F-4D97-AF65-F5344CB8AC3E}">
        <p14:creationId xmlns:p14="http://schemas.microsoft.com/office/powerpoint/2010/main" val="2404073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609600"/>
            <a:ext cx="7886700" cy="1325563"/>
          </a:xfrm>
          <a:noFill/>
          <a:effectLst>
            <a:innerShdw blurRad="63500" dist="50800" dir="2700000">
              <a:prstClr val="black">
                <a:alpha val="50000"/>
              </a:prstClr>
            </a:innerShdw>
          </a:effectLst>
        </p:spPr>
        <p:txBody>
          <a:bodyPr>
            <a:normAutofit/>
          </a:bodyPr>
          <a:lstStyle/>
          <a:p>
            <a:r>
              <a:rPr lang="en-US" b="1" dirty="0" smtClean="0">
                <a:solidFill>
                  <a:schemeClr val="bg1"/>
                </a:solidFill>
              </a:rPr>
              <a:t>Policy </a:t>
            </a:r>
            <a:r>
              <a:rPr lang="en-US" b="1" dirty="0">
                <a:solidFill>
                  <a:schemeClr val="bg1"/>
                </a:solidFill>
              </a:rPr>
              <a:t>Process </a:t>
            </a:r>
            <a:r>
              <a:rPr lang="en-US" b="1" dirty="0" smtClean="0">
                <a:solidFill>
                  <a:schemeClr val="bg1"/>
                </a:solidFill>
              </a:rPr>
              <a:t>Model							“</a:t>
            </a:r>
            <a:r>
              <a:rPr lang="en-US" b="1" u="sng" dirty="0">
                <a:solidFill>
                  <a:schemeClr val="bg1"/>
                </a:solidFill>
              </a:rPr>
              <a:t>Policy Cycle</a:t>
            </a:r>
            <a:r>
              <a:rPr lang="en-US" b="1" dirty="0">
                <a:solidFill>
                  <a:schemeClr val="bg1"/>
                </a:solidFill>
              </a:rPr>
              <a:t>”</a:t>
            </a:r>
            <a:endParaRPr lang="en-US" b="1" dirty="0">
              <a:solidFill>
                <a:schemeClr val="bg1"/>
              </a:solidFill>
            </a:endParaRPr>
          </a:p>
        </p:txBody>
      </p:sp>
      <p:sp>
        <p:nvSpPr>
          <p:cNvPr id="1027" name="Text Box 3"/>
          <p:cNvSpPr txBox="1">
            <a:spLocks noChangeArrowheads="1"/>
          </p:cNvSpPr>
          <p:nvPr/>
        </p:nvSpPr>
        <p:spPr bwMode="auto">
          <a:xfrm>
            <a:off x="1447800" y="1866109"/>
            <a:ext cx="6781800" cy="4495799"/>
          </a:xfrm>
          <a:prstGeom prst="rect">
            <a:avLst/>
          </a:prstGeom>
          <a:solidFill>
            <a:schemeClr val="bg1">
              <a:lumMod val="65000"/>
              <a:lumOff val="3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anose="020F0502020204030204" pitchFamily="34" charset="0"/>
              <a:cs typeface="Arial" pitchFamily="34" charset="0"/>
            </a:endParaRPr>
          </a:p>
        </p:txBody>
      </p:sp>
      <p:sp>
        <p:nvSpPr>
          <p:cNvPr id="1028" name="Text Box 4"/>
          <p:cNvSpPr txBox="1">
            <a:spLocks noChangeArrowheads="1"/>
          </p:cNvSpPr>
          <p:nvPr/>
        </p:nvSpPr>
        <p:spPr bwMode="auto">
          <a:xfrm>
            <a:off x="1819275" y="2311399"/>
            <a:ext cx="1838325" cy="1000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bg1"/>
                </a:solidFill>
                <a:effectLst/>
                <a:latin typeface="Calibri" panose="020F0502020204030204" pitchFamily="34" charset="0"/>
                <a:cs typeface="Arial" pitchFamily="34" charset="0"/>
              </a:rPr>
              <a:t>Problem Definition &amp; Agenda Setting</a:t>
            </a:r>
            <a:endParaRPr kumimoji="0" lang="en-US" sz="2000" b="0" i="0" u="none" strike="noStrike" cap="none" normalizeH="0" baseline="0" dirty="0" smtClean="0">
              <a:ln>
                <a:noFill/>
              </a:ln>
              <a:solidFill>
                <a:schemeClr val="bg1"/>
              </a:solidFill>
              <a:effectLst/>
              <a:latin typeface="Calibri" panose="020F0502020204030204" pitchFamily="34" charset="0"/>
              <a:cs typeface="Arial" pitchFamily="34" charset="0"/>
            </a:endParaRPr>
          </a:p>
        </p:txBody>
      </p:sp>
      <p:sp>
        <p:nvSpPr>
          <p:cNvPr id="1030" name="Text Box 6"/>
          <p:cNvSpPr txBox="1">
            <a:spLocks noChangeArrowheads="1"/>
          </p:cNvSpPr>
          <p:nvPr/>
        </p:nvSpPr>
        <p:spPr bwMode="auto">
          <a:xfrm>
            <a:off x="1882775" y="4190999"/>
            <a:ext cx="1851025" cy="838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bg1"/>
                </a:solidFill>
                <a:effectLst/>
                <a:latin typeface="Calibri" panose="020F0502020204030204" pitchFamily="34" charset="0"/>
                <a:cs typeface="Arial" pitchFamily="34" charset="0"/>
              </a:rPr>
              <a:t>Policy Formulation</a:t>
            </a:r>
          </a:p>
        </p:txBody>
      </p:sp>
      <p:sp>
        <p:nvSpPr>
          <p:cNvPr id="1031" name="AutoShape 7"/>
          <p:cNvSpPr>
            <a:spLocks noChangeArrowheads="1"/>
          </p:cNvSpPr>
          <p:nvPr/>
        </p:nvSpPr>
        <p:spPr bwMode="auto">
          <a:xfrm rot="5400000">
            <a:off x="2774156" y="5137943"/>
            <a:ext cx="776287" cy="838201"/>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032" name="Text Box 8"/>
          <p:cNvSpPr txBox="1">
            <a:spLocks noChangeArrowheads="1"/>
          </p:cNvSpPr>
          <p:nvPr/>
        </p:nvSpPr>
        <p:spPr bwMode="auto">
          <a:xfrm>
            <a:off x="3695700" y="5334000"/>
            <a:ext cx="1943100" cy="784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bg1"/>
                </a:solidFill>
                <a:effectLst/>
                <a:latin typeface="Calibri" panose="020F0502020204030204" pitchFamily="34" charset="0"/>
                <a:cs typeface="Arial" pitchFamily="34" charset="0"/>
              </a:rPr>
              <a:t>Policy Legitimation</a:t>
            </a:r>
          </a:p>
        </p:txBody>
      </p:sp>
      <p:sp>
        <p:nvSpPr>
          <p:cNvPr id="1033" name="AutoShape 9"/>
          <p:cNvSpPr>
            <a:spLocks noChangeArrowheads="1"/>
          </p:cNvSpPr>
          <p:nvPr/>
        </p:nvSpPr>
        <p:spPr bwMode="auto">
          <a:xfrm>
            <a:off x="5867400" y="5157786"/>
            <a:ext cx="990600" cy="784225"/>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034" name="Text Box 10"/>
          <p:cNvSpPr txBox="1">
            <a:spLocks noChangeArrowheads="1"/>
          </p:cNvSpPr>
          <p:nvPr/>
        </p:nvSpPr>
        <p:spPr bwMode="auto">
          <a:xfrm>
            <a:off x="5943600" y="4190999"/>
            <a:ext cx="2057400"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bg1"/>
                </a:solidFill>
                <a:effectLst/>
                <a:latin typeface="Calibri" panose="020F0502020204030204" pitchFamily="34" charset="0"/>
                <a:cs typeface="Arial" pitchFamily="34" charset="0"/>
              </a:rPr>
              <a:t>Policy Implementation</a:t>
            </a:r>
          </a:p>
        </p:txBody>
      </p:sp>
      <p:sp>
        <p:nvSpPr>
          <p:cNvPr id="1035" name="Text Box 11"/>
          <p:cNvSpPr txBox="1">
            <a:spLocks noChangeArrowheads="1"/>
          </p:cNvSpPr>
          <p:nvPr/>
        </p:nvSpPr>
        <p:spPr bwMode="auto">
          <a:xfrm>
            <a:off x="5943600" y="2324099"/>
            <a:ext cx="2057400" cy="9874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chemeClr val="bg1"/>
                </a:solidFill>
                <a:effectLst/>
                <a:latin typeface="Calibri" panose="020F0502020204030204" pitchFamily="34" charset="0"/>
                <a:cs typeface="Arial" pitchFamily="34" charset="0"/>
              </a:rPr>
              <a:t>Policy Evaluation and Change</a:t>
            </a:r>
          </a:p>
        </p:txBody>
      </p:sp>
      <p:sp>
        <p:nvSpPr>
          <p:cNvPr id="1037" name="AutoShape 13"/>
          <p:cNvSpPr>
            <a:spLocks noChangeArrowheads="1"/>
          </p:cNvSpPr>
          <p:nvPr/>
        </p:nvSpPr>
        <p:spPr bwMode="auto">
          <a:xfrm>
            <a:off x="3848100" y="2514600"/>
            <a:ext cx="1943100" cy="504823"/>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7" name="AutoShape 13"/>
          <p:cNvSpPr>
            <a:spLocks noChangeArrowheads="1"/>
          </p:cNvSpPr>
          <p:nvPr/>
        </p:nvSpPr>
        <p:spPr bwMode="auto">
          <a:xfrm rot="16200000">
            <a:off x="2240555" y="3458568"/>
            <a:ext cx="776689"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8" name="AutoShape 13"/>
          <p:cNvSpPr>
            <a:spLocks noChangeArrowheads="1"/>
          </p:cNvSpPr>
          <p:nvPr/>
        </p:nvSpPr>
        <p:spPr bwMode="auto">
          <a:xfrm rot="5400000">
            <a:off x="6583757" y="3458766"/>
            <a:ext cx="777085"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Tree>
    <p:extLst>
      <p:ext uri="{BB962C8B-B14F-4D97-AF65-F5344CB8AC3E}">
        <p14:creationId xmlns:p14="http://schemas.microsoft.com/office/powerpoint/2010/main" val="3329541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08037"/>
            <a:ext cx="7886700" cy="1325563"/>
          </a:xfrm>
          <a:noFill/>
          <a:effectLst>
            <a:innerShdw blurRad="63500" dist="50800" dir="2700000">
              <a:prstClr val="black">
                <a:alpha val="50000"/>
              </a:prstClr>
            </a:innerShdw>
          </a:effectLst>
        </p:spPr>
        <p:txBody>
          <a:bodyPr>
            <a:normAutofit/>
          </a:bodyPr>
          <a:lstStyle/>
          <a:p>
            <a:r>
              <a:rPr lang="en-US" b="1" dirty="0" smtClean="0">
                <a:solidFill>
                  <a:schemeClr val="bg1"/>
                </a:solidFill>
              </a:rPr>
              <a:t>Policy Examples in Different Stages of the Cycle</a:t>
            </a:r>
            <a:endParaRPr lang="en-US" b="1" dirty="0">
              <a:solidFill>
                <a:schemeClr val="bg1"/>
              </a:solidFill>
            </a:endParaRPr>
          </a:p>
        </p:txBody>
      </p:sp>
      <p:sp>
        <p:nvSpPr>
          <p:cNvPr id="3" name="Content Placeholder 2"/>
          <p:cNvSpPr>
            <a:spLocks noGrp="1"/>
          </p:cNvSpPr>
          <p:nvPr>
            <p:ph idx="1"/>
          </p:nvPr>
        </p:nvSpPr>
        <p:spPr>
          <a:xfrm>
            <a:off x="685800" y="2286000"/>
            <a:ext cx="7924800" cy="3200400"/>
          </a:xfrm>
          <a:noFill/>
          <a:effectLst>
            <a:innerShdw blurRad="63500" dist="50800" dir="2700000">
              <a:prstClr val="black">
                <a:alpha val="50000"/>
              </a:prstClr>
            </a:innerShdw>
          </a:effectLst>
        </p:spPr>
        <p:txBody>
          <a:bodyPr>
            <a:normAutofit/>
          </a:bodyPr>
          <a:lstStyle/>
          <a:p>
            <a:r>
              <a:rPr lang="en-US" sz="3200" b="1" dirty="0" smtClean="0">
                <a:solidFill>
                  <a:schemeClr val="bg1"/>
                </a:solidFill>
              </a:rPr>
              <a:t>Think of a few policies, state or federal.</a:t>
            </a:r>
          </a:p>
          <a:p>
            <a:endParaRPr lang="en-US" sz="3200" b="1" dirty="0" smtClean="0">
              <a:solidFill>
                <a:schemeClr val="bg1"/>
              </a:solidFill>
            </a:endParaRPr>
          </a:p>
          <a:p>
            <a:r>
              <a:rPr lang="en-US" sz="3200" b="1" dirty="0" smtClean="0">
                <a:solidFill>
                  <a:schemeClr val="bg1"/>
                </a:solidFill>
              </a:rPr>
              <a:t>Identify at which point in the cycle these policies are today.  Where do those policies fit in the Policy Process Model?</a:t>
            </a:r>
            <a:endParaRPr lang="en-US" sz="3200" b="1" dirty="0">
              <a:solidFill>
                <a:schemeClr val="bg1"/>
              </a:solidFill>
            </a:endParaRPr>
          </a:p>
        </p:txBody>
      </p:sp>
    </p:spTree>
    <p:extLst>
      <p:ext uri="{BB962C8B-B14F-4D97-AF65-F5344CB8AC3E}">
        <p14:creationId xmlns:p14="http://schemas.microsoft.com/office/powerpoint/2010/main" val="608676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36637"/>
            <a:ext cx="7886700" cy="1325563"/>
          </a:xfrm>
          <a:noFill/>
          <a:effectLst>
            <a:innerShdw blurRad="63500" dist="50800" dir="2700000">
              <a:prstClr val="black">
                <a:alpha val="50000"/>
              </a:prstClr>
            </a:innerShdw>
          </a:effectLst>
        </p:spPr>
        <p:txBody>
          <a:bodyPr>
            <a:normAutofit/>
          </a:bodyPr>
          <a:lstStyle/>
          <a:p>
            <a:r>
              <a:rPr lang="en-US" sz="4500" b="1" dirty="0" smtClean="0">
                <a:solidFill>
                  <a:schemeClr val="bg1"/>
                </a:solidFill>
              </a:rPr>
              <a:t>Stages of the Cycle</a:t>
            </a:r>
            <a:r>
              <a:rPr lang="en-US" dirty="0" smtClean="0"/>
              <a:t/>
            </a:r>
            <a:br>
              <a:rPr lang="en-US" dirty="0" smtClean="0"/>
            </a:br>
            <a:endParaRPr lang="en-US" dirty="0"/>
          </a:p>
        </p:txBody>
      </p:sp>
      <p:sp>
        <p:nvSpPr>
          <p:cNvPr id="4" name="Subtitle 3"/>
          <p:cNvSpPr>
            <a:spLocks noGrp="1"/>
          </p:cNvSpPr>
          <p:nvPr>
            <p:ph idx="1"/>
          </p:nvPr>
        </p:nvSpPr>
        <p:spPr>
          <a:noFill/>
          <a:effectLst>
            <a:innerShdw blurRad="63500" dist="50800" dir="2700000">
              <a:prstClr val="black">
                <a:alpha val="50000"/>
              </a:prstClr>
            </a:innerShdw>
          </a:effectLst>
        </p:spPr>
        <p:txBody>
          <a:bodyPr>
            <a:noAutofit/>
          </a:bodyPr>
          <a:lstStyle/>
          <a:p>
            <a:r>
              <a:rPr lang="en-US" sz="3500" b="1" dirty="0" smtClean="0">
                <a:solidFill>
                  <a:schemeClr val="bg1"/>
                </a:solidFill>
              </a:rPr>
              <a:t>What </a:t>
            </a:r>
            <a:r>
              <a:rPr lang="en-US" sz="3500" b="1" dirty="0">
                <a:solidFill>
                  <a:schemeClr val="bg1"/>
                </a:solidFill>
              </a:rPr>
              <a:t>happens at each point? </a:t>
            </a:r>
          </a:p>
        </p:txBody>
      </p:sp>
      <p:pic>
        <p:nvPicPr>
          <p:cNvPr id="1026" name="Picture 2" descr="C:\Users\ahughes\AppData\Local\Microsoft\Windows\Temporary Internet Files\Content.IE5\IKT4N35Y\MC910216324[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878438"/>
            <a:ext cx="3314700" cy="3528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391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050"/>
          <p:cNvSpPr>
            <a:spLocks noGrp="1" noChangeArrowheads="1"/>
          </p:cNvSpPr>
          <p:nvPr>
            <p:ph type="title"/>
          </p:nvPr>
        </p:nvSpPr>
        <p:spPr>
          <a:xfrm>
            <a:off x="762000" y="609600"/>
            <a:ext cx="7772400" cy="1524000"/>
          </a:xfrm>
          <a:noFill/>
          <a:effectLst>
            <a:innerShdw blurRad="63500" dist="50800" dir="2700000">
              <a:prstClr val="black">
                <a:alpha val="50000"/>
              </a:prstClr>
            </a:innerShdw>
          </a:effectLst>
        </p:spPr>
        <p:txBody>
          <a:bodyPr>
            <a:normAutofit/>
          </a:bodyPr>
          <a:lstStyle/>
          <a:p>
            <a:r>
              <a:rPr lang="en-US" b="1" dirty="0" smtClean="0">
                <a:solidFill>
                  <a:schemeClr val="bg1"/>
                </a:solidFill>
              </a:rPr>
              <a:t>1a. </a:t>
            </a:r>
            <a:r>
              <a:rPr lang="en-US" b="1" u="sng" dirty="0" smtClean="0">
                <a:solidFill>
                  <a:schemeClr val="bg1"/>
                </a:solidFill>
              </a:rPr>
              <a:t>Problem Definition</a:t>
            </a:r>
            <a:r>
              <a:rPr lang="en-US" b="1" dirty="0" smtClean="0">
                <a:solidFill>
                  <a:schemeClr val="bg1"/>
                </a:solidFill>
              </a:rPr>
              <a:t>:</a:t>
            </a:r>
            <a:br>
              <a:rPr lang="en-US" b="1" dirty="0" smtClean="0">
                <a:solidFill>
                  <a:schemeClr val="bg1"/>
                </a:solidFill>
              </a:rPr>
            </a:br>
            <a:r>
              <a:rPr lang="en-US" b="1" dirty="0" smtClean="0">
                <a:solidFill>
                  <a:schemeClr val="bg1"/>
                </a:solidFill>
              </a:rPr>
              <a:t>I</a:t>
            </a:r>
            <a:r>
              <a:rPr lang="en-US" sz="3600" b="1" dirty="0" smtClean="0">
                <a:solidFill>
                  <a:schemeClr val="bg1"/>
                </a:solidFill>
              </a:rPr>
              <a:t>dentify a Problem and Its Causes </a:t>
            </a:r>
            <a:endParaRPr lang="en-US" b="1" dirty="0">
              <a:solidFill>
                <a:schemeClr val="bg1"/>
              </a:solidFill>
            </a:endParaRPr>
          </a:p>
        </p:txBody>
      </p:sp>
      <p:sp>
        <p:nvSpPr>
          <p:cNvPr id="73731" name="Rectangle 2051"/>
          <p:cNvSpPr>
            <a:spLocks noGrp="1" noChangeArrowheads="1"/>
          </p:cNvSpPr>
          <p:nvPr>
            <p:ph type="body" idx="1"/>
          </p:nvPr>
        </p:nvSpPr>
        <p:spPr>
          <a:xfrm>
            <a:off x="762000" y="2057400"/>
            <a:ext cx="7772400" cy="4267200"/>
          </a:xfrm>
          <a:noFill/>
          <a:effectLst>
            <a:innerShdw blurRad="63500" dist="50800" dir="2700000">
              <a:prstClr val="black">
                <a:alpha val="50000"/>
              </a:prstClr>
            </a:innerShdw>
          </a:effectLst>
        </p:spPr>
        <p:txBody>
          <a:bodyPr>
            <a:normAutofit fontScale="25000" lnSpcReduction="20000"/>
          </a:bodyPr>
          <a:lstStyle/>
          <a:p>
            <a:r>
              <a:rPr lang="en-US" sz="11200" b="1" dirty="0" smtClean="0">
                <a:solidFill>
                  <a:schemeClr val="bg1"/>
                </a:solidFill>
              </a:rPr>
              <a:t>POLICY </a:t>
            </a:r>
            <a:r>
              <a:rPr lang="en-US" sz="11200" b="1" dirty="0">
                <a:solidFill>
                  <a:schemeClr val="bg1"/>
                </a:solidFill>
              </a:rPr>
              <a:t>ANALYSIS:  </a:t>
            </a:r>
            <a:r>
              <a:rPr lang="en-US" sz="10400" dirty="0">
                <a:solidFill>
                  <a:schemeClr val="bg1"/>
                </a:solidFill>
              </a:rPr>
              <a:t>Study the symptoms and causes of problems </a:t>
            </a:r>
            <a:endParaRPr lang="en-US" sz="10400" dirty="0" smtClean="0">
              <a:solidFill>
                <a:schemeClr val="bg1"/>
              </a:solidFill>
            </a:endParaRPr>
          </a:p>
          <a:p>
            <a:r>
              <a:rPr lang="en-US" sz="10400" dirty="0" smtClean="0">
                <a:solidFill>
                  <a:schemeClr val="bg1"/>
                </a:solidFill>
              </a:rPr>
              <a:t>Interest </a:t>
            </a:r>
            <a:r>
              <a:rPr lang="en-US" sz="10400" dirty="0">
                <a:solidFill>
                  <a:schemeClr val="bg1"/>
                </a:solidFill>
              </a:rPr>
              <a:t>groups, media, and public opinion help to frame, or “spin” </a:t>
            </a:r>
            <a:r>
              <a:rPr lang="en-US" sz="10400" dirty="0" smtClean="0">
                <a:solidFill>
                  <a:schemeClr val="bg1"/>
                </a:solidFill>
              </a:rPr>
              <a:t>problems</a:t>
            </a:r>
          </a:p>
          <a:p>
            <a:r>
              <a:rPr lang="en-US" sz="10400" dirty="0" smtClean="0">
                <a:solidFill>
                  <a:schemeClr val="bg1"/>
                </a:solidFill>
              </a:rPr>
              <a:t>Problem </a:t>
            </a:r>
            <a:r>
              <a:rPr lang="en-US" sz="10400" dirty="0">
                <a:solidFill>
                  <a:schemeClr val="bg1"/>
                </a:solidFill>
              </a:rPr>
              <a:t>definition is always biased! </a:t>
            </a:r>
            <a:endParaRPr lang="en-US" sz="10400" dirty="0" smtClean="0">
              <a:solidFill>
                <a:schemeClr val="bg1"/>
              </a:solidFill>
            </a:endParaRPr>
          </a:p>
          <a:p>
            <a:r>
              <a:rPr lang="en-US" sz="10400" dirty="0" smtClean="0">
                <a:solidFill>
                  <a:schemeClr val="bg1"/>
                </a:solidFill>
              </a:rPr>
              <a:t>View </a:t>
            </a:r>
            <a:r>
              <a:rPr lang="en-US" sz="10400" dirty="0" smtClean="0">
                <a:solidFill>
                  <a:schemeClr val="bg1"/>
                </a:solidFill>
              </a:rPr>
              <a:t>this </a:t>
            </a:r>
            <a:r>
              <a:rPr lang="en-US" sz="10400" dirty="0" smtClean="0">
                <a:solidFill>
                  <a:schemeClr val="bg1"/>
                </a:solidFill>
                <a:hlinkClick r:id="rId4"/>
              </a:rPr>
              <a:t>video</a:t>
            </a:r>
            <a:r>
              <a:rPr lang="en-US" sz="10400" dirty="0" smtClean="0">
                <a:solidFill>
                  <a:schemeClr val="bg1"/>
                </a:solidFill>
              </a:rPr>
              <a:t> and see the various perspectives on the problem of gun violence in Chicago. </a:t>
            </a:r>
          </a:p>
          <a:p>
            <a:pPr lvl="0"/>
            <a:r>
              <a:rPr lang="en-US" sz="10400" b="1" dirty="0" smtClean="0">
                <a:solidFill>
                  <a:schemeClr val="bg1"/>
                </a:solidFill>
              </a:rPr>
              <a:t>Video: </a:t>
            </a:r>
            <a:r>
              <a:rPr lang="en-US" sz="10400" b="1" dirty="0" smtClean="0">
                <a:solidFill>
                  <a:schemeClr val="bg1"/>
                </a:solidFill>
              </a:rPr>
              <a:t>(</a:t>
            </a:r>
            <a:r>
              <a:rPr lang="en-US" sz="10400" b="1" dirty="0" smtClean="0">
                <a:solidFill>
                  <a:schemeClr val="bg1"/>
                </a:solidFill>
                <a:hlinkClick r:id="rId5"/>
              </a:rPr>
              <a:t>http://video.pbs.org/video/1903161323</a:t>
            </a:r>
            <a:r>
              <a:rPr lang="en-US" sz="10400" b="1" dirty="0" smtClean="0">
                <a:solidFill>
                  <a:schemeClr val="bg1"/>
                </a:solidFill>
                <a:hlinkClick r:id="rId5"/>
              </a:rPr>
              <a:t>/</a:t>
            </a:r>
            <a:r>
              <a:rPr lang="en-US" sz="10400" b="1" dirty="0" smtClean="0">
                <a:solidFill>
                  <a:schemeClr val="bg1"/>
                </a:solidFill>
              </a:rPr>
              <a:t>)</a:t>
            </a:r>
          </a:p>
          <a:p>
            <a:pPr lvl="1"/>
            <a:r>
              <a:rPr lang="en-US" sz="10400" dirty="0" smtClean="0">
                <a:solidFill>
                  <a:schemeClr val="bg1"/>
                </a:solidFill>
              </a:rPr>
              <a:t>“</a:t>
            </a:r>
            <a:r>
              <a:rPr lang="en-US" sz="10400" dirty="0" smtClean="0">
                <a:solidFill>
                  <a:schemeClr val="bg1"/>
                </a:solidFill>
              </a:rPr>
              <a:t>Pennsylvania’s Aging Infrastructure: Water, Gas, Sewers.”  Discussion of the state’s approach to addressing problems with infrastructure. April 28, 2011. (Time: 28:22). </a:t>
            </a:r>
          </a:p>
          <a:p>
            <a:endParaRPr lang="en-US" sz="3000" dirty="0" smtClean="0"/>
          </a:p>
        </p:txBody>
      </p:sp>
    </p:spTree>
    <p:custDataLst>
      <p:tags r:id="rId1"/>
    </p:custDataLst>
    <p:extLst>
      <p:ext uri="{BB962C8B-B14F-4D97-AF65-F5344CB8AC3E}">
        <p14:creationId xmlns:p14="http://schemas.microsoft.com/office/powerpoint/2010/main" val="146629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46126"/>
            <a:ext cx="7829550" cy="1006474"/>
          </a:xfrm>
          <a:noFill/>
          <a:effectLst>
            <a:innerShdw blurRad="63500" dist="50800" dir="2700000">
              <a:prstClr val="black">
                <a:alpha val="50000"/>
              </a:prstClr>
            </a:innerShdw>
          </a:effectLst>
        </p:spPr>
        <p:txBody>
          <a:bodyPr>
            <a:normAutofit/>
          </a:bodyPr>
          <a:lstStyle/>
          <a:p>
            <a:r>
              <a:rPr lang="en-US" b="1" dirty="0" smtClean="0">
                <a:solidFill>
                  <a:schemeClr val="bg1"/>
                </a:solidFill>
              </a:rPr>
              <a:t>Chicago’s Gun Violence Problem</a:t>
            </a:r>
            <a:endParaRPr lang="en-US" b="1" dirty="0">
              <a:solidFill>
                <a:schemeClr val="bg1"/>
              </a:solidFill>
            </a:endParaRPr>
          </a:p>
        </p:txBody>
      </p:sp>
      <p:sp>
        <p:nvSpPr>
          <p:cNvPr id="3" name="Content Placeholder 2"/>
          <p:cNvSpPr>
            <a:spLocks noGrp="1"/>
          </p:cNvSpPr>
          <p:nvPr>
            <p:ph idx="1"/>
          </p:nvPr>
        </p:nvSpPr>
        <p:spPr>
          <a:xfrm>
            <a:off x="762000" y="1752600"/>
            <a:ext cx="7848600" cy="4191000"/>
          </a:xfrm>
          <a:noFill/>
          <a:effectLst>
            <a:innerShdw blurRad="63500" dist="50800" dir="2700000">
              <a:prstClr val="black">
                <a:alpha val="50000"/>
              </a:prstClr>
            </a:innerShdw>
          </a:effectLst>
        </p:spPr>
        <p:txBody>
          <a:bodyPr>
            <a:noAutofit/>
          </a:bodyPr>
          <a:lstStyle/>
          <a:p>
            <a:r>
              <a:rPr lang="en-US" sz="3600" b="1" dirty="0" smtClean="0">
                <a:solidFill>
                  <a:schemeClr val="bg1"/>
                </a:solidFill>
              </a:rPr>
              <a:t>Video: </a:t>
            </a:r>
            <a:r>
              <a:rPr lang="en-US" sz="3600" b="1" dirty="0" smtClean="0">
                <a:solidFill>
                  <a:schemeClr val="bg1"/>
                </a:solidFill>
              </a:rPr>
              <a:t>(</a:t>
            </a:r>
            <a:r>
              <a:rPr lang="en-US" sz="3600" b="1" dirty="0" smtClean="0">
                <a:solidFill>
                  <a:schemeClr val="bg1"/>
                </a:solidFill>
                <a:hlinkClick r:id="rId3"/>
              </a:rPr>
              <a:t>http://video.foxnews.com/v/2072659614001/chicago-has-tough-gun-laws-leads-nation-in-gun-violence</a:t>
            </a:r>
            <a:r>
              <a:rPr lang="en-US" sz="3600" b="1" dirty="0" smtClean="0">
                <a:solidFill>
                  <a:schemeClr val="bg1"/>
                </a:solidFill>
                <a:hlinkClick r:id="rId3"/>
              </a:rPr>
              <a:t>/</a:t>
            </a:r>
            <a:r>
              <a:rPr lang="en-US" sz="3600" b="1" dirty="0" smtClean="0">
                <a:solidFill>
                  <a:schemeClr val="bg1"/>
                </a:solidFill>
              </a:rPr>
              <a:t>)</a:t>
            </a:r>
          </a:p>
          <a:p>
            <a:r>
              <a:rPr lang="en-US" sz="3200" b="1" dirty="0" smtClean="0">
                <a:solidFill>
                  <a:schemeClr val="bg1"/>
                </a:solidFill>
              </a:rPr>
              <a:t>Gun </a:t>
            </a:r>
            <a:r>
              <a:rPr lang="en-US" sz="3200" b="1" dirty="0" smtClean="0">
                <a:solidFill>
                  <a:schemeClr val="bg1"/>
                </a:solidFill>
              </a:rPr>
              <a:t>violence in Chicago news story </a:t>
            </a:r>
            <a:endParaRPr lang="en-US" sz="3200" b="1" dirty="0">
              <a:solidFill>
                <a:schemeClr val="bg1"/>
              </a:solidFill>
            </a:endParaRPr>
          </a:p>
        </p:txBody>
      </p:sp>
    </p:spTree>
    <p:extLst>
      <p:ext uri="{BB962C8B-B14F-4D97-AF65-F5344CB8AC3E}">
        <p14:creationId xmlns:p14="http://schemas.microsoft.com/office/powerpoint/2010/main" val="3485999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685800"/>
            <a:ext cx="8420100" cy="1082674"/>
          </a:xfrm>
          <a:noFill/>
          <a:effectLst>
            <a:innerShdw blurRad="63500" dist="50800" dir="2700000">
              <a:prstClr val="black">
                <a:alpha val="50000"/>
              </a:prstClr>
            </a:innerShdw>
          </a:effectLst>
        </p:spPr>
        <p:txBody>
          <a:bodyPr>
            <a:noAutofit/>
          </a:bodyPr>
          <a:lstStyle/>
          <a:p>
            <a:r>
              <a:rPr lang="en-US" b="1" dirty="0" smtClean="0">
                <a:solidFill>
                  <a:schemeClr val="bg1"/>
                </a:solidFill>
              </a:rPr>
              <a:t>Differing </a:t>
            </a:r>
            <a:r>
              <a:rPr lang="en-US" b="1" dirty="0" smtClean="0">
                <a:solidFill>
                  <a:schemeClr val="bg1"/>
                </a:solidFill>
              </a:rPr>
              <a:t>Perspectives</a:t>
            </a:r>
            <a:endParaRPr lang="en-US" sz="2800" dirty="0">
              <a:solidFill>
                <a:schemeClr val="bg1"/>
              </a:solidFill>
            </a:endParaRPr>
          </a:p>
        </p:txBody>
      </p:sp>
      <p:sp>
        <p:nvSpPr>
          <p:cNvPr id="3" name="Content Placeholder 2"/>
          <p:cNvSpPr>
            <a:spLocks noGrp="1"/>
          </p:cNvSpPr>
          <p:nvPr>
            <p:ph idx="1"/>
          </p:nvPr>
        </p:nvSpPr>
        <p:spPr>
          <a:xfrm>
            <a:off x="609600" y="1524000"/>
            <a:ext cx="8229600" cy="4800600"/>
          </a:xfrm>
          <a:noFill/>
          <a:effectLst>
            <a:innerShdw blurRad="63500" dist="50800" dir="2700000">
              <a:prstClr val="black">
                <a:alpha val="50000"/>
              </a:prstClr>
            </a:innerShdw>
          </a:effectLst>
        </p:spPr>
        <p:txBody>
          <a:bodyPr>
            <a:noAutofit/>
          </a:bodyPr>
          <a:lstStyle/>
          <a:p>
            <a:r>
              <a:rPr lang="en-US" b="1" dirty="0" smtClean="0">
                <a:solidFill>
                  <a:schemeClr val="bg1"/>
                </a:solidFill>
              </a:rPr>
              <a:t>Video</a:t>
            </a:r>
            <a:r>
              <a:rPr lang="en-US" b="1" dirty="0">
                <a:solidFill>
                  <a:schemeClr val="bg1"/>
                </a:solidFill>
              </a:rPr>
              <a:t>: Infrastructure (</a:t>
            </a:r>
            <a:r>
              <a:rPr lang="en-US" b="1" dirty="0">
                <a:solidFill>
                  <a:schemeClr val="bg1"/>
                </a:solidFill>
                <a:hlinkClick r:id="rId3"/>
              </a:rPr>
              <a:t>http://video.pbs.org/video/1903161323</a:t>
            </a:r>
            <a:r>
              <a:rPr lang="en-US" b="1" dirty="0" smtClean="0">
                <a:solidFill>
                  <a:schemeClr val="bg1"/>
                </a:solidFill>
                <a:hlinkClick r:id="rId3"/>
              </a:rPr>
              <a:t>/</a:t>
            </a:r>
            <a:r>
              <a:rPr lang="en-US" b="1" dirty="0" smtClean="0">
                <a:solidFill>
                  <a:schemeClr val="bg1"/>
                </a:solidFill>
              </a:rPr>
              <a:t>) </a:t>
            </a:r>
          </a:p>
          <a:p>
            <a:pPr marL="0" indent="0">
              <a:buNone/>
            </a:pPr>
            <a:endParaRPr lang="en-US" b="1" dirty="0">
              <a:solidFill>
                <a:schemeClr val="bg1"/>
              </a:solidFill>
            </a:endParaRPr>
          </a:p>
          <a:p>
            <a:r>
              <a:rPr lang="en-US" dirty="0" smtClean="0">
                <a:solidFill>
                  <a:schemeClr val="bg1"/>
                </a:solidFill>
              </a:rPr>
              <a:t>Does </a:t>
            </a:r>
            <a:r>
              <a:rPr lang="en-US" dirty="0">
                <a:solidFill>
                  <a:schemeClr val="bg1"/>
                </a:solidFill>
              </a:rPr>
              <a:t>everyone agree that infrastructure decline is a problem</a:t>
            </a:r>
            <a:r>
              <a:rPr lang="en-US" dirty="0" smtClean="0">
                <a:solidFill>
                  <a:schemeClr val="bg1"/>
                </a:solidFill>
              </a:rPr>
              <a:t>?</a:t>
            </a:r>
          </a:p>
          <a:p>
            <a:endParaRPr lang="en-US" dirty="0">
              <a:solidFill>
                <a:schemeClr val="bg1"/>
              </a:solidFill>
            </a:endParaRPr>
          </a:p>
          <a:p>
            <a:r>
              <a:rPr lang="en-US" dirty="0">
                <a:solidFill>
                  <a:schemeClr val="bg1"/>
                </a:solidFill>
              </a:rPr>
              <a:t>Do you agree that the problem is big enough to do something about? </a:t>
            </a:r>
            <a:endParaRPr lang="en-US" dirty="0" smtClean="0">
              <a:solidFill>
                <a:schemeClr val="bg1"/>
              </a:solidFill>
            </a:endParaRPr>
          </a:p>
          <a:p>
            <a:endParaRPr lang="en-US" dirty="0">
              <a:solidFill>
                <a:schemeClr val="bg1"/>
              </a:solidFill>
            </a:endParaRPr>
          </a:p>
          <a:p>
            <a:r>
              <a:rPr lang="en-US" dirty="0">
                <a:solidFill>
                  <a:schemeClr val="bg1"/>
                </a:solidFill>
              </a:rPr>
              <a:t>Whose responsibility is it? </a:t>
            </a:r>
            <a:endParaRPr lang="en-US" dirty="0" smtClean="0">
              <a:solidFill>
                <a:schemeClr val="bg1"/>
              </a:solidFill>
            </a:endParaRPr>
          </a:p>
          <a:p>
            <a:endParaRPr lang="en-US" dirty="0">
              <a:solidFill>
                <a:schemeClr val="bg1"/>
              </a:solidFill>
            </a:endParaRPr>
          </a:p>
          <a:p>
            <a:r>
              <a:rPr lang="en-US" dirty="0" smtClean="0">
                <a:solidFill>
                  <a:schemeClr val="bg1"/>
                </a:solidFill>
              </a:rPr>
              <a:t>Think of another issue that has been defined differently by various stakeholders</a:t>
            </a:r>
            <a:r>
              <a:rPr lang="en-US" dirty="0" smtClean="0"/>
              <a:t>. </a:t>
            </a:r>
            <a:endParaRPr lang="en-US" dirty="0"/>
          </a:p>
        </p:txBody>
      </p:sp>
    </p:spTree>
    <p:extLst>
      <p:ext uri="{BB962C8B-B14F-4D97-AF65-F5344CB8AC3E}">
        <p14:creationId xmlns:p14="http://schemas.microsoft.com/office/powerpoint/2010/main" val="3624360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28650" y="731837"/>
            <a:ext cx="7886700" cy="1325563"/>
          </a:xfrm>
          <a:noFill/>
          <a:effectLst>
            <a:innerShdw blurRad="63500" dist="50800" dir="2700000">
              <a:prstClr val="black">
                <a:alpha val="50000"/>
              </a:prstClr>
            </a:innerShdw>
          </a:effectLst>
        </p:spPr>
        <p:txBody>
          <a:bodyPr/>
          <a:lstStyle/>
          <a:p>
            <a:r>
              <a:rPr lang="en-US" b="1" dirty="0" smtClean="0">
                <a:solidFill>
                  <a:schemeClr val="bg1"/>
                </a:solidFill>
              </a:rPr>
              <a:t>Introduction</a:t>
            </a:r>
            <a:endParaRPr lang="en-US" b="1" dirty="0">
              <a:solidFill>
                <a:schemeClr val="bg1"/>
              </a:solidFill>
            </a:endParaRPr>
          </a:p>
        </p:txBody>
      </p:sp>
      <p:sp>
        <p:nvSpPr>
          <p:cNvPr id="45059" name="Rectangle 3"/>
          <p:cNvSpPr>
            <a:spLocks noGrp="1" noChangeArrowheads="1"/>
          </p:cNvSpPr>
          <p:nvPr>
            <p:ph idx="1"/>
          </p:nvPr>
        </p:nvSpPr>
        <p:spPr>
          <a:xfrm>
            <a:off x="609600" y="2057400"/>
            <a:ext cx="7903950" cy="4038600"/>
          </a:xfrm>
          <a:noFill/>
          <a:effectLst>
            <a:innerShdw blurRad="63500" dist="50800" dir="2700000">
              <a:prstClr val="black">
                <a:alpha val="50000"/>
              </a:prstClr>
            </a:innerShdw>
          </a:effectLst>
        </p:spPr>
        <p:txBody>
          <a:bodyPr>
            <a:normAutofit fontScale="92500" lnSpcReduction="10000"/>
          </a:bodyPr>
          <a:lstStyle/>
          <a:p>
            <a:pPr marL="119063" indent="-119063"/>
            <a:r>
              <a:rPr lang="en-US" sz="3500" b="1" dirty="0" smtClean="0">
                <a:solidFill>
                  <a:schemeClr val="bg1"/>
                </a:solidFill>
              </a:rPr>
              <a:t>Competing theories about how policies are developed</a:t>
            </a:r>
          </a:p>
          <a:p>
            <a:pPr marL="119063" indent="-119063"/>
            <a:endParaRPr lang="en-US" sz="3500" b="1" dirty="0" smtClean="0">
              <a:solidFill>
                <a:schemeClr val="bg1"/>
              </a:solidFill>
            </a:endParaRPr>
          </a:p>
          <a:p>
            <a:pPr marL="119063" indent="-119063"/>
            <a:r>
              <a:rPr lang="en-US" sz="3500" b="1" dirty="0" smtClean="0">
                <a:solidFill>
                  <a:schemeClr val="bg1"/>
                </a:solidFill>
              </a:rPr>
              <a:t>The policy cycle, or the six stages of the policy process model</a:t>
            </a:r>
          </a:p>
          <a:p>
            <a:pPr marL="119063" indent="-119063"/>
            <a:endParaRPr lang="en-US" sz="3500" b="1" dirty="0" smtClean="0">
              <a:solidFill>
                <a:schemeClr val="bg1"/>
              </a:solidFill>
            </a:endParaRPr>
          </a:p>
          <a:p>
            <a:pPr marL="119063" indent="-119063"/>
            <a:r>
              <a:rPr lang="en-US" sz="3500" b="1" dirty="0" smtClean="0">
                <a:solidFill>
                  <a:schemeClr val="bg1"/>
                </a:solidFill>
              </a:rPr>
              <a:t>You will learn that there are several key stages of work to develop policy, all of which are influenced by policy actors</a:t>
            </a:r>
          </a:p>
          <a:p>
            <a:pPr marL="0" indent="0">
              <a:buNone/>
            </a:pPr>
            <a:endParaRPr lang="en-US" dirty="0" smtClean="0"/>
          </a:p>
          <a:p>
            <a:pPr marL="0" indent="0">
              <a:buNone/>
            </a:pPr>
            <a:endParaRPr lang="en-US" dirty="0"/>
          </a:p>
        </p:txBody>
      </p:sp>
    </p:spTree>
    <p:custDataLst>
      <p:tags r:id="rId1"/>
    </p:custDataLst>
    <p:extLst>
      <p:ext uri="{BB962C8B-B14F-4D97-AF65-F5344CB8AC3E}">
        <p14:creationId xmlns:p14="http://schemas.microsoft.com/office/powerpoint/2010/main" val="1715362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xfrm>
            <a:off x="647700" y="457200"/>
            <a:ext cx="7886700" cy="1325563"/>
          </a:xfrm>
          <a:noFill/>
          <a:effectLst>
            <a:innerShdw blurRad="63500" dist="50800" dir="2700000">
              <a:prstClr val="black">
                <a:alpha val="50000"/>
              </a:prstClr>
            </a:innerShdw>
          </a:effectLst>
        </p:spPr>
        <p:txBody>
          <a:bodyPr/>
          <a:lstStyle/>
          <a:p>
            <a:r>
              <a:rPr lang="en-US" b="1" dirty="0" smtClean="0">
                <a:solidFill>
                  <a:schemeClr val="bg1"/>
                </a:solidFill>
              </a:rPr>
              <a:t>1b. Agenda </a:t>
            </a:r>
            <a:r>
              <a:rPr lang="en-US" b="1" dirty="0">
                <a:solidFill>
                  <a:schemeClr val="bg1"/>
                </a:solidFill>
              </a:rPr>
              <a:t>Setting</a:t>
            </a:r>
          </a:p>
        </p:txBody>
      </p:sp>
      <p:sp>
        <p:nvSpPr>
          <p:cNvPr id="27651" name="Rectangle 1027"/>
          <p:cNvSpPr>
            <a:spLocks noGrp="1" noChangeArrowheads="1"/>
          </p:cNvSpPr>
          <p:nvPr>
            <p:ph type="body" idx="1"/>
          </p:nvPr>
        </p:nvSpPr>
        <p:spPr>
          <a:xfrm>
            <a:off x="685800" y="1371600"/>
            <a:ext cx="8229600" cy="5257800"/>
          </a:xfrm>
          <a:noFill/>
          <a:effectLst>
            <a:innerShdw blurRad="63500" dist="50800" dir="2700000">
              <a:prstClr val="black">
                <a:alpha val="50000"/>
              </a:prstClr>
            </a:innerShdw>
          </a:effectLst>
        </p:spPr>
        <p:txBody>
          <a:bodyPr>
            <a:noAutofit/>
          </a:bodyPr>
          <a:lstStyle/>
          <a:p>
            <a:r>
              <a:rPr lang="en-US" sz="2800" dirty="0" smtClean="0">
                <a:solidFill>
                  <a:schemeClr val="bg1"/>
                </a:solidFill>
              </a:rPr>
              <a:t>On the </a:t>
            </a:r>
            <a:r>
              <a:rPr lang="en-US" sz="2800" u="sng" dirty="0" smtClean="0">
                <a:solidFill>
                  <a:schemeClr val="bg1"/>
                </a:solidFill>
              </a:rPr>
              <a:t>agenda:</a:t>
            </a:r>
            <a:r>
              <a:rPr lang="en-US" sz="2800" dirty="0" smtClean="0">
                <a:solidFill>
                  <a:schemeClr val="bg1"/>
                </a:solidFill>
              </a:rPr>
              <a:t> Legislators begin active discussions about a problem and potential solutions</a:t>
            </a:r>
          </a:p>
          <a:p>
            <a:pPr lvl="1"/>
            <a:r>
              <a:rPr lang="en-US" sz="2800" b="1" u="sng" dirty="0" smtClean="0">
                <a:solidFill>
                  <a:schemeClr val="bg1"/>
                </a:solidFill>
              </a:rPr>
              <a:t>Systemic</a:t>
            </a:r>
            <a:r>
              <a:rPr lang="en-US" sz="2800" b="1" dirty="0" smtClean="0">
                <a:solidFill>
                  <a:schemeClr val="bg1"/>
                </a:solidFill>
              </a:rPr>
              <a:t> agenda (the issue has public attention)</a:t>
            </a:r>
          </a:p>
          <a:p>
            <a:pPr lvl="1"/>
            <a:r>
              <a:rPr lang="en-US" sz="2800" b="1" u="sng" dirty="0" smtClean="0">
                <a:solidFill>
                  <a:schemeClr val="bg1"/>
                </a:solidFill>
              </a:rPr>
              <a:t>Institutional</a:t>
            </a:r>
            <a:r>
              <a:rPr lang="en-US" sz="2800" b="1" dirty="0" smtClean="0">
                <a:solidFill>
                  <a:schemeClr val="bg1"/>
                </a:solidFill>
              </a:rPr>
              <a:t> agenda (without public debate)</a:t>
            </a:r>
          </a:p>
          <a:p>
            <a:pPr lvl="1"/>
            <a:endParaRPr lang="en-US" sz="2800" dirty="0" smtClean="0">
              <a:solidFill>
                <a:schemeClr val="bg1"/>
              </a:solidFill>
            </a:endParaRPr>
          </a:p>
          <a:p>
            <a:r>
              <a:rPr lang="en-US" sz="2800" dirty="0" smtClean="0">
                <a:solidFill>
                  <a:schemeClr val="bg1"/>
                </a:solidFill>
              </a:rPr>
              <a:t>Many problems don’t rise to this level and are ignored by policymakers</a:t>
            </a:r>
          </a:p>
          <a:p>
            <a:endParaRPr lang="en-US" sz="2800" dirty="0" smtClean="0">
              <a:solidFill>
                <a:schemeClr val="bg1"/>
              </a:solidFill>
            </a:endParaRPr>
          </a:p>
          <a:p>
            <a:r>
              <a:rPr lang="en-US" sz="2800" dirty="0" smtClean="0">
                <a:solidFill>
                  <a:schemeClr val="bg1"/>
                </a:solidFill>
              </a:rPr>
              <a:t>Current events: </a:t>
            </a:r>
          </a:p>
          <a:p>
            <a:pPr lvl="1"/>
            <a:r>
              <a:rPr lang="en-US" sz="2800" b="1" dirty="0" smtClean="0">
                <a:solidFill>
                  <a:schemeClr val="bg1"/>
                </a:solidFill>
              </a:rPr>
              <a:t>What issues are currently “on the agenda”?</a:t>
            </a:r>
          </a:p>
          <a:p>
            <a:pPr lvl="1"/>
            <a:r>
              <a:rPr lang="en-US" sz="2800" b="1" dirty="0" smtClean="0">
                <a:solidFill>
                  <a:schemeClr val="bg1"/>
                </a:solidFill>
              </a:rPr>
              <a:t>What public problems or issues are </a:t>
            </a:r>
            <a:r>
              <a:rPr lang="en-US" sz="2800" b="1" u="sng" dirty="0" smtClean="0">
                <a:solidFill>
                  <a:schemeClr val="bg1"/>
                </a:solidFill>
              </a:rPr>
              <a:t>not</a:t>
            </a:r>
            <a:r>
              <a:rPr lang="en-US" sz="2800" b="1" dirty="0" smtClean="0">
                <a:solidFill>
                  <a:schemeClr val="bg1"/>
                </a:solidFill>
              </a:rPr>
              <a:t> on the agenda, but could be if conditions were right? </a:t>
            </a:r>
            <a:endParaRPr lang="en-US" sz="2800" b="1" dirty="0">
              <a:solidFill>
                <a:schemeClr val="bg1"/>
              </a:solidFill>
            </a:endParaRPr>
          </a:p>
        </p:txBody>
      </p:sp>
    </p:spTree>
    <p:custDataLst>
      <p:tags r:id="rId1"/>
    </p:custDataLst>
    <p:extLst>
      <p:ext uri="{BB962C8B-B14F-4D97-AF65-F5344CB8AC3E}">
        <p14:creationId xmlns:p14="http://schemas.microsoft.com/office/powerpoint/2010/main" val="2266720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71500" y="900111"/>
            <a:ext cx="7886700" cy="700089"/>
          </a:xfrm>
          <a:noFill/>
          <a:ln/>
          <a:effectLst>
            <a:innerShdw blurRad="63500" dist="50800" dir="2700000">
              <a:prstClr val="black">
                <a:alpha val="50000"/>
              </a:prstClr>
            </a:innerShdw>
          </a:effectLst>
        </p:spPr>
        <p:txBody>
          <a:bodyPr lIns="90488" tIns="44450" rIns="90488" bIns="44450" anchor="b"/>
          <a:lstStyle/>
          <a:p>
            <a:r>
              <a:rPr lang="en-US" b="1" dirty="0" smtClean="0">
                <a:solidFill>
                  <a:schemeClr val="bg1"/>
                </a:solidFill>
              </a:rPr>
              <a:t>2. Policy </a:t>
            </a:r>
            <a:r>
              <a:rPr lang="en-US" b="1" dirty="0">
                <a:solidFill>
                  <a:schemeClr val="bg1"/>
                </a:solidFill>
              </a:rPr>
              <a:t>Formulation</a:t>
            </a:r>
          </a:p>
        </p:txBody>
      </p:sp>
      <p:sp>
        <p:nvSpPr>
          <p:cNvPr id="10243" name="Rectangle 3"/>
          <p:cNvSpPr>
            <a:spLocks noGrp="1" noChangeArrowheads="1"/>
          </p:cNvSpPr>
          <p:nvPr>
            <p:ph type="body" idx="1"/>
          </p:nvPr>
        </p:nvSpPr>
        <p:spPr>
          <a:xfrm>
            <a:off x="685800" y="1600200"/>
            <a:ext cx="8077200" cy="4876800"/>
          </a:xfrm>
          <a:noFill/>
          <a:ln/>
          <a:effectLst>
            <a:innerShdw blurRad="63500" dist="50800" dir="2700000">
              <a:prstClr val="black">
                <a:alpha val="50000"/>
              </a:prstClr>
            </a:innerShdw>
          </a:effectLst>
        </p:spPr>
        <p:txBody>
          <a:bodyPr lIns="90488" tIns="44450" rIns="90488" bIns="44450">
            <a:noAutofit/>
          </a:bodyPr>
          <a:lstStyle/>
          <a:p>
            <a:r>
              <a:rPr lang="en-US" sz="2600" dirty="0" smtClean="0">
                <a:solidFill>
                  <a:schemeClr val="bg1"/>
                </a:solidFill>
              </a:rPr>
              <a:t>Actions to deal with the problem</a:t>
            </a:r>
          </a:p>
          <a:p>
            <a:endParaRPr lang="en-US" sz="2600" dirty="0" smtClean="0">
              <a:solidFill>
                <a:schemeClr val="bg1"/>
              </a:solidFill>
            </a:endParaRPr>
          </a:p>
          <a:p>
            <a:r>
              <a:rPr lang="en-US" sz="2600" dirty="0" smtClean="0">
                <a:solidFill>
                  <a:schemeClr val="bg1"/>
                </a:solidFill>
              </a:rPr>
              <a:t>Many instruments of policy making used, such as regulation or government spending</a:t>
            </a:r>
          </a:p>
          <a:p>
            <a:endParaRPr lang="en-US" sz="2600" dirty="0" smtClean="0">
              <a:solidFill>
                <a:schemeClr val="bg1"/>
              </a:solidFill>
            </a:endParaRPr>
          </a:p>
          <a:p>
            <a:r>
              <a:rPr lang="en-US" sz="2600" dirty="0" smtClean="0">
                <a:solidFill>
                  <a:schemeClr val="bg1"/>
                </a:solidFill>
              </a:rPr>
              <a:t>Formal and informal actors promote desired policy proposals</a:t>
            </a:r>
          </a:p>
          <a:p>
            <a:endParaRPr lang="en-US" sz="2600" dirty="0" smtClean="0">
              <a:solidFill>
                <a:schemeClr val="bg1"/>
              </a:solidFill>
            </a:endParaRPr>
          </a:p>
          <a:p>
            <a:r>
              <a:rPr lang="en-US" sz="2600" dirty="0" smtClean="0">
                <a:solidFill>
                  <a:schemeClr val="bg1"/>
                </a:solidFill>
              </a:rPr>
              <a:t>Debate ensues </a:t>
            </a:r>
          </a:p>
          <a:p>
            <a:endParaRPr lang="en-US" sz="2600" dirty="0" smtClean="0">
              <a:solidFill>
                <a:schemeClr val="bg1"/>
              </a:solidFill>
            </a:endParaRPr>
          </a:p>
          <a:p>
            <a:r>
              <a:rPr lang="en-US" sz="2600" dirty="0" smtClean="0">
                <a:solidFill>
                  <a:schemeClr val="bg1"/>
                </a:solidFill>
              </a:rPr>
              <a:t>Importance of policy analysis to study the options</a:t>
            </a:r>
          </a:p>
        </p:txBody>
      </p:sp>
    </p:spTree>
    <p:custDataLst>
      <p:tags r:id="rId1"/>
    </p:custDataLst>
    <p:extLst>
      <p:ext uri="{BB962C8B-B14F-4D97-AF65-F5344CB8AC3E}">
        <p14:creationId xmlns:p14="http://schemas.microsoft.com/office/powerpoint/2010/main" val="1953625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28650" y="579437"/>
            <a:ext cx="7905750" cy="1325563"/>
          </a:xfrm>
          <a:noFill/>
          <a:effectLst>
            <a:innerShdw blurRad="63500" dist="50800" dir="2700000">
              <a:prstClr val="black">
                <a:alpha val="50000"/>
              </a:prstClr>
            </a:innerShdw>
          </a:effectLst>
        </p:spPr>
        <p:txBody>
          <a:bodyPr/>
          <a:lstStyle/>
          <a:p>
            <a:r>
              <a:rPr lang="en-US" b="1" dirty="0">
                <a:solidFill>
                  <a:schemeClr val="bg1"/>
                </a:solidFill>
              </a:rPr>
              <a:t>Instruments </a:t>
            </a:r>
            <a:r>
              <a:rPr lang="en-US" b="1" dirty="0" smtClean="0">
                <a:solidFill>
                  <a:schemeClr val="bg1"/>
                </a:solidFill>
              </a:rPr>
              <a:t>of Public Policy</a:t>
            </a:r>
            <a:endParaRPr lang="en-US" b="1" dirty="0">
              <a:solidFill>
                <a:schemeClr val="bg1"/>
              </a:solidFill>
            </a:endParaRPr>
          </a:p>
        </p:txBody>
      </p:sp>
      <p:sp>
        <p:nvSpPr>
          <p:cNvPr id="66563" name="Rectangle 3"/>
          <p:cNvSpPr>
            <a:spLocks noGrp="1" noChangeArrowheads="1"/>
          </p:cNvSpPr>
          <p:nvPr>
            <p:ph type="body" idx="1"/>
          </p:nvPr>
        </p:nvSpPr>
        <p:spPr>
          <a:xfrm>
            <a:off x="685800" y="1828800"/>
            <a:ext cx="7924800" cy="4038600"/>
          </a:xfrm>
          <a:noFill/>
          <a:effectLst>
            <a:innerShdw blurRad="63500" dist="50800" dir="2700000">
              <a:prstClr val="black">
                <a:alpha val="50000"/>
              </a:prstClr>
            </a:innerShdw>
          </a:effectLst>
        </p:spPr>
        <p:txBody>
          <a:bodyPr>
            <a:normAutofit fontScale="92500" lnSpcReduction="20000"/>
          </a:bodyPr>
          <a:lstStyle/>
          <a:p>
            <a:r>
              <a:rPr lang="en-US" sz="3200" b="1" dirty="0" smtClean="0">
                <a:solidFill>
                  <a:schemeClr val="bg1"/>
                </a:solidFill>
              </a:rPr>
              <a:t>Regulation</a:t>
            </a:r>
          </a:p>
          <a:p>
            <a:endParaRPr lang="en-US" sz="3200" b="1" dirty="0">
              <a:solidFill>
                <a:schemeClr val="bg1"/>
              </a:solidFill>
            </a:endParaRPr>
          </a:p>
          <a:p>
            <a:r>
              <a:rPr lang="en-US" sz="3200" b="1" dirty="0">
                <a:solidFill>
                  <a:schemeClr val="bg1"/>
                </a:solidFill>
              </a:rPr>
              <a:t>Government </a:t>
            </a:r>
            <a:r>
              <a:rPr lang="en-US" sz="3200" b="1" dirty="0" smtClean="0">
                <a:solidFill>
                  <a:schemeClr val="bg1"/>
                </a:solidFill>
              </a:rPr>
              <a:t>management</a:t>
            </a:r>
          </a:p>
          <a:p>
            <a:endParaRPr lang="en-US" sz="3200" b="1" dirty="0">
              <a:solidFill>
                <a:schemeClr val="bg1"/>
              </a:solidFill>
            </a:endParaRPr>
          </a:p>
          <a:p>
            <a:r>
              <a:rPr lang="en-US" sz="3200" b="1" dirty="0">
                <a:solidFill>
                  <a:schemeClr val="bg1"/>
                </a:solidFill>
              </a:rPr>
              <a:t>Taxing and </a:t>
            </a:r>
            <a:r>
              <a:rPr lang="en-US" sz="3200" b="1" dirty="0" smtClean="0">
                <a:solidFill>
                  <a:schemeClr val="bg1"/>
                </a:solidFill>
              </a:rPr>
              <a:t>spending</a:t>
            </a:r>
          </a:p>
          <a:p>
            <a:endParaRPr lang="en-US" sz="3200" b="1" dirty="0">
              <a:solidFill>
                <a:schemeClr val="bg1"/>
              </a:solidFill>
            </a:endParaRPr>
          </a:p>
          <a:p>
            <a:r>
              <a:rPr lang="en-US" sz="3200" b="1" dirty="0">
                <a:solidFill>
                  <a:schemeClr val="bg1"/>
                </a:solidFill>
              </a:rPr>
              <a:t>Market </a:t>
            </a:r>
            <a:r>
              <a:rPr lang="en-US" sz="3200" b="1" dirty="0" smtClean="0">
                <a:solidFill>
                  <a:schemeClr val="bg1"/>
                </a:solidFill>
              </a:rPr>
              <a:t>mechanisms</a:t>
            </a:r>
          </a:p>
          <a:p>
            <a:endParaRPr lang="en-US" sz="3200" b="1" dirty="0">
              <a:solidFill>
                <a:schemeClr val="bg1"/>
              </a:solidFill>
            </a:endParaRPr>
          </a:p>
          <a:p>
            <a:r>
              <a:rPr lang="en-US" sz="3200" b="1" dirty="0">
                <a:solidFill>
                  <a:schemeClr val="bg1"/>
                </a:solidFill>
              </a:rPr>
              <a:t>Education and </a:t>
            </a:r>
            <a:r>
              <a:rPr lang="en-US" sz="3200" b="1" dirty="0" smtClean="0">
                <a:solidFill>
                  <a:schemeClr val="bg1"/>
                </a:solidFill>
              </a:rPr>
              <a:t>information</a:t>
            </a:r>
          </a:p>
        </p:txBody>
      </p:sp>
    </p:spTree>
    <p:custDataLst>
      <p:tags r:id="rId1"/>
    </p:custDataLst>
    <p:extLst>
      <p:ext uri="{BB962C8B-B14F-4D97-AF65-F5344CB8AC3E}">
        <p14:creationId xmlns:p14="http://schemas.microsoft.com/office/powerpoint/2010/main" val="2227862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762000"/>
            <a:ext cx="7886700" cy="1325563"/>
          </a:xfrm>
          <a:noFill/>
        </p:spPr>
        <p:txBody>
          <a:bodyPr>
            <a:normAutofit/>
          </a:bodyPr>
          <a:lstStyle/>
          <a:p>
            <a:r>
              <a:rPr lang="en-US" b="1" dirty="0" smtClean="0">
                <a:solidFill>
                  <a:schemeClr val="bg1"/>
                </a:solidFill>
              </a:rPr>
              <a:t>Health Care Policy: </a:t>
            </a:r>
            <a:br>
              <a:rPr lang="en-US" b="1" dirty="0" smtClean="0">
                <a:solidFill>
                  <a:schemeClr val="bg1"/>
                </a:solidFill>
              </a:rPr>
            </a:br>
            <a:r>
              <a:rPr lang="en-US" b="1" dirty="0" smtClean="0">
                <a:solidFill>
                  <a:schemeClr val="bg1"/>
                </a:solidFill>
              </a:rPr>
              <a:t>The Affordable Care Act</a:t>
            </a:r>
            <a:endParaRPr lang="en-US" b="1" dirty="0">
              <a:solidFill>
                <a:schemeClr val="bg1"/>
              </a:solidFill>
            </a:endParaRPr>
          </a:p>
        </p:txBody>
      </p:sp>
      <p:sp>
        <p:nvSpPr>
          <p:cNvPr id="5" name="Subtitle 4"/>
          <p:cNvSpPr>
            <a:spLocks noGrp="1"/>
          </p:cNvSpPr>
          <p:nvPr>
            <p:ph idx="1"/>
          </p:nvPr>
        </p:nvSpPr>
        <p:spPr>
          <a:xfrm>
            <a:off x="838200" y="2286000"/>
            <a:ext cx="7772400" cy="4267200"/>
          </a:xfrm>
          <a:noFill/>
        </p:spPr>
        <p:txBody>
          <a:bodyPr>
            <a:noAutofit/>
          </a:bodyPr>
          <a:lstStyle/>
          <a:p>
            <a:r>
              <a:rPr lang="en-US" sz="2800" dirty="0" smtClean="0">
                <a:solidFill>
                  <a:schemeClr val="bg1"/>
                </a:solidFill>
              </a:rPr>
              <a:t>This far-reaching policy demonstrates all the instruments</a:t>
            </a:r>
          </a:p>
          <a:p>
            <a:endParaRPr lang="en-US" sz="2800" dirty="0" smtClean="0">
              <a:solidFill>
                <a:schemeClr val="bg1"/>
              </a:solidFill>
            </a:endParaRPr>
          </a:p>
          <a:p>
            <a:r>
              <a:rPr lang="en-US" sz="2800" dirty="0" smtClean="0">
                <a:solidFill>
                  <a:schemeClr val="bg1"/>
                </a:solidFill>
              </a:rPr>
              <a:t>What instruments do you see?</a:t>
            </a:r>
          </a:p>
          <a:p>
            <a:endParaRPr lang="en-US" sz="2800" dirty="0" smtClean="0">
              <a:solidFill>
                <a:schemeClr val="bg1"/>
              </a:solidFill>
            </a:endParaRPr>
          </a:p>
          <a:p>
            <a:r>
              <a:rPr lang="en-US" sz="2800" dirty="0" smtClean="0">
                <a:solidFill>
                  <a:schemeClr val="bg1"/>
                </a:solidFill>
                <a:effectLst/>
              </a:rPr>
              <a:t>Watch this video, and identify </a:t>
            </a:r>
            <a:r>
              <a:rPr lang="en-US" sz="2800" dirty="0">
                <a:solidFill>
                  <a:schemeClr val="bg1"/>
                </a:solidFill>
                <a:effectLst/>
              </a:rPr>
              <a:t>examples of </a:t>
            </a:r>
            <a:r>
              <a:rPr lang="en-US" sz="2800" dirty="0" smtClean="0">
                <a:solidFill>
                  <a:schemeClr val="bg1"/>
                </a:solidFill>
                <a:effectLst/>
              </a:rPr>
              <a:t>policy </a:t>
            </a:r>
            <a:r>
              <a:rPr lang="en-US" sz="2800" dirty="0">
                <a:solidFill>
                  <a:schemeClr val="bg1"/>
                </a:solidFill>
                <a:effectLst/>
              </a:rPr>
              <a:t>tools in </a:t>
            </a:r>
            <a:r>
              <a:rPr lang="en-US" sz="2800" dirty="0" smtClean="0">
                <a:solidFill>
                  <a:schemeClr val="bg1"/>
                </a:solidFill>
                <a:effectLst/>
              </a:rPr>
              <a:t>use</a:t>
            </a:r>
          </a:p>
          <a:p>
            <a:pPr lvl="1"/>
            <a:r>
              <a:rPr lang="en-US" sz="2800" b="1" dirty="0" smtClean="0">
                <a:solidFill>
                  <a:schemeClr val="bg1"/>
                </a:solidFill>
                <a:hlinkClick r:id="rId4"/>
              </a:rPr>
              <a:t>https://www.youtube.com/watch?v=vju70I6qSKk</a:t>
            </a:r>
            <a:endParaRPr lang="en-US" sz="2800" b="1" dirty="0">
              <a:solidFill>
                <a:schemeClr val="bg1"/>
              </a:solidFill>
              <a:effectLst/>
            </a:endParaRPr>
          </a:p>
        </p:txBody>
      </p:sp>
      <p:pic>
        <p:nvPicPr>
          <p:cNvPr id="2050" name="Picture 2" descr="C:\Users\ahughes\AppData\Local\Microsoft\Windows\Temporary Internet Files\Content.IE5\Q6TQFA3J\MC900439599[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152400"/>
            <a:ext cx="1948526" cy="239761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19197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800100" y="503237"/>
            <a:ext cx="7886700" cy="1325563"/>
          </a:xfrm>
          <a:noFill/>
          <a:effectLst>
            <a:innerShdw blurRad="63500" dist="50800" dir="2700000">
              <a:prstClr val="black">
                <a:alpha val="50000"/>
              </a:prstClr>
            </a:innerShdw>
          </a:effectLst>
        </p:spPr>
        <p:txBody>
          <a:bodyPr/>
          <a:lstStyle/>
          <a:p>
            <a:r>
              <a:rPr lang="en-US" b="1" dirty="0">
                <a:solidFill>
                  <a:schemeClr val="bg1"/>
                </a:solidFill>
              </a:rPr>
              <a:t>Lowi Policy Typology</a:t>
            </a:r>
          </a:p>
        </p:txBody>
      </p:sp>
      <p:sp>
        <p:nvSpPr>
          <p:cNvPr id="67587" name="Rectangle 3"/>
          <p:cNvSpPr>
            <a:spLocks noGrp="1" noChangeArrowheads="1"/>
          </p:cNvSpPr>
          <p:nvPr>
            <p:ph type="body" idx="1"/>
          </p:nvPr>
        </p:nvSpPr>
        <p:spPr>
          <a:xfrm>
            <a:off x="704850" y="1524000"/>
            <a:ext cx="7905750" cy="5105400"/>
          </a:xfrm>
          <a:noFill/>
          <a:effectLst>
            <a:innerShdw blurRad="63500" dist="50800" dir="2700000">
              <a:prstClr val="black">
                <a:alpha val="50000"/>
              </a:prstClr>
            </a:innerShdw>
          </a:effectLst>
        </p:spPr>
        <p:txBody>
          <a:bodyPr>
            <a:normAutofit fontScale="92500" lnSpcReduction="10000"/>
          </a:bodyPr>
          <a:lstStyle/>
          <a:p>
            <a:pPr>
              <a:buNone/>
            </a:pPr>
            <a:r>
              <a:rPr lang="en-US" sz="3200" b="1" dirty="0" smtClean="0">
                <a:solidFill>
                  <a:schemeClr val="bg1"/>
                </a:solidFill>
              </a:rPr>
              <a:t>The general ways policies address a problem:</a:t>
            </a:r>
          </a:p>
          <a:p>
            <a:pPr>
              <a:buNone/>
            </a:pPr>
            <a:endParaRPr lang="en-US" sz="3200" b="1" dirty="0" smtClean="0">
              <a:solidFill>
                <a:schemeClr val="bg1"/>
              </a:solidFill>
            </a:endParaRPr>
          </a:p>
          <a:p>
            <a:r>
              <a:rPr lang="en-US" sz="3200" b="1" dirty="0" smtClean="0">
                <a:solidFill>
                  <a:schemeClr val="bg1"/>
                </a:solidFill>
              </a:rPr>
              <a:t>Distributive </a:t>
            </a:r>
            <a:r>
              <a:rPr lang="en-US" sz="3200" b="1" dirty="0">
                <a:solidFill>
                  <a:schemeClr val="bg1"/>
                </a:solidFill>
              </a:rPr>
              <a:t>policy</a:t>
            </a:r>
          </a:p>
          <a:p>
            <a:pPr lvl="1"/>
            <a:r>
              <a:rPr lang="en-US" sz="2800" dirty="0" smtClean="0">
                <a:solidFill>
                  <a:schemeClr val="bg1"/>
                </a:solidFill>
              </a:rPr>
              <a:t>Individualized </a:t>
            </a:r>
            <a:r>
              <a:rPr lang="en-US" sz="2800" dirty="0">
                <a:solidFill>
                  <a:schemeClr val="bg1"/>
                </a:solidFill>
              </a:rPr>
              <a:t>grants and </a:t>
            </a:r>
            <a:r>
              <a:rPr lang="en-US" sz="2800" dirty="0" smtClean="0">
                <a:solidFill>
                  <a:schemeClr val="bg1"/>
                </a:solidFill>
              </a:rPr>
              <a:t>programs</a:t>
            </a:r>
          </a:p>
          <a:p>
            <a:pPr lvl="1"/>
            <a:endParaRPr lang="en-US" sz="2800" b="1" dirty="0">
              <a:solidFill>
                <a:schemeClr val="bg1"/>
              </a:solidFill>
            </a:endParaRPr>
          </a:p>
          <a:p>
            <a:r>
              <a:rPr lang="en-US" sz="3200" b="1" dirty="0">
                <a:solidFill>
                  <a:schemeClr val="bg1"/>
                </a:solidFill>
              </a:rPr>
              <a:t>Redistributive </a:t>
            </a:r>
            <a:r>
              <a:rPr lang="en-US" sz="3200" b="1" dirty="0" smtClean="0">
                <a:solidFill>
                  <a:schemeClr val="bg1"/>
                </a:solidFill>
              </a:rPr>
              <a:t>policy</a:t>
            </a:r>
            <a:endParaRPr lang="en-US" sz="3200" b="1" dirty="0">
              <a:solidFill>
                <a:schemeClr val="bg1"/>
              </a:solidFill>
            </a:endParaRPr>
          </a:p>
          <a:p>
            <a:pPr lvl="1"/>
            <a:r>
              <a:rPr lang="en-US" sz="2800" dirty="0" smtClean="0">
                <a:solidFill>
                  <a:schemeClr val="bg1"/>
                </a:solidFill>
              </a:rPr>
              <a:t>Winners and losers – one gains, another pays</a:t>
            </a:r>
          </a:p>
          <a:p>
            <a:pPr lvl="1"/>
            <a:endParaRPr lang="en-US" sz="2800" b="1" dirty="0">
              <a:solidFill>
                <a:schemeClr val="bg1"/>
              </a:solidFill>
            </a:endParaRPr>
          </a:p>
          <a:p>
            <a:r>
              <a:rPr lang="en-US" sz="3200" b="1" dirty="0">
                <a:solidFill>
                  <a:schemeClr val="bg1"/>
                </a:solidFill>
              </a:rPr>
              <a:t>Regulatory policy</a:t>
            </a:r>
          </a:p>
          <a:p>
            <a:pPr lvl="1"/>
            <a:r>
              <a:rPr lang="en-US" sz="2800" dirty="0" smtClean="0">
                <a:solidFill>
                  <a:schemeClr val="bg1"/>
                </a:solidFill>
              </a:rPr>
              <a:t>Government </a:t>
            </a:r>
            <a:r>
              <a:rPr lang="en-US" sz="2800" dirty="0">
                <a:solidFill>
                  <a:schemeClr val="bg1"/>
                </a:solidFill>
              </a:rPr>
              <a:t>restriction of </a:t>
            </a:r>
            <a:r>
              <a:rPr lang="en-US" sz="2800" dirty="0" smtClean="0">
                <a:solidFill>
                  <a:schemeClr val="bg1"/>
                </a:solidFill>
              </a:rPr>
              <a:t>choice</a:t>
            </a:r>
          </a:p>
          <a:p>
            <a:pPr lvl="1"/>
            <a:r>
              <a:rPr lang="en-US" sz="2800" dirty="0" smtClean="0">
                <a:solidFill>
                  <a:schemeClr val="bg1"/>
                </a:solidFill>
              </a:rPr>
              <a:t>Competitive regulations</a:t>
            </a:r>
          </a:p>
          <a:p>
            <a:pPr lvl="1"/>
            <a:r>
              <a:rPr lang="en-US" sz="2800" dirty="0" smtClean="0">
                <a:solidFill>
                  <a:schemeClr val="bg1"/>
                </a:solidFill>
              </a:rPr>
              <a:t>Protective regulations</a:t>
            </a:r>
            <a:endParaRPr lang="en-US" sz="2800" dirty="0">
              <a:solidFill>
                <a:schemeClr val="bg1"/>
              </a:solidFill>
            </a:endParaRPr>
          </a:p>
        </p:txBody>
      </p:sp>
    </p:spTree>
    <p:custDataLst>
      <p:tags r:id="rId1"/>
    </p:custDataLst>
    <p:extLst>
      <p:ext uri="{BB962C8B-B14F-4D97-AF65-F5344CB8AC3E}">
        <p14:creationId xmlns:p14="http://schemas.microsoft.com/office/powerpoint/2010/main" val="610950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23900" y="503237"/>
            <a:ext cx="7886700" cy="1325563"/>
          </a:xfrm>
          <a:noFill/>
          <a:effectLst>
            <a:innerShdw blurRad="63500" dist="50800" dir="2700000">
              <a:prstClr val="black">
                <a:alpha val="50000"/>
              </a:prstClr>
            </a:innerShdw>
          </a:effectLst>
        </p:spPr>
        <p:txBody>
          <a:bodyPr/>
          <a:lstStyle/>
          <a:p>
            <a:r>
              <a:rPr lang="en-US" b="1" dirty="0" smtClean="0">
                <a:solidFill>
                  <a:schemeClr val="bg1"/>
                </a:solidFill>
              </a:rPr>
              <a:t>3. Policy </a:t>
            </a:r>
            <a:r>
              <a:rPr lang="en-US" b="1" dirty="0">
                <a:solidFill>
                  <a:schemeClr val="bg1"/>
                </a:solidFill>
              </a:rPr>
              <a:t>Legitimation</a:t>
            </a:r>
          </a:p>
        </p:txBody>
      </p:sp>
      <p:sp>
        <p:nvSpPr>
          <p:cNvPr id="24579" name="Rectangle 3"/>
          <p:cNvSpPr>
            <a:spLocks noGrp="1" noChangeArrowheads="1"/>
          </p:cNvSpPr>
          <p:nvPr>
            <p:ph type="body" idx="1"/>
          </p:nvPr>
        </p:nvSpPr>
        <p:spPr>
          <a:xfrm>
            <a:off x="609600" y="1676400"/>
            <a:ext cx="7905750" cy="2743200"/>
          </a:xfrm>
          <a:noFill/>
          <a:effectLst>
            <a:innerShdw blurRad="63500" dist="50800" dir="2700000">
              <a:prstClr val="black">
                <a:alpha val="50000"/>
              </a:prstClr>
            </a:innerShdw>
          </a:effectLst>
        </p:spPr>
        <p:txBody>
          <a:bodyPr>
            <a:noAutofit/>
          </a:bodyPr>
          <a:lstStyle/>
          <a:p>
            <a:r>
              <a:rPr lang="en-US" sz="2800" b="1" dirty="0" smtClean="0">
                <a:solidFill>
                  <a:schemeClr val="bg1"/>
                </a:solidFill>
              </a:rPr>
              <a:t>The policy is passed into law by a legislative body </a:t>
            </a:r>
          </a:p>
          <a:p>
            <a:endParaRPr lang="en-US" sz="2800" b="1" dirty="0" smtClean="0">
              <a:solidFill>
                <a:schemeClr val="bg1"/>
              </a:solidFill>
            </a:endParaRPr>
          </a:p>
          <a:p>
            <a:r>
              <a:rPr lang="en-US" sz="2800" b="1" dirty="0" smtClean="0">
                <a:solidFill>
                  <a:schemeClr val="bg1"/>
                </a:solidFill>
              </a:rPr>
              <a:t>The policy must be accepted by the public</a:t>
            </a:r>
            <a:r>
              <a:rPr lang="en-US" sz="2800" b="1" dirty="0">
                <a:solidFill>
                  <a:schemeClr val="bg1"/>
                </a:solidFill>
              </a:rPr>
              <a:t> </a:t>
            </a:r>
            <a:r>
              <a:rPr lang="en-US" sz="2800" b="1" dirty="0" smtClean="0">
                <a:solidFill>
                  <a:schemeClr val="bg1"/>
                </a:solidFill>
              </a:rPr>
              <a:t>to be fully legitimized</a:t>
            </a:r>
          </a:p>
          <a:p>
            <a:pPr lvl="1"/>
            <a:r>
              <a:rPr lang="en-US" sz="2800" dirty="0" smtClean="0">
                <a:solidFill>
                  <a:schemeClr val="bg1"/>
                </a:solidFill>
              </a:rPr>
              <a:t>If not, it won’t be implemented successfully</a:t>
            </a:r>
            <a:endParaRPr lang="en-US" sz="2800" dirty="0">
              <a:solidFill>
                <a:schemeClr val="bg1"/>
              </a:solidFill>
            </a:endParaRPr>
          </a:p>
        </p:txBody>
      </p:sp>
    </p:spTree>
    <p:custDataLst>
      <p:tags r:id="rId1"/>
    </p:custDataLst>
    <p:extLst>
      <p:ext uri="{BB962C8B-B14F-4D97-AF65-F5344CB8AC3E}">
        <p14:creationId xmlns:p14="http://schemas.microsoft.com/office/powerpoint/2010/main" val="3384621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23900" y="823911"/>
            <a:ext cx="7886700" cy="852489"/>
          </a:xfrm>
          <a:noFill/>
          <a:ln/>
          <a:effectLst>
            <a:innerShdw blurRad="63500" dist="50800" dir="2700000">
              <a:prstClr val="black">
                <a:alpha val="50000"/>
              </a:prstClr>
            </a:innerShdw>
          </a:effectLst>
        </p:spPr>
        <p:txBody>
          <a:bodyPr lIns="90488" tIns="44450" rIns="90488" bIns="44450" anchor="b"/>
          <a:lstStyle/>
          <a:p>
            <a:r>
              <a:rPr lang="en-US" b="1" dirty="0" smtClean="0">
                <a:solidFill>
                  <a:schemeClr val="bg1"/>
                </a:solidFill>
              </a:rPr>
              <a:t>4. Policy </a:t>
            </a:r>
            <a:r>
              <a:rPr lang="en-US" b="1" dirty="0">
                <a:solidFill>
                  <a:schemeClr val="bg1"/>
                </a:solidFill>
              </a:rPr>
              <a:t>Implementation</a:t>
            </a:r>
          </a:p>
        </p:txBody>
      </p:sp>
      <p:sp>
        <p:nvSpPr>
          <p:cNvPr id="11267" name="Rectangle 3"/>
          <p:cNvSpPr>
            <a:spLocks noGrp="1" noChangeArrowheads="1"/>
          </p:cNvSpPr>
          <p:nvPr>
            <p:ph type="body" idx="1"/>
          </p:nvPr>
        </p:nvSpPr>
        <p:spPr>
          <a:xfrm>
            <a:off x="685800" y="1905000"/>
            <a:ext cx="8077200" cy="4191000"/>
          </a:xfrm>
          <a:noFill/>
          <a:ln/>
          <a:effectLst>
            <a:innerShdw blurRad="63500" dist="50800" dir="2700000">
              <a:prstClr val="black">
                <a:alpha val="50000"/>
              </a:prstClr>
            </a:innerShdw>
          </a:effectLst>
        </p:spPr>
        <p:txBody>
          <a:bodyPr lIns="90488" tIns="44450" rIns="90488" bIns="44450">
            <a:normAutofit lnSpcReduction="10000"/>
          </a:bodyPr>
          <a:lstStyle/>
          <a:p>
            <a:r>
              <a:rPr lang="en-US" sz="3200" b="1" dirty="0" smtClean="0">
                <a:solidFill>
                  <a:schemeClr val="bg1"/>
                </a:solidFill>
              </a:rPr>
              <a:t>Organizing, interpreting, applying</a:t>
            </a:r>
          </a:p>
          <a:p>
            <a:endParaRPr lang="en-US" sz="3200" b="1" dirty="0">
              <a:solidFill>
                <a:schemeClr val="bg1"/>
              </a:solidFill>
            </a:endParaRPr>
          </a:p>
          <a:p>
            <a:r>
              <a:rPr lang="en-US" sz="3200" b="1" dirty="0">
                <a:solidFill>
                  <a:schemeClr val="bg1"/>
                </a:solidFill>
              </a:rPr>
              <a:t>Activities that put </a:t>
            </a:r>
            <a:r>
              <a:rPr lang="en-US" sz="3200" b="1" dirty="0" smtClean="0">
                <a:solidFill>
                  <a:schemeClr val="bg1"/>
                </a:solidFill>
              </a:rPr>
              <a:t>policy </a:t>
            </a:r>
            <a:r>
              <a:rPr lang="en-US" sz="3200" b="1" dirty="0">
                <a:solidFill>
                  <a:schemeClr val="bg1"/>
                </a:solidFill>
              </a:rPr>
              <a:t>into effect</a:t>
            </a:r>
          </a:p>
          <a:p>
            <a:pPr lvl="1"/>
            <a:r>
              <a:rPr lang="en-US" sz="2800" dirty="0">
                <a:solidFill>
                  <a:schemeClr val="bg1"/>
                </a:solidFill>
              </a:rPr>
              <a:t>money spent</a:t>
            </a:r>
          </a:p>
          <a:p>
            <a:pPr lvl="1"/>
            <a:r>
              <a:rPr lang="en-US" sz="2800" dirty="0">
                <a:solidFill>
                  <a:schemeClr val="bg1"/>
                </a:solidFill>
              </a:rPr>
              <a:t>laws passed</a:t>
            </a:r>
          </a:p>
          <a:p>
            <a:pPr lvl="1"/>
            <a:r>
              <a:rPr lang="en-US" sz="2800" dirty="0">
                <a:solidFill>
                  <a:schemeClr val="bg1"/>
                </a:solidFill>
              </a:rPr>
              <a:t>regulations </a:t>
            </a:r>
            <a:r>
              <a:rPr lang="en-US" sz="2800" dirty="0" smtClean="0">
                <a:solidFill>
                  <a:schemeClr val="bg1"/>
                </a:solidFill>
              </a:rPr>
              <a:t>formulated</a:t>
            </a:r>
          </a:p>
          <a:p>
            <a:pPr lvl="1"/>
            <a:endParaRPr lang="en-US" sz="2800" b="1" dirty="0">
              <a:solidFill>
                <a:schemeClr val="bg1"/>
              </a:solidFill>
            </a:endParaRPr>
          </a:p>
          <a:p>
            <a:r>
              <a:rPr lang="en-US" sz="3200" b="1" dirty="0">
                <a:solidFill>
                  <a:schemeClr val="bg1"/>
                </a:solidFill>
              </a:rPr>
              <a:t>Done mostly by executive </a:t>
            </a:r>
            <a:r>
              <a:rPr lang="en-US" sz="3200" b="1" dirty="0" smtClean="0">
                <a:solidFill>
                  <a:schemeClr val="bg1"/>
                </a:solidFill>
              </a:rPr>
              <a:t>branch through regulations</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3070808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23900" y="808037"/>
            <a:ext cx="8115300" cy="1325563"/>
          </a:xfrm>
          <a:noFill/>
          <a:ln/>
          <a:effectLst>
            <a:innerShdw blurRad="63500" dist="50800" dir="2700000">
              <a:prstClr val="black">
                <a:alpha val="50000"/>
              </a:prstClr>
            </a:innerShdw>
          </a:effectLst>
        </p:spPr>
        <p:txBody>
          <a:bodyPr lIns="90488" tIns="44450" rIns="90488" bIns="44450" anchor="b">
            <a:normAutofit/>
          </a:bodyPr>
          <a:lstStyle/>
          <a:p>
            <a:r>
              <a:rPr lang="en-US" b="1" dirty="0" smtClean="0">
                <a:solidFill>
                  <a:schemeClr val="bg1"/>
                </a:solidFill>
              </a:rPr>
              <a:t>Stage 5.Policy </a:t>
            </a:r>
            <a:r>
              <a:rPr lang="en-US" b="1" dirty="0">
                <a:solidFill>
                  <a:schemeClr val="bg1"/>
                </a:solidFill>
              </a:rPr>
              <a:t>Evaluation and </a:t>
            </a:r>
            <a:r>
              <a:rPr lang="en-US" b="1" dirty="0" smtClean="0">
                <a:solidFill>
                  <a:schemeClr val="bg1"/>
                </a:solidFill>
              </a:rPr>
              <a:t>Stage 6. Change</a:t>
            </a:r>
            <a:endParaRPr lang="en-US" b="1" dirty="0">
              <a:solidFill>
                <a:schemeClr val="bg1"/>
              </a:solidFill>
            </a:endParaRPr>
          </a:p>
        </p:txBody>
      </p:sp>
      <p:sp>
        <p:nvSpPr>
          <p:cNvPr id="12291" name="Rectangle 3"/>
          <p:cNvSpPr>
            <a:spLocks noGrp="1" noChangeArrowheads="1"/>
          </p:cNvSpPr>
          <p:nvPr>
            <p:ph type="body" idx="1"/>
          </p:nvPr>
        </p:nvSpPr>
        <p:spPr>
          <a:xfrm>
            <a:off x="609600" y="2209800"/>
            <a:ext cx="8229600" cy="4114800"/>
          </a:xfrm>
          <a:noFill/>
          <a:ln/>
          <a:effectLst>
            <a:innerShdw blurRad="63500" dist="50800" dir="2700000">
              <a:prstClr val="black">
                <a:alpha val="50000"/>
              </a:prstClr>
            </a:innerShdw>
          </a:effectLst>
        </p:spPr>
        <p:txBody>
          <a:bodyPr lIns="90488" tIns="44450" rIns="90488" bIns="44450">
            <a:normAutofit fontScale="92500" lnSpcReduction="10000"/>
          </a:bodyPr>
          <a:lstStyle/>
          <a:p>
            <a:r>
              <a:rPr lang="en-US" sz="3200" b="1" dirty="0" smtClean="0">
                <a:solidFill>
                  <a:schemeClr val="bg1"/>
                </a:solidFill>
              </a:rPr>
              <a:t>Often disregarded: policy outcomes…did the policy work? </a:t>
            </a:r>
          </a:p>
          <a:p>
            <a:endParaRPr lang="en-US" sz="3200" b="1" dirty="0">
              <a:solidFill>
                <a:schemeClr val="bg1"/>
              </a:solidFill>
            </a:endParaRPr>
          </a:p>
          <a:p>
            <a:r>
              <a:rPr lang="en-US" sz="3200" b="1" dirty="0" smtClean="0">
                <a:solidFill>
                  <a:schemeClr val="bg1"/>
                </a:solidFill>
              </a:rPr>
              <a:t>Difficult </a:t>
            </a:r>
            <a:r>
              <a:rPr lang="en-US" sz="3200" b="1" dirty="0">
                <a:solidFill>
                  <a:schemeClr val="bg1"/>
                </a:solidFill>
              </a:rPr>
              <a:t>to identify the goals of a </a:t>
            </a:r>
            <a:r>
              <a:rPr lang="en-US" sz="3200" b="1" dirty="0" smtClean="0">
                <a:solidFill>
                  <a:schemeClr val="bg1"/>
                </a:solidFill>
              </a:rPr>
              <a:t>program </a:t>
            </a:r>
            <a:r>
              <a:rPr lang="en-US" sz="3200" b="1" dirty="0">
                <a:solidFill>
                  <a:schemeClr val="bg1"/>
                </a:solidFill>
              </a:rPr>
              <a:t>and </a:t>
            </a:r>
            <a:r>
              <a:rPr lang="en-US" sz="3200" b="1" dirty="0" smtClean="0">
                <a:solidFill>
                  <a:schemeClr val="bg1"/>
                </a:solidFill>
              </a:rPr>
              <a:t>whether </a:t>
            </a:r>
            <a:r>
              <a:rPr lang="en-US" sz="3200" b="1" dirty="0">
                <a:solidFill>
                  <a:schemeClr val="bg1"/>
                </a:solidFill>
              </a:rPr>
              <a:t>they were </a:t>
            </a:r>
            <a:r>
              <a:rPr lang="en-US" sz="3200" b="1" dirty="0" smtClean="0">
                <a:solidFill>
                  <a:schemeClr val="bg1"/>
                </a:solidFill>
              </a:rPr>
              <a:t>achieved</a:t>
            </a:r>
          </a:p>
          <a:p>
            <a:endParaRPr lang="en-US" sz="3200" b="1" dirty="0">
              <a:solidFill>
                <a:schemeClr val="bg1"/>
              </a:solidFill>
            </a:endParaRPr>
          </a:p>
          <a:p>
            <a:r>
              <a:rPr lang="en-US" sz="3200" b="1" dirty="0" smtClean="0">
                <a:solidFill>
                  <a:schemeClr val="bg1"/>
                </a:solidFill>
              </a:rPr>
              <a:t>Hopefully</a:t>
            </a:r>
            <a:r>
              <a:rPr lang="en-US" sz="3200" b="1" dirty="0">
                <a:solidFill>
                  <a:schemeClr val="bg1"/>
                </a:solidFill>
              </a:rPr>
              <a:t>, </a:t>
            </a:r>
            <a:r>
              <a:rPr lang="en-US" sz="3200" b="1" dirty="0" smtClean="0">
                <a:solidFill>
                  <a:schemeClr val="bg1"/>
                </a:solidFill>
              </a:rPr>
              <a:t>evaluation will </a:t>
            </a:r>
            <a:r>
              <a:rPr lang="en-US" sz="3200" b="1" dirty="0">
                <a:solidFill>
                  <a:schemeClr val="bg1"/>
                </a:solidFill>
              </a:rPr>
              <a:t>feed information back into the </a:t>
            </a:r>
            <a:r>
              <a:rPr lang="en-US" sz="3200" b="1" dirty="0" smtClean="0">
                <a:solidFill>
                  <a:schemeClr val="bg1"/>
                </a:solidFill>
              </a:rPr>
              <a:t>cycle to change and improve existing policy</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2688105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23900" y="579437"/>
            <a:ext cx="7886700" cy="1325563"/>
          </a:xfrm>
          <a:noFill/>
          <a:effectLst>
            <a:innerShdw blurRad="63500" dist="50800" dir="2700000">
              <a:prstClr val="black">
                <a:alpha val="50000"/>
              </a:prstClr>
            </a:innerShdw>
          </a:effectLst>
        </p:spPr>
        <p:txBody>
          <a:bodyPr/>
          <a:lstStyle/>
          <a:p>
            <a:r>
              <a:rPr lang="en-US" b="1" dirty="0" smtClean="0">
                <a:solidFill>
                  <a:schemeClr val="bg1"/>
                </a:solidFill>
              </a:rPr>
              <a:t>Wrap-Up</a:t>
            </a:r>
            <a:endParaRPr lang="en-US" b="1" dirty="0">
              <a:solidFill>
                <a:schemeClr val="bg1"/>
              </a:solidFill>
            </a:endParaRPr>
          </a:p>
        </p:txBody>
      </p:sp>
      <p:sp>
        <p:nvSpPr>
          <p:cNvPr id="45059" name="Rectangle 3"/>
          <p:cNvSpPr>
            <a:spLocks noGrp="1" noChangeArrowheads="1"/>
          </p:cNvSpPr>
          <p:nvPr>
            <p:ph idx="1"/>
          </p:nvPr>
        </p:nvSpPr>
        <p:spPr>
          <a:xfrm>
            <a:off x="609600" y="1676400"/>
            <a:ext cx="8229600" cy="4876800"/>
          </a:xfrm>
          <a:noFill/>
          <a:effectLst>
            <a:innerShdw blurRad="63500" dist="50800" dir="2700000">
              <a:prstClr val="black">
                <a:alpha val="50000"/>
              </a:prstClr>
            </a:innerShdw>
          </a:effectLst>
        </p:spPr>
        <p:txBody>
          <a:bodyPr>
            <a:normAutofit fontScale="55000" lnSpcReduction="20000"/>
          </a:bodyPr>
          <a:lstStyle/>
          <a:p>
            <a:r>
              <a:rPr lang="en-US" sz="4600" b="1" dirty="0" smtClean="0">
                <a:solidFill>
                  <a:schemeClr val="bg1"/>
                </a:solidFill>
              </a:rPr>
              <a:t>There are many ways to explain the process of making policy</a:t>
            </a:r>
          </a:p>
          <a:p>
            <a:endParaRPr lang="en-US" sz="4600" b="1" dirty="0" smtClean="0">
              <a:solidFill>
                <a:schemeClr val="bg1"/>
              </a:solidFill>
            </a:endParaRPr>
          </a:p>
          <a:p>
            <a:r>
              <a:rPr lang="en-US" sz="4600" b="1" dirty="0" smtClean="0">
                <a:solidFill>
                  <a:schemeClr val="bg1"/>
                </a:solidFill>
              </a:rPr>
              <a:t>The Kraft/Furlong policy process model outlines six stages</a:t>
            </a:r>
          </a:p>
          <a:p>
            <a:endParaRPr lang="en-US" sz="4600" b="1" dirty="0" smtClean="0">
              <a:solidFill>
                <a:schemeClr val="bg1"/>
              </a:solidFill>
            </a:endParaRPr>
          </a:p>
          <a:p>
            <a:r>
              <a:rPr lang="en-US" sz="4600" b="1" dirty="0" smtClean="0">
                <a:solidFill>
                  <a:schemeClr val="bg1"/>
                </a:solidFill>
              </a:rPr>
              <a:t>Policymakers first have to clarify a problem, develop options to deal with it, and then pass and implement the proposals</a:t>
            </a:r>
          </a:p>
          <a:p>
            <a:endParaRPr lang="en-US" sz="4600" b="1" dirty="0" smtClean="0">
              <a:solidFill>
                <a:schemeClr val="bg1"/>
              </a:solidFill>
            </a:endParaRPr>
          </a:p>
          <a:p>
            <a:r>
              <a:rPr lang="en-US" sz="4600" b="1" dirty="0" smtClean="0">
                <a:solidFill>
                  <a:schemeClr val="bg1"/>
                </a:solidFill>
              </a:rPr>
              <a:t>It is a simple process but influenced by our government processes and politics</a:t>
            </a:r>
          </a:p>
          <a:p>
            <a:endParaRPr lang="en-US" sz="4600" b="1" dirty="0" smtClean="0">
              <a:solidFill>
                <a:schemeClr val="bg1"/>
              </a:solidFill>
            </a:endParaRPr>
          </a:p>
          <a:p>
            <a:r>
              <a:rPr lang="en-US" sz="4600" b="1" dirty="0" smtClean="0">
                <a:solidFill>
                  <a:schemeClr val="bg1"/>
                </a:solidFill>
              </a:rPr>
              <a:t>Policy analysis is important to the process</a:t>
            </a:r>
          </a:p>
          <a:p>
            <a:pPr marL="0" indent="0">
              <a:buNone/>
            </a:pPr>
            <a:endParaRPr lang="en-US" dirty="0"/>
          </a:p>
        </p:txBody>
      </p:sp>
    </p:spTree>
    <p:custDataLst>
      <p:tags r:id="rId1"/>
    </p:custDataLst>
    <p:extLst>
      <p:ext uri="{BB962C8B-B14F-4D97-AF65-F5344CB8AC3E}">
        <p14:creationId xmlns:p14="http://schemas.microsoft.com/office/powerpoint/2010/main" val="72909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8439150" cy="1325563"/>
          </a:xfrm>
        </p:spPr>
        <p:txBody>
          <a:bodyPr/>
          <a:lstStyle/>
          <a:p>
            <a:r>
              <a:rPr lang="en-US" b="1" dirty="0">
                <a:solidFill>
                  <a:schemeClr val="bg1"/>
                </a:solidFill>
              </a:rPr>
              <a:t>Alec Baldwin vs. American Airlines</a:t>
            </a:r>
            <a:endParaRPr lang="en-US" dirty="0"/>
          </a:p>
        </p:txBody>
      </p:sp>
      <p:sp>
        <p:nvSpPr>
          <p:cNvPr id="3" name="Content Placeholder 2"/>
          <p:cNvSpPr>
            <a:spLocks noGrp="1"/>
          </p:cNvSpPr>
          <p:nvPr>
            <p:ph idx="1"/>
          </p:nvPr>
        </p:nvSpPr>
        <p:spPr>
          <a:xfrm>
            <a:off x="840000" y="1752600"/>
            <a:ext cx="7675350" cy="4351338"/>
          </a:xfrm>
        </p:spPr>
        <p:txBody>
          <a:bodyPr/>
          <a:lstStyle/>
          <a:p>
            <a:r>
              <a:rPr lang="en-US" b="1" dirty="0" smtClean="0">
                <a:solidFill>
                  <a:schemeClr val="bg1"/>
                </a:solidFill>
              </a:rPr>
              <a:t>Video: </a:t>
            </a:r>
            <a:r>
              <a:rPr lang="en-US" b="1" dirty="0">
                <a:solidFill>
                  <a:schemeClr val="bg1"/>
                </a:solidFill>
              </a:rPr>
              <a:t>(</a:t>
            </a:r>
            <a:r>
              <a:rPr lang="en-US" b="1" u="sng" dirty="0">
                <a:solidFill>
                  <a:schemeClr val="bg1"/>
                </a:solidFill>
                <a:hlinkClick r:id="rId3"/>
              </a:rPr>
              <a:t>http://</a:t>
            </a:r>
            <a:r>
              <a:rPr lang="en-US" b="1" u="sng" dirty="0" smtClean="0">
                <a:solidFill>
                  <a:schemeClr val="bg1"/>
                </a:solidFill>
                <a:hlinkClick r:id="rId3"/>
              </a:rPr>
              <a:t>www.youtube.com/watch?v=xNH2tOuuZvA</a:t>
            </a:r>
            <a:r>
              <a:rPr lang="en-US" b="1" dirty="0" smtClean="0">
                <a:solidFill>
                  <a:schemeClr val="bg1"/>
                </a:solidFill>
              </a:rPr>
              <a:t>)</a:t>
            </a:r>
          </a:p>
          <a:p>
            <a:r>
              <a:rPr lang="en-US" b="1" dirty="0" smtClean="0">
                <a:solidFill>
                  <a:schemeClr val="bg1"/>
                </a:solidFill>
              </a:rPr>
              <a:t>“</a:t>
            </a:r>
            <a:r>
              <a:rPr lang="en-US" b="1" dirty="0">
                <a:solidFill>
                  <a:schemeClr val="bg1"/>
                </a:solidFill>
              </a:rPr>
              <a:t>Alec Baldwin Mocks American Airline Incident on 'Saturday Night Live.'” (December 12, 2011). </a:t>
            </a:r>
            <a:endParaRPr lang="en-US" b="1" dirty="0" smtClean="0">
              <a:solidFill>
                <a:schemeClr val="bg1"/>
              </a:solidFill>
            </a:endParaRPr>
          </a:p>
          <a:p>
            <a:r>
              <a:rPr lang="en-US" b="1" dirty="0" smtClean="0">
                <a:solidFill>
                  <a:schemeClr val="bg1"/>
                </a:solidFill>
              </a:rPr>
              <a:t>Introduction </a:t>
            </a:r>
            <a:r>
              <a:rPr lang="en-US" b="1" dirty="0">
                <a:solidFill>
                  <a:schemeClr val="bg1"/>
                </a:solidFill>
              </a:rPr>
              <a:t>to Chapter 3 incident dealing with turning off wireless devices on airplane departures. SNL sketch replayed by Good Morning America. (Time: 2:02) </a:t>
            </a:r>
            <a:endParaRPr lang="en-US" b="1" dirty="0" smtClean="0">
              <a:solidFill>
                <a:schemeClr val="bg1"/>
              </a:solidFill>
            </a:endParaRPr>
          </a:p>
          <a:p>
            <a:endParaRPr lang="en-US" b="1" dirty="0">
              <a:solidFill>
                <a:schemeClr val="bg1"/>
              </a:solidFill>
            </a:endParaRPr>
          </a:p>
          <a:p>
            <a:pPr marL="0" indent="0" algn="ctr">
              <a:buNone/>
            </a:pPr>
            <a:r>
              <a:rPr lang="en-US" b="1" dirty="0">
                <a:solidFill>
                  <a:schemeClr val="bg1"/>
                </a:solidFill>
              </a:rPr>
              <a:t>“Please turn off all wireless devices” </a:t>
            </a:r>
          </a:p>
          <a:p>
            <a:pPr algn="ctr"/>
            <a:endParaRPr lang="en-US" b="1" dirty="0">
              <a:solidFill>
                <a:schemeClr val="bg1"/>
              </a:solidFill>
            </a:endParaRPr>
          </a:p>
          <a:p>
            <a:pPr marL="0" indent="0" algn="ctr">
              <a:buNone/>
            </a:pPr>
            <a:r>
              <a:rPr lang="en-US" b="1" dirty="0">
                <a:solidFill>
                  <a:schemeClr val="bg1"/>
                </a:solidFill>
              </a:rPr>
              <a:t>Is this policy now outdated? </a:t>
            </a:r>
          </a:p>
          <a:p>
            <a:endParaRPr lang="en-US" b="1" dirty="0">
              <a:solidFill>
                <a:schemeClr val="bg1"/>
              </a:solidFill>
            </a:endParaRPr>
          </a:p>
          <a:p>
            <a:endParaRPr lang="en-US" dirty="0"/>
          </a:p>
        </p:txBody>
      </p:sp>
    </p:spTree>
    <p:extLst>
      <p:ext uri="{BB962C8B-B14F-4D97-AF65-F5344CB8AC3E}">
        <p14:creationId xmlns:p14="http://schemas.microsoft.com/office/powerpoint/2010/main" val="2584627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685800"/>
            <a:ext cx="8134350" cy="1325563"/>
          </a:xfrm>
          <a:noFill/>
          <a:effectLst>
            <a:innerShdw blurRad="63500" dist="50800" dir="2700000">
              <a:prstClr val="black">
                <a:alpha val="50000"/>
              </a:prstClr>
            </a:innerShdw>
          </a:effectLst>
        </p:spPr>
        <p:txBody>
          <a:bodyPr/>
          <a:lstStyle/>
          <a:p>
            <a:r>
              <a:rPr lang="en-US" b="1" dirty="0" smtClean="0">
                <a:solidFill>
                  <a:schemeClr val="bg1"/>
                </a:solidFill>
              </a:rPr>
              <a:t>Complexity of U.S. Policymaking</a:t>
            </a:r>
            <a:endParaRPr lang="en-US" b="1" dirty="0">
              <a:solidFill>
                <a:schemeClr val="bg1"/>
              </a:solidFill>
            </a:endParaRPr>
          </a:p>
        </p:txBody>
      </p:sp>
      <p:sp>
        <p:nvSpPr>
          <p:cNvPr id="5" name="Content Placeholder 4"/>
          <p:cNvSpPr>
            <a:spLocks noGrp="1"/>
          </p:cNvSpPr>
          <p:nvPr>
            <p:ph sz="half" idx="1"/>
          </p:nvPr>
        </p:nvSpPr>
        <p:spPr>
          <a:xfrm>
            <a:off x="735047" y="1828800"/>
            <a:ext cx="7543800" cy="3581400"/>
          </a:xfrm>
          <a:noFill/>
          <a:effectLst>
            <a:innerShdw blurRad="63500" dist="50800" dir="2700000">
              <a:prstClr val="black">
                <a:alpha val="50000"/>
              </a:prstClr>
            </a:innerShdw>
          </a:effectLst>
        </p:spPr>
        <p:txBody>
          <a:bodyPr>
            <a:normAutofit/>
          </a:bodyPr>
          <a:lstStyle/>
          <a:p>
            <a:pPr marL="119063" indent="-119063"/>
            <a:r>
              <a:rPr lang="en-US" sz="3200" b="1" dirty="0" smtClean="0">
                <a:solidFill>
                  <a:schemeClr val="bg1"/>
                </a:solidFill>
              </a:rPr>
              <a:t>Government structure</a:t>
            </a:r>
          </a:p>
          <a:p>
            <a:pPr marL="119063" indent="-119063"/>
            <a:r>
              <a:rPr lang="en-US" sz="3200" b="1" dirty="0" smtClean="0">
                <a:solidFill>
                  <a:schemeClr val="bg1"/>
                </a:solidFill>
              </a:rPr>
              <a:t>Government </a:t>
            </a:r>
            <a:r>
              <a:rPr lang="en-US" sz="3200" b="1" dirty="0" smtClean="0">
                <a:solidFill>
                  <a:schemeClr val="bg1"/>
                </a:solidFill>
              </a:rPr>
              <a:t>actors</a:t>
            </a:r>
          </a:p>
          <a:p>
            <a:pPr marL="119063" indent="-119063"/>
            <a:r>
              <a:rPr lang="en-US" sz="3200" b="1" dirty="0" smtClean="0">
                <a:solidFill>
                  <a:schemeClr val="bg1"/>
                </a:solidFill>
              </a:rPr>
              <a:t>Informal </a:t>
            </a:r>
            <a:r>
              <a:rPr lang="en-US" sz="3200" b="1" dirty="0" smtClean="0">
                <a:solidFill>
                  <a:schemeClr val="bg1"/>
                </a:solidFill>
              </a:rPr>
              <a:t>actors</a:t>
            </a:r>
          </a:p>
          <a:p>
            <a:pPr marL="463550" lvl="1" indent="-120650"/>
            <a:r>
              <a:rPr lang="en-US" sz="2800" b="1" dirty="0" smtClean="0">
                <a:solidFill>
                  <a:schemeClr val="bg1"/>
                </a:solidFill>
              </a:rPr>
              <a:t>Interest groups</a:t>
            </a:r>
          </a:p>
          <a:p>
            <a:pPr marL="463550" lvl="1" indent="-120650"/>
            <a:r>
              <a:rPr lang="en-US" sz="2800" b="1" dirty="0" smtClean="0">
                <a:solidFill>
                  <a:schemeClr val="bg1"/>
                </a:solidFill>
              </a:rPr>
              <a:t>The public</a:t>
            </a:r>
          </a:p>
        </p:txBody>
      </p:sp>
      <p:sp>
        <p:nvSpPr>
          <p:cNvPr id="2" name="Rectangle 1"/>
          <p:cNvSpPr/>
          <p:nvPr/>
        </p:nvSpPr>
        <p:spPr>
          <a:xfrm>
            <a:off x="1371600" y="4715470"/>
            <a:ext cx="6711902" cy="923330"/>
          </a:xfrm>
          <a:prstGeom prst="rect">
            <a:avLst/>
          </a:prstGeom>
          <a:noFill/>
          <a:effectLst>
            <a:innerShdw blurRad="63500" dist="50800" dir="2700000">
              <a:prstClr val="black">
                <a:alpha val="50000"/>
              </a:prstClr>
            </a:innerShdw>
          </a:effectLst>
        </p:spPr>
        <p:txBody>
          <a:bodyPr wrap="none" lIns="91440" tIns="45720" rIns="91440" bIns="45720">
            <a:spAutoFit/>
          </a:bodyPr>
          <a:lstStyle/>
          <a:p>
            <a:pPr algn="ctr"/>
            <a:r>
              <a:rPr lang="en-US" sz="5400" b="1" cap="none" spc="0" dirty="0" smtClean="0">
                <a:ln w="12700">
                  <a:noFill/>
                  <a:prstDash val="solid"/>
                </a:ln>
                <a:solidFill>
                  <a:schemeClr val="bg1"/>
                </a:solidFill>
                <a:latin typeface="Calibri" panose="020F0502020204030204" pitchFamily="34" charset="0"/>
              </a:rPr>
              <a:t>Complicated by Design</a:t>
            </a:r>
            <a:endParaRPr lang="en-US" sz="5400" b="1" cap="none" spc="0" dirty="0">
              <a:ln w="12700">
                <a:noFill/>
                <a:prstDash val="solid"/>
              </a:ln>
              <a:solidFill>
                <a:schemeClr val="bg1"/>
              </a:solidFill>
              <a:latin typeface="Calibri" panose="020F0502020204030204" pitchFamily="34" charset="0"/>
            </a:endParaRPr>
          </a:p>
        </p:txBody>
      </p:sp>
    </p:spTree>
    <p:extLst>
      <p:ext uri="{BB962C8B-B14F-4D97-AF65-F5344CB8AC3E}">
        <p14:creationId xmlns:p14="http://schemas.microsoft.com/office/powerpoint/2010/main" val="3452178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8650" y="884237"/>
            <a:ext cx="7886700" cy="1325563"/>
          </a:xfrm>
        </p:spPr>
        <p:txBody>
          <a:bodyPr>
            <a:noAutofit/>
          </a:bodyPr>
          <a:lstStyle/>
          <a:p>
            <a:r>
              <a:rPr lang="en-US" sz="4600" b="1" dirty="0" smtClean="0">
                <a:solidFill>
                  <a:schemeClr val="bg1"/>
                </a:solidFill>
              </a:rPr>
              <a:t>Theories of Politics and Public Policy</a:t>
            </a:r>
            <a:endParaRPr lang="en-US" sz="4600" b="1" dirty="0">
              <a:solidFill>
                <a:schemeClr val="bg1"/>
              </a:solidFill>
            </a:endParaRPr>
          </a:p>
        </p:txBody>
      </p:sp>
      <p:sp>
        <p:nvSpPr>
          <p:cNvPr id="6" name="Content Placeholder 5"/>
          <p:cNvSpPr>
            <a:spLocks noGrp="1"/>
          </p:cNvSpPr>
          <p:nvPr>
            <p:ph idx="1"/>
          </p:nvPr>
        </p:nvSpPr>
        <p:spPr>
          <a:xfrm>
            <a:off x="840000" y="2278062"/>
            <a:ext cx="7675350" cy="1455738"/>
          </a:xfrm>
        </p:spPr>
        <p:txBody>
          <a:bodyPr>
            <a:normAutofit/>
          </a:bodyPr>
          <a:lstStyle/>
          <a:p>
            <a:r>
              <a:rPr lang="en-US" sz="3500" b="1" dirty="0" smtClean="0">
                <a:solidFill>
                  <a:schemeClr val="bg1"/>
                </a:solidFill>
              </a:rPr>
              <a:t>How and why are policy decisions made?</a:t>
            </a:r>
            <a:endParaRPr lang="en-US" sz="3500" b="1" dirty="0">
              <a:solidFill>
                <a:schemeClr val="bg1"/>
              </a:solidFill>
            </a:endParaRPr>
          </a:p>
        </p:txBody>
      </p:sp>
    </p:spTree>
    <p:extLst>
      <p:ext uri="{BB962C8B-B14F-4D97-AF65-F5344CB8AC3E}">
        <p14:creationId xmlns:p14="http://schemas.microsoft.com/office/powerpoint/2010/main" val="1117109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808037"/>
            <a:ext cx="7886700" cy="1325563"/>
          </a:xfrm>
        </p:spPr>
        <p:txBody>
          <a:bodyPr/>
          <a:lstStyle/>
          <a:p>
            <a:r>
              <a:rPr lang="en-US" b="1" dirty="0" smtClean="0">
                <a:solidFill>
                  <a:schemeClr val="bg1"/>
                </a:solidFill>
              </a:rPr>
              <a:t>Overview: Five Competing Models of Policymaking</a:t>
            </a:r>
            <a:endParaRPr lang="en-US" b="1" dirty="0">
              <a:solidFill>
                <a:schemeClr val="bg1"/>
              </a:solidFill>
            </a:endParaRPr>
          </a:p>
        </p:txBody>
      </p:sp>
      <p:sp>
        <p:nvSpPr>
          <p:cNvPr id="3" name="Content Placeholder 2"/>
          <p:cNvSpPr>
            <a:spLocks noGrp="1"/>
          </p:cNvSpPr>
          <p:nvPr>
            <p:ph idx="1"/>
          </p:nvPr>
        </p:nvSpPr>
        <p:spPr>
          <a:xfrm>
            <a:off x="840000" y="2125662"/>
            <a:ext cx="7675350" cy="4351338"/>
          </a:xfrm>
        </p:spPr>
        <p:txBody>
          <a:bodyPr/>
          <a:lstStyle/>
          <a:p>
            <a:pPr marL="119063" indent="-119063"/>
            <a:r>
              <a:rPr lang="en-US" sz="2800" b="1" dirty="0">
                <a:solidFill>
                  <a:schemeClr val="bg1"/>
                </a:solidFill>
              </a:rPr>
              <a:t>Elite theory</a:t>
            </a:r>
          </a:p>
          <a:p>
            <a:pPr marL="119063" indent="-119063"/>
            <a:r>
              <a:rPr lang="en-US" sz="2800" b="1" dirty="0" smtClean="0">
                <a:solidFill>
                  <a:schemeClr val="bg1"/>
                </a:solidFill>
              </a:rPr>
              <a:t>Group </a:t>
            </a:r>
            <a:r>
              <a:rPr lang="en-US" sz="2800" b="1" dirty="0">
                <a:solidFill>
                  <a:schemeClr val="bg1"/>
                </a:solidFill>
              </a:rPr>
              <a:t>theory</a:t>
            </a:r>
          </a:p>
          <a:p>
            <a:pPr marL="119063" indent="-119063"/>
            <a:r>
              <a:rPr lang="en-US" sz="2800" b="1" dirty="0" smtClean="0">
                <a:solidFill>
                  <a:schemeClr val="bg1"/>
                </a:solidFill>
              </a:rPr>
              <a:t>Institutional </a:t>
            </a:r>
            <a:r>
              <a:rPr lang="en-US" sz="2800" b="1" dirty="0">
                <a:solidFill>
                  <a:schemeClr val="bg1"/>
                </a:solidFill>
              </a:rPr>
              <a:t>theory</a:t>
            </a:r>
          </a:p>
          <a:p>
            <a:pPr marL="119063" indent="-119063"/>
            <a:r>
              <a:rPr lang="en-US" sz="2800" b="1" dirty="0" smtClean="0">
                <a:solidFill>
                  <a:schemeClr val="bg1"/>
                </a:solidFill>
              </a:rPr>
              <a:t>Rational </a:t>
            </a:r>
            <a:r>
              <a:rPr lang="en-US" sz="2800" b="1" dirty="0">
                <a:solidFill>
                  <a:schemeClr val="bg1"/>
                </a:solidFill>
              </a:rPr>
              <a:t>choice theory</a:t>
            </a:r>
          </a:p>
          <a:p>
            <a:pPr marL="119063" indent="-119063"/>
            <a:r>
              <a:rPr lang="en-US" sz="2800" b="1" dirty="0" smtClean="0">
                <a:solidFill>
                  <a:schemeClr val="bg1"/>
                </a:solidFill>
              </a:rPr>
              <a:t>Political </a:t>
            </a:r>
            <a:r>
              <a:rPr lang="en-US" sz="2800" b="1" dirty="0">
                <a:solidFill>
                  <a:schemeClr val="bg1"/>
                </a:solidFill>
              </a:rPr>
              <a:t>systems theory</a:t>
            </a:r>
          </a:p>
          <a:p>
            <a:endParaRPr lang="en-US" dirty="0"/>
          </a:p>
        </p:txBody>
      </p:sp>
    </p:spTree>
    <p:extLst>
      <p:ext uri="{BB962C8B-B14F-4D97-AF65-F5344CB8AC3E}">
        <p14:creationId xmlns:p14="http://schemas.microsoft.com/office/powerpoint/2010/main" val="207712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p:spPr>
        <p:txBody>
          <a:bodyPr/>
          <a:lstStyle/>
          <a:p>
            <a:r>
              <a:rPr lang="en-US" b="1" dirty="0" smtClean="0">
                <a:solidFill>
                  <a:schemeClr val="bg1"/>
                </a:solidFill>
              </a:rPr>
              <a:t>Elite Theory</a:t>
            </a:r>
            <a:endParaRPr lang="en-US" b="1" dirty="0">
              <a:solidFill>
                <a:schemeClr val="bg1"/>
              </a:solidFill>
            </a:endParaRPr>
          </a:p>
        </p:txBody>
      </p:sp>
      <p:sp>
        <p:nvSpPr>
          <p:cNvPr id="3" name="Content Placeholder 2"/>
          <p:cNvSpPr>
            <a:spLocks noGrp="1"/>
          </p:cNvSpPr>
          <p:nvPr>
            <p:ph idx="1"/>
          </p:nvPr>
        </p:nvSpPr>
        <p:spPr/>
        <p:txBody>
          <a:bodyPr>
            <a:normAutofit/>
          </a:bodyPr>
          <a:lstStyle/>
          <a:p>
            <a:pPr marL="119063" indent="-119063"/>
            <a:r>
              <a:rPr lang="en-US" sz="2600" b="1" dirty="0">
                <a:solidFill>
                  <a:schemeClr val="bg1"/>
                </a:solidFill>
              </a:rPr>
              <a:t>Experts or elites dominate policy </a:t>
            </a:r>
            <a:r>
              <a:rPr lang="en-US" sz="2600" b="1" dirty="0" smtClean="0">
                <a:solidFill>
                  <a:schemeClr val="bg1"/>
                </a:solidFill>
              </a:rPr>
              <a:t>development</a:t>
            </a:r>
          </a:p>
          <a:p>
            <a:pPr marL="461963" lvl="1" indent="-119063"/>
            <a:r>
              <a:rPr lang="en-US" sz="2300" b="1" dirty="0" smtClean="0">
                <a:solidFill>
                  <a:schemeClr val="bg1"/>
                </a:solidFill>
              </a:rPr>
              <a:t>Societal </a:t>
            </a:r>
            <a:r>
              <a:rPr lang="en-US" sz="2300" b="1" dirty="0">
                <a:solidFill>
                  <a:schemeClr val="bg1"/>
                </a:solidFill>
              </a:rPr>
              <a:t>business, cultural and government </a:t>
            </a:r>
            <a:r>
              <a:rPr lang="en-US" sz="2300" b="1" dirty="0" smtClean="0">
                <a:solidFill>
                  <a:schemeClr val="bg1"/>
                </a:solidFill>
              </a:rPr>
              <a:t>leaders</a:t>
            </a:r>
          </a:p>
          <a:p>
            <a:pPr marL="461963" lvl="1" indent="-119063"/>
            <a:r>
              <a:rPr lang="en-US" sz="2300" b="1" dirty="0" smtClean="0">
                <a:solidFill>
                  <a:schemeClr val="bg1"/>
                </a:solidFill>
              </a:rPr>
              <a:t>Issue </a:t>
            </a:r>
            <a:r>
              <a:rPr lang="en-US" sz="2300" b="1" dirty="0">
                <a:solidFill>
                  <a:schemeClr val="bg1"/>
                </a:solidFill>
              </a:rPr>
              <a:t>Networks</a:t>
            </a:r>
          </a:p>
          <a:p>
            <a:pPr marL="119063" indent="-119063"/>
            <a:r>
              <a:rPr lang="en-US" sz="2600" b="1" dirty="0" smtClean="0">
                <a:solidFill>
                  <a:schemeClr val="bg1"/>
                </a:solidFill>
              </a:rPr>
              <a:t>Public </a:t>
            </a:r>
            <a:r>
              <a:rPr lang="en-US" sz="2600" b="1" dirty="0">
                <a:solidFill>
                  <a:schemeClr val="bg1"/>
                </a:solidFill>
              </a:rPr>
              <a:t>Opinion: less influential</a:t>
            </a:r>
          </a:p>
          <a:p>
            <a:pPr marL="119063" indent="-119063"/>
            <a:r>
              <a:rPr lang="en-US" sz="2600" b="1" dirty="0" smtClean="0">
                <a:solidFill>
                  <a:schemeClr val="bg1"/>
                </a:solidFill>
              </a:rPr>
              <a:t>Occurs </a:t>
            </a:r>
            <a:r>
              <a:rPr lang="en-US" sz="2600" b="1" dirty="0">
                <a:solidFill>
                  <a:schemeClr val="bg1"/>
                </a:solidFill>
              </a:rPr>
              <a:t>more for complicated issues</a:t>
            </a:r>
          </a:p>
          <a:p>
            <a:pPr marL="119063" indent="-119063"/>
            <a:r>
              <a:rPr lang="en-US" sz="2600" b="1" dirty="0" smtClean="0">
                <a:solidFill>
                  <a:schemeClr val="bg1"/>
                </a:solidFill>
              </a:rPr>
              <a:t>Video: </a:t>
            </a:r>
            <a:r>
              <a:rPr lang="en-US" sz="2600" b="1" dirty="0">
                <a:solidFill>
                  <a:schemeClr val="bg1"/>
                </a:solidFill>
              </a:rPr>
              <a:t>(</a:t>
            </a:r>
            <a:r>
              <a:rPr lang="en-US" sz="2600" b="1" u="sng" dirty="0">
                <a:solidFill>
                  <a:schemeClr val="bg1"/>
                </a:solidFill>
                <a:hlinkClick r:id="rId3"/>
              </a:rPr>
              <a:t>http://www.youtube.com/watch?v=wjGPfeG1HjU</a:t>
            </a:r>
            <a:r>
              <a:rPr lang="en-US" sz="2600" b="1" dirty="0" smtClean="0">
                <a:solidFill>
                  <a:schemeClr val="bg1"/>
                </a:solidFill>
              </a:rPr>
              <a:t>)</a:t>
            </a:r>
          </a:p>
          <a:p>
            <a:pPr marL="461963" lvl="1" indent="-119063"/>
            <a:r>
              <a:rPr lang="en-US" sz="2300" b="1" dirty="0" smtClean="0">
                <a:solidFill>
                  <a:schemeClr val="bg1"/>
                </a:solidFill>
              </a:rPr>
              <a:t>“</a:t>
            </a:r>
            <a:r>
              <a:rPr lang="en-US" sz="2300" b="1" dirty="0">
                <a:solidFill>
                  <a:schemeClr val="bg1"/>
                </a:solidFill>
              </a:rPr>
              <a:t>America and the Elite Theory of Democracy,” by Keith Hughes History.  In a fun and mostly accurate way, explains the elite theory of policymaking. April 8, 2012. (Time:  8:24).</a:t>
            </a:r>
          </a:p>
          <a:p>
            <a:endParaRPr lang="en-US" dirty="0"/>
          </a:p>
        </p:txBody>
      </p:sp>
    </p:spTree>
    <p:extLst>
      <p:ext uri="{BB962C8B-B14F-4D97-AF65-F5344CB8AC3E}">
        <p14:creationId xmlns:p14="http://schemas.microsoft.com/office/powerpoint/2010/main" val="2104004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3237"/>
            <a:ext cx="7886700" cy="1325563"/>
          </a:xfrm>
        </p:spPr>
        <p:txBody>
          <a:bodyPr/>
          <a:lstStyle/>
          <a:p>
            <a:r>
              <a:rPr lang="en-US" b="1" dirty="0" smtClean="0">
                <a:solidFill>
                  <a:schemeClr val="bg1"/>
                </a:solidFill>
              </a:rPr>
              <a:t>Group Theory</a:t>
            </a:r>
            <a:endParaRPr lang="en-US" b="1" dirty="0">
              <a:solidFill>
                <a:schemeClr val="bg1"/>
              </a:solidFill>
            </a:endParaRPr>
          </a:p>
        </p:txBody>
      </p:sp>
      <p:sp>
        <p:nvSpPr>
          <p:cNvPr id="3" name="Content Placeholder 2"/>
          <p:cNvSpPr>
            <a:spLocks noGrp="1"/>
          </p:cNvSpPr>
          <p:nvPr>
            <p:ph idx="1"/>
          </p:nvPr>
        </p:nvSpPr>
        <p:spPr/>
        <p:txBody>
          <a:bodyPr>
            <a:normAutofit lnSpcReduction="10000"/>
          </a:bodyPr>
          <a:lstStyle/>
          <a:p>
            <a:pPr marL="119063" indent="-119063"/>
            <a:r>
              <a:rPr lang="en-US" sz="2800" b="1" dirty="0">
                <a:solidFill>
                  <a:schemeClr val="bg1"/>
                </a:solidFill>
              </a:rPr>
              <a:t>Public policy is dominated by interest </a:t>
            </a:r>
            <a:r>
              <a:rPr lang="en-US" sz="2800" b="1" dirty="0" smtClean="0">
                <a:solidFill>
                  <a:schemeClr val="bg1"/>
                </a:solidFill>
              </a:rPr>
              <a:t>groups</a:t>
            </a:r>
          </a:p>
          <a:p>
            <a:pPr marL="461963" lvl="1" indent="-119063"/>
            <a:r>
              <a:rPr lang="en-US" sz="2500" b="1" dirty="0" smtClean="0">
                <a:solidFill>
                  <a:schemeClr val="bg1"/>
                </a:solidFill>
              </a:rPr>
              <a:t>Continuously Struggling</a:t>
            </a:r>
          </a:p>
          <a:p>
            <a:pPr marL="461963" lvl="1" indent="-119063"/>
            <a:r>
              <a:rPr lang="en-US" sz="2500" b="1" dirty="0" smtClean="0">
                <a:solidFill>
                  <a:schemeClr val="bg1"/>
                </a:solidFill>
              </a:rPr>
              <a:t>Counterbalance </a:t>
            </a:r>
            <a:r>
              <a:rPr lang="en-US" sz="2500" b="1" dirty="0">
                <a:solidFill>
                  <a:schemeClr val="bg1"/>
                </a:solidFill>
              </a:rPr>
              <a:t>each </a:t>
            </a:r>
            <a:r>
              <a:rPr lang="en-US" sz="2500" b="1" dirty="0" smtClean="0">
                <a:solidFill>
                  <a:schemeClr val="bg1"/>
                </a:solidFill>
              </a:rPr>
              <a:t>other</a:t>
            </a:r>
          </a:p>
          <a:p>
            <a:pPr marL="461963" lvl="1" indent="-119063"/>
            <a:r>
              <a:rPr lang="en-US" sz="2500" b="1" dirty="0" smtClean="0">
                <a:solidFill>
                  <a:schemeClr val="bg1"/>
                </a:solidFill>
              </a:rPr>
              <a:t>Shape </a:t>
            </a:r>
            <a:r>
              <a:rPr lang="en-US" sz="2500" b="1" dirty="0">
                <a:solidFill>
                  <a:schemeClr val="bg1"/>
                </a:solidFill>
              </a:rPr>
              <a:t>policy through incremental change</a:t>
            </a:r>
          </a:p>
          <a:p>
            <a:endParaRPr lang="en-US" sz="2800" b="1" dirty="0">
              <a:solidFill>
                <a:schemeClr val="bg1"/>
              </a:solidFill>
            </a:endParaRPr>
          </a:p>
          <a:p>
            <a:pPr marL="119063" indent="-119063"/>
            <a:r>
              <a:rPr lang="en-US" sz="2800" b="1" u="sng" dirty="0">
                <a:solidFill>
                  <a:schemeClr val="bg1"/>
                </a:solidFill>
              </a:rPr>
              <a:t>Advocacy Coalition </a:t>
            </a:r>
            <a:r>
              <a:rPr lang="en-US" sz="2800" b="1" u="sng" dirty="0" smtClean="0">
                <a:solidFill>
                  <a:schemeClr val="bg1"/>
                </a:solidFill>
              </a:rPr>
              <a:t>Frameworks</a:t>
            </a:r>
          </a:p>
          <a:p>
            <a:pPr marL="461963" lvl="1" indent="-119063"/>
            <a:r>
              <a:rPr lang="en-US" sz="2300" b="1" dirty="0" smtClean="0">
                <a:solidFill>
                  <a:schemeClr val="bg1"/>
                </a:solidFill>
              </a:rPr>
              <a:t>Competing </a:t>
            </a:r>
            <a:r>
              <a:rPr lang="en-US" sz="2300" b="1" dirty="0">
                <a:solidFill>
                  <a:schemeClr val="bg1"/>
                </a:solidFill>
              </a:rPr>
              <a:t>alliances of policy actors from different public and private institutions at all levels</a:t>
            </a:r>
          </a:p>
          <a:p>
            <a:endParaRPr lang="en-US" sz="2800" b="1" dirty="0">
              <a:solidFill>
                <a:schemeClr val="bg1"/>
              </a:solidFill>
            </a:endParaRPr>
          </a:p>
          <a:p>
            <a:pPr marL="119063" indent="-119063"/>
            <a:r>
              <a:rPr lang="en-US" sz="2800" b="1" dirty="0">
                <a:solidFill>
                  <a:schemeClr val="bg1"/>
                </a:solidFill>
              </a:rPr>
              <a:t>Discuss: Identify interest groups for and against the Affordable Care Act</a:t>
            </a:r>
          </a:p>
          <a:p>
            <a:endParaRPr lang="en-US" dirty="0"/>
          </a:p>
        </p:txBody>
      </p:sp>
    </p:spTree>
    <p:extLst>
      <p:ext uri="{BB962C8B-B14F-4D97-AF65-F5344CB8AC3E}">
        <p14:creationId xmlns:p14="http://schemas.microsoft.com/office/powerpoint/2010/main" val="4124297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82117"/>
            <a:ext cx="5619750" cy="1219200"/>
          </a:xfrm>
          <a:noFill/>
          <a:effectLst>
            <a:innerShdw blurRad="63500" dist="50800" dir="2700000">
              <a:prstClr val="black">
                <a:alpha val="50000"/>
              </a:prstClr>
            </a:innerShdw>
          </a:effectLst>
        </p:spPr>
        <p:txBody>
          <a:bodyPr/>
          <a:lstStyle/>
          <a:p>
            <a:r>
              <a:rPr lang="en-US" b="1" dirty="0" smtClean="0">
                <a:solidFill>
                  <a:schemeClr val="bg1"/>
                </a:solidFill>
              </a:rPr>
              <a:t>Institutional Theory</a:t>
            </a:r>
            <a:endParaRPr lang="en-US" b="1" dirty="0">
              <a:solidFill>
                <a:schemeClr val="bg1"/>
              </a:solidFill>
            </a:endParaRPr>
          </a:p>
        </p:txBody>
      </p:sp>
      <p:sp>
        <p:nvSpPr>
          <p:cNvPr id="3" name="Content Placeholder 2"/>
          <p:cNvSpPr>
            <a:spLocks noGrp="1"/>
          </p:cNvSpPr>
          <p:nvPr>
            <p:ph idx="1"/>
          </p:nvPr>
        </p:nvSpPr>
        <p:spPr>
          <a:xfrm>
            <a:off x="609600" y="2590800"/>
            <a:ext cx="7767606" cy="3505200"/>
          </a:xfrm>
          <a:noFill/>
          <a:effectLst>
            <a:innerShdw blurRad="63500" dist="50800" dir="2700000">
              <a:prstClr val="black">
                <a:alpha val="50000"/>
              </a:prstClr>
            </a:innerShdw>
          </a:effectLst>
        </p:spPr>
        <p:txBody>
          <a:bodyPr>
            <a:normAutofit fontScale="92500" lnSpcReduction="10000"/>
          </a:bodyPr>
          <a:lstStyle/>
          <a:p>
            <a:pPr marL="119063" lvl="1" indent="-119063" defTabSz="948368">
              <a:defRPr/>
            </a:pPr>
            <a:r>
              <a:rPr lang="en-US" sz="3200" b="1" dirty="0" smtClean="0">
                <a:solidFill>
                  <a:schemeClr val="bg1"/>
                </a:solidFill>
              </a:rPr>
              <a:t>Structure and process of institutions dominate policymaking</a:t>
            </a:r>
          </a:p>
          <a:p>
            <a:pPr marL="569913" lvl="3" indent="-106363" defTabSz="948368">
              <a:defRPr/>
            </a:pPr>
            <a:r>
              <a:rPr lang="en-US" sz="3000" b="1" dirty="0" smtClean="0">
                <a:solidFill>
                  <a:schemeClr val="bg1"/>
                </a:solidFill>
              </a:rPr>
              <a:t>Institutions such as government, corporations, and nonprofit organizations</a:t>
            </a:r>
            <a:endParaRPr lang="en-US" sz="3000" b="1" dirty="0">
              <a:solidFill>
                <a:schemeClr val="bg1"/>
              </a:solidFill>
            </a:endParaRPr>
          </a:p>
          <a:p>
            <a:pPr marL="569913" lvl="3" indent="-106363" defTabSz="948368">
              <a:defRPr/>
            </a:pPr>
            <a:r>
              <a:rPr lang="en-US" sz="3000" b="1" dirty="0" smtClean="0">
                <a:solidFill>
                  <a:schemeClr val="bg1"/>
                </a:solidFill>
              </a:rPr>
              <a:t>Procedures and rules are followed </a:t>
            </a:r>
          </a:p>
          <a:p>
            <a:pPr marL="569913" lvl="3" indent="-106363" defTabSz="948368">
              <a:defRPr/>
            </a:pPr>
            <a:r>
              <a:rPr lang="en-US" sz="3000" b="1" dirty="0" smtClean="0">
                <a:solidFill>
                  <a:schemeClr val="bg1"/>
                </a:solidFill>
              </a:rPr>
              <a:t>Government actors are involved </a:t>
            </a:r>
          </a:p>
          <a:p>
            <a:pPr marL="569913" lvl="3" indent="-106363" defTabSz="948368">
              <a:defRPr/>
            </a:pPr>
            <a:endParaRPr lang="en-US" sz="2600" b="1" dirty="0" smtClean="0">
              <a:solidFill>
                <a:schemeClr val="bg1"/>
              </a:solidFill>
            </a:endParaRPr>
          </a:p>
          <a:p>
            <a:pPr marL="119063" lvl="1" indent="-119063" defTabSz="948368">
              <a:defRPr/>
            </a:pPr>
            <a:r>
              <a:rPr lang="en-US" sz="3200" b="1" dirty="0" smtClean="0">
                <a:solidFill>
                  <a:schemeClr val="bg1"/>
                </a:solidFill>
              </a:rPr>
              <a:t>These structures and rules can empower or obstruct </a:t>
            </a:r>
            <a:r>
              <a:rPr lang="en-US" sz="3200" b="1" dirty="0" smtClean="0">
                <a:solidFill>
                  <a:schemeClr val="bg1"/>
                </a:solidFill>
              </a:rPr>
              <a:t>policymaking</a:t>
            </a:r>
            <a:endParaRPr lang="en-US" sz="3200" b="1" dirty="0" smtClean="0">
              <a:solidFill>
                <a:schemeClr val="bg1"/>
              </a:solidFill>
            </a:endParaRPr>
          </a:p>
        </p:txBody>
      </p:sp>
      <p:pic>
        <p:nvPicPr>
          <p:cNvPr id="2053" name="Picture 5" descr="C:\Users\klowry\AppData\Local\Microsoft\Windows\Temporary Internet Files\Content.IE5\SXX0GDFQ\MC900045250[1].wmf"/>
          <p:cNvPicPr>
            <a:picLocks noChangeAspect="1" noChangeArrowheads="1"/>
          </p:cNvPicPr>
          <p:nvPr/>
        </p:nvPicPr>
        <p:blipFill>
          <a:blip r:embed="rId3" cstate="print"/>
          <a:srcRect/>
          <a:stretch>
            <a:fillRect/>
          </a:stretch>
        </p:blipFill>
        <p:spPr bwMode="auto">
          <a:xfrm>
            <a:off x="6629400" y="228600"/>
            <a:ext cx="1759610" cy="2236287"/>
          </a:xfrm>
          <a:prstGeom prst="rect">
            <a:avLst/>
          </a:prstGeom>
          <a:noFill/>
          <a:ln>
            <a:noFill/>
          </a:ln>
        </p:spPr>
      </p:pic>
    </p:spTree>
    <p:extLst>
      <p:ext uri="{BB962C8B-B14F-4D97-AF65-F5344CB8AC3E}">
        <p14:creationId xmlns:p14="http://schemas.microsoft.com/office/powerpoint/2010/main" val="21690051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bed4ec59d86499af9a8459c4e8f3ed5e7de61f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COUNTDOWNSOUND" val="(Non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Custom 5">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0070C0"/>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10517553</TotalTime>
  <Pages>10</Pages>
  <Words>1488</Words>
  <Application>Microsoft Office PowerPoint</Application>
  <PresentationFormat>On-screen Show (4:3)</PresentationFormat>
  <Paragraphs>229</Paragraphs>
  <Slides>28</Slides>
  <Notes>20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Depth</vt:lpstr>
      <vt:lpstr>Chapter Three: Understanding Public Policymaking</vt:lpstr>
      <vt:lpstr>Introduction</vt:lpstr>
      <vt:lpstr>Alec Baldwin vs. American Airlines</vt:lpstr>
      <vt:lpstr>Complexity of U.S. Policymaking</vt:lpstr>
      <vt:lpstr>Theories of Politics and Public Policy</vt:lpstr>
      <vt:lpstr>Overview: Five Competing Models of Policymaking</vt:lpstr>
      <vt:lpstr>Elite Theory</vt:lpstr>
      <vt:lpstr>Group Theory</vt:lpstr>
      <vt:lpstr>Institutional Theory</vt:lpstr>
      <vt:lpstr>Rational Choice Theory </vt:lpstr>
      <vt:lpstr>Political Systems Theory</vt:lpstr>
      <vt:lpstr>Apply It: Five Competing Models of Policymaking</vt:lpstr>
      <vt:lpstr>Kraft &amp; Furlong:  Policy Process Model</vt:lpstr>
      <vt:lpstr>Policy Process Model       “Policy Cycle”</vt:lpstr>
      <vt:lpstr>Policy Examples in Different Stages of the Cycle</vt:lpstr>
      <vt:lpstr>Stages of the Cycle </vt:lpstr>
      <vt:lpstr>1a. Problem Definition: Identify a Problem and Its Causes </vt:lpstr>
      <vt:lpstr>Chicago’s Gun Violence Problem</vt:lpstr>
      <vt:lpstr>Differing Perspectives</vt:lpstr>
      <vt:lpstr>1b. Agenda Setting</vt:lpstr>
      <vt:lpstr>2. Policy Formulation</vt:lpstr>
      <vt:lpstr>Instruments of Public Policy</vt:lpstr>
      <vt:lpstr>Health Care Policy:  The Affordable Care Act</vt:lpstr>
      <vt:lpstr>Lowi Policy Typology</vt:lpstr>
      <vt:lpstr>3. Policy Legitimation</vt:lpstr>
      <vt:lpstr>4. Policy Implementation</vt:lpstr>
      <vt:lpstr>Stage 5.Policy Evaluation and Stage 6. Change</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478</cp:revision>
  <cp:lastPrinted>1601-01-01T00:00:00Z</cp:lastPrinted>
  <dcterms:created xsi:type="dcterms:W3CDTF">1996-06-04T09:17:48Z</dcterms:created>
  <dcterms:modified xsi:type="dcterms:W3CDTF">2014-11-04T20:53:58Z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