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3" r:id="rId1"/>
  </p:sldMasterIdLst>
  <p:notesMasterIdLst>
    <p:notesMasterId r:id="rId38"/>
  </p:notesMasterIdLst>
  <p:handoutMasterIdLst>
    <p:handoutMasterId r:id="rId39"/>
  </p:handoutMasterIdLst>
  <p:sldIdLst>
    <p:sldId id="327" r:id="rId2"/>
    <p:sldId id="368" r:id="rId3"/>
    <p:sldId id="369" r:id="rId4"/>
    <p:sldId id="370" r:id="rId5"/>
    <p:sldId id="371" r:id="rId6"/>
    <p:sldId id="372" r:id="rId7"/>
    <p:sldId id="373" r:id="rId8"/>
    <p:sldId id="374" r:id="rId9"/>
    <p:sldId id="375" r:id="rId10"/>
    <p:sldId id="376" r:id="rId11"/>
    <p:sldId id="377" r:id="rId12"/>
    <p:sldId id="378" r:id="rId13"/>
    <p:sldId id="379" r:id="rId14"/>
    <p:sldId id="380" r:id="rId15"/>
    <p:sldId id="381" r:id="rId16"/>
    <p:sldId id="382" r:id="rId17"/>
    <p:sldId id="383" r:id="rId18"/>
    <p:sldId id="384" r:id="rId19"/>
    <p:sldId id="385" r:id="rId20"/>
    <p:sldId id="386" r:id="rId21"/>
    <p:sldId id="387" r:id="rId22"/>
    <p:sldId id="388" r:id="rId23"/>
    <p:sldId id="389" r:id="rId24"/>
    <p:sldId id="390" r:id="rId25"/>
    <p:sldId id="391" r:id="rId26"/>
    <p:sldId id="392" r:id="rId27"/>
    <p:sldId id="393" r:id="rId28"/>
    <p:sldId id="394" r:id="rId29"/>
    <p:sldId id="395" r:id="rId30"/>
    <p:sldId id="396" r:id="rId31"/>
    <p:sldId id="397" r:id="rId32"/>
    <p:sldId id="398" r:id="rId33"/>
    <p:sldId id="399" r:id="rId34"/>
    <p:sldId id="400" r:id="rId35"/>
    <p:sldId id="401" r:id="rId36"/>
    <p:sldId id="402" r:id="rId37"/>
  </p:sldIdLst>
  <p:sldSz cx="9144000" cy="6858000" type="screen4x3"/>
  <p:notesSz cx="7010400" cy="9296400"/>
  <p:custDataLst>
    <p:tags r:id="rId40"/>
  </p:custDataLst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57" autoAdjust="0"/>
    <p:restoredTop sz="78506" autoAdjust="0"/>
  </p:normalViewPr>
  <p:slideViewPr>
    <p:cSldViewPr>
      <p:cViewPr varScale="1">
        <p:scale>
          <a:sx n="65" d="100"/>
          <a:sy n="65" d="100"/>
        </p:scale>
        <p:origin x="-638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-5208"/>
    </p:cViewPr>
  </p:sorterViewPr>
  <p:notesViewPr>
    <p:cSldViewPr>
      <p:cViewPr>
        <p:scale>
          <a:sx n="75" d="100"/>
          <a:sy n="75" d="100"/>
        </p:scale>
        <p:origin x="-732" y="189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80862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6426"/>
            <a:ext cx="5140960" cy="41830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notes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1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0625" y="703263"/>
            <a:ext cx="4630738" cy="34734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6543040" y="8896350"/>
            <a:ext cx="395958" cy="3063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>
            <a:spAutoFit/>
          </a:bodyPr>
          <a:lstStyle/>
          <a:p>
            <a:pPr algn="r"/>
            <a:fld id="{A6387FC2-3D27-4F52-9D76-628B6E360B66}" type="slidenum">
              <a:rPr lang="en-US" sz="1400"/>
              <a:pPr algn="r"/>
              <a:t>‹#›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6526491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.be/DAufq8y20d4" TargetMode="External"/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.be/_vx5lZWnuQA" TargetMode="External"/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.be/KQTaupOoPcI" TargetMode="External"/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www.npr.org/templates/story/story.php?storyId=106899074" TargetMode="Externa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.be/xpkTfVhfVx8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3587" y="9119173"/>
            <a:ext cx="3169920" cy="480388"/>
          </a:xfrm>
          <a:prstGeom prst="rect">
            <a:avLst/>
          </a:prstGeom>
        </p:spPr>
        <p:txBody>
          <a:bodyPr lIns="94851" tIns="47425" rIns="94851" bIns="47425"/>
          <a:lstStyle/>
          <a:p>
            <a:fld id="{3795C09E-89EC-472A-AE66-F0B7C1C553D3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496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Clip Art photo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Census graph:</a:t>
            </a:r>
            <a:r>
              <a:rPr lang="en-US" baseline="0" dirty="0" smtClean="0"/>
              <a:t> </a:t>
            </a:r>
            <a:r>
              <a:rPr lang="en-US" dirty="0" smtClean="0"/>
              <a:t>http://www.census.gov/prod/2014pubs/p20-573.pdf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10758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Clip Art photo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Census</a:t>
            </a:r>
            <a:r>
              <a:rPr lang="en-US" baseline="0" dirty="0" smtClean="0"/>
              <a:t> graph: </a:t>
            </a:r>
            <a:r>
              <a:rPr lang="en-US" dirty="0" smtClean="0"/>
              <a:t>http://www.census.gov/prod/2014pubs/p20-573.pdf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07092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Video: 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  <a:hlinkClick r:id="rId3"/>
              </a:rPr>
              <a:t>http://youtu.be/DAufq8y20d4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 “Science Behind The News: Opinion Polls &amp; Random Sampling” (December 19, 2013). National Science Foundation news feature about how scientific opinion polls are conducted  (Time: 4:08)</a:t>
            </a:r>
          </a:p>
          <a:p>
            <a:pPr lvl="0"/>
            <a:endParaRPr lang="en-US" sz="1200" kern="1200" dirty="0" smtClean="0">
              <a:solidFill>
                <a:schemeClr val="tx1"/>
              </a:solidFill>
              <a:effectLst/>
              <a:latin typeface="Times New Roman" charset="0"/>
              <a:ea typeface="+mn-ea"/>
              <a:cs typeface="+mn-cs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31152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Video: 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  <a:hlinkClick r:id="rId3"/>
              </a:rPr>
              <a:t>http://youtu.be/_vx5lZWnuQA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 “Virginia Voters Back Gay Marriage.” (March 31, 2014) News story announcing results of new poll of voters.  (Time:50).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69622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Clip Art photo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5380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These are</a:t>
            </a:r>
            <a:r>
              <a:rPr lang="en-US" baseline="0" dirty="0" smtClean="0"/>
              <a:t> two interest groups on different sides of the Common Core Standards in education debate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Clip Art photo.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46404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Video: 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  <a:hlinkClick r:id="rId3"/>
              </a:rPr>
              <a:t>http://youtu.be/KQTaupOoPcI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 “The US of Comcast: Follow the $19M in Lobbying.”  (May 8, 2014). Bloomberg News video on the lobbying involved in the proposed merger of Comcast and Time Warner Cable. (Time:  1:49)</a:t>
            </a:r>
          </a:p>
          <a:p>
            <a:pPr lvl="0"/>
            <a:endParaRPr lang="en-US" sz="1200" kern="1200" dirty="0" smtClean="0">
              <a:solidFill>
                <a:schemeClr val="tx1"/>
              </a:solidFill>
              <a:effectLst/>
              <a:latin typeface="Times New Roman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Audio: 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  <a:hlinkClick r:id="rId4"/>
              </a:rPr>
              <a:t>http://www.npr.org/templates/story/story.php?storyId=106899074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 National Public Radio news item “Drug Firms Pour $40 Million Into Health Care Debate” by Andrea Seabrook and Peter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Overby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, July 23, 2009.  (Time: 4:49)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32135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Clip Art photo.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41085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Brief writing, or pair-share:  Write</a:t>
            </a:r>
            <a:r>
              <a:rPr lang="en-US" baseline="0" dirty="0" smtClean="0"/>
              <a:t> what you know about why the government shut down for 16 days in 2013. 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412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Video: 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  <a:hlinkClick r:id="rId3"/>
              </a:rPr>
              <a:t>http://youtu.be/xpkTfVhfVx8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 “A US Government Shutdown: Breaking Down the Numbers.” (Sept. 27, 2013). New York Times Video showing a variety of statistics about agency closures, polling data, and more about what happens when the federal government shuts down.  (Time:  1:48)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35664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Clip Art Photos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47736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Clip Art photo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35804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u="sng" dirty="0" smtClean="0"/>
              <a:t>Evolution</a:t>
            </a:r>
          </a:p>
          <a:p>
            <a:pPr defTabSz="948507">
              <a:buFont typeface="Arial" pitchFamily="34" charset="0"/>
              <a:buChar char="•"/>
              <a:defRPr/>
            </a:pPr>
            <a:r>
              <a:rPr lang="en-US" dirty="0" smtClean="0"/>
              <a:t>Federalism is our form</a:t>
            </a:r>
            <a:r>
              <a:rPr lang="en-US" baseline="0" dirty="0" smtClean="0"/>
              <a:t> of government - </a:t>
            </a:r>
            <a:r>
              <a:rPr lang="en-US" dirty="0" smtClean="0"/>
              <a:t>Has to do with what states and federal government can</a:t>
            </a:r>
            <a:r>
              <a:rPr lang="en-US" baseline="0" dirty="0" smtClean="0"/>
              <a:t> </a:t>
            </a:r>
            <a:r>
              <a:rPr lang="en-US" dirty="0" smtClean="0"/>
              <a:t>make policies about.</a:t>
            </a:r>
          </a:p>
          <a:p>
            <a:pPr defTabSz="948507">
              <a:buFont typeface="Arial" pitchFamily="34" charset="0"/>
              <a:buChar char="•"/>
              <a:defRPr/>
            </a:pPr>
            <a:r>
              <a:rPr lang="en-US" dirty="0" smtClean="0"/>
              <a:t>Has been a concern since our nation’s founding.  During Civil War, Lincoln</a:t>
            </a:r>
            <a:r>
              <a:rPr lang="en-US" baseline="0" dirty="0" smtClean="0"/>
              <a:t> had to assume a larger federal role to eradicate slavery.  The states had much power. </a:t>
            </a:r>
          </a:p>
          <a:p>
            <a:pPr defTabSz="948507">
              <a:buFont typeface="Arial" pitchFamily="34" charset="0"/>
              <a:buChar char="•"/>
              <a:defRPr/>
            </a:pPr>
            <a:r>
              <a:rPr lang="en-US" baseline="0" dirty="0" smtClean="0"/>
              <a:t>Historically – roles were clearly states:  education and transportation   federal: national defense, trade</a:t>
            </a:r>
          </a:p>
          <a:p>
            <a:pPr defTabSz="948507">
              <a:buFont typeface="Arial" pitchFamily="34" charset="0"/>
              <a:buChar char="•"/>
              <a:defRPr/>
            </a:pPr>
            <a:r>
              <a:rPr lang="en-US" baseline="0" dirty="0" smtClean="0"/>
              <a:t>Policy capacity varies so much at state level.  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04290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What are the advantages</a:t>
            </a:r>
            <a:r>
              <a:rPr lang="en-US" baseline="0" dirty="0" smtClean="0"/>
              <a:t> and disadvantages of distributing the power across many different policy actors? 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73737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Photo from Clip</a:t>
            </a:r>
            <a:r>
              <a:rPr lang="en-US" baseline="0" dirty="0" smtClean="0"/>
              <a:t> Art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47802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Clip</a:t>
            </a:r>
            <a:r>
              <a:rPr lang="en-US" baseline="0" dirty="0" smtClean="0"/>
              <a:t> Art photo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89180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57350" y="4464028"/>
            <a:ext cx="6858000" cy="1194650"/>
          </a:xfrm>
        </p:spPr>
        <p:txBody>
          <a:bodyPr wrap="none" anchor="t">
            <a:normAutofit/>
          </a:bodyPr>
          <a:lstStyle>
            <a:lvl1pPr algn="r">
              <a:defRPr sz="7200" b="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100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7349" y="3829878"/>
            <a:ext cx="6858000" cy="618523"/>
          </a:xfrm>
        </p:spPr>
        <p:txBody>
          <a:bodyPr anchor="b">
            <a:normAutofit/>
          </a:bodyPr>
          <a:lstStyle>
            <a:lvl1pPr marL="0" indent="0" algn="r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Calibri" panose="020F050202020403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4096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367161"/>
            <a:ext cx="7886700" cy="819355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9841" y="987426"/>
            <a:ext cx="7886700" cy="337973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5186516"/>
            <a:ext cx="7885509" cy="682472"/>
          </a:xfrm>
        </p:spPr>
        <p:txBody>
          <a:bodyPr/>
          <a:lstStyle>
            <a:lvl1pPr marL="0" indent="0">
              <a:buNone/>
              <a:defRPr sz="12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198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3534344"/>
          </a:xfrm>
        </p:spPr>
        <p:txBody>
          <a:bodyPr anchor="ctr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4489399"/>
            <a:ext cx="7885509" cy="1501826"/>
          </a:xfrm>
        </p:spPr>
        <p:txBody>
          <a:bodyPr anchor="ctr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3010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365125"/>
            <a:ext cx="6977064" cy="2992904"/>
          </a:xfrm>
        </p:spPr>
        <p:txBody>
          <a:bodyPr anchor="ctr"/>
          <a:lstStyle>
            <a:lvl1pPr>
              <a:defRPr sz="33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650" y="4501729"/>
            <a:ext cx="7884318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33283" y="786824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28359" y="2743200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46420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326968"/>
            <a:ext cx="7886700" cy="2511835"/>
          </a:xfrm>
        </p:spPr>
        <p:txBody>
          <a:bodyPr anchor="b">
            <a:normAutofit/>
          </a:bodyPr>
          <a:lstStyle>
            <a:lvl1pPr>
              <a:defRPr sz="405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4850581"/>
            <a:ext cx="7885509" cy="1140644"/>
          </a:xfrm>
        </p:spPr>
        <p:txBody>
          <a:bodyPr anchor="t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9368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002961" y="1885950"/>
            <a:ext cx="2210150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017598" y="2571750"/>
            <a:ext cx="21955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40996" y="1885950"/>
            <a:ext cx="220218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33081" y="2571750"/>
            <a:ext cx="2210096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71777" y="1885950"/>
            <a:ext cx="2199085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18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71777" y="2571750"/>
            <a:ext cx="2199085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6159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99064" y="4297503"/>
            <a:ext cx="2205038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99064" y="2256354"/>
            <a:ext cx="220503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99064" y="4873766"/>
            <a:ext cx="2205038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26748" y="4297503"/>
            <a:ext cx="2197894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426747" y="2256354"/>
            <a:ext cx="2197894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25733" y="4873765"/>
            <a:ext cx="2200805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53242" y="4297503"/>
            <a:ext cx="2199085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53241" y="2256354"/>
            <a:ext cx="219908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53148" y="4873763"/>
            <a:ext cx="2201998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2984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220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020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7992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40899" y="4464028"/>
            <a:ext cx="6858000" cy="1194650"/>
          </a:xfrm>
        </p:spPr>
        <p:txBody>
          <a:bodyPr wrap="none" anchor="t">
            <a:normAutofit/>
          </a:bodyPr>
          <a:lstStyle>
            <a:lvl1pPr algn="l">
              <a:defRPr sz="7200" b="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640899" y="3829878"/>
            <a:ext cx="6858000" cy="617822"/>
          </a:xfrm>
        </p:spPr>
        <p:txBody>
          <a:bodyPr anchor="b">
            <a:normAutofit/>
          </a:bodyPr>
          <a:lstStyle>
            <a:lvl1pPr marL="0" indent="0" algn="l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Calibri" panose="020F050202020403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2340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0000" y="1825625"/>
            <a:ext cx="3768912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9880" y="1825625"/>
            <a:ext cx="377547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290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0" y="1681163"/>
            <a:ext cx="3768912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000" y="2505075"/>
            <a:ext cx="3768912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39880" y="1681163"/>
            <a:ext cx="3776661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39880" y="2505075"/>
            <a:ext cx="377666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9650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5495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2102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0" y="2057400"/>
            <a:ext cx="2739019" cy="381158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68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0" y="2057400"/>
            <a:ext cx="2739019" cy="381158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101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0" y="1825625"/>
            <a:ext cx="76753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A009892A-0574-4753-B3B5-882803074C2D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3715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  <p:sldLayoutId id="2147483690" r:id="rId17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Calibri" panose="020F0502020204030204" pitchFamily="34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Calibri" panose="020F0502020204030204" pitchFamily="34" charset="0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Calibri" panose="020F0502020204030204" pitchFamily="34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Calibri" panose="020F0502020204030204" pitchFamily="34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Calibri" panose="020F0502020204030204" pitchFamily="34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Calibri" panose="020F0502020204030204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nsus.gov/prod/2014pubs/p20-573.pdf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nsus.gov/prod/2014pubs/p20-573.pdf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.be/DAufq8y20d4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.be/_vx5lZWnuQA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FQHFCR4FflU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wmf"/><Relationship Id="rId4" Type="http://schemas.openxmlformats.org/officeDocument/2006/relationships/hyperlink" Target="https://www.youtube.com/watch?v=TuE138p01DE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pensecrets.org/industries/index.php" TargetMode="External"/><Relationship Id="rId2" Type="http://schemas.openxmlformats.org/officeDocument/2006/relationships/hyperlink" Target="http://www.opensecrets.org/lobby/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.be/KQTaupOoPcI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npr.org/templates/story/story.php?storyId=106899074" TargetMode="Externa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.be/xpkTfVhfVx8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381000" y="5334000"/>
            <a:ext cx="8534400" cy="1066800"/>
          </a:xfrm>
        </p:spPr>
        <p:txBody>
          <a:bodyPr>
            <a:noAutofit/>
          </a:bodyPr>
          <a:lstStyle/>
          <a:p>
            <a:pPr algn="l"/>
            <a:r>
              <a:rPr lang="en-US" sz="4600" b="1" dirty="0" smtClean="0">
                <a:solidFill>
                  <a:schemeClr val="bg1"/>
                </a:solidFill>
                <a:effectLst/>
              </a:rPr>
              <a:t>Chapter Two: Government Institutions </a:t>
            </a:r>
            <a:br>
              <a:rPr lang="en-US" sz="4600" b="1" dirty="0" smtClean="0">
                <a:solidFill>
                  <a:schemeClr val="bg1"/>
                </a:solidFill>
                <a:effectLst/>
              </a:rPr>
            </a:br>
            <a:r>
              <a:rPr lang="en-US" sz="4600" b="1" dirty="0" smtClean="0">
                <a:solidFill>
                  <a:schemeClr val="bg1"/>
                </a:solidFill>
                <a:effectLst/>
              </a:rPr>
              <a:t>and Policy Actors</a:t>
            </a:r>
            <a:endParaRPr lang="en-US" sz="4600" b="1" dirty="0">
              <a:solidFill>
                <a:schemeClr val="bg1"/>
              </a:solidFill>
              <a:effectLst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715265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579437"/>
            <a:ext cx="7886700" cy="1325563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Policy Gridlock Occurs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Complex issues, sharp differences in ways to approach them</a:t>
            </a:r>
          </a:p>
          <a:p>
            <a:endParaRPr lang="en-US" b="1" dirty="0">
              <a:solidFill>
                <a:schemeClr val="bg1"/>
              </a:solidFill>
            </a:endParaRPr>
          </a:p>
          <a:p>
            <a:r>
              <a:rPr lang="en-US" b="1" dirty="0">
                <a:solidFill>
                  <a:schemeClr val="bg1"/>
                </a:solidFill>
              </a:rPr>
              <a:t>What are some issues right now that seem to be gridlocked?</a:t>
            </a:r>
          </a:p>
          <a:p>
            <a:endParaRPr lang="en-US" dirty="0"/>
          </a:p>
        </p:txBody>
      </p:sp>
      <p:pic>
        <p:nvPicPr>
          <p:cNvPr id="9" name="Picture 6" descr="C:\Users\klowry\AppData\Local\Microsoft\Windows\Temporary Internet Files\Content.IE5\2UZ8XGJF\MP900442354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4191000"/>
            <a:ext cx="3352800" cy="22724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441788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579437"/>
            <a:ext cx="7886700" cy="1325563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Incremental Policymaking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Government action that falls between gridlock and innovation</a:t>
            </a:r>
          </a:p>
          <a:p>
            <a:endParaRPr lang="en-US" dirty="0"/>
          </a:p>
        </p:txBody>
      </p:sp>
      <p:pic>
        <p:nvPicPr>
          <p:cNvPr id="3074" name="Picture 2" descr="C:\Users\ahughes\AppData\Local\Microsoft\Windows\Temporary Internet Files\Content.IE5\KPE60LHG\MP900439267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048000"/>
            <a:ext cx="4023360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25779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27037"/>
            <a:ext cx="7886700" cy="1325563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Growth of Government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0000" y="1600200"/>
            <a:ext cx="7675350" cy="4800600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Expansion of US territory</a:t>
            </a:r>
          </a:p>
          <a:p>
            <a:endParaRPr lang="en-US" b="1" dirty="0">
              <a:solidFill>
                <a:schemeClr val="bg1"/>
              </a:solidFill>
            </a:endParaRPr>
          </a:p>
          <a:p>
            <a:r>
              <a:rPr lang="en-US" b="1" dirty="0">
                <a:solidFill>
                  <a:schemeClr val="bg1"/>
                </a:solidFill>
              </a:rPr>
              <a:t>Increasingly complex problems</a:t>
            </a:r>
          </a:p>
          <a:p>
            <a:endParaRPr lang="en-US" b="1" dirty="0">
              <a:solidFill>
                <a:schemeClr val="bg1"/>
              </a:solidFill>
            </a:endParaRPr>
          </a:p>
          <a:p>
            <a:r>
              <a:rPr lang="en-US" b="1" dirty="0">
                <a:solidFill>
                  <a:schemeClr val="bg1"/>
                </a:solidFill>
              </a:rPr>
              <a:t>Greater regulation of business</a:t>
            </a:r>
          </a:p>
          <a:p>
            <a:endParaRPr lang="en-US" b="1" dirty="0">
              <a:solidFill>
                <a:schemeClr val="bg1"/>
              </a:solidFill>
            </a:endParaRPr>
          </a:p>
          <a:p>
            <a:r>
              <a:rPr lang="en-US" b="1" dirty="0">
                <a:solidFill>
                  <a:schemeClr val="bg1"/>
                </a:solidFill>
              </a:rPr>
              <a:t>Greater acceptance of social welfare</a:t>
            </a:r>
          </a:p>
          <a:p>
            <a:endParaRPr lang="en-US" b="1" dirty="0">
              <a:solidFill>
                <a:schemeClr val="bg1"/>
              </a:solidFill>
            </a:endParaRPr>
          </a:p>
          <a:p>
            <a:r>
              <a:rPr lang="en-US" b="1" dirty="0">
                <a:solidFill>
                  <a:schemeClr val="bg1"/>
                </a:solidFill>
              </a:rPr>
              <a:t>Responsibilities as world superpower</a:t>
            </a:r>
          </a:p>
          <a:p>
            <a:endParaRPr lang="en-US" b="1" dirty="0">
              <a:solidFill>
                <a:schemeClr val="bg1"/>
              </a:solidFill>
            </a:endParaRPr>
          </a:p>
          <a:p>
            <a:r>
              <a:rPr lang="en-US" b="1" dirty="0">
                <a:solidFill>
                  <a:schemeClr val="bg1"/>
                </a:solidFill>
              </a:rPr>
              <a:t>Government’s unique ability for impact</a:t>
            </a:r>
          </a:p>
          <a:p>
            <a:endParaRPr lang="en-US" b="1" dirty="0">
              <a:solidFill>
                <a:schemeClr val="bg1"/>
              </a:solidFill>
            </a:endParaRPr>
          </a:p>
          <a:p>
            <a:r>
              <a:rPr lang="en-US" b="1" dirty="0">
                <a:solidFill>
                  <a:schemeClr val="bg1"/>
                </a:solidFill>
              </a:rPr>
              <a:t>Citizen demands for government action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31969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579437"/>
            <a:ext cx="7886700" cy="1325563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Implications of this Growth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Government policy affects every aspect of life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Large </a:t>
            </a:r>
            <a:r>
              <a:rPr lang="en-US" b="1" dirty="0">
                <a:solidFill>
                  <a:schemeClr val="bg1"/>
                </a:solidFill>
              </a:rPr>
              <a:t>impact on our economy, employment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Many </a:t>
            </a:r>
            <a:r>
              <a:rPr lang="en-US" b="1" dirty="0">
                <a:solidFill>
                  <a:schemeClr val="bg1"/>
                </a:solidFill>
              </a:rPr>
              <a:t>more stakeholders involved</a:t>
            </a:r>
          </a:p>
          <a:p>
            <a:r>
              <a:rPr lang="en-US" b="1" dirty="0">
                <a:solidFill>
                  <a:schemeClr val="bg1"/>
                </a:solidFill>
              </a:rPr>
              <a:t>Ever increasing challenge to establish effective policies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30720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655637"/>
            <a:ext cx="7886700" cy="1325563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Increasing Decentralization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0000" y="1825624"/>
            <a:ext cx="7675350" cy="4575175"/>
          </a:xfrm>
        </p:spPr>
        <p:txBody>
          <a:bodyPr/>
          <a:lstStyle/>
          <a:p>
            <a:r>
              <a:rPr lang="en-US" sz="2800" b="1" dirty="0">
                <a:solidFill>
                  <a:schemeClr val="bg1"/>
                </a:solidFill>
              </a:rPr>
              <a:t>Federal government dominant between 1940s &amp; 1960s</a:t>
            </a:r>
          </a:p>
          <a:p>
            <a:endParaRPr lang="en-US" sz="2800" b="1" dirty="0">
              <a:solidFill>
                <a:schemeClr val="bg1"/>
              </a:solidFill>
            </a:endParaRPr>
          </a:p>
          <a:p>
            <a:r>
              <a:rPr lang="en-US" sz="2800" b="1" dirty="0">
                <a:solidFill>
                  <a:schemeClr val="bg1"/>
                </a:solidFill>
              </a:rPr>
              <a:t>State and local government dominant in 1970s &amp; 1980s</a:t>
            </a:r>
          </a:p>
          <a:p>
            <a:pPr lvl="1"/>
            <a:r>
              <a:rPr lang="en-US" b="1" u="sng" dirty="0">
                <a:solidFill>
                  <a:schemeClr val="bg1"/>
                </a:solidFill>
              </a:rPr>
              <a:t>Block and categorical grants:</a:t>
            </a:r>
            <a:r>
              <a:rPr lang="en-US" b="1" dirty="0">
                <a:solidFill>
                  <a:schemeClr val="bg1"/>
                </a:solidFill>
              </a:rPr>
              <a:t> federal “lump sum” funding to states, greater state control</a:t>
            </a:r>
          </a:p>
          <a:p>
            <a:pPr lvl="1"/>
            <a:r>
              <a:rPr lang="en-US" b="1" dirty="0">
                <a:solidFill>
                  <a:schemeClr val="bg1"/>
                </a:solidFill>
              </a:rPr>
              <a:t>Growing power and policymaking by states</a:t>
            </a:r>
          </a:p>
          <a:p>
            <a:pPr lvl="1"/>
            <a:r>
              <a:rPr lang="en-US" b="1" u="sng" dirty="0">
                <a:solidFill>
                  <a:schemeClr val="bg1"/>
                </a:solidFill>
              </a:rPr>
              <a:t>“Unfunded mandates:”</a:t>
            </a:r>
            <a:r>
              <a:rPr lang="en-US" b="1" dirty="0">
                <a:solidFill>
                  <a:schemeClr val="bg1"/>
                </a:solidFill>
              </a:rPr>
              <a:t> federal requirements for states with no funding to go with it</a:t>
            </a:r>
            <a:endParaRPr lang="en-US" b="1" u="sng" dirty="0">
              <a:solidFill>
                <a:schemeClr val="bg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73988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808037"/>
            <a:ext cx="7886700" cy="1325563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Can States Handle this Responsibility? 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343400" y="1600200"/>
            <a:ext cx="3768912" cy="823912"/>
          </a:xfrm>
        </p:spPr>
        <p:txBody>
          <a:bodyPr>
            <a:normAutofit/>
          </a:bodyPr>
          <a:lstStyle/>
          <a:p>
            <a:r>
              <a:rPr lang="en-US" sz="3200" b="1" u="sng" dirty="0">
                <a:solidFill>
                  <a:schemeClr val="bg1"/>
                </a:solidFill>
              </a:rPr>
              <a:t>Policy Capacity</a:t>
            </a:r>
            <a:endParaRPr lang="en-US" sz="32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840000" y="2505074"/>
            <a:ext cx="7465800" cy="3895725"/>
          </a:xfrm>
        </p:spPr>
        <p:txBody>
          <a:bodyPr>
            <a:normAutofit lnSpcReduction="10000"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The ability of a government to identify, assess, and respond to public problems </a:t>
            </a:r>
            <a:endParaRPr lang="en-US" sz="3200" b="1" dirty="0" smtClean="0">
              <a:solidFill>
                <a:schemeClr val="bg1"/>
              </a:solidFill>
            </a:endParaRPr>
          </a:p>
          <a:p>
            <a:pPr lvl="1"/>
            <a:r>
              <a:rPr lang="en-US" sz="2800" b="1" dirty="0" smtClean="0">
                <a:solidFill>
                  <a:schemeClr val="bg1"/>
                </a:solidFill>
              </a:rPr>
              <a:t>All </a:t>
            </a:r>
            <a:r>
              <a:rPr lang="en-US" sz="2800" b="1" dirty="0">
                <a:solidFill>
                  <a:schemeClr val="bg1"/>
                </a:solidFill>
              </a:rPr>
              <a:t>governments have policy capacity</a:t>
            </a:r>
          </a:p>
          <a:p>
            <a:pPr lvl="1"/>
            <a:endParaRPr lang="en-US" sz="3200" b="1" dirty="0">
              <a:solidFill>
                <a:schemeClr val="bg1"/>
              </a:solidFill>
            </a:endParaRPr>
          </a:p>
          <a:p>
            <a:pPr marL="0" lvl="1"/>
            <a:r>
              <a:rPr lang="en-US" sz="3200" b="1" dirty="0">
                <a:solidFill>
                  <a:schemeClr val="bg1"/>
                </a:solidFill>
              </a:rPr>
              <a:t>States vary in people, history, skills, needs, values, budgets, and </a:t>
            </a:r>
            <a:r>
              <a:rPr lang="en-US" sz="3200" b="1" dirty="0" smtClean="0">
                <a:solidFill>
                  <a:schemeClr val="bg1"/>
                </a:solidFill>
              </a:rPr>
              <a:t>methods</a:t>
            </a:r>
          </a:p>
          <a:p>
            <a:pPr marL="342900" lvl="2"/>
            <a:r>
              <a:rPr lang="en-US" sz="2800" b="1" dirty="0" smtClean="0">
                <a:solidFill>
                  <a:schemeClr val="bg1"/>
                </a:solidFill>
              </a:rPr>
              <a:t>Which </a:t>
            </a:r>
            <a:r>
              <a:rPr lang="en-US" sz="2800" b="1" dirty="0">
                <a:solidFill>
                  <a:schemeClr val="bg1"/>
                </a:solidFill>
              </a:rPr>
              <a:t>states have a good policy </a:t>
            </a:r>
            <a:r>
              <a:rPr lang="en-US" sz="2800" b="1" dirty="0" smtClean="0">
                <a:solidFill>
                  <a:schemeClr val="bg1"/>
                </a:solidFill>
              </a:rPr>
              <a:t>capacity?</a:t>
            </a:r>
          </a:p>
          <a:p>
            <a:pPr marL="342900" lvl="2"/>
            <a:r>
              <a:rPr lang="en-US" sz="2800" b="1" dirty="0" smtClean="0">
                <a:solidFill>
                  <a:schemeClr val="bg1"/>
                </a:solidFill>
              </a:rPr>
              <a:t>How </a:t>
            </a:r>
            <a:r>
              <a:rPr lang="en-US" sz="2800" b="1" dirty="0">
                <a:solidFill>
                  <a:schemeClr val="bg1"/>
                </a:solidFill>
              </a:rPr>
              <a:t>can you </a:t>
            </a:r>
            <a:r>
              <a:rPr lang="en-US" sz="2800" b="1" dirty="0" smtClean="0">
                <a:solidFill>
                  <a:schemeClr val="bg1"/>
                </a:solidFill>
              </a:rPr>
              <a:t>tell?</a:t>
            </a:r>
          </a:p>
          <a:p>
            <a:pPr marL="342900" lvl="2"/>
            <a:r>
              <a:rPr lang="en-US" sz="2800" b="1" dirty="0" smtClean="0">
                <a:solidFill>
                  <a:schemeClr val="bg1"/>
                </a:solidFill>
              </a:rPr>
              <a:t>What </a:t>
            </a:r>
            <a:r>
              <a:rPr lang="en-US" sz="2800" b="1" dirty="0">
                <a:solidFill>
                  <a:schemeClr val="bg1"/>
                </a:solidFill>
              </a:rPr>
              <a:t>about our state?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80331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85800" y="1143000"/>
            <a:ext cx="7886700" cy="1325563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What Institutions of Government Are Involved in Policymaking?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840000" y="2971800"/>
            <a:ext cx="7675350" cy="2976563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Government Policy Actors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1" name="Picture 2" descr="C:\Users\klowry\AppData\Local\Microsoft\Windows\Temporary Internet Files\Content.IE5\JLRM4Z02\MC900444643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3124200"/>
            <a:ext cx="2422991" cy="3124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873850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579437"/>
            <a:ext cx="7886700" cy="1325563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Separation of Powers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b="1" dirty="0">
                <a:solidFill>
                  <a:schemeClr val="bg1"/>
                </a:solidFill>
              </a:rPr>
              <a:t>Power is shared by </a:t>
            </a:r>
            <a:r>
              <a:rPr lang="en-US" sz="3600" b="1" u="sng" dirty="0">
                <a:solidFill>
                  <a:schemeClr val="bg1"/>
                </a:solidFill>
              </a:rPr>
              <a:t>three branches</a:t>
            </a:r>
            <a:r>
              <a:rPr lang="en-US" sz="3600" b="1" dirty="0">
                <a:solidFill>
                  <a:schemeClr val="bg1"/>
                </a:solidFill>
              </a:rPr>
              <a:t> of government </a:t>
            </a:r>
            <a:r>
              <a:rPr lang="en-US" sz="3600" b="1" i="1" dirty="0">
                <a:solidFill>
                  <a:schemeClr val="bg1"/>
                </a:solidFill>
              </a:rPr>
              <a:t>at all levels</a:t>
            </a:r>
          </a:p>
          <a:p>
            <a:pPr lvl="1"/>
            <a:r>
              <a:rPr lang="en-US" sz="3200" b="1" i="1" dirty="0">
                <a:solidFill>
                  <a:schemeClr val="bg1"/>
                </a:solidFill>
              </a:rPr>
              <a:t>Legislative</a:t>
            </a:r>
          </a:p>
          <a:p>
            <a:pPr lvl="1"/>
            <a:r>
              <a:rPr lang="en-US" sz="3200" b="1" i="1" dirty="0">
                <a:solidFill>
                  <a:schemeClr val="bg1"/>
                </a:solidFill>
              </a:rPr>
              <a:t>Executive</a:t>
            </a:r>
          </a:p>
          <a:p>
            <a:pPr lvl="1"/>
            <a:r>
              <a:rPr lang="en-US" sz="3200" b="1" i="1" dirty="0">
                <a:solidFill>
                  <a:schemeClr val="bg1"/>
                </a:solidFill>
              </a:rPr>
              <a:t>Judicial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021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731837"/>
            <a:ext cx="7886700" cy="1325563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Government Institutions Involved in Policymaking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0000" y="2201862"/>
            <a:ext cx="7675350" cy="4351338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Legislative Branch:  </a:t>
            </a:r>
            <a:r>
              <a:rPr lang="en-US" b="1" i="1" dirty="0">
                <a:solidFill>
                  <a:schemeClr val="bg1"/>
                </a:solidFill>
              </a:rPr>
              <a:t>Lawmaking</a:t>
            </a:r>
          </a:p>
          <a:p>
            <a:pPr lvl="1"/>
            <a:r>
              <a:rPr lang="en-US" b="1" u="sng" dirty="0">
                <a:solidFill>
                  <a:schemeClr val="bg1"/>
                </a:solidFill>
              </a:rPr>
              <a:t>Bicameral</a:t>
            </a:r>
            <a:r>
              <a:rPr lang="en-US" b="1" dirty="0">
                <a:solidFill>
                  <a:schemeClr val="bg1"/>
                </a:solidFill>
              </a:rPr>
              <a:t> Congress</a:t>
            </a:r>
          </a:p>
          <a:p>
            <a:pPr lvl="1"/>
            <a:r>
              <a:rPr lang="en-US" b="1" u="sng" dirty="0">
                <a:solidFill>
                  <a:schemeClr val="bg1"/>
                </a:solidFill>
              </a:rPr>
              <a:t>Filibuster</a:t>
            </a:r>
            <a:r>
              <a:rPr lang="en-US" b="1" dirty="0">
                <a:solidFill>
                  <a:schemeClr val="bg1"/>
                </a:solidFill>
              </a:rPr>
              <a:t> rule in Senate</a:t>
            </a:r>
            <a:endParaRPr lang="en-US" b="1" u="sng" dirty="0">
              <a:solidFill>
                <a:schemeClr val="bg1"/>
              </a:solidFill>
            </a:endParaRPr>
          </a:p>
          <a:p>
            <a:pPr lvl="1"/>
            <a:endParaRPr lang="en-US" b="1" dirty="0">
              <a:solidFill>
                <a:schemeClr val="bg1"/>
              </a:solidFill>
            </a:endParaRPr>
          </a:p>
          <a:p>
            <a:r>
              <a:rPr lang="en-US" b="1" dirty="0">
                <a:solidFill>
                  <a:schemeClr val="bg1"/>
                </a:solidFill>
              </a:rPr>
              <a:t>200+ Congressional committees and subcommittees</a:t>
            </a:r>
          </a:p>
          <a:p>
            <a:pPr lvl="1"/>
            <a:r>
              <a:rPr lang="en-US" b="1" dirty="0">
                <a:solidFill>
                  <a:schemeClr val="bg1"/>
                </a:solidFill>
              </a:rPr>
              <a:t>Expert staff support the legislators</a:t>
            </a:r>
          </a:p>
          <a:p>
            <a:pPr lvl="1"/>
            <a:r>
              <a:rPr lang="en-US" b="1" dirty="0">
                <a:solidFill>
                  <a:schemeClr val="bg1"/>
                </a:solidFill>
              </a:rPr>
              <a:t>Initiate and research policy proposals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1826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762000"/>
            <a:ext cx="7886700" cy="1325563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Government Institutions Involved in </a:t>
            </a:r>
            <a:r>
              <a:rPr lang="en-US" b="1" dirty="0" smtClean="0">
                <a:solidFill>
                  <a:schemeClr val="bg1"/>
                </a:solidFill>
              </a:rPr>
              <a:t>Policymaking (cont’d)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0000" y="2049462"/>
            <a:ext cx="7675350" cy="4351338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Executive Branch: </a:t>
            </a:r>
            <a:r>
              <a:rPr lang="en-US" b="1" i="1" dirty="0">
                <a:solidFill>
                  <a:schemeClr val="bg1"/>
                </a:solidFill>
              </a:rPr>
              <a:t> law enforcing</a:t>
            </a:r>
          </a:p>
          <a:p>
            <a:pPr marL="742950" lvl="2" indent="-342900"/>
            <a:r>
              <a:rPr lang="en-US" sz="2800" b="1" dirty="0">
                <a:solidFill>
                  <a:schemeClr val="bg1"/>
                </a:solidFill>
              </a:rPr>
              <a:t>Office of the President</a:t>
            </a:r>
          </a:p>
          <a:p>
            <a:pPr marL="742950" lvl="2" indent="-342900"/>
            <a:r>
              <a:rPr lang="en-US" sz="2800" b="1" dirty="0">
                <a:solidFill>
                  <a:schemeClr val="bg1"/>
                </a:solidFill>
              </a:rPr>
              <a:t>Involved in all aspects of policy making</a:t>
            </a:r>
          </a:p>
          <a:p>
            <a:pPr marL="742950" lvl="2" indent="-342900"/>
            <a:endParaRPr lang="en-US" sz="2800" b="1" dirty="0">
              <a:solidFill>
                <a:schemeClr val="bg1"/>
              </a:solidFill>
            </a:endParaRPr>
          </a:p>
          <a:p>
            <a:r>
              <a:rPr lang="en-US" b="1" dirty="0">
                <a:solidFill>
                  <a:schemeClr val="bg1"/>
                </a:solidFill>
              </a:rPr>
              <a:t>Executive agencies </a:t>
            </a:r>
          </a:p>
          <a:p>
            <a:pPr lvl="1"/>
            <a:r>
              <a:rPr lang="en-US" b="1" u="sng" dirty="0">
                <a:solidFill>
                  <a:schemeClr val="bg1"/>
                </a:solidFill>
              </a:rPr>
              <a:t>Cabinet level</a:t>
            </a:r>
            <a:r>
              <a:rPr lang="en-US" b="1" dirty="0">
                <a:solidFill>
                  <a:schemeClr val="bg1"/>
                </a:solidFill>
              </a:rPr>
              <a:t> &amp; all departments underneath</a:t>
            </a:r>
          </a:p>
          <a:p>
            <a:pPr lvl="2"/>
            <a:r>
              <a:rPr lang="en-US" b="1" dirty="0">
                <a:solidFill>
                  <a:schemeClr val="bg1"/>
                </a:solidFill>
              </a:rPr>
              <a:t>Political appointments</a:t>
            </a:r>
          </a:p>
          <a:p>
            <a:pPr lvl="1"/>
            <a:r>
              <a:rPr lang="en-US" b="1" u="sng" dirty="0">
                <a:solidFill>
                  <a:schemeClr val="bg1"/>
                </a:solidFill>
              </a:rPr>
              <a:t>Independent executive agencies</a:t>
            </a:r>
          </a:p>
          <a:p>
            <a:pPr lvl="1"/>
            <a:r>
              <a:rPr lang="en-US" b="1" u="sng" dirty="0">
                <a:solidFill>
                  <a:schemeClr val="bg1"/>
                </a:solidFill>
              </a:rPr>
              <a:t>Independent regulatory commission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0404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579437"/>
            <a:ext cx="7886700" cy="1325563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Introduction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SzPct val="100000"/>
            </a:pPr>
            <a:r>
              <a:rPr lang="en-US" b="1" dirty="0">
                <a:solidFill>
                  <a:schemeClr val="bg1"/>
                </a:solidFill>
              </a:rPr>
              <a:t>How does our government impact policy making? </a:t>
            </a:r>
          </a:p>
          <a:p>
            <a:pPr lvl="1">
              <a:buSzPct val="100000"/>
            </a:pPr>
            <a:r>
              <a:rPr lang="en-US" b="1" dirty="0">
                <a:solidFill>
                  <a:schemeClr val="bg1"/>
                </a:solidFill>
              </a:rPr>
              <a:t>Our form of government</a:t>
            </a:r>
          </a:p>
          <a:p>
            <a:pPr lvl="1">
              <a:buSzPct val="100000"/>
            </a:pPr>
            <a:r>
              <a:rPr lang="en-US" b="1" dirty="0">
                <a:solidFill>
                  <a:schemeClr val="bg1"/>
                </a:solidFill>
              </a:rPr>
              <a:t>Government institutions</a:t>
            </a:r>
          </a:p>
          <a:p>
            <a:pPr lvl="1">
              <a:buSzPct val="100000"/>
            </a:pPr>
            <a:endParaRPr lang="en-US" b="1" dirty="0">
              <a:solidFill>
                <a:schemeClr val="bg1"/>
              </a:solidFill>
            </a:endParaRPr>
          </a:p>
          <a:p>
            <a:pPr>
              <a:buSzPct val="100000"/>
            </a:pPr>
            <a:r>
              <a:rPr lang="en-US" b="1" dirty="0">
                <a:solidFill>
                  <a:schemeClr val="bg1"/>
                </a:solidFill>
              </a:rPr>
              <a:t>Who else influences the policies that government makes?  </a:t>
            </a:r>
          </a:p>
          <a:p>
            <a:pPr>
              <a:buSzPct val="100000"/>
            </a:pPr>
            <a:endParaRPr lang="en-US" b="1" dirty="0">
              <a:solidFill>
                <a:schemeClr val="bg1"/>
              </a:solidFill>
            </a:endParaRPr>
          </a:p>
          <a:p>
            <a:pPr>
              <a:buSzPct val="100000"/>
            </a:pPr>
            <a:r>
              <a:rPr lang="en-US" b="1" dirty="0">
                <a:solidFill>
                  <a:schemeClr val="bg1"/>
                </a:solidFill>
              </a:rPr>
              <a:t>What can be done to increase our policy capacity?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78137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8243" y="788178"/>
            <a:ext cx="6878957" cy="5697327"/>
          </a:xfrm>
        </p:spPr>
      </p:pic>
    </p:spTree>
    <p:extLst>
      <p:ext uri="{BB962C8B-B14F-4D97-AF65-F5344CB8AC3E}">
        <p14:creationId xmlns:p14="http://schemas.microsoft.com/office/powerpoint/2010/main" val="1400462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762000"/>
            <a:ext cx="7886700" cy="1325563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Government Institutions Involved in Policymaking (cont’d)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0000" y="2125662"/>
            <a:ext cx="7675350" cy="4351338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Judicial branch:  </a:t>
            </a:r>
            <a:r>
              <a:rPr lang="en-US" b="1" i="1" dirty="0">
                <a:solidFill>
                  <a:schemeClr val="bg1"/>
                </a:solidFill>
              </a:rPr>
              <a:t>Law interpreting</a:t>
            </a:r>
          </a:p>
          <a:p>
            <a:endParaRPr lang="en-US" b="1" i="1" dirty="0">
              <a:solidFill>
                <a:schemeClr val="bg1"/>
              </a:solidFill>
            </a:endParaRPr>
          </a:p>
          <a:p>
            <a:r>
              <a:rPr lang="en-US" b="1" dirty="0">
                <a:solidFill>
                  <a:schemeClr val="bg1"/>
                </a:solidFill>
              </a:rPr>
              <a:t>Levels of federal courts</a:t>
            </a:r>
          </a:p>
          <a:p>
            <a:pPr lvl="1"/>
            <a:r>
              <a:rPr lang="en-US" sz="3000" b="1" dirty="0">
                <a:solidFill>
                  <a:schemeClr val="bg1"/>
                </a:solidFill>
              </a:rPr>
              <a:t>Supreme</a:t>
            </a:r>
          </a:p>
          <a:p>
            <a:pPr lvl="1"/>
            <a:r>
              <a:rPr lang="en-US" sz="3000" b="1" dirty="0">
                <a:solidFill>
                  <a:schemeClr val="bg1"/>
                </a:solidFill>
              </a:rPr>
              <a:t>Circuit</a:t>
            </a:r>
          </a:p>
          <a:p>
            <a:pPr lvl="1"/>
            <a:r>
              <a:rPr lang="en-US" sz="3000" b="1" dirty="0">
                <a:solidFill>
                  <a:schemeClr val="bg1"/>
                </a:solidFill>
              </a:rPr>
              <a:t>District</a:t>
            </a:r>
          </a:p>
          <a:p>
            <a:pPr lvl="1"/>
            <a:endParaRPr lang="en-US" sz="3200" b="1" dirty="0">
              <a:solidFill>
                <a:schemeClr val="bg1"/>
              </a:solidFill>
            </a:endParaRPr>
          </a:p>
          <a:p>
            <a:r>
              <a:rPr lang="en-US" b="1" dirty="0">
                <a:solidFill>
                  <a:schemeClr val="bg1"/>
                </a:solidFill>
              </a:rPr>
              <a:t>Court decisions become </a:t>
            </a:r>
            <a:r>
              <a:rPr lang="en-US" b="1" u="sng" dirty="0">
                <a:solidFill>
                  <a:schemeClr val="bg1"/>
                </a:solidFill>
              </a:rPr>
              <a:t>precedent</a:t>
            </a:r>
            <a:r>
              <a:rPr lang="en-US" b="1" dirty="0">
                <a:solidFill>
                  <a:schemeClr val="bg1"/>
                </a:solidFill>
              </a:rPr>
              <a:t> for how  a law gets enforced</a:t>
            </a:r>
          </a:p>
          <a:p>
            <a:pPr lvl="1"/>
            <a:r>
              <a:rPr lang="en-US" sz="3000" b="1" dirty="0">
                <a:solidFill>
                  <a:schemeClr val="bg1"/>
                </a:solidFill>
              </a:rPr>
              <a:t>Recent precedent:  police cannot seize and examine cell phones upon arrest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54964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762000"/>
            <a:ext cx="7886700" cy="1325563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Conclusions About Government Policy Actors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0000" y="1973262"/>
            <a:ext cx="7675350" cy="4351338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 Our form of government ensures broad and balanced input into policy but slows and complicates the process</a:t>
            </a:r>
          </a:p>
          <a:p>
            <a:endParaRPr lang="en-US" b="1" dirty="0">
              <a:solidFill>
                <a:schemeClr val="bg1"/>
              </a:solidFill>
            </a:endParaRPr>
          </a:p>
          <a:p>
            <a:r>
              <a:rPr lang="en-US" b="1" dirty="0">
                <a:solidFill>
                  <a:schemeClr val="bg1"/>
                </a:solidFill>
              </a:rPr>
              <a:t> Balance of power among states and federal governments leads to questions about which level of government is responsible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9542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38200"/>
            <a:ext cx="7886700" cy="1325563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Who Else Influences the Policies that Government Makes?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0000" y="2278062"/>
            <a:ext cx="7675350" cy="4351338"/>
          </a:xfrm>
        </p:spPr>
        <p:txBody>
          <a:bodyPr/>
          <a:lstStyle/>
          <a:p>
            <a:pPr marL="0" indent="0">
              <a:buNone/>
            </a:pPr>
            <a:r>
              <a:rPr lang="en-US" sz="4400" b="1" u="sng" dirty="0">
                <a:solidFill>
                  <a:schemeClr val="bg1"/>
                </a:solidFill>
              </a:rPr>
              <a:t>Informal Policy Actors</a:t>
            </a:r>
          </a:p>
          <a:p>
            <a:r>
              <a:rPr lang="en-US" b="1" dirty="0">
                <a:solidFill>
                  <a:schemeClr val="bg1"/>
                </a:solidFill>
              </a:rPr>
              <a:t>T</a:t>
            </a:r>
            <a:r>
              <a:rPr lang="en-US" b="1" dirty="0" smtClean="0">
                <a:solidFill>
                  <a:schemeClr val="bg1"/>
                </a:solidFill>
              </a:rPr>
              <a:t>he </a:t>
            </a:r>
            <a:r>
              <a:rPr lang="en-US" b="1" dirty="0">
                <a:solidFill>
                  <a:schemeClr val="bg1"/>
                </a:solidFill>
              </a:rPr>
              <a:t>public</a:t>
            </a:r>
          </a:p>
          <a:p>
            <a:r>
              <a:rPr lang="en-US" b="1" dirty="0">
                <a:solidFill>
                  <a:schemeClr val="bg1"/>
                </a:solidFill>
              </a:rPr>
              <a:t>I</a:t>
            </a:r>
            <a:r>
              <a:rPr lang="en-US" b="1" dirty="0" smtClean="0">
                <a:solidFill>
                  <a:schemeClr val="bg1"/>
                </a:solidFill>
              </a:rPr>
              <a:t>nterest </a:t>
            </a:r>
            <a:r>
              <a:rPr lang="en-US" b="1" dirty="0">
                <a:solidFill>
                  <a:schemeClr val="bg1"/>
                </a:solidFill>
              </a:rPr>
              <a:t>groups</a:t>
            </a:r>
          </a:p>
          <a:p>
            <a:r>
              <a:rPr lang="en-US" b="1" dirty="0">
                <a:solidFill>
                  <a:schemeClr val="bg1"/>
                </a:solidFill>
              </a:rPr>
              <a:t>I</a:t>
            </a:r>
            <a:r>
              <a:rPr lang="en-US" b="1" dirty="0" smtClean="0">
                <a:solidFill>
                  <a:schemeClr val="bg1"/>
                </a:solidFill>
              </a:rPr>
              <a:t>ssue </a:t>
            </a:r>
            <a:r>
              <a:rPr lang="en-US" b="1" dirty="0">
                <a:solidFill>
                  <a:schemeClr val="bg1"/>
                </a:solidFill>
              </a:rPr>
              <a:t>networks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8729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503237"/>
            <a:ext cx="7886700" cy="1325563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1. Informal Actors: The Public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600" b="1" u="sng" dirty="0">
                <a:solidFill>
                  <a:schemeClr val="bg1"/>
                </a:solidFill>
              </a:rPr>
              <a:t>Public Opinion</a:t>
            </a:r>
          </a:p>
          <a:p>
            <a:pPr lvl="1"/>
            <a:r>
              <a:rPr lang="en-US" sz="3200" b="1" dirty="0" smtClean="0">
                <a:solidFill>
                  <a:schemeClr val="bg1"/>
                </a:solidFill>
              </a:rPr>
              <a:t> </a:t>
            </a:r>
            <a:r>
              <a:rPr lang="en-US" sz="3200" b="1" dirty="0">
                <a:solidFill>
                  <a:schemeClr val="bg1"/>
                </a:solidFill>
              </a:rPr>
              <a:t>Important in a democratic system</a:t>
            </a:r>
          </a:p>
          <a:p>
            <a:pPr lvl="1"/>
            <a:r>
              <a:rPr lang="en-US" sz="3200" b="1" dirty="0" smtClean="0">
                <a:solidFill>
                  <a:schemeClr val="bg1"/>
                </a:solidFill>
              </a:rPr>
              <a:t> </a:t>
            </a:r>
            <a:r>
              <a:rPr lang="en-US" sz="3200" b="1" dirty="0">
                <a:solidFill>
                  <a:schemeClr val="bg1"/>
                </a:solidFill>
              </a:rPr>
              <a:t>Voiced in numerous ways and at all levels</a:t>
            </a:r>
          </a:p>
          <a:p>
            <a:pPr lvl="1"/>
            <a:r>
              <a:rPr lang="en-US" sz="3200" b="1" dirty="0" smtClean="0">
                <a:solidFill>
                  <a:schemeClr val="bg1"/>
                </a:solidFill>
              </a:rPr>
              <a:t> </a:t>
            </a:r>
            <a:r>
              <a:rPr lang="en-US" sz="3200" b="1" dirty="0">
                <a:solidFill>
                  <a:schemeClr val="bg1"/>
                </a:solidFill>
              </a:rPr>
              <a:t>Can impact government actors</a:t>
            </a:r>
          </a:p>
          <a:p>
            <a:pPr lvl="1"/>
            <a:r>
              <a:rPr lang="en-US" sz="3200" b="1" dirty="0" smtClean="0">
                <a:solidFill>
                  <a:schemeClr val="bg1"/>
                </a:solidFill>
              </a:rPr>
              <a:t> </a:t>
            </a:r>
            <a:r>
              <a:rPr lang="en-US" sz="3200" b="1" dirty="0">
                <a:solidFill>
                  <a:schemeClr val="bg1"/>
                </a:solidFill>
              </a:rPr>
              <a:t>Can lead to interest group formation and activity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93733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28650" y="579437"/>
            <a:ext cx="7886700" cy="1325563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Who Votes?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8" name="Content Placeholder 7">
            <a:hlinkClick r:id="rId3"/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381000" y="1600200"/>
            <a:ext cx="8764693" cy="4876800"/>
          </a:xfrm>
          <a:prstGeom prst="rect">
            <a:avLst/>
          </a:prstGeom>
        </p:spPr>
      </p:pic>
      <p:pic>
        <p:nvPicPr>
          <p:cNvPr id="4102" name="Picture 6" descr="C:\Users\ahughes\AppData\Local\Microsoft\Windows\Temporary Internet Files\Content.IE5\KPE60LHG\MP900384726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990600"/>
            <a:ext cx="1184275" cy="1177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02740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579437"/>
            <a:ext cx="7886700" cy="1325563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Who Votes?</a:t>
            </a:r>
            <a:endParaRPr lang="en-US" dirty="0"/>
          </a:p>
        </p:txBody>
      </p:sp>
      <p:pic>
        <p:nvPicPr>
          <p:cNvPr id="5" name="Content Placeholder 4">
            <a:hlinkClick r:id="rId3"/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704725" y="1524000"/>
            <a:ext cx="7372475" cy="5257800"/>
          </a:xfrm>
          <a:prstGeom prst="rect">
            <a:avLst/>
          </a:prstGeom>
        </p:spPr>
      </p:pic>
      <p:pic>
        <p:nvPicPr>
          <p:cNvPr id="4" name="Picture 6" descr="C:\Users\ahughes\AppData\Local\Microsoft\Windows\Temporary Internet Files\Content.IE5\KPE60LHG\MP900384726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1031" y="990599"/>
            <a:ext cx="1184275" cy="1177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38647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84237"/>
            <a:ext cx="7886700" cy="132556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What Does the Public Think?</a:t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sz="3900" b="1" dirty="0" smtClean="0">
                <a:solidFill>
                  <a:schemeClr val="bg1"/>
                </a:solidFill>
              </a:rPr>
              <a:t>Public-Opinion Polling</a:t>
            </a:r>
            <a:endParaRPr lang="en-US" sz="39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278062"/>
            <a:ext cx="7848600" cy="4351338"/>
          </a:xfrm>
        </p:spPr>
        <p:txBody>
          <a:bodyPr>
            <a:normAutofit/>
          </a:bodyPr>
          <a:lstStyle/>
          <a:p>
            <a:pPr lvl="0"/>
            <a:r>
              <a:rPr lang="en-US" sz="3000" b="1" dirty="0" smtClean="0">
                <a:solidFill>
                  <a:schemeClr val="bg1"/>
                </a:solidFill>
              </a:rPr>
              <a:t>Video: (</a:t>
            </a:r>
            <a:r>
              <a:rPr lang="en-US" sz="3000" b="1" u="sng" dirty="0">
                <a:solidFill>
                  <a:schemeClr val="bg1"/>
                </a:solidFill>
                <a:hlinkClick r:id="rId3"/>
              </a:rPr>
              <a:t>http://youtu.be/DAufq8y20d4</a:t>
            </a:r>
            <a:r>
              <a:rPr lang="en-US" sz="3000" b="1" dirty="0" smtClean="0">
                <a:solidFill>
                  <a:schemeClr val="bg1"/>
                </a:solidFill>
              </a:rPr>
              <a:t>)</a:t>
            </a:r>
          </a:p>
          <a:p>
            <a:pPr lvl="0"/>
            <a:r>
              <a:rPr lang="en-US" sz="3000" b="1" dirty="0" smtClean="0">
                <a:solidFill>
                  <a:schemeClr val="bg1"/>
                </a:solidFill>
              </a:rPr>
              <a:t>“</a:t>
            </a:r>
            <a:r>
              <a:rPr lang="en-US" sz="3000" b="1" dirty="0">
                <a:solidFill>
                  <a:schemeClr val="bg1"/>
                </a:solidFill>
              </a:rPr>
              <a:t>Science Behind The News: Opinion Polls &amp; Random Sampling” (December 19, 2013). National Science Foundation news feature about how scientific opinion polls are conducted  (Time: 4:08</a:t>
            </a:r>
            <a:r>
              <a:rPr lang="en-US" sz="3000" b="1" dirty="0" smtClean="0">
                <a:solidFill>
                  <a:schemeClr val="bg1"/>
                </a:solidFill>
              </a:rPr>
              <a:t>)</a:t>
            </a:r>
            <a:endParaRPr lang="en-US" sz="3000" b="1" dirty="0">
              <a:solidFill>
                <a:schemeClr val="bg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2928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08037"/>
            <a:ext cx="7886700" cy="1325563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Poll of Virginia Votes: Public Opinion Influences Public Policy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0000" y="2278062"/>
            <a:ext cx="7675350" cy="4351338"/>
          </a:xfrm>
        </p:spPr>
        <p:txBody>
          <a:bodyPr/>
          <a:lstStyle/>
          <a:p>
            <a:pPr lvl="0"/>
            <a:r>
              <a:rPr lang="en-US" b="1" dirty="0" smtClean="0">
                <a:solidFill>
                  <a:schemeClr val="bg1"/>
                </a:solidFill>
              </a:rPr>
              <a:t>Video</a:t>
            </a:r>
            <a:r>
              <a:rPr lang="en-US" b="1" dirty="0">
                <a:solidFill>
                  <a:schemeClr val="bg1"/>
                </a:solidFill>
              </a:rPr>
              <a:t>: (</a:t>
            </a:r>
            <a:r>
              <a:rPr lang="en-US" b="1" u="sng" dirty="0">
                <a:solidFill>
                  <a:schemeClr val="bg1"/>
                </a:solidFill>
                <a:hlinkClick r:id="rId3"/>
              </a:rPr>
              <a:t>http://youtu.be/_vx5lZWnuQA</a:t>
            </a:r>
            <a:r>
              <a:rPr lang="en-US" b="1" dirty="0">
                <a:solidFill>
                  <a:schemeClr val="bg1"/>
                </a:solidFill>
              </a:rPr>
              <a:t>)</a:t>
            </a:r>
          </a:p>
          <a:p>
            <a:pPr lvl="0"/>
            <a:r>
              <a:rPr lang="en-US" b="1" dirty="0">
                <a:solidFill>
                  <a:schemeClr val="bg1"/>
                </a:solidFill>
              </a:rPr>
              <a:t>“Virginia Voters Back Gay Marriage.” (March 31, 2014) News story announcing results of new poll of voters.  (Time:50)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12259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579437"/>
            <a:ext cx="7886700" cy="1325563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Discussion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What can be done to improve the public’s </a:t>
            </a:r>
            <a:r>
              <a:rPr lang="en-US" b="1" u="sng" dirty="0">
                <a:solidFill>
                  <a:schemeClr val="bg1"/>
                </a:solidFill>
              </a:rPr>
              <a:t>policy capacity?</a:t>
            </a:r>
            <a:endParaRPr lang="en-US" dirty="0"/>
          </a:p>
        </p:txBody>
      </p:sp>
      <p:pic>
        <p:nvPicPr>
          <p:cNvPr id="4" name="Picture 8" descr="C:\Users\klowry\AppData\Local\Microsoft\Windows\Temporary Internet Files\Content.IE5\JLRM4Z02\MP900341396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2819400"/>
            <a:ext cx="2971800" cy="3657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153626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808037"/>
            <a:ext cx="7886700" cy="1325563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Discussion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0000" y="1600200"/>
            <a:ext cx="7542000" cy="50292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b="1" dirty="0" smtClean="0">
              <a:solidFill>
                <a:schemeClr val="bg1"/>
              </a:solidFill>
            </a:endParaRPr>
          </a:p>
          <a:p>
            <a:endParaRPr lang="en-US" b="1" dirty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What </a:t>
            </a:r>
            <a:r>
              <a:rPr lang="en-US" b="1" dirty="0">
                <a:solidFill>
                  <a:schemeClr val="bg1"/>
                </a:solidFill>
              </a:rPr>
              <a:t>led to the government shutdown for 16 days in 2013? </a:t>
            </a:r>
          </a:p>
          <a:p>
            <a:endParaRPr lang="en-US" b="1" dirty="0">
              <a:solidFill>
                <a:schemeClr val="bg1"/>
              </a:solidFill>
            </a:endParaRPr>
          </a:p>
          <a:p>
            <a:r>
              <a:rPr lang="en-US" b="1" dirty="0">
                <a:solidFill>
                  <a:schemeClr val="bg1"/>
                </a:solidFill>
              </a:rPr>
              <a:t> Because of our form of government, policy actors must be able to come to agreement. Is it an acceptable negotiating strategy to threaten government shut down? </a:t>
            </a:r>
          </a:p>
          <a:p>
            <a:endParaRPr lang="en-US" dirty="0"/>
          </a:p>
        </p:txBody>
      </p:sp>
      <p:pic>
        <p:nvPicPr>
          <p:cNvPr id="4" name="Picture 7" descr="C:\Users\klowry\AppData\Local\Microsoft\Windows\Temporary Internet Files\Content.IE5\QU88XRD9\MP900401099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990600"/>
            <a:ext cx="2834276" cy="188877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 rot="19830198">
            <a:off x="5432843" y="1640477"/>
            <a:ext cx="2484190" cy="584775"/>
          </a:xfrm>
          <a:prstGeom prst="rect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CLOSED!!!!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73891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731837"/>
            <a:ext cx="8210550" cy="1325563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2. Informal Actors: Interest Groups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 Provide information (objective and political)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>
                <a:solidFill>
                  <a:schemeClr val="bg1"/>
                </a:solidFill>
              </a:rPr>
              <a:t>Influence public opinion – media, publications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>
                <a:solidFill>
                  <a:schemeClr val="bg1"/>
                </a:solidFill>
              </a:rPr>
              <a:t>Meet with policymakers to sway their  opinions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>
                <a:solidFill>
                  <a:schemeClr val="bg1"/>
                </a:solidFill>
              </a:rPr>
              <a:t>Testify at hearings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>
                <a:solidFill>
                  <a:schemeClr val="bg1"/>
                </a:solidFill>
              </a:rPr>
              <a:t>And, lobby….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40148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579437"/>
            <a:ext cx="7886700" cy="1325563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Views of Interest Groups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U.S. Chamber of </a:t>
            </a:r>
            <a:r>
              <a:rPr lang="en-US" sz="2800" b="1" dirty="0" smtClean="0">
                <a:solidFill>
                  <a:schemeClr val="bg1"/>
                </a:solidFill>
              </a:rPr>
              <a:t>Commerce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600" b="1" dirty="0" smtClean="0">
                <a:solidFill>
                  <a:schemeClr val="bg1"/>
                </a:solidFill>
              </a:rPr>
              <a:t>Video</a:t>
            </a:r>
            <a:r>
              <a:rPr lang="en-US" sz="2600" b="1" dirty="0">
                <a:solidFill>
                  <a:schemeClr val="bg1"/>
                </a:solidFill>
              </a:rPr>
              <a:t>: (</a:t>
            </a:r>
            <a:r>
              <a:rPr lang="en-US" sz="2600" b="1" dirty="0">
                <a:solidFill>
                  <a:schemeClr val="bg1"/>
                </a:solidFill>
                <a:hlinkClick r:id="rId3"/>
              </a:rPr>
              <a:t>https://</a:t>
            </a:r>
            <a:r>
              <a:rPr lang="en-US" sz="2600" b="1" dirty="0" smtClean="0">
                <a:solidFill>
                  <a:schemeClr val="bg1"/>
                </a:solidFill>
                <a:hlinkClick r:id="rId3"/>
              </a:rPr>
              <a:t>www.youtube.com/watch?v=FQHFCR4FflU</a:t>
            </a:r>
            <a:r>
              <a:rPr lang="en-US" sz="2600" b="1" dirty="0" smtClean="0">
                <a:solidFill>
                  <a:schemeClr val="bg1"/>
                </a:solidFill>
              </a:rPr>
              <a:t>) </a:t>
            </a:r>
          </a:p>
          <a:p>
            <a:endParaRPr lang="en-US" b="1" dirty="0">
              <a:solidFill>
                <a:schemeClr val="bg1"/>
              </a:solidFill>
            </a:endParaRP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4400" y="1681163"/>
            <a:ext cx="3962400" cy="823912"/>
          </a:xfrm>
        </p:spPr>
        <p:txBody>
          <a:bodyPr>
            <a:noAutofit/>
          </a:bodyPr>
          <a:lstStyle/>
          <a:p>
            <a:pPr marL="0" indent="0"/>
            <a:r>
              <a:rPr lang="en-US" sz="2800" b="1" dirty="0">
                <a:solidFill>
                  <a:schemeClr val="bg1"/>
                </a:solidFill>
              </a:rPr>
              <a:t>American Federation </a:t>
            </a:r>
            <a:r>
              <a:rPr lang="en-US" sz="2800" b="1" dirty="0" smtClean="0">
                <a:solidFill>
                  <a:schemeClr val="bg1"/>
                </a:solidFill>
              </a:rPr>
              <a:t>of Teachers</a:t>
            </a:r>
            <a:endParaRPr lang="en-US" sz="28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z="2600" b="1" dirty="0" smtClean="0">
                <a:solidFill>
                  <a:schemeClr val="bg1"/>
                </a:solidFill>
              </a:rPr>
              <a:t>Video</a:t>
            </a:r>
            <a:r>
              <a:rPr lang="en-US" sz="2600" b="1" dirty="0">
                <a:solidFill>
                  <a:schemeClr val="bg1"/>
                </a:solidFill>
              </a:rPr>
              <a:t>: (</a:t>
            </a:r>
            <a:r>
              <a:rPr lang="en-US" sz="2600" b="1" dirty="0">
                <a:solidFill>
                  <a:schemeClr val="bg1"/>
                </a:solidFill>
                <a:hlinkClick r:id="rId4"/>
              </a:rPr>
              <a:t>https://www.youtube.com/watch?v=TuE138p01DE</a:t>
            </a:r>
            <a:r>
              <a:rPr lang="en-US" sz="2600" b="1" dirty="0">
                <a:solidFill>
                  <a:schemeClr val="bg1"/>
                </a:solidFill>
              </a:rPr>
              <a:t>) </a:t>
            </a:r>
          </a:p>
          <a:p>
            <a:endParaRPr lang="en-US" dirty="0"/>
          </a:p>
        </p:txBody>
      </p:sp>
      <p:pic>
        <p:nvPicPr>
          <p:cNvPr id="5122" name="Picture 2" descr="C:\Users\ahughes\AppData\Local\Microsoft\Windows\Temporary Internet Files\Content.IE5\KPE60LHG\MC900056209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15" y="3886200"/>
            <a:ext cx="2206625" cy="2770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341026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579437"/>
            <a:ext cx="7886700" cy="1325563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Lobbying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 All levels, all agencies of government</a:t>
            </a:r>
          </a:p>
          <a:p>
            <a:r>
              <a:rPr lang="en-US" b="1" dirty="0">
                <a:solidFill>
                  <a:schemeClr val="bg1"/>
                </a:solidFill>
              </a:rPr>
              <a:t> Promote a policy agenda</a:t>
            </a:r>
          </a:p>
          <a:p>
            <a:r>
              <a:rPr lang="en-US" b="1" dirty="0">
                <a:solidFill>
                  <a:schemeClr val="bg1"/>
                </a:solidFill>
              </a:rPr>
              <a:t> Opensecrets.org data</a:t>
            </a:r>
          </a:p>
          <a:p>
            <a:pPr lvl="1"/>
            <a:r>
              <a:rPr lang="en-US" b="1" dirty="0">
                <a:solidFill>
                  <a:schemeClr val="bg1"/>
                </a:solidFill>
              </a:rPr>
              <a:t> Lobbying  has grown rapidly</a:t>
            </a:r>
          </a:p>
          <a:p>
            <a:pPr lvl="2"/>
            <a:r>
              <a:rPr lang="en-US" b="1" dirty="0">
                <a:solidFill>
                  <a:schemeClr val="bg1"/>
                </a:solidFill>
                <a:hlinkClick r:id="rId2"/>
              </a:rPr>
              <a:t>http://www.opensecrets.org/lobby</a:t>
            </a:r>
            <a:r>
              <a:rPr lang="en-US" b="1" dirty="0" smtClean="0">
                <a:solidFill>
                  <a:schemeClr val="bg1"/>
                </a:solidFill>
                <a:hlinkClick r:id="rId2"/>
              </a:rPr>
              <a:t>/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endParaRPr lang="en-US" b="1" dirty="0">
              <a:solidFill>
                <a:schemeClr val="bg1"/>
              </a:solidFill>
            </a:endParaRPr>
          </a:p>
          <a:p>
            <a:pPr lvl="1"/>
            <a:r>
              <a:rPr lang="en-US" b="1" dirty="0">
                <a:solidFill>
                  <a:schemeClr val="bg1"/>
                </a:solidFill>
              </a:rPr>
              <a:t> Top contributors </a:t>
            </a:r>
          </a:p>
          <a:p>
            <a:pPr lvl="2"/>
            <a:r>
              <a:rPr lang="en-US" b="1" dirty="0">
                <a:solidFill>
                  <a:schemeClr val="bg1"/>
                </a:solidFill>
                <a:hlinkClick r:id="rId3"/>
              </a:rPr>
              <a:t>http://</a:t>
            </a:r>
            <a:r>
              <a:rPr lang="en-US" b="1" dirty="0" smtClean="0">
                <a:solidFill>
                  <a:schemeClr val="bg1"/>
                </a:solidFill>
                <a:hlinkClick r:id="rId3"/>
              </a:rPr>
              <a:t>www.opensecrets.org/industries/index.php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endParaRPr lang="en-US" b="1" dirty="0">
              <a:solidFill>
                <a:schemeClr val="bg1"/>
              </a:solidFill>
            </a:endParaRPr>
          </a:p>
          <a:p>
            <a:r>
              <a:rPr lang="en-US" b="1" dirty="0">
                <a:solidFill>
                  <a:schemeClr val="bg1"/>
                </a:solidFill>
              </a:rPr>
              <a:t> How does lobbying influence what policies are made?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51266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579437"/>
            <a:ext cx="7886700" cy="1325563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Lobbying (cont’d)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 Should Comcast merge with </a:t>
            </a:r>
            <a:r>
              <a:rPr lang="en-US" b="1" dirty="0" err="1">
                <a:solidFill>
                  <a:schemeClr val="bg1"/>
                </a:solidFill>
              </a:rPr>
              <a:t>TimeWarner</a:t>
            </a:r>
            <a:r>
              <a:rPr lang="en-US" b="1" dirty="0">
                <a:solidFill>
                  <a:schemeClr val="bg1"/>
                </a:solidFill>
              </a:rPr>
              <a:t> Cable?  </a:t>
            </a:r>
          </a:p>
          <a:p>
            <a:pPr lvl="1"/>
            <a:r>
              <a:rPr lang="en-US" b="1" dirty="0">
                <a:solidFill>
                  <a:schemeClr val="bg1"/>
                </a:solidFill>
              </a:rPr>
              <a:t>Story: lobbying by both sides (</a:t>
            </a:r>
            <a:r>
              <a:rPr lang="en-US" b="1" dirty="0">
                <a:solidFill>
                  <a:schemeClr val="bg1"/>
                </a:solidFill>
                <a:hlinkClick r:id="rId3"/>
              </a:rPr>
              <a:t>http://youtu.be/KQTaupOoPcI</a:t>
            </a:r>
            <a:r>
              <a:rPr lang="en-US" b="1" dirty="0">
                <a:solidFill>
                  <a:schemeClr val="bg1"/>
                </a:solidFill>
              </a:rPr>
              <a:t>)</a:t>
            </a:r>
          </a:p>
          <a:p>
            <a:pPr lvl="1"/>
            <a:endParaRPr lang="en-US" b="1" dirty="0">
              <a:solidFill>
                <a:schemeClr val="bg1"/>
              </a:solidFill>
            </a:endParaRPr>
          </a:p>
          <a:p>
            <a:r>
              <a:rPr lang="en-US" b="1" dirty="0">
                <a:solidFill>
                  <a:schemeClr val="bg1"/>
                </a:solidFill>
              </a:rPr>
              <a:t> Lobbying for health care reform</a:t>
            </a:r>
          </a:p>
          <a:p>
            <a:pPr lvl="1"/>
            <a:r>
              <a:rPr lang="en-US" b="1" dirty="0">
                <a:solidFill>
                  <a:schemeClr val="bg1"/>
                </a:solidFill>
              </a:rPr>
              <a:t>Story:  Drug companies lobbying in health care debate (audio) (</a:t>
            </a:r>
            <a:r>
              <a:rPr lang="en-US" b="1" dirty="0">
                <a:solidFill>
                  <a:schemeClr val="bg1"/>
                </a:solidFill>
                <a:hlinkClick r:id="rId4"/>
              </a:rPr>
              <a:t>http://www.npr.org/templates/story/story.php?storyId=106899074</a:t>
            </a:r>
            <a:r>
              <a:rPr lang="en-US" b="1" dirty="0">
                <a:solidFill>
                  <a:schemeClr val="bg1"/>
                </a:solidFill>
              </a:rPr>
              <a:t>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059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685800"/>
            <a:ext cx="8210550" cy="1325563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3. Informal Actors: Issue Networks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 Issue or Sector-specific</a:t>
            </a:r>
          </a:p>
          <a:p>
            <a:pPr lvl="1"/>
            <a:r>
              <a:rPr lang="en-US" b="1" dirty="0">
                <a:solidFill>
                  <a:schemeClr val="bg1"/>
                </a:solidFill>
              </a:rPr>
              <a:t> Defense</a:t>
            </a:r>
          </a:p>
          <a:p>
            <a:pPr lvl="1"/>
            <a:r>
              <a:rPr lang="en-US" b="1" dirty="0">
                <a:solidFill>
                  <a:schemeClr val="bg1"/>
                </a:solidFill>
              </a:rPr>
              <a:t> Health care</a:t>
            </a:r>
          </a:p>
          <a:p>
            <a:pPr lvl="1"/>
            <a:r>
              <a:rPr lang="en-US" b="1" dirty="0">
                <a:solidFill>
                  <a:schemeClr val="bg1"/>
                </a:solidFill>
              </a:rPr>
              <a:t> Energy</a:t>
            </a:r>
          </a:p>
          <a:p>
            <a:pPr lvl="1"/>
            <a:r>
              <a:rPr lang="en-US" b="1" dirty="0">
                <a:solidFill>
                  <a:schemeClr val="bg1"/>
                </a:solidFill>
              </a:rPr>
              <a:t> Many more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>
                <a:solidFill>
                  <a:schemeClr val="bg1"/>
                </a:solidFill>
              </a:rPr>
              <a:t>Specialized, technical, experts familiar with a topic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>
                <a:solidFill>
                  <a:schemeClr val="bg1"/>
                </a:solidFill>
              </a:rPr>
              <a:t>Includes government, interest groups, experts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26759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What Do Issue Networks Do?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Influence and develop policies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>
                <a:solidFill>
                  <a:schemeClr val="bg1"/>
                </a:solidFill>
              </a:rPr>
              <a:t>Introduce legislation 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>
                <a:solidFill>
                  <a:schemeClr val="bg1"/>
                </a:solidFill>
              </a:rPr>
              <a:t>Promote causes</a:t>
            </a:r>
          </a:p>
          <a:p>
            <a:endParaRPr lang="en-US" dirty="0"/>
          </a:p>
        </p:txBody>
      </p:sp>
      <p:pic>
        <p:nvPicPr>
          <p:cNvPr id="4" name="Picture 3" descr="C:\Users\klowry\AppData\Local\Microsoft\Windows\Temporary Internet Files\Content.IE5\0NO3ST3K\MC910216362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3048000"/>
            <a:ext cx="3886200" cy="3385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9492734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579437"/>
            <a:ext cx="7886700" cy="1325563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Wrap Up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SzPct val="100000"/>
            </a:pPr>
            <a:r>
              <a:rPr lang="en-US" b="1" dirty="0">
                <a:solidFill>
                  <a:schemeClr val="bg1"/>
                </a:solidFill>
              </a:rPr>
              <a:t>How does our government impact policy making? </a:t>
            </a:r>
          </a:p>
          <a:p>
            <a:pPr lvl="1">
              <a:buSzPct val="100000"/>
            </a:pPr>
            <a:r>
              <a:rPr lang="en-US" b="1" dirty="0">
                <a:solidFill>
                  <a:schemeClr val="bg1"/>
                </a:solidFill>
              </a:rPr>
              <a:t>Our form of government</a:t>
            </a:r>
          </a:p>
          <a:p>
            <a:pPr lvl="1">
              <a:buSzPct val="100000"/>
            </a:pPr>
            <a:r>
              <a:rPr lang="en-US" b="1" dirty="0">
                <a:solidFill>
                  <a:schemeClr val="bg1"/>
                </a:solidFill>
              </a:rPr>
              <a:t>Government institutions</a:t>
            </a:r>
          </a:p>
          <a:p>
            <a:pPr lvl="1">
              <a:buSzPct val="100000"/>
            </a:pPr>
            <a:endParaRPr lang="en-US" b="1" dirty="0">
              <a:solidFill>
                <a:schemeClr val="bg1"/>
              </a:solidFill>
            </a:endParaRPr>
          </a:p>
          <a:p>
            <a:pPr>
              <a:buSzPct val="100000"/>
            </a:pPr>
            <a:r>
              <a:rPr lang="en-US" b="1" dirty="0">
                <a:solidFill>
                  <a:schemeClr val="bg1"/>
                </a:solidFill>
              </a:rPr>
              <a:t>Who else influences the policies that government makes?  </a:t>
            </a:r>
          </a:p>
          <a:p>
            <a:pPr>
              <a:buSzPct val="100000"/>
            </a:pPr>
            <a:endParaRPr lang="en-US" b="1" dirty="0">
              <a:solidFill>
                <a:schemeClr val="bg1"/>
              </a:solidFill>
            </a:endParaRPr>
          </a:p>
          <a:p>
            <a:pPr>
              <a:buSzPct val="100000"/>
            </a:pPr>
            <a:r>
              <a:rPr lang="en-US" b="1" dirty="0">
                <a:solidFill>
                  <a:schemeClr val="bg1"/>
                </a:solidFill>
              </a:rPr>
              <a:t>What can be done to increase policy capacity?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749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Implications of Shutdown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Video: (</a:t>
            </a:r>
            <a:r>
              <a:rPr lang="en-US" b="1" dirty="0" smtClean="0">
                <a:solidFill>
                  <a:schemeClr val="bg1"/>
                </a:solidFill>
                <a:hlinkClick r:id="rId3"/>
              </a:rPr>
              <a:t>http://youtu.be/xpkTfVhfVx8</a:t>
            </a:r>
            <a:r>
              <a:rPr lang="en-US" b="1" dirty="0">
                <a:solidFill>
                  <a:schemeClr val="bg1"/>
                </a:solidFill>
              </a:rPr>
              <a:t>)</a:t>
            </a:r>
            <a:endParaRPr lang="en-US" b="1" dirty="0" smtClean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“</a:t>
            </a:r>
            <a:r>
              <a:rPr lang="en-US" b="1" dirty="0">
                <a:solidFill>
                  <a:schemeClr val="bg1"/>
                </a:solidFill>
              </a:rPr>
              <a:t>A US Government Shutdown: Breaking Down the Numbers.” (Sept. 27, 2013). New York Times Video showing a variety of statistics about agency closures, polling data, and more about what happens when the federal government shuts down.  (Time:  1:48)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6731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08037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How Does Our Form of Government Impact Policymaking?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4" name="Picture 2" descr="C:\Users\klowry\AppData\Local\Microsoft\Windows\Temporary Internet Files\Content.IE5\JLRM4Z02\MP900182462[1]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209800"/>
            <a:ext cx="3048000" cy="3751385"/>
          </a:xfrm>
          <a:prstGeom prst="rect">
            <a:avLst/>
          </a:prstGeom>
          <a:noFill/>
        </p:spPr>
      </p:pic>
      <p:pic>
        <p:nvPicPr>
          <p:cNvPr id="5" name="Picture 2" descr="C:\Users\klowry\AppData\Local\Microsoft\Windows\Temporary Internet Files\Content.IE5\2M61PBYA\MP900401101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95600" y="2453354"/>
            <a:ext cx="3300984" cy="3810000"/>
          </a:xfrm>
          <a:prstGeom prst="rect">
            <a:avLst/>
          </a:prstGeom>
          <a:noFill/>
        </p:spPr>
      </p:pic>
      <p:pic>
        <p:nvPicPr>
          <p:cNvPr id="1026" name="Picture 2" descr="C:\Users\ahughes\AppData\Local\Microsoft\Windows\Temporary Internet Files\Content.IE5\KPE60LHG\MP900401087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833446"/>
            <a:ext cx="3914775" cy="2608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51273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579437"/>
            <a:ext cx="7886700" cy="1325563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Checks and Balances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0000" y="1676400"/>
            <a:ext cx="7675350" cy="4351338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Structure of federalism</a:t>
            </a:r>
          </a:p>
          <a:p>
            <a:endParaRPr lang="en-US" b="1" dirty="0">
              <a:solidFill>
                <a:schemeClr val="bg1"/>
              </a:solidFill>
            </a:endParaRPr>
          </a:p>
          <a:p>
            <a:r>
              <a:rPr lang="en-US" b="1" dirty="0">
                <a:solidFill>
                  <a:schemeClr val="bg1"/>
                </a:solidFill>
              </a:rPr>
              <a:t>Separation of powers of three branches</a:t>
            </a:r>
          </a:p>
          <a:p>
            <a:endParaRPr lang="en-US" dirty="0"/>
          </a:p>
        </p:txBody>
      </p:sp>
      <p:pic>
        <p:nvPicPr>
          <p:cNvPr id="2050" name="Picture 2" descr="C:\Program Files\Microsoft Office\MEDIA\CAGCAT10\j0300840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2400" y="1100138"/>
            <a:ext cx="1814513" cy="1528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hughes\AppData\Local\Microsoft\Windows\Temporary Internet Files\Content.IE5\KPE60LHG\MC90005678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3200400"/>
            <a:ext cx="3316634" cy="3141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66939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655637"/>
            <a:ext cx="7886700" cy="1325563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Federalism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dirty="0">
                <a:solidFill>
                  <a:schemeClr val="bg1"/>
                </a:solidFill>
              </a:rPr>
              <a:t>US government structure</a:t>
            </a:r>
          </a:p>
          <a:p>
            <a:endParaRPr lang="en-US" sz="2800" b="1" dirty="0">
              <a:solidFill>
                <a:schemeClr val="bg1"/>
              </a:solidFill>
            </a:endParaRPr>
          </a:p>
          <a:p>
            <a:r>
              <a:rPr lang="en-US" sz="2800" b="1" dirty="0">
                <a:solidFill>
                  <a:schemeClr val="bg1"/>
                </a:solidFill>
              </a:rPr>
              <a:t>Established in the 10</a:t>
            </a:r>
            <a:r>
              <a:rPr lang="en-US" sz="2800" b="1" baseline="30000" dirty="0">
                <a:solidFill>
                  <a:schemeClr val="bg1"/>
                </a:solidFill>
              </a:rPr>
              <a:t>th</a:t>
            </a:r>
            <a:r>
              <a:rPr lang="en-US" sz="2800" b="1" dirty="0">
                <a:solidFill>
                  <a:schemeClr val="bg1"/>
                </a:solidFill>
              </a:rPr>
              <a:t> amendment:</a:t>
            </a:r>
          </a:p>
          <a:p>
            <a:pPr lvl="1"/>
            <a:r>
              <a:rPr lang="en-US" b="1" dirty="0">
                <a:solidFill>
                  <a:schemeClr val="bg1"/>
                </a:solidFill>
              </a:rPr>
              <a:t>“</a:t>
            </a:r>
            <a:r>
              <a:rPr lang="en-US" b="1" i="1" dirty="0">
                <a:solidFill>
                  <a:schemeClr val="bg1"/>
                </a:solidFill>
              </a:rPr>
              <a:t>The powers not delegated to the US (federal government) by the Constitution . . . are reserved to the states or to the people.”</a:t>
            </a:r>
            <a:endParaRPr lang="en-US" b="1" dirty="0">
              <a:solidFill>
                <a:schemeClr val="bg1"/>
              </a:solidFill>
            </a:endParaRPr>
          </a:p>
          <a:p>
            <a:endParaRPr lang="en-US" sz="2800" b="1" dirty="0">
              <a:solidFill>
                <a:schemeClr val="bg1"/>
              </a:solidFill>
            </a:endParaRPr>
          </a:p>
          <a:p>
            <a:r>
              <a:rPr lang="en-US" sz="2800" b="1" dirty="0">
                <a:solidFill>
                  <a:schemeClr val="bg1"/>
                </a:solidFill>
              </a:rPr>
              <a:t>Shared policy making by state and federal governments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8994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579437"/>
            <a:ext cx="7886700" cy="1325563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Federalism (cont’d)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>
                <a:solidFill>
                  <a:schemeClr val="bg1"/>
                </a:solidFill>
              </a:rPr>
              <a:t>Dual Federalism</a:t>
            </a:r>
            <a:r>
              <a:rPr lang="en-US" b="1" dirty="0">
                <a:solidFill>
                  <a:schemeClr val="bg1"/>
                </a:solidFill>
              </a:rPr>
              <a:t> (historical)</a:t>
            </a:r>
          </a:p>
          <a:p>
            <a:pPr lvl="1"/>
            <a:r>
              <a:rPr lang="en-US" b="1" dirty="0">
                <a:solidFill>
                  <a:schemeClr val="bg1"/>
                </a:solidFill>
              </a:rPr>
              <a:t>Clear separation of responsibility </a:t>
            </a:r>
          </a:p>
          <a:p>
            <a:pPr lvl="2"/>
            <a:r>
              <a:rPr lang="en-US" b="1" dirty="0">
                <a:solidFill>
                  <a:schemeClr val="bg1"/>
                </a:solidFill>
              </a:rPr>
              <a:t>States: education and transportation</a:t>
            </a:r>
          </a:p>
          <a:p>
            <a:pPr lvl="2"/>
            <a:r>
              <a:rPr lang="en-US" b="1" dirty="0">
                <a:solidFill>
                  <a:schemeClr val="bg1"/>
                </a:solidFill>
              </a:rPr>
              <a:t>Federal:  national defense and trade</a:t>
            </a:r>
          </a:p>
          <a:p>
            <a:pPr lvl="2"/>
            <a:endParaRPr lang="en-US" b="1" dirty="0">
              <a:solidFill>
                <a:schemeClr val="bg1"/>
              </a:solidFill>
            </a:endParaRPr>
          </a:p>
          <a:p>
            <a:r>
              <a:rPr lang="en-US" b="1" u="sng" dirty="0">
                <a:solidFill>
                  <a:schemeClr val="bg1"/>
                </a:solidFill>
              </a:rPr>
              <a:t>Cooperative Federalism</a:t>
            </a:r>
            <a:r>
              <a:rPr lang="en-US" b="1" dirty="0">
                <a:solidFill>
                  <a:schemeClr val="bg1"/>
                </a:solidFill>
              </a:rPr>
              <a:t> (contemporary)</a:t>
            </a:r>
            <a:endParaRPr lang="en-US" b="1" u="sng" dirty="0">
              <a:solidFill>
                <a:schemeClr val="bg1"/>
              </a:solidFill>
            </a:endParaRPr>
          </a:p>
          <a:p>
            <a:pPr lvl="1"/>
            <a:r>
              <a:rPr lang="en-US" b="1" dirty="0">
                <a:solidFill>
                  <a:schemeClr val="bg1"/>
                </a:solidFill>
              </a:rPr>
              <a:t>Responsibility of states vs. federal government has blurred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8661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579437"/>
            <a:ext cx="7886700" cy="1325563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Results of This Balance of Power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33400" y="1905000"/>
            <a:ext cx="3999312" cy="533400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2700" b="1" u="sng" dirty="0">
                <a:solidFill>
                  <a:schemeClr val="bg1"/>
                </a:solidFill>
              </a:rPr>
              <a:t>What are </a:t>
            </a:r>
            <a:r>
              <a:rPr lang="en-US" sz="2700" b="1" u="sng" dirty="0" smtClean="0">
                <a:solidFill>
                  <a:schemeClr val="bg1"/>
                </a:solidFill>
              </a:rPr>
              <a:t>the advantages?</a:t>
            </a:r>
            <a:endParaRPr lang="en-US" sz="2700" u="sng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85800" y="2505075"/>
            <a:ext cx="3768912" cy="3684588"/>
          </a:xfrm>
        </p:spPr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Distributed </a:t>
            </a:r>
            <a:r>
              <a:rPr lang="en-US" b="1" dirty="0">
                <a:solidFill>
                  <a:schemeClr val="bg1"/>
                </a:solidFill>
              </a:rPr>
              <a:t>power across wide range of parties</a:t>
            </a:r>
          </a:p>
          <a:p>
            <a:endParaRPr lang="en-US" b="1" dirty="0">
              <a:solidFill>
                <a:schemeClr val="bg1"/>
              </a:solidFill>
            </a:endParaRPr>
          </a:p>
          <a:p>
            <a:r>
              <a:rPr lang="en-US" b="1" dirty="0">
                <a:solidFill>
                  <a:schemeClr val="bg1"/>
                </a:solidFill>
              </a:rPr>
              <a:t>Both houses of Congress and the President must agree – policies are vetted</a:t>
            </a:r>
          </a:p>
          <a:p>
            <a:endParaRPr lang="en-US" b="1" dirty="0">
              <a:solidFill>
                <a:schemeClr val="bg1"/>
              </a:solidFill>
            </a:endParaRPr>
          </a:p>
          <a:p>
            <a:r>
              <a:rPr lang="en-US" b="1" dirty="0">
                <a:solidFill>
                  <a:schemeClr val="bg1"/>
                </a:solidFill>
              </a:rPr>
              <a:t>The “people” and other actors have a great deal of input</a:t>
            </a:r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495800" y="1905000"/>
            <a:ext cx="4419600" cy="53340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700" b="1" u="sng" dirty="0">
                <a:solidFill>
                  <a:schemeClr val="bg1"/>
                </a:solidFill>
              </a:rPr>
              <a:t>What are </a:t>
            </a:r>
            <a:r>
              <a:rPr lang="en-US" sz="2700" b="1" u="sng" dirty="0" smtClean="0">
                <a:solidFill>
                  <a:schemeClr val="bg1"/>
                </a:solidFill>
              </a:rPr>
              <a:t>the disadvantages?</a:t>
            </a:r>
            <a:endParaRPr lang="en-US" u="sng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648200" y="2505075"/>
            <a:ext cx="3776661" cy="3684588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Often </a:t>
            </a:r>
            <a:r>
              <a:rPr lang="en-US" b="1" dirty="0">
                <a:solidFill>
                  <a:schemeClr val="bg1"/>
                </a:solidFill>
              </a:rPr>
              <a:t>a slow process</a:t>
            </a:r>
          </a:p>
          <a:p>
            <a:endParaRPr lang="en-US" b="1" dirty="0">
              <a:solidFill>
                <a:schemeClr val="bg1"/>
              </a:solidFill>
            </a:endParaRPr>
          </a:p>
          <a:p>
            <a:r>
              <a:rPr lang="en-US" b="1" dirty="0">
                <a:solidFill>
                  <a:schemeClr val="bg1"/>
                </a:solidFill>
              </a:rPr>
              <a:t>Gridlock</a:t>
            </a:r>
          </a:p>
          <a:p>
            <a:endParaRPr lang="en-US" b="1" dirty="0">
              <a:solidFill>
                <a:schemeClr val="bg1"/>
              </a:solidFill>
            </a:endParaRPr>
          </a:p>
          <a:p>
            <a:r>
              <a:rPr lang="en-US" b="1" dirty="0">
                <a:solidFill>
                  <a:schemeClr val="bg1"/>
                </a:solidFill>
              </a:rPr>
              <a:t>Downturn of public opinion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11573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XPANDSHOWBAR" val="True"/>
  <p:tag name="ANSWERNOWTEXT" val="Answer Now"/>
  <p:tag name="RESPTABLESTYLE" val="-1"/>
  <p:tag name="ALLOWDUPLICATES" val="False"/>
  <p:tag name="AUTOADVANCE" val="False"/>
  <p:tag name="STDCHART" val="1"/>
  <p:tag name="BUBBLENAMEVISIBLE" val="True"/>
  <p:tag name="DEFAULTNUMTEAMS" val="5"/>
  <p:tag name="CUSTOMCELLBACKCOLOR2" val="-13395457"/>
  <p:tag name="DISPLAYNAME" val="True"/>
  <p:tag name="GRIDROTATIONINTERVAL" val="2"/>
  <p:tag name="POLLINGCYCLE" val="2"/>
  <p:tag name="INCLUDENONRESPONDERS" val="False"/>
  <p:tag name="ALLOWUSERFEEDBACK" val="True"/>
  <p:tag name="REALTIMEBACKUPPATH" val="(None)"/>
  <p:tag name="ADVANCEDSETTINGSVIEW" val="False"/>
  <p:tag name="FIBDISPLAYKEYWORDS" val="True"/>
  <p:tag name="USESECONDARYMONITOR" val="True"/>
  <p:tag name="RESPCOUNTERSTYLE" val="-1"/>
  <p:tag name="NUMRESPONSES" val="1"/>
  <p:tag name="REVIEWONLY" val="False"/>
  <p:tag name="TEAMSINLEADERBOARD" val="5"/>
  <p:tag name="BUBBLEGROUPING" val="3"/>
  <p:tag name="CUSTOMCELLBACKCOLOR3" val="-268652"/>
  <p:tag name="DISPLAYDEVICEID" val="True"/>
  <p:tag name="GRIDPOSITION" val="1"/>
  <p:tag name="MULTIRESPDIVISOR" val="1"/>
  <p:tag name="INCORRECTPOINTVALUE" val="0"/>
  <p:tag name="CHARTSCALE" val="True"/>
  <p:tag name="TPVERSION" val="2008"/>
  <p:tag name="ANSWERNOWSTYLE" val="-1"/>
  <p:tag name="INPUTSOURCE" val="1"/>
  <p:tag name="ROTATIONINTERVAL" val="2"/>
  <p:tag name="BUBBLESIZEVISIBLE" val="True"/>
  <p:tag name="CUSTOMCELLBACKCOLOR1" val="-657956"/>
  <p:tag name="GRIDOPACITY" val="90"/>
  <p:tag name="CHARTLABELS" val="0"/>
  <p:tag name="CORRECTPOINTVALUE" val="100"/>
  <p:tag name="FIBDISPLAYRESULTS" val="True"/>
  <p:tag name="SHOWBARVISIBLE" val="True"/>
  <p:tag name="COUNTDOWNSECONDS" val="10"/>
  <p:tag name="AUTOUPDATEALIASES" val="True"/>
  <p:tag name="CUSTOMGRIDBACKCOLOR" val="-2830136"/>
  <p:tag name="DISPLAYDEVICENUMBER" val="True"/>
  <p:tag name="RESETCHARTS" val="True"/>
  <p:tag name="ZEROBASED" val="False"/>
  <p:tag name="BACKUPSESSIONS" val="True"/>
  <p:tag name="MAXRESPONDERS" val="5"/>
  <p:tag name="USESCHEMECOLORS" val="True"/>
  <p:tag name="PARTLISTDEFAULT" val="0"/>
  <p:tag name="FIBNUMRESULTS" val="5"/>
  <p:tag name="RESPCOUNTERFORMAT" val="0"/>
  <p:tag name="BUBBLEVALUEFORMAT" val="0.0"/>
  <p:tag name="GRIDSIZE" val="{Width=800, Height=600}"/>
  <p:tag name="AUTOADJUSTPARTRANGE" val="True"/>
  <p:tag name="BACKUPMAINTENANCE" val="7"/>
  <p:tag name="CUSTOMCELLBACKCOLOR4" val="-8355712"/>
  <p:tag name="REALTIMEBACKUP" val="False"/>
  <p:tag name="CHARTVALUEFORMAT" val="0%"/>
  <p:tag name="CHARTCOLORS" val="0"/>
  <p:tag name="COUNTDOWNSTYLE" val="-1"/>
  <p:tag name="INCLUDEPPT" val="True"/>
  <p:tag name="CUSTOMCELLFORECOLOR" val="-16777216"/>
  <p:tag name="PARTICIPANTSINLEADERBOARD" val="5"/>
  <p:tag name="AUTOSIZEGRID" val="True"/>
  <p:tag name="BULLETTYPE" val="3"/>
  <p:tag name="FIBINCLUDEOTHER" val="True"/>
  <p:tag name="DELIMITERS" val="3.1"/>
  <p:tag name="TASKPANEKEY" val="74072442-7b1f-4ef4-b42c-91337cb3e4f8"/>
  <p:tag name="POWERPOINTVERSION" val="14.0"/>
  <p:tag name="TPFULLVERSION" val="4.3.2.1178"/>
  <p:tag name="ISPRING_RESOURCE_PATHS_HASH_PRESENTER" val="f1fbd15dff6b3f38b82fadaa7cf55f428cebf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  <p:tag name="COUNTDOWNSOUND" val="(None)"/>
</p:tagLst>
</file>

<file path=ppt/theme/theme1.xml><?xml version="1.0" encoding="utf-8"?>
<a:theme xmlns:a="http://schemas.openxmlformats.org/drawingml/2006/main" name="Depth">
  <a:themeElements>
    <a:clrScheme name="Custom 4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0070C0"/>
      </a:hlink>
      <a:folHlink>
        <a:srgbClr val="D3B86D"/>
      </a:folHlink>
    </a:clrScheme>
    <a:fontScheme name="Depth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TC104033923[[fn=Depth]]</Template>
  <TotalTime>10517677</TotalTime>
  <Pages>10</Pages>
  <Words>1509</Words>
  <Application>Microsoft Office PowerPoint</Application>
  <PresentationFormat>On-screen Show (4:3)</PresentationFormat>
  <Paragraphs>227</Paragraphs>
  <Slides>36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Depth</vt:lpstr>
      <vt:lpstr>Chapter Two: Government Institutions  and Policy Actors</vt:lpstr>
      <vt:lpstr>Introduction</vt:lpstr>
      <vt:lpstr>Discussion</vt:lpstr>
      <vt:lpstr>Implications of Shutdown</vt:lpstr>
      <vt:lpstr>How Does Our Form of Government Impact Policymaking?</vt:lpstr>
      <vt:lpstr>Checks and Balances</vt:lpstr>
      <vt:lpstr>Federalism</vt:lpstr>
      <vt:lpstr>Federalism (cont’d)</vt:lpstr>
      <vt:lpstr>Results of This Balance of Power</vt:lpstr>
      <vt:lpstr>Policy Gridlock Occurs</vt:lpstr>
      <vt:lpstr>Incremental Policymaking</vt:lpstr>
      <vt:lpstr>Growth of Government</vt:lpstr>
      <vt:lpstr>Implications of this Growth</vt:lpstr>
      <vt:lpstr>Increasing Decentralization</vt:lpstr>
      <vt:lpstr>Can States Handle this Responsibility? </vt:lpstr>
      <vt:lpstr>What Institutions of Government Are Involved in Policymaking?</vt:lpstr>
      <vt:lpstr>Separation of Powers</vt:lpstr>
      <vt:lpstr>Government Institutions Involved in Policymaking</vt:lpstr>
      <vt:lpstr>Government Institutions Involved in Policymaking (cont’d)</vt:lpstr>
      <vt:lpstr>PowerPoint Presentation</vt:lpstr>
      <vt:lpstr>Government Institutions Involved in Policymaking (cont’d)</vt:lpstr>
      <vt:lpstr>Conclusions About Government Policy Actors</vt:lpstr>
      <vt:lpstr>Who Else Influences the Policies that Government Makes?</vt:lpstr>
      <vt:lpstr>1. Informal Actors: The Public</vt:lpstr>
      <vt:lpstr>Who Votes?</vt:lpstr>
      <vt:lpstr>Who Votes?</vt:lpstr>
      <vt:lpstr>What Does the Public Think? Public-Opinion Polling</vt:lpstr>
      <vt:lpstr>Poll of Virginia Votes: Public Opinion Influences Public Policy</vt:lpstr>
      <vt:lpstr>Discussion</vt:lpstr>
      <vt:lpstr>2. Informal Actors: Interest Groups</vt:lpstr>
      <vt:lpstr>Views of Interest Groups</vt:lpstr>
      <vt:lpstr>Lobbying</vt:lpstr>
      <vt:lpstr>Lobbying (cont’d)</vt:lpstr>
      <vt:lpstr>3. Informal Actors: Issue Networks</vt:lpstr>
      <vt:lpstr>What Do Issue Networks Do?</vt:lpstr>
      <vt:lpstr>Wrap Up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Public Policy</dc:title>
  <dc:subject>Introduction</dc:subject>
  <dc:creator>CIT</dc:creator>
  <cp:lastModifiedBy>ahughes</cp:lastModifiedBy>
  <cp:revision>514</cp:revision>
  <cp:lastPrinted>1601-01-01T00:00:00Z</cp:lastPrinted>
  <dcterms:created xsi:type="dcterms:W3CDTF">1996-06-04T09:17:48Z</dcterms:created>
  <dcterms:modified xsi:type="dcterms:W3CDTF">2014-11-04T23:07:13Z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2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1</vt:i4>
  </property>
  <property fmtid="{D5CDD505-2E9C-101B-9397-08002B2CF9AE}" pid="6" name="ScreenUsage">
    <vt:i4>3</vt:i4>
  </property>
  <property fmtid="{D5CDD505-2E9C-101B-9397-08002B2CF9AE}" pid="7" name="MailAddress">
    <vt:lpwstr>furlongs@uwgb.edu</vt:lpwstr>
  </property>
  <property fmtid="{D5CDD505-2E9C-101B-9397-08002B2CF9AE}" pid="8" name="HomePage">
    <vt:lpwstr/>
  </property>
  <property fmtid="{D5CDD505-2E9C-101B-9397-08002B2CF9AE}" pid="9" name="Other">
    <vt:lpwstr/>
  </property>
  <property fmtid="{D5CDD505-2E9C-101B-9397-08002B2CF9AE}" pid="10" name="DownloadOriginal">
    <vt:bool>false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3</vt:i4>
  </property>
  <property fmtid="{D5CDD505-2E9C-101B-9397-08002B2CF9AE}" pid="19" name="ShowNotes">
    <vt:bool>false</vt:bool>
  </property>
  <property fmtid="{D5CDD505-2E9C-101B-9397-08002B2CF9AE}" pid="20" name="NavBtnPos">
    <vt:i4>3</vt:i4>
  </property>
  <property fmtid="{D5CDD505-2E9C-101B-9397-08002B2CF9AE}" pid="21" name="OutputDir">
    <vt:lpwstr>W:\POLICY\OUTLINES</vt:lpwstr>
  </property>
</Properties>
</file>