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26"/>
  </p:notesMasterIdLst>
  <p:handoutMasterIdLst>
    <p:handoutMasterId r:id="rId27"/>
  </p:handoutMasterIdLst>
  <p:sldIdLst>
    <p:sldId id="504" r:id="rId2"/>
    <p:sldId id="528" r:id="rId3"/>
    <p:sldId id="505" r:id="rId4"/>
    <p:sldId id="506" r:id="rId5"/>
    <p:sldId id="507" r:id="rId6"/>
    <p:sldId id="508" r:id="rId7"/>
    <p:sldId id="530" r:id="rId8"/>
    <p:sldId id="509" r:id="rId9"/>
    <p:sldId id="510" r:id="rId10"/>
    <p:sldId id="511" r:id="rId11"/>
    <p:sldId id="512" r:id="rId12"/>
    <p:sldId id="514" r:id="rId13"/>
    <p:sldId id="529" r:id="rId14"/>
    <p:sldId id="513" r:id="rId15"/>
    <p:sldId id="515" r:id="rId16"/>
    <p:sldId id="516" r:id="rId17"/>
    <p:sldId id="532" r:id="rId18"/>
    <p:sldId id="520" r:id="rId19"/>
    <p:sldId id="521" r:id="rId20"/>
    <p:sldId id="522" r:id="rId21"/>
    <p:sldId id="523" r:id="rId22"/>
    <p:sldId id="531" r:id="rId23"/>
    <p:sldId id="524" r:id="rId24"/>
    <p:sldId id="525" r:id="rId25"/>
  </p:sldIdLst>
  <p:sldSz cx="9144000" cy="6858000" type="screen4x3"/>
  <p:notesSz cx="7010400" cy="9296400"/>
  <p:custDataLst>
    <p:tags r:id="rId28"/>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varScale="1">
        <p:scale>
          <a:sx n="60" d="100"/>
          <a:sy n="60" d="100"/>
        </p:scale>
        <p:origin x="-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pewresearch.org/"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s://www.opensecrets.org/" TargetMode="External"/><Relationship Id="rId5" Type="http://schemas.openxmlformats.org/officeDocument/2006/relationships/hyperlink" Target="http://www.commoncause.org/" TargetMode="External"/><Relationship Id="rId4" Type="http://schemas.openxmlformats.org/officeDocument/2006/relationships/hyperlink" Target="http://www.publicagenda.org/"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youtu.be/_6AOuMeK684"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Discuss. (Option: assign student groups to take the pro or con position and develop arguments). Should U. S. citizens be required to show identification (ID) before voting?  What reasons do proponents give for requiring an ID, and what evidence is there to support their case?  What about the same for opponents?   What other policy options exist for addressing the issue</a:t>
            </a:r>
            <a:r>
              <a:rPr lang="en-US" sz="1200" kern="1200" dirty="0" smtClean="0">
                <a:solidFill>
                  <a:schemeClr val="tx1"/>
                </a:solidFill>
                <a:effectLst/>
                <a:ea typeface="+mn-ea"/>
                <a:cs typeface="+mn-cs"/>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Clip Art photo.</a:t>
            </a:r>
            <a:endParaRPr lang="en-US" sz="1200" kern="1200" dirty="0" smtClean="0">
              <a:solidFill>
                <a:schemeClr val="tx1"/>
              </a:solidFill>
              <a:effectLst/>
              <a:ea typeface="+mn-ea"/>
              <a:cs typeface="+mn-cs"/>
            </a:endParaRPr>
          </a:p>
        </p:txBody>
      </p:sp>
    </p:spTree>
    <p:extLst>
      <p:ext uri="{BB962C8B-B14F-4D97-AF65-F5344CB8AC3E}">
        <p14:creationId xmlns:p14="http://schemas.microsoft.com/office/powerpoint/2010/main" val="1809022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bg1"/>
                </a:solidFill>
                <a:hlinkClick r:id="rId3"/>
              </a:rPr>
              <a:t>Pew</a:t>
            </a:r>
            <a:endParaRPr lang="en-US" sz="1200" b="1" dirty="0" smtClean="0">
              <a:solidFill>
                <a:schemeClr val="bg1"/>
              </a:solidFill>
            </a:endParaRPr>
          </a:p>
          <a:p>
            <a:r>
              <a:rPr lang="en-US" sz="1200" b="1" dirty="0" smtClean="0">
                <a:solidFill>
                  <a:schemeClr val="bg1"/>
                </a:solidFill>
                <a:hlinkClick r:id="rId4"/>
              </a:rPr>
              <a:t>Public Agenda</a:t>
            </a:r>
            <a:endParaRPr lang="en-US" sz="1200" b="1" dirty="0" smtClean="0">
              <a:solidFill>
                <a:schemeClr val="bg1"/>
              </a:solidFill>
            </a:endParaRPr>
          </a:p>
          <a:p>
            <a:r>
              <a:rPr lang="en-US" sz="1200" b="1" dirty="0" smtClean="0">
                <a:solidFill>
                  <a:schemeClr val="bg1"/>
                </a:solidFill>
                <a:hlinkClick r:id="rId5"/>
              </a:rPr>
              <a:t>Common Cause</a:t>
            </a:r>
            <a:endParaRPr lang="en-US" sz="1200" b="1" dirty="0" smtClean="0">
              <a:solidFill>
                <a:schemeClr val="bg1"/>
              </a:solidFill>
            </a:endParaRPr>
          </a:p>
          <a:p>
            <a:r>
              <a:rPr lang="en-US" sz="1200" b="1" dirty="0" smtClean="0">
                <a:solidFill>
                  <a:schemeClr val="bg1"/>
                </a:solidFill>
                <a:hlinkClick r:id="rId6"/>
              </a:rPr>
              <a:t>Open Secrets</a:t>
            </a:r>
            <a:endParaRPr lang="en-US" b="1" dirty="0" smtClean="0">
              <a:solidFill>
                <a:schemeClr val="bg1"/>
              </a:solidFill>
            </a:endParaRPr>
          </a:p>
          <a:p>
            <a:endParaRPr lang="en-US" dirty="0"/>
          </a:p>
        </p:txBody>
      </p:sp>
    </p:spTree>
    <p:extLst>
      <p:ext uri="{BB962C8B-B14F-4D97-AF65-F5344CB8AC3E}">
        <p14:creationId xmlns:p14="http://schemas.microsoft.com/office/powerpoint/2010/main" val="1359497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ea typeface="+mn-ea"/>
                <a:cs typeface="+mn-cs"/>
                <a:hlinkClick r:id="rId3"/>
              </a:rPr>
              <a:t>http://youtu.be/_6AOuMeK684</a:t>
            </a:r>
            <a:r>
              <a:rPr lang="en-US" dirty="0" smtClean="0">
                <a:effectLst/>
              </a:rPr>
              <a:t>   Wall Street</a:t>
            </a:r>
            <a:r>
              <a:rPr lang="en-US" baseline="0" dirty="0" smtClean="0">
                <a:effectLst/>
              </a:rPr>
              <a:t> Journal Video January 26 (after Holder)</a:t>
            </a:r>
          </a:p>
          <a:p>
            <a:endParaRPr lang="en-US" baseline="0" dirty="0" smtClean="0">
              <a:effectLst/>
            </a:endParaRPr>
          </a:p>
          <a:p>
            <a:r>
              <a:rPr lang="en-US" baseline="0" dirty="0" smtClean="0">
                <a:effectLst/>
              </a:rPr>
              <a:t>https://</a:t>
            </a:r>
            <a:r>
              <a:rPr lang="en-US" baseline="0" dirty="0" err="1" smtClean="0">
                <a:effectLst/>
              </a:rPr>
              <a:t>www.youtube.com</a:t>
            </a:r>
            <a:r>
              <a:rPr lang="en-US" baseline="0" dirty="0" smtClean="0">
                <a:effectLst/>
              </a:rPr>
              <a:t>/</a:t>
            </a:r>
            <a:r>
              <a:rPr lang="en-US" baseline="0" dirty="0" err="1" smtClean="0">
                <a:effectLst/>
              </a:rPr>
              <a:t>watch?v</a:t>
            </a:r>
            <a:r>
              <a:rPr lang="en-US" baseline="0" dirty="0" smtClean="0">
                <a:effectLst/>
              </a:rPr>
              <a:t>=</a:t>
            </a:r>
            <a:r>
              <a:rPr lang="en-US" baseline="0" dirty="0" err="1" smtClean="0">
                <a:effectLst/>
              </a:rPr>
              <a:t>uAEO_vWtKTg&amp;feature</a:t>
            </a:r>
            <a:r>
              <a:rPr lang="en-US" baseline="0" dirty="0" smtClean="0">
                <a:effectLst/>
              </a:rPr>
              <a:t>=</a:t>
            </a:r>
            <a:r>
              <a:rPr lang="en-US" baseline="0" dirty="0" err="1" smtClean="0">
                <a:effectLst/>
              </a:rPr>
              <a:t>youtu.be</a:t>
            </a:r>
            <a:r>
              <a:rPr lang="en-US" baseline="0" dirty="0" smtClean="0">
                <a:effectLst/>
              </a:rPr>
              <a:t>  White House – Eric Holder on January 10, 2014</a:t>
            </a:r>
          </a:p>
          <a:p>
            <a:endParaRPr lang="en-US" baseline="0" dirty="0" smtClean="0">
              <a:effectLst/>
            </a:endParaRPr>
          </a:p>
          <a:p>
            <a:r>
              <a:rPr lang="en-US" baseline="0" dirty="0" smtClean="0">
                <a:effectLst/>
              </a:rPr>
              <a:t>These two videos illustrate how complex policy making can be.  This is really about the legitimation stage. </a:t>
            </a: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Discuss:</a:t>
            </a:r>
            <a:r>
              <a:rPr lang="en-US" sz="1200" kern="1200" baseline="0" dirty="0" smtClean="0">
                <a:solidFill>
                  <a:schemeClr val="tx1"/>
                </a:solidFill>
                <a:effectLst/>
                <a:ea typeface="+mn-ea"/>
                <a:cs typeface="+mn-cs"/>
              </a:rPr>
              <a:t>  </a:t>
            </a:r>
            <a:r>
              <a:rPr lang="en-US" sz="1200" kern="1200" dirty="0" smtClean="0">
                <a:solidFill>
                  <a:schemeClr val="tx1"/>
                </a:solidFill>
                <a:effectLst/>
                <a:ea typeface="+mn-ea"/>
                <a:cs typeface="+mn-cs"/>
              </a:rPr>
              <a:t>Consider this chapter’s discussion of California’s Proposition 8 banning same-sex marriage in the state. Should these kinds of highly controversial questions be placed on the ballot for citizens to vote on directly, or should they be decided instead by state legislators? </a:t>
            </a: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Clip Art photo.</a:t>
            </a:r>
            <a:endParaRPr lang="en-US" sz="1200" kern="1200" dirty="0" smtClean="0">
              <a:solidFill>
                <a:schemeClr val="tx1"/>
              </a:solidFill>
              <a:effectLst/>
              <a:ea typeface="+mn-ea"/>
              <a:cs typeface="+mn-cs"/>
            </a:endParaRPr>
          </a:p>
          <a:p>
            <a:endParaRPr lang="en-US" dirty="0"/>
          </a:p>
        </p:txBody>
      </p:sp>
    </p:spTree>
    <p:extLst>
      <p:ext uri="{BB962C8B-B14F-4D97-AF65-F5344CB8AC3E}">
        <p14:creationId xmlns:p14="http://schemas.microsoft.com/office/powerpoint/2010/main" val="177403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Cell phone policy issue</a:t>
            </a:r>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fld id="{EF94394E-0FBE-4B90-9996-580B232BB0B9}" type="slidenum">
              <a:rPr lang="en-US" smtClean="0">
                <a:latin typeface="Calibri" panose="020F0502020204030204" pitchFamily="34" charset="0"/>
              </a:rPr>
              <a:pPr/>
              <a:t>10</a:t>
            </a:fld>
            <a:endParaRPr lang="en-US" dirty="0">
              <a:latin typeface="Calibri" panose="020F0502020204030204" pitchFamily="34" charset="0"/>
            </a:endParaRPr>
          </a:p>
        </p:txBody>
      </p:sp>
    </p:spTree>
    <p:extLst>
      <p:ext uri="{BB962C8B-B14F-4D97-AF65-F5344CB8AC3E}">
        <p14:creationId xmlns:p14="http://schemas.microsoft.com/office/powerpoint/2010/main" val="4291412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1889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Small group or large class discussion.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Consider one or more major policy challenges, such as reforming health care, reforming the major federal entitlement programs (Social Security, Medicare, and Medicaid), redesigning the tax code, or developing a national energy or climate change policy. What do you see as the major advantages or disadvantages of incremental policy change? Similarly, what do you think are the major advantages or disadvantages of pursuing policy change that is more far-reaching or radical, whether the ideas are endorsed by the left or right side of the political spectrum?</a:t>
            </a:r>
          </a:p>
          <a:p>
            <a:endParaRPr lang="en-US" dirty="0"/>
          </a:p>
        </p:txBody>
      </p:sp>
    </p:spTree>
    <p:extLst>
      <p:ext uri="{BB962C8B-B14F-4D97-AF65-F5344CB8AC3E}">
        <p14:creationId xmlns:p14="http://schemas.microsoft.com/office/powerpoint/2010/main" val="2484743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1358216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15070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To many countries around the world, the United States is a shining example of a stable and effective government that enacts just laws to protect the well-being of its citizens. In other words, not everyone has such a low opinion of the U. S. government as we do.  Think about public safety, economic development, the infrastructure, rights of women, freedom, and other examples.  What is special about the U.S. government that is not the case in many other countries? </a:t>
            </a:r>
          </a:p>
          <a:p>
            <a:endParaRPr lang="en-US" dirty="0" smtClean="0"/>
          </a:p>
          <a:p>
            <a:r>
              <a:rPr lang="en-US" dirty="0" smtClean="0"/>
              <a:t>https://www.youtube.com/watch?v=q0MTEm2a7PA  Constitutional</a:t>
            </a:r>
            <a:r>
              <a:rPr lang="en-US" baseline="0" dirty="0" smtClean="0"/>
              <a:t> principle of the rule of law,  </a:t>
            </a:r>
            <a:endParaRPr lang="en-US" dirty="0"/>
          </a:p>
        </p:txBody>
      </p:sp>
    </p:spTree>
    <p:extLst>
      <p:ext uri="{BB962C8B-B14F-4D97-AF65-F5344CB8AC3E}">
        <p14:creationId xmlns:p14="http://schemas.microsoft.com/office/powerpoint/2010/main" val="641945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ea typeface="+mn-ea"/>
                <a:cs typeface="+mn-cs"/>
              </a:rPr>
              <a:t>What effect does lack of public confidence in government have on our government’s policy capacity?  What could be done to restore public confidence? How can our government’s policy capacity be improved?  </a:t>
            </a:r>
            <a:endParaRPr lang="en-US" sz="1200" kern="1200" dirty="0">
              <a:solidFill>
                <a:schemeClr val="tx1"/>
              </a:solidFill>
              <a:effectLst/>
              <a:ea typeface="+mn-ea"/>
              <a:cs typeface="+mn-cs"/>
            </a:endParaRPr>
          </a:p>
        </p:txBody>
      </p:sp>
    </p:spTree>
    <p:extLst>
      <p:ext uri="{BB962C8B-B14F-4D97-AF65-F5344CB8AC3E}">
        <p14:creationId xmlns:p14="http://schemas.microsoft.com/office/powerpoint/2010/main" val="1469419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11/5/2014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5.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q0MTEm2a7P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hyperlink" Target="http://youtu.be/xJEbZOdJUk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ejtdq58dBW4"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hyperlink" Target="http://www.pewresearch.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opensecrets.org/" TargetMode="External"/><Relationship Id="rId5" Type="http://schemas.openxmlformats.org/officeDocument/2006/relationships/hyperlink" Target="http://www.commoncause.org/" TargetMode="External"/><Relationship Id="rId4" Type="http://schemas.openxmlformats.org/officeDocument/2006/relationships/hyperlink" Target="http://www.publicagenda.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_6AOuMeK68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5105400"/>
            <a:ext cx="8305800" cy="1936772"/>
          </a:xfrm>
          <a:noFill/>
        </p:spPr>
        <p:txBody>
          <a:bodyPr>
            <a:normAutofit/>
          </a:bodyPr>
          <a:lstStyle/>
          <a:p>
            <a:r>
              <a:rPr lang="en-US" b="1" dirty="0" smtClean="0">
                <a:solidFill>
                  <a:schemeClr val="bg1"/>
                </a:solidFill>
              </a:rPr>
              <a:t>Chapter Thirteen: Politics</a:t>
            </a:r>
            <a:r>
              <a:rPr lang="en-US" b="1" dirty="0" smtClean="0">
                <a:solidFill>
                  <a:schemeClr val="bg1"/>
                </a:solidFill>
              </a:rPr>
              <a:t>, Analysis, </a:t>
            </a:r>
            <a:r>
              <a:rPr lang="en-US" b="1" dirty="0" smtClean="0">
                <a:solidFill>
                  <a:schemeClr val="bg1"/>
                </a:solidFill>
              </a:rPr>
              <a:t>and </a:t>
            </a:r>
            <a:r>
              <a:rPr lang="en-US" b="1" dirty="0" smtClean="0">
                <a:solidFill>
                  <a:schemeClr val="bg1"/>
                </a:solidFill>
              </a:rPr>
              <a:t>Policy Choice</a:t>
            </a:r>
            <a:endParaRPr lang="en-US" b="1" dirty="0">
              <a:solidFill>
                <a:schemeClr val="bg1"/>
              </a:solidFill>
            </a:endParaRP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616396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533400"/>
            <a:ext cx="7886700" cy="1325563"/>
          </a:xfrm>
        </p:spPr>
        <p:txBody>
          <a:bodyPr>
            <a:normAutofit/>
          </a:bodyPr>
          <a:lstStyle/>
          <a:p>
            <a:pPr algn="l"/>
            <a:r>
              <a:rPr lang="en-US" b="1" dirty="0" smtClean="0">
                <a:solidFill>
                  <a:schemeClr val="bg1"/>
                </a:solidFill>
              </a:rPr>
              <a:t>How Does Policy Analysis Help?</a:t>
            </a:r>
            <a:endParaRPr lang="en-US" b="1" dirty="0">
              <a:solidFill>
                <a:schemeClr val="bg1"/>
              </a:solidFill>
            </a:endParaRPr>
          </a:p>
        </p:txBody>
      </p:sp>
      <p:sp>
        <p:nvSpPr>
          <p:cNvPr id="6" name="Subtitle 5"/>
          <p:cNvSpPr>
            <a:spLocks noGrp="1"/>
          </p:cNvSpPr>
          <p:nvPr>
            <p:ph idx="1"/>
          </p:nvPr>
        </p:nvSpPr>
        <p:spPr>
          <a:xfrm>
            <a:off x="838200" y="1752600"/>
            <a:ext cx="7696200" cy="4876800"/>
          </a:xfrm>
        </p:spPr>
        <p:txBody>
          <a:bodyPr>
            <a:normAutofit lnSpcReduction="10000"/>
          </a:bodyPr>
          <a:lstStyle/>
          <a:p>
            <a:r>
              <a:rPr lang="en-US" sz="3200" b="1" dirty="0" smtClean="0">
                <a:solidFill>
                  <a:schemeClr val="bg1"/>
                </a:solidFill>
              </a:rPr>
              <a:t>Study the problem and alternatives</a:t>
            </a:r>
          </a:p>
          <a:p>
            <a:endParaRPr lang="en-US" sz="3200" b="1" dirty="0" smtClean="0">
              <a:solidFill>
                <a:schemeClr val="bg1"/>
              </a:solidFill>
            </a:endParaRPr>
          </a:p>
          <a:p>
            <a:r>
              <a:rPr lang="en-US" sz="3200" b="1" dirty="0" smtClean="0">
                <a:solidFill>
                  <a:schemeClr val="bg1"/>
                </a:solidFill>
              </a:rPr>
              <a:t>Collect and interpret information that clarifies </a:t>
            </a:r>
            <a:r>
              <a:rPr lang="en-US" sz="3200" b="1" u="sng" dirty="0" smtClean="0">
                <a:solidFill>
                  <a:schemeClr val="bg1"/>
                </a:solidFill>
              </a:rPr>
              <a:t>the problem</a:t>
            </a:r>
            <a:r>
              <a:rPr lang="en-US" sz="3200" b="1" dirty="0" smtClean="0">
                <a:solidFill>
                  <a:schemeClr val="bg1"/>
                </a:solidFill>
              </a:rPr>
              <a:t> and its causes</a:t>
            </a:r>
          </a:p>
          <a:p>
            <a:endParaRPr lang="en-US" sz="3200" b="1" dirty="0" smtClean="0">
              <a:solidFill>
                <a:schemeClr val="bg1"/>
              </a:solidFill>
            </a:endParaRPr>
          </a:p>
          <a:p>
            <a:r>
              <a:rPr lang="en-US" sz="3200" b="1" dirty="0" smtClean="0">
                <a:solidFill>
                  <a:schemeClr val="bg1"/>
                </a:solidFill>
              </a:rPr>
              <a:t>Analyze </a:t>
            </a:r>
            <a:r>
              <a:rPr lang="en-US" sz="3200" b="1" u="sng" dirty="0" smtClean="0">
                <a:solidFill>
                  <a:schemeClr val="bg1"/>
                </a:solidFill>
              </a:rPr>
              <a:t>policy alternatives</a:t>
            </a:r>
            <a:r>
              <a:rPr lang="en-US" sz="3200" b="1" dirty="0" smtClean="0">
                <a:solidFill>
                  <a:schemeClr val="bg1"/>
                </a:solidFill>
              </a:rPr>
              <a:t>– study the evidence for and against each alternative</a:t>
            </a:r>
          </a:p>
          <a:p>
            <a:endParaRPr lang="en-US" sz="3200" b="1" dirty="0" smtClean="0">
              <a:solidFill>
                <a:schemeClr val="bg1"/>
              </a:solidFill>
            </a:endParaRPr>
          </a:p>
          <a:p>
            <a:r>
              <a:rPr lang="en-US" sz="3200" b="1" u="sng" dirty="0" smtClean="0">
                <a:solidFill>
                  <a:schemeClr val="bg1"/>
                </a:solidFill>
              </a:rPr>
              <a:t>Evaluate</a:t>
            </a:r>
            <a:r>
              <a:rPr lang="en-US" sz="3200" b="1" dirty="0" smtClean="0">
                <a:solidFill>
                  <a:schemeClr val="bg1"/>
                </a:solidFill>
              </a:rPr>
              <a:t> what happens …. We seem to forget this</a:t>
            </a:r>
            <a:endParaRPr lang="en-US" sz="3200" b="1" u="sng" dirty="0" smtClean="0">
              <a:solidFill>
                <a:schemeClr val="bg1"/>
              </a:solidFill>
            </a:endParaRPr>
          </a:p>
        </p:txBody>
      </p:sp>
      <p:sp>
        <p:nvSpPr>
          <p:cNvPr id="4" name="Slide Number Placeholder 3"/>
          <p:cNvSpPr>
            <a:spLocks noGrp="1"/>
          </p:cNvSpPr>
          <p:nvPr>
            <p:ph type="sldNum" sz="quarter" idx="12"/>
          </p:nvPr>
        </p:nvSpPr>
        <p:spPr/>
        <p:txBody>
          <a:bodyPr/>
          <a:lstStyle/>
          <a:p>
            <a:fld id="{71170FF7-1644-4154-A52D-925757BAACEF}" type="slidenum">
              <a:rPr lang="en-US" smtClean="0"/>
              <a:pPr/>
              <a:t>10</a:t>
            </a:fld>
            <a:endParaRPr lang="en-US"/>
          </a:p>
        </p:txBody>
      </p:sp>
    </p:spTree>
    <p:custDataLst>
      <p:tags r:id="rId1"/>
    </p:custDataLst>
    <p:extLst>
      <p:ext uri="{BB962C8B-B14F-4D97-AF65-F5344CB8AC3E}">
        <p14:creationId xmlns:p14="http://schemas.microsoft.com/office/powerpoint/2010/main" val="177922914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447800"/>
            <a:ext cx="8229600" cy="1325563"/>
          </a:xfrm>
        </p:spPr>
        <p:txBody>
          <a:bodyPr>
            <a:normAutofit/>
          </a:bodyPr>
          <a:lstStyle/>
          <a:p>
            <a:r>
              <a:rPr lang="en-US" b="1" dirty="0" smtClean="0">
                <a:solidFill>
                  <a:schemeClr val="bg1"/>
                </a:solidFill>
              </a:rPr>
              <a:t>What are the Themes in </a:t>
            </a:r>
            <a:r>
              <a:rPr lang="en-US" b="1" dirty="0" smtClean="0">
                <a:solidFill>
                  <a:schemeClr val="bg1"/>
                </a:solidFill>
              </a:rPr>
              <a:t>U.S</a:t>
            </a:r>
            <a:r>
              <a:rPr lang="en-US" b="1" dirty="0" smtClean="0">
                <a:solidFill>
                  <a:schemeClr val="bg1"/>
                </a:solidFill>
              </a:rPr>
              <a:t>. </a:t>
            </a:r>
            <a:r>
              <a:rPr lang="en-US" b="1" dirty="0" smtClean="0">
                <a:solidFill>
                  <a:schemeClr val="bg1"/>
                </a:solidFill>
              </a:rPr>
              <a:t>Policymaking</a:t>
            </a:r>
            <a:r>
              <a:rPr lang="en-US" b="1" dirty="0" smtClean="0">
                <a:solidFill>
                  <a:schemeClr val="bg1"/>
                </a:solidFill>
              </a:rPr>
              <a:t>? </a:t>
            </a:r>
            <a:endParaRPr lang="en-US" b="1" dirty="0">
              <a:solidFill>
                <a:schemeClr val="bg1"/>
              </a:solidFill>
            </a:endParaRPr>
          </a:p>
        </p:txBody>
      </p:sp>
      <p:sp>
        <p:nvSpPr>
          <p:cNvPr id="5" name="Subtitle 4"/>
          <p:cNvSpPr>
            <a:spLocks noGrp="1"/>
          </p:cNvSpPr>
          <p:nvPr>
            <p:ph idx="4294967295"/>
          </p:nvPr>
        </p:nvSpPr>
        <p:spPr>
          <a:xfrm>
            <a:off x="1443038" y="3733800"/>
            <a:ext cx="7675562" cy="765175"/>
          </a:xfrm>
        </p:spPr>
        <p:txBody>
          <a:bodyPr>
            <a:normAutofit/>
          </a:bodyPr>
          <a:lstStyle/>
          <a:p>
            <a:r>
              <a:rPr lang="en-US" sz="2800" b="1" dirty="0" smtClean="0">
                <a:solidFill>
                  <a:schemeClr val="bg1"/>
                </a:solidFill>
              </a:rPr>
              <a:t>Incremental reform, conflict</a:t>
            </a:r>
            <a:endParaRPr lang="en-US" sz="2800" b="1" dirty="0">
              <a:solidFill>
                <a:schemeClr val="bg1"/>
              </a:solidFill>
            </a:endParaRPr>
          </a:p>
        </p:txBody>
      </p:sp>
    </p:spTree>
    <p:extLst>
      <p:ext uri="{BB962C8B-B14F-4D97-AF65-F5344CB8AC3E}">
        <p14:creationId xmlns:p14="http://schemas.microsoft.com/office/powerpoint/2010/main" val="3120730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886700" cy="1325563"/>
          </a:xfrm>
        </p:spPr>
        <p:txBody>
          <a:bodyPr>
            <a:normAutofit/>
          </a:bodyPr>
          <a:lstStyle/>
          <a:p>
            <a:pPr algn="l"/>
            <a:r>
              <a:rPr lang="en-US" b="1" dirty="0" smtClean="0">
                <a:solidFill>
                  <a:schemeClr val="bg1"/>
                </a:solidFill>
              </a:rPr>
              <a:t>Dominant Policy Making Style in the U.S. </a:t>
            </a:r>
            <a:endParaRPr lang="en-US" b="1" dirty="0">
              <a:solidFill>
                <a:schemeClr val="bg1"/>
              </a:solidFill>
            </a:endParaRPr>
          </a:p>
        </p:txBody>
      </p:sp>
      <p:sp>
        <p:nvSpPr>
          <p:cNvPr id="3" name="Content Placeholder 2"/>
          <p:cNvSpPr>
            <a:spLocks noGrp="1"/>
          </p:cNvSpPr>
          <p:nvPr>
            <p:ph idx="1"/>
          </p:nvPr>
        </p:nvSpPr>
        <p:spPr>
          <a:xfrm>
            <a:off x="838200" y="1905000"/>
            <a:ext cx="7923000" cy="4727575"/>
          </a:xfrm>
        </p:spPr>
        <p:txBody>
          <a:bodyPr>
            <a:normAutofit lnSpcReduction="10000"/>
          </a:bodyPr>
          <a:lstStyle/>
          <a:p>
            <a:r>
              <a:rPr lang="en-US" sz="3200" b="1" u="sng" dirty="0" smtClean="0">
                <a:solidFill>
                  <a:schemeClr val="bg1"/>
                </a:solidFill>
              </a:rPr>
              <a:t>Incremental</a:t>
            </a:r>
            <a:r>
              <a:rPr lang="en-US" sz="3200" b="1" dirty="0" smtClean="0">
                <a:solidFill>
                  <a:schemeClr val="bg1"/>
                </a:solidFill>
              </a:rPr>
              <a:t> policymaking </a:t>
            </a:r>
          </a:p>
          <a:p>
            <a:endParaRPr lang="en-US" sz="3200" b="1" dirty="0" smtClean="0">
              <a:solidFill>
                <a:schemeClr val="bg1"/>
              </a:solidFill>
            </a:endParaRPr>
          </a:p>
          <a:p>
            <a:r>
              <a:rPr lang="en-US" sz="3200" b="1" dirty="0" smtClean="0">
                <a:solidFill>
                  <a:schemeClr val="bg1"/>
                </a:solidFill>
              </a:rPr>
              <a:t>Short-term time horizon</a:t>
            </a:r>
          </a:p>
          <a:p>
            <a:endParaRPr lang="en-US" sz="3200" b="1" dirty="0" smtClean="0">
              <a:solidFill>
                <a:schemeClr val="bg1"/>
              </a:solidFill>
            </a:endParaRPr>
          </a:p>
          <a:p>
            <a:r>
              <a:rPr lang="en-US" sz="3200" b="1" dirty="0" smtClean="0">
                <a:solidFill>
                  <a:schemeClr val="bg1"/>
                </a:solidFill>
              </a:rPr>
              <a:t>Middle course:  </a:t>
            </a:r>
          </a:p>
          <a:p>
            <a:pPr lvl="1"/>
            <a:r>
              <a:rPr lang="en-US" sz="2800" b="1" dirty="0">
                <a:solidFill>
                  <a:schemeClr val="bg1"/>
                </a:solidFill>
              </a:rPr>
              <a:t>P</a:t>
            </a:r>
            <a:r>
              <a:rPr lang="en-US" sz="2800" b="1" dirty="0" smtClean="0">
                <a:solidFill>
                  <a:schemeClr val="bg1"/>
                </a:solidFill>
              </a:rPr>
              <a:t>olicy flexibility </a:t>
            </a:r>
          </a:p>
          <a:p>
            <a:pPr lvl="1"/>
            <a:r>
              <a:rPr lang="en-US" sz="2800" b="1" dirty="0" smtClean="0">
                <a:solidFill>
                  <a:schemeClr val="bg1"/>
                </a:solidFill>
              </a:rPr>
              <a:t>Adaptive management</a:t>
            </a:r>
          </a:p>
          <a:p>
            <a:pPr lvl="1"/>
            <a:r>
              <a:rPr lang="en-US" sz="2800" b="1" dirty="0" smtClean="0">
                <a:solidFill>
                  <a:schemeClr val="bg1"/>
                </a:solidFill>
              </a:rPr>
              <a:t>Keep evaluating while making incremental steps</a:t>
            </a:r>
          </a:p>
          <a:p>
            <a:pPr lvl="1"/>
            <a:endParaRPr lang="en-US" sz="2800" b="1" dirty="0" smtClean="0">
              <a:solidFill>
                <a:schemeClr val="bg1"/>
              </a:solidFill>
            </a:endParaRPr>
          </a:p>
          <a:p>
            <a:r>
              <a:rPr lang="en-US" sz="3200" b="1" dirty="0" smtClean="0">
                <a:solidFill>
                  <a:schemeClr val="bg1"/>
                </a:solidFill>
              </a:rPr>
              <a:t>Discussion</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12217734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0"/>
            <a:ext cx="8001000" cy="2362200"/>
          </a:xfrm>
        </p:spPr>
        <p:txBody>
          <a:bodyPr>
            <a:noAutofit/>
          </a:bodyPr>
          <a:lstStyle/>
          <a:p>
            <a:r>
              <a:rPr lang="en-US" sz="5000" b="1" dirty="0" smtClean="0">
                <a:solidFill>
                  <a:schemeClr val="bg1"/>
                </a:solidFill>
              </a:rPr>
              <a:t>Discussion: Is Incremental Reform a Good Approach? </a:t>
            </a:r>
            <a:endParaRPr lang="en-US" sz="5000" b="1" dirty="0">
              <a:solidFill>
                <a:schemeClr val="bg1"/>
              </a:solidFill>
            </a:endParaRPr>
          </a:p>
        </p:txBody>
      </p:sp>
    </p:spTree>
    <p:extLst>
      <p:ext uri="{BB962C8B-B14F-4D97-AF65-F5344CB8AC3E}">
        <p14:creationId xmlns:p14="http://schemas.microsoft.com/office/powerpoint/2010/main" val="3156226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886700" cy="1325563"/>
          </a:xfrm>
        </p:spPr>
        <p:txBody>
          <a:bodyPr/>
          <a:lstStyle/>
          <a:p>
            <a:pPr algn="l"/>
            <a:r>
              <a:rPr lang="en-US" b="1" dirty="0" smtClean="0">
                <a:solidFill>
                  <a:schemeClr val="bg1"/>
                </a:solidFill>
              </a:rPr>
              <a:t>Importance of U.S. </a:t>
            </a:r>
            <a:r>
              <a:rPr lang="en-US" b="1" dirty="0" smtClean="0">
                <a:solidFill>
                  <a:schemeClr val="bg1"/>
                </a:solidFill>
              </a:rPr>
              <a:t>Policymaking</a:t>
            </a:r>
            <a:endParaRPr lang="en-US" b="1" dirty="0">
              <a:solidFill>
                <a:schemeClr val="bg1"/>
              </a:solidFill>
            </a:endParaRPr>
          </a:p>
        </p:txBody>
      </p:sp>
      <p:sp>
        <p:nvSpPr>
          <p:cNvPr id="3" name="Content Placeholder 2"/>
          <p:cNvSpPr>
            <a:spLocks noGrp="1"/>
          </p:cNvSpPr>
          <p:nvPr>
            <p:ph idx="1"/>
          </p:nvPr>
        </p:nvSpPr>
        <p:spPr>
          <a:xfrm>
            <a:off x="838200" y="1524000"/>
            <a:ext cx="7848600" cy="4724400"/>
          </a:xfrm>
        </p:spPr>
        <p:txBody>
          <a:bodyPr>
            <a:normAutofit/>
          </a:bodyPr>
          <a:lstStyle/>
          <a:p>
            <a:r>
              <a:rPr lang="en-US" sz="3200" b="1" dirty="0">
                <a:solidFill>
                  <a:schemeClr val="bg1"/>
                </a:solidFill>
              </a:rPr>
              <a:t>I</a:t>
            </a:r>
            <a:r>
              <a:rPr lang="en-US" sz="3200" b="1" dirty="0" smtClean="0">
                <a:solidFill>
                  <a:schemeClr val="bg1"/>
                </a:solidFill>
              </a:rPr>
              <a:t>mportance of policy design: do it right</a:t>
            </a:r>
          </a:p>
          <a:p>
            <a:endParaRPr lang="en-US" sz="3200" b="1" dirty="0" smtClean="0">
              <a:solidFill>
                <a:schemeClr val="bg1"/>
              </a:solidFill>
            </a:endParaRPr>
          </a:p>
          <a:p>
            <a:r>
              <a:rPr lang="en-US" sz="3200" b="1" dirty="0" smtClean="0">
                <a:solidFill>
                  <a:schemeClr val="bg1"/>
                </a:solidFill>
              </a:rPr>
              <a:t>Policies have real impacts on people’s lives</a:t>
            </a:r>
          </a:p>
          <a:p>
            <a:pPr lvl="1"/>
            <a:r>
              <a:rPr lang="en-US" sz="2800" b="1" dirty="0" smtClean="0">
                <a:solidFill>
                  <a:schemeClr val="bg1"/>
                </a:solidFill>
              </a:rPr>
              <a:t>Are they effective?  Equitable? </a:t>
            </a:r>
          </a:p>
          <a:p>
            <a:pPr lvl="1"/>
            <a:endParaRPr lang="en-US" sz="2800" b="1" dirty="0" smtClean="0">
              <a:solidFill>
                <a:schemeClr val="bg1"/>
              </a:solidFill>
            </a:endParaRPr>
          </a:p>
          <a:p>
            <a:r>
              <a:rPr lang="en-US" sz="3200" b="1" dirty="0" smtClean="0">
                <a:solidFill>
                  <a:schemeClr val="bg1"/>
                </a:solidFill>
              </a:rPr>
              <a:t>Policy making is ongoing</a:t>
            </a:r>
          </a:p>
          <a:p>
            <a:endParaRPr lang="en-US" sz="2800" b="1" dirty="0" smtClean="0">
              <a:solidFill>
                <a:schemeClr val="bg1"/>
              </a:solidFill>
            </a:endParaRPr>
          </a:p>
          <a:p>
            <a:r>
              <a:rPr lang="en-US" sz="3200" b="1" dirty="0" smtClean="0">
                <a:solidFill>
                  <a:schemeClr val="bg1"/>
                </a:solidFill>
              </a:rPr>
              <a:t>There are many opportunities for public to play an active role</a:t>
            </a:r>
            <a:endParaRPr lang="en-US" sz="3200" b="1" dirty="0">
              <a:solidFill>
                <a:schemeClr val="bg1"/>
              </a:solidFill>
            </a:endParaRPr>
          </a:p>
        </p:txBody>
      </p:sp>
    </p:spTree>
    <p:extLst>
      <p:ext uri="{BB962C8B-B14F-4D97-AF65-F5344CB8AC3E}">
        <p14:creationId xmlns:p14="http://schemas.microsoft.com/office/powerpoint/2010/main" val="1489642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503237"/>
            <a:ext cx="8515350" cy="1325563"/>
          </a:xfrm>
        </p:spPr>
        <p:txBody>
          <a:bodyPr>
            <a:normAutofit/>
          </a:bodyPr>
          <a:lstStyle/>
          <a:p>
            <a:pPr algn="l"/>
            <a:r>
              <a:rPr lang="en-US" b="1" dirty="0" smtClean="0">
                <a:solidFill>
                  <a:schemeClr val="bg1"/>
                </a:solidFill>
              </a:rPr>
              <a:t>The Problems Seem to Get Bigger</a:t>
            </a:r>
            <a:endParaRPr lang="en-US" b="1" dirty="0">
              <a:solidFill>
                <a:schemeClr val="bg1"/>
              </a:solidFill>
            </a:endParaRPr>
          </a:p>
        </p:txBody>
      </p:sp>
      <p:sp>
        <p:nvSpPr>
          <p:cNvPr id="3" name="Content Placeholder 2"/>
          <p:cNvSpPr>
            <a:spLocks noGrp="1"/>
          </p:cNvSpPr>
          <p:nvPr>
            <p:ph idx="1"/>
          </p:nvPr>
        </p:nvSpPr>
        <p:spPr>
          <a:xfrm>
            <a:off x="762000" y="1676400"/>
            <a:ext cx="7620000" cy="2057400"/>
          </a:xfrm>
        </p:spPr>
        <p:txBody>
          <a:bodyPr>
            <a:normAutofit/>
          </a:bodyPr>
          <a:lstStyle/>
          <a:p>
            <a:r>
              <a:rPr lang="en-US" sz="3200" b="1" dirty="0" smtClean="0">
                <a:solidFill>
                  <a:schemeClr val="bg1"/>
                </a:solidFill>
              </a:rPr>
              <a:t>The solutions have become more difficult and policymaking more complicated</a:t>
            </a:r>
          </a:p>
          <a:p>
            <a:endParaRPr lang="en-US" sz="3200" b="1" dirty="0" smtClean="0">
              <a:solidFill>
                <a:schemeClr val="bg1"/>
              </a:solidFill>
            </a:endParaRPr>
          </a:p>
          <a:p>
            <a:r>
              <a:rPr lang="en-US" sz="3200" b="1" dirty="0" smtClean="0">
                <a:solidFill>
                  <a:schemeClr val="bg1"/>
                </a:solidFill>
              </a:rPr>
              <a:t>Partisanship and polarization</a:t>
            </a:r>
          </a:p>
          <a:p>
            <a:pPr>
              <a:buNone/>
            </a:pPr>
            <a:endParaRPr lang="en-US" dirty="0" smtClean="0"/>
          </a:p>
          <a:p>
            <a:pPr>
              <a:buNone/>
            </a:pPr>
            <a:endParaRPr lang="en-US" dirty="0" smtClean="0"/>
          </a:p>
        </p:txBody>
      </p:sp>
      <p:pic>
        <p:nvPicPr>
          <p:cNvPr id="3090" name="Picture 18" descr="C:\Users\klowry\AppData\Local\Microsoft\Windows\Temporary Internet Files\Content.IE5\QU88XRD9\MC900301312[1].wmf"/>
          <p:cNvPicPr>
            <a:picLocks noChangeAspect="1" noChangeArrowheads="1"/>
          </p:cNvPicPr>
          <p:nvPr/>
        </p:nvPicPr>
        <p:blipFill>
          <a:blip r:embed="rId4" cstate="print"/>
          <a:srcRect/>
          <a:stretch>
            <a:fillRect/>
          </a:stretch>
        </p:blipFill>
        <p:spPr bwMode="auto">
          <a:xfrm>
            <a:off x="3048000" y="3810000"/>
            <a:ext cx="2971800" cy="2661336"/>
          </a:xfrm>
          <a:prstGeom prst="rect">
            <a:avLst/>
          </a:prstGeom>
          <a:noFill/>
        </p:spPr>
      </p:pic>
    </p:spTree>
    <p:custDataLst>
      <p:tags r:id="rId1"/>
    </p:custDataLst>
    <p:extLst>
      <p:ext uri="{BB962C8B-B14F-4D97-AF65-F5344CB8AC3E}">
        <p14:creationId xmlns:p14="http://schemas.microsoft.com/office/powerpoint/2010/main" val="1813820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371600"/>
            <a:ext cx="7886700" cy="1325563"/>
          </a:xfrm>
        </p:spPr>
        <p:txBody>
          <a:bodyPr>
            <a:normAutofit/>
          </a:bodyPr>
          <a:lstStyle/>
          <a:p>
            <a:r>
              <a:rPr lang="en-US" b="1" dirty="0" smtClean="0">
                <a:solidFill>
                  <a:schemeClr val="bg1"/>
                </a:solidFill>
              </a:rPr>
              <a:t>How Can the Policy </a:t>
            </a:r>
            <a:r>
              <a:rPr lang="en-US" b="1" dirty="0" smtClean="0">
                <a:solidFill>
                  <a:schemeClr val="bg1"/>
                </a:solidFill>
              </a:rPr>
              <a:t>Capacity </a:t>
            </a:r>
            <a:r>
              <a:rPr lang="en-US" b="1" dirty="0" smtClean="0">
                <a:solidFill>
                  <a:schemeClr val="bg1"/>
                </a:solidFill>
              </a:rPr>
              <a:t>of Government </a:t>
            </a:r>
            <a:r>
              <a:rPr lang="en-US" b="1" dirty="0" smtClean="0">
                <a:solidFill>
                  <a:schemeClr val="bg1"/>
                </a:solidFill>
              </a:rPr>
              <a:t>be </a:t>
            </a:r>
            <a:r>
              <a:rPr lang="en-US" b="1" dirty="0" smtClean="0">
                <a:solidFill>
                  <a:schemeClr val="bg1"/>
                </a:solidFill>
              </a:rPr>
              <a:t>Improved? </a:t>
            </a:r>
            <a:endParaRPr lang="en-US" b="1" dirty="0">
              <a:solidFill>
                <a:schemeClr val="bg1"/>
              </a:solidFill>
            </a:endParaRPr>
          </a:p>
        </p:txBody>
      </p:sp>
      <p:sp>
        <p:nvSpPr>
          <p:cNvPr id="5" name="Subtitle 4"/>
          <p:cNvSpPr>
            <a:spLocks noGrp="1"/>
          </p:cNvSpPr>
          <p:nvPr>
            <p:ph type="subTitle" idx="4294967295"/>
          </p:nvPr>
        </p:nvSpPr>
        <p:spPr>
          <a:xfrm>
            <a:off x="2286000" y="3200400"/>
            <a:ext cx="6858000" cy="1600200"/>
          </a:xfrm>
        </p:spPr>
        <p:txBody>
          <a:bodyPr>
            <a:noAutofit/>
          </a:bodyPr>
          <a:lstStyle/>
          <a:p>
            <a:r>
              <a:rPr lang="en-US" sz="3200" b="1" dirty="0" smtClean="0">
                <a:solidFill>
                  <a:schemeClr val="bg1"/>
                </a:solidFill>
              </a:rPr>
              <a:t>What should we do to “fix” our government?  What would you like to see done? </a:t>
            </a:r>
            <a:endParaRPr lang="en-US" sz="3200" b="1" dirty="0">
              <a:solidFill>
                <a:schemeClr val="bg1"/>
              </a:solidFill>
            </a:endParaRPr>
          </a:p>
        </p:txBody>
      </p:sp>
    </p:spTree>
    <p:extLst>
      <p:ext uri="{BB962C8B-B14F-4D97-AF65-F5344CB8AC3E}">
        <p14:creationId xmlns:p14="http://schemas.microsoft.com/office/powerpoint/2010/main" val="19106219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685800"/>
            <a:ext cx="7886700" cy="1325563"/>
          </a:xfrm>
        </p:spPr>
        <p:txBody>
          <a:bodyPr/>
          <a:lstStyle/>
          <a:p>
            <a:r>
              <a:rPr lang="en-US" b="1" dirty="0" smtClean="0">
                <a:solidFill>
                  <a:schemeClr val="bg1"/>
                </a:solidFill>
              </a:rPr>
              <a:t>The U.S. Constitution: </a:t>
            </a:r>
            <a:br>
              <a:rPr lang="en-US" b="1" dirty="0" smtClean="0">
                <a:solidFill>
                  <a:schemeClr val="bg1"/>
                </a:solidFill>
              </a:rPr>
            </a:br>
            <a:r>
              <a:rPr lang="en-US" b="1" dirty="0" smtClean="0">
                <a:solidFill>
                  <a:schemeClr val="bg1"/>
                </a:solidFill>
              </a:rPr>
              <a:t>Rule of Law</a:t>
            </a:r>
            <a:endParaRPr lang="en-US" b="1" dirty="0">
              <a:solidFill>
                <a:schemeClr val="bg1"/>
              </a:solidFill>
            </a:endParaRPr>
          </a:p>
        </p:txBody>
      </p:sp>
      <p:sp>
        <p:nvSpPr>
          <p:cNvPr id="6" name="Content Placeholder 5"/>
          <p:cNvSpPr>
            <a:spLocks noGrp="1"/>
          </p:cNvSpPr>
          <p:nvPr>
            <p:ph idx="1"/>
          </p:nvPr>
        </p:nvSpPr>
        <p:spPr>
          <a:xfrm>
            <a:off x="838200" y="1981200"/>
            <a:ext cx="7772400" cy="4351338"/>
          </a:xfrm>
        </p:spPr>
        <p:txBody>
          <a:bodyPr>
            <a:normAutofit/>
          </a:bodyPr>
          <a:lstStyle/>
          <a:p>
            <a:r>
              <a:rPr lang="en-US" sz="3600" b="1" dirty="0" smtClean="0">
                <a:solidFill>
                  <a:schemeClr val="bg1"/>
                </a:solidFill>
              </a:rPr>
              <a:t>Video</a:t>
            </a:r>
            <a:r>
              <a:rPr lang="en-US" sz="3600" b="1" dirty="0" smtClean="0">
                <a:solidFill>
                  <a:schemeClr val="bg1"/>
                </a:solidFill>
              </a:rPr>
              <a:t>: </a:t>
            </a:r>
            <a:r>
              <a:rPr lang="en-US" sz="2800" b="1" dirty="0" smtClean="0">
                <a:solidFill>
                  <a:schemeClr val="bg1"/>
                </a:solidFill>
              </a:rPr>
              <a:t>(</a:t>
            </a:r>
            <a:r>
              <a:rPr lang="en-US" sz="2800" b="1" dirty="0" smtClean="0">
                <a:solidFill>
                  <a:schemeClr val="bg1"/>
                </a:solidFill>
                <a:hlinkClick r:id="rId3"/>
              </a:rPr>
              <a:t>www.youtube.com/watch?v=q0MTEm2a7PA</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11285896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886700" cy="1325563"/>
          </a:xfrm>
        </p:spPr>
        <p:txBody>
          <a:bodyPr/>
          <a:lstStyle/>
          <a:p>
            <a:pPr algn="l"/>
            <a:r>
              <a:rPr lang="en-US" b="1" dirty="0" smtClean="0">
                <a:solidFill>
                  <a:schemeClr val="bg1"/>
                </a:solidFill>
              </a:rPr>
              <a:t>Proposed Reforms</a:t>
            </a:r>
            <a:endParaRPr lang="en-US" b="1" dirty="0">
              <a:solidFill>
                <a:schemeClr val="bg1"/>
              </a:solidFill>
            </a:endParaRPr>
          </a:p>
        </p:txBody>
      </p:sp>
      <p:sp>
        <p:nvSpPr>
          <p:cNvPr id="3" name="Content Placeholder 2"/>
          <p:cNvSpPr>
            <a:spLocks noGrp="1"/>
          </p:cNvSpPr>
          <p:nvPr>
            <p:ph idx="1"/>
          </p:nvPr>
        </p:nvSpPr>
        <p:spPr>
          <a:xfrm>
            <a:off x="838200" y="1524000"/>
            <a:ext cx="7696200" cy="4648200"/>
          </a:xfrm>
        </p:spPr>
        <p:txBody>
          <a:bodyPr>
            <a:noAutofit/>
          </a:bodyPr>
          <a:lstStyle/>
          <a:p>
            <a:r>
              <a:rPr lang="en-US" sz="2800" b="1" dirty="0" smtClean="0">
                <a:solidFill>
                  <a:schemeClr val="bg1"/>
                </a:solidFill>
              </a:rPr>
              <a:t>Changes in the electoral process</a:t>
            </a:r>
          </a:p>
          <a:p>
            <a:r>
              <a:rPr lang="en-US" sz="2800" b="1" dirty="0" smtClean="0">
                <a:solidFill>
                  <a:schemeClr val="bg1"/>
                </a:solidFill>
              </a:rPr>
              <a:t>Campaign </a:t>
            </a:r>
            <a:r>
              <a:rPr lang="en-US" sz="2800" b="1" dirty="0" smtClean="0">
                <a:solidFill>
                  <a:schemeClr val="bg1"/>
                </a:solidFill>
              </a:rPr>
              <a:t>finance reform</a:t>
            </a:r>
          </a:p>
          <a:p>
            <a:r>
              <a:rPr lang="en-US" sz="2800" b="1" dirty="0" smtClean="0">
                <a:solidFill>
                  <a:schemeClr val="bg1"/>
                </a:solidFill>
              </a:rPr>
              <a:t>Term </a:t>
            </a:r>
            <a:r>
              <a:rPr lang="en-US" sz="2800" b="1" dirty="0" smtClean="0">
                <a:solidFill>
                  <a:schemeClr val="bg1"/>
                </a:solidFill>
              </a:rPr>
              <a:t>limits</a:t>
            </a:r>
          </a:p>
          <a:p>
            <a:r>
              <a:rPr lang="en-US" sz="2800" b="1" dirty="0" smtClean="0">
                <a:solidFill>
                  <a:schemeClr val="bg1"/>
                </a:solidFill>
              </a:rPr>
              <a:t>Reduce </a:t>
            </a:r>
            <a:r>
              <a:rPr lang="en-US" sz="2800" b="1" dirty="0" smtClean="0">
                <a:solidFill>
                  <a:schemeClr val="bg1"/>
                </a:solidFill>
              </a:rPr>
              <a:t>the impact of money in politics</a:t>
            </a:r>
          </a:p>
          <a:p>
            <a:r>
              <a:rPr lang="en-US" sz="2800" b="1" dirty="0" smtClean="0">
                <a:solidFill>
                  <a:schemeClr val="bg1"/>
                </a:solidFill>
              </a:rPr>
              <a:t>Greater </a:t>
            </a:r>
            <a:r>
              <a:rPr lang="en-US" sz="2800" b="1" dirty="0" smtClean="0">
                <a:solidFill>
                  <a:schemeClr val="bg1"/>
                </a:solidFill>
              </a:rPr>
              <a:t>transparency, accountability</a:t>
            </a:r>
          </a:p>
          <a:p>
            <a:r>
              <a:rPr lang="en-US" sz="2800" b="1" dirty="0" smtClean="0">
                <a:solidFill>
                  <a:schemeClr val="bg1"/>
                </a:solidFill>
              </a:rPr>
              <a:t>New </a:t>
            </a:r>
            <a:r>
              <a:rPr lang="en-US" sz="2800" b="1" dirty="0" smtClean="0">
                <a:solidFill>
                  <a:schemeClr val="bg1"/>
                </a:solidFill>
              </a:rPr>
              <a:t>ways to increase citizen involvement</a:t>
            </a:r>
          </a:p>
          <a:p>
            <a:pPr lvl="1"/>
            <a:r>
              <a:rPr lang="en-US" sz="2800" dirty="0" smtClean="0">
                <a:solidFill>
                  <a:schemeClr val="bg1"/>
                </a:solidFill>
              </a:rPr>
              <a:t>This is happening at the local level</a:t>
            </a:r>
            <a:endParaRPr lang="en-US" sz="2800" dirty="0">
              <a:solidFill>
                <a:schemeClr val="bg1"/>
              </a:solidFill>
            </a:endParaRPr>
          </a:p>
        </p:txBody>
      </p:sp>
    </p:spTree>
    <p:extLst>
      <p:ext uri="{BB962C8B-B14F-4D97-AF65-F5344CB8AC3E}">
        <p14:creationId xmlns:p14="http://schemas.microsoft.com/office/powerpoint/2010/main" val="10559462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447800"/>
            <a:ext cx="8077200" cy="1600200"/>
          </a:xfrm>
        </p:spPr>
        <p:txBody>
          <a:bodyPr>
            <a:normAutofit/>
          </a:bodyPr>
          <a:lstStyle/>
          <a:p>
            <a:r>
              <a:rPr lang="en-US" b="1" dirty="0" smtClean="0">
                <a:solidFill>
                  <a:schemeClr val="bg1"/>
                </a:solidFill>
              </a:rPr>
              <a:t>How Can </a:t>
            </a:r>
            <a:r>
              <a:rPr lang="en-US" b="1" u="sng" dirty="0" smtClean="0">
                <a:solidFill>
                  <a:schemeClr val="bg1"/>
                </a:solidFill>
              </a:rPr>
              <a:t>Citizen Capacity</a:t>
            </a:r>
            <a:r>
              <a:rPr lang="en-US" b="1" dirty="0" smtClean="0">
                <a:solidFill>
                  <a:schemeClr val="bg1"/>
                </a:solidFill>
              </a:rPr>
              <a:t> </a:t>
            </a:r>
            <a:r>
              <a:rPr lang="en-US" b="1" dirty="0" smtClean="0">
                <a:solidFill>
                  <a:schemeClr val="bg1"/>
                </a:solidFill>
              </a:rPr>
              <a:t>and </a:t>
            </a:r>
            <a:r>
              <a:rPr lang="en-US" b="1" u="sng" dirty="0" smtClean="0">
                <a:solidFill>
                  <a:schemeClr val="bg1"/>
                </a:solidFill>
              </a:rPr>
              <a:t>Engagement</a:t>
            </a:r>
            <a:r>
              <a:rPr lang="en-US" b="1" dirty="0" smtClean="0">
                <a:solidFill>
                  <a:schemeClr val="bg1"/>
                </a:solidFill>
              </a:rPr>
              <a:t> </a:t>
            </a:r>
            <a:r>
              <a:rPr lang="en-US" b="1" dirty="0" smtClean="0">
                <a:solidFill>
                  <a:schemeClr val="bg1"/>
                </a:solidFill>
              </a:rPr>
              <a:t>be </a:t>
            </a:r>
            <a:r>
              <a:rPr lang="en-US" b="1" dirty="0" smtClean="0">
                <a:solidFill>
                  <a:schemeClr val="bg1"/>
                </a:solidFill>
              </a:rPr>
              <a:t>Improved? </a:t>
            </a:r>
            <a:endParaRPr lang="en-US" b="1" dirty="0">
              <a:solidFill>
                <a:schemeClr val="bg1"/>
              </a:solidFill>
            </a:endParaRPr>
          </a:p>
        </p:txBody>
      </p:sp>
      <p:sp>
        <p:nvSpPr>
          <p:cNvPr id="3" name="Content Placeholder 2"/>
          <p:cNvSpPr>
            <a:spLocks noGrp="1"/>
          </p:cNvSpPr>
          <p:nvPr>
            <p:ph type="subTitle" idx="4294967295"/>
          </p:nvPr>
        </p:nvSpPr>
        <p:spPr>
          <a:xfrm>
            <a:off x="2286000" y="2743200"/>
            <a:ext cx="6858000" cy="619125"/>
          </a:xfrm>
        </p:spPr>
        <p:txBody>
          <a:bodyPr>
            <a:normAutofit/>
          </a:bodyPr>
          <a:lstStyle/>
          <a:p>
            <a:r>
              <a:rPr lang="en-US" dirty="0" smtClean="0"/>
              <a:t>(That’s you!)</a:t>
            </a:r>
            <a:endParaRPr lang="en-US" dirty="0"/>
          </a:p>
        </p:txBody>
      </p:sp>
    </p:spTree>
    <p:custDataLst>
      <p:tags r:id="rId1"/>
    </p:custDataLst>
    <p:extLst>
      <p:ext uri="{BB962C8B-B14F-4D97-AF65-F5344CB8AC3E}">
        <p14:creationId xmlns:p14="http://schemas.microsoft.com/office/powerpoint/2010/main" val="2806305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990600"/>
            <a:ext cx="8229600" cy="1752600"/>
          </a:xfrm>
        </p:spPr>
        <p:txBody>
          <a:bodyPr>
            <a:normAutofit fontScale="90000"/>
          </a:bodyPr>
          <a:lstStyle/>
          <a:p>
            <a:r>
              <a:rPr lang="en-US" b="1" u="sng" dirty="0" smtClean="0">
                <a:solidFill>
                  <a:schemeClr val="bg1"/>
                </a:solidFill>
              </a:rPr>
              <a:t>Kansas Voter ID </a:t>
            </a:r>
            <a:r>
              <a:rPr lang="en-US" b="1" u="sng" dirty="0" smtClean="0">
                <a:solidFill>
                  <a:schemeClr val="bg1"/>
                </a:solidFill>
              </a:rPr>
              <a:t>Debate</a:t>
            </a:r>
            <a:br>
              <a:rPr lang="en-US" b="1" u="sng" dirty="0" smtClean="0">
                <a:solidFill>
                  <a:schemeClr val="bg1"/>
                </a:solidFill>
              </a:rPr>
            </a:br>
            <a:r>
              <a:rPr lang="en-US" b="1" u="sng" dirty="0" smtClean="0">
                <a:solidFill>
                  <a:schemeClr val="bg1"/>
                </a:solidFill>
              </a:rPr>
              <a:t/>
            </a:r>
            <a:br>
              <a:rPr lang="en-US" b="1" u="sng" dirty="0" smtClean="0">
                <a:solidFill>
                  <a:schemeClr val="bg1"/>
                </a:solidFill>
              </a:rPr>
            </a:br>
            <a:r>
              <a:rPr lang="en-US" sz="4100" b="1" dirty="0" smtClean="0">
                <a:solidFill>
                  <a:schemeClr val="bg1"/>
                </a:solidFill>
              </a:rPr>
              <a:t>Should Voters Be Required to Show Identification Before Voting? </a:t>
            </a:r>
            <a:endParaRPr lang="en-US" sz="4100" b="1" dirty="0">
              <a:solidFill>
                <a:schemeClr val="bg1"/>
              </a:solidFill>
            </a:endParaRPr>
          </a:p>
        </p:txBody>
      </p:sp>
      <p:sp>
        <p:nvSpPr>
          <p:cNvPr id="3" name="Content Placeholder 2"/>
          <p:cNvSpPr>
            <a:spLocks noGrp="1"/>
          </p:cNvSpPr>
          <p:nvPr>
            <p:ph idx="1"/>
          </p:nvPr>
        </p:nvSpPr>
        <p:spPr>
          <a:xfrm>
            <a:off x="685800" y="3044952"/>
            <a:ext cx="7675350" cy="2979738"/>
          </a:xfrm>
        </p:spPr>
        <p:txBody>
          <a:bodyPr/>
          <a:lstStyle/>
          <a:p>
            <a:pPr marL="457200" indent="-457200"/>
            <a:r>
              <a:rPr lang="en-US" sz="2800" b="1" dirty="0" smtClean="0">
                <a:solidFill>
                  <a:schemeClr val="bg1"/>
                </a:solidFill>
              </a:rPr>
              <a:t>Video: </a:t>
            </a:r>
            <a:r>
              <a:rPr lang="en-US" sz="2800" b="1" dirty="0" smtClean="0">
                <a:solidFill>
                  <a:schemeClr val="bg1"/>
                </a:solidFill>
                <a:hlinkClick r:id="rId3"/>
              </a:rPr>
              <a:t>PBS </a:t>
            </a:r>
            <a:r>
              <a:rPr lang="en-US" sz="2800" b="1" dirty="0" smtClean="0">
                <a:solidFill>
                  <a:schemeClr val="bg1"/>
                </a:solidFill>
                <a:hlinkClick r:id="rId3"/>
              </a:rPr>
              <a:t>Newshour coverage</a:t>
            </a:r>
            <a:endParaRPr lang="en-US" sz="2800" b="1" dirty="0">
              <a:solidFill>
                <a:schemeClr val="bg1"/>
              </a:solidFill>
            </a:endParaRPr>
          </a:p>
          <a:p>
            <a:endParaRPr lang="en-US" dirty="0"/>
          </a:p>
        </p:txBody>
      </p:sp>
      <p:pic>
        <p:nvPicPr>
          <p:cNvPr id="1026" name="Picture 2" descr="C:\Users\klowry\AppData\Local\Microsoft\Windows\Temporary Internet Files\Content.IE5\JLRM4Z02\MP900384726[1].jpg"/>
          <p:cNvPicPr>
            <a:picLocks noChangeAspect="1" noChangeArrowheads="1"/>
          </p:cNvPicPr>
          <p:nvPr/>
        </p:nvPicPr>
        <p:blipFill>
          <a:blip r:embed="rId4" cstate="print"/>
          <a:srcRect/>
          <a:stretch>
            <a:fillRect/>
          </a:stretch>
        </p:blipFill>
        <p:spPr bwMode="auto">
          <a:xfrm>
            <a:off x="5321300" y="3044951"/>
            <a:ext cx="3581400" cy="3560935"/>
          </a:xfrm>
          <a:prstGeom prst="rect">
            <a:avLst/>
          </a:prstGeom>
          <a:noFill/>
        </p:spPr>
      </p:pic>
    </p:spTree>
    <p:extLst>
      <p:ext uri="{BB962C8B-B14F-4D97-AF65-F5344CB8AC3E}">
        <p14:creationId xmlns:p14="http://schemas.microsoft.com/office/powerpoint/2010/main" val="1864167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534400" cy="1325563"/>
          </a:xfrm>
        </p:spPr>
        <p:txBody>
          <a:bodyPr/>
          <a:lstStyle/>
          <a:p>
            <a:pPr algn="l"/>
            <a:r>
              <a:rPr lang="en-US" b="1" dirty="0" smtClean="0">
                <a:solidFill>
                  <a:schemeClr val="bg1"/>
                </a:solidFill>
              </a:rPr>
              <a:t>Four Models of </a:t>
            </a:r>
            <a:r>
              <a:rPr lang="en-US" b="1" dirty="0" smtClean="0">
                <a:solidFill>
                  <a:schemeClr val="bg1"/>
                </a:solidFill>
              </a:rPr>
              <a:t>Citizen Involvement</a:t>
            </a:r>
            <a:endParaRPr lang="en-US" b="1" dirty="0">
              <a:solidFill>
                <a:schemeClr val="bg1"/>
              </a:solidFill>
            </a:endParaRPr>
          </a:p>
        </p:txBody>
      </p:sp>
      <p:sp>
        <p:nvSpPr>
          <p:cNvPr id="3" name="Content Placeholder 2"/>
          <p:cNvSpPr>
            <a:spLocks noGrp="1"/>
          </p:cNvSpPr>
          <p:nvPr>
            <p:ph idx="1"/>
          </p:nvPr>
        </p:nvSpPr>
        <p:spPr>
          <a:xfrm>
            <a:off x="859050" y="1524000"/>
            <a:ext cx="7675350" cy="4648200"/>
          </a:xfrm>
        </p:spPr>
        <p:txBody>
          <a:bodyPr>
            <a:noAutofit/>
          </a:bodyPr>
          <a:lstStyle/>
          <a:p>
            <a:r>
              <a:rPr lang="en-US" sz="3600" b="1" dirty="0" smtClean="0">
                <a:solidFill>
                  <a:schemeClr val="bg1"/>
                </a:solidFill>
              </a:rPr>
              <a:t>Commentary model</a:t>
            </a:r>
          </a:p>
          <a:p>
            <a:endParaRPr lang="en-US" sz="3600" b="1" dirty="0" smtClean="0">
              <a:solidFill>
                <a:schemeClr val="bg1"/>
              </a:solidFill>
            </a:endParaRPr>
          </a:p>
          <a:p>
            <a:r>
              <a:rPr lang="en-US" sz="3600" b="1" dirty="0" smtClean="0">
                <a:solidFill>
                  <a:schemeClr val="bg1"/>
                </a:solidFill>
              </a:rPr>
              <a:t>Social learning model</a:t>
            </a:r>
          </a:p>
          <a:p>
            <a:endParaRPr lang="en-US" sz="3600" b="1" dirty="0" smtClean="0">
              <a:solidFill>
                <a:schemeClr val="bg1"/>
              </a:solidFill>
            </a:endParaRPr>
          </a:p>
          <a:p>
            <a:r>
              <a:rPr lang="en-US" sz="3600" b="1" dirty="0" smtClean="0">
                <a:solidFill>
                  <a:schemeClr val="bg1"/>
                </a:solidFill>
              </a:rPr>
              <a:t>Joint planning model</a:t>
            </a:r>
          </a:p>
          <a:p>
            <a:endParaRPr lang="en-US" sz="3600" b="1" dirty="0" smtClean="0">
              <a:solidFill>
                <a:schemeClr val="bg1"/>
              </a:solidFill>
            </a:endParaRPr>
          </a:p>
          <a:p>
            <a:r>
              <a:rPr lang="en-US" sz="3600" b="1" dirty="0" smtClean="0">
                <a:solidFill>
                  <a:schemeClr val="bg1"/>
                </a:solidFill>
              </a:rPr>
              <a:t>Consent and consensus model </a:t>
            </a:r>
          </a:p>
          <a:p>
            <a:pPr lvl="1"/>
            <a:r>
              <a:rPr lang="en-US" sz="3200" b="1" u="sng" dirty="0" smtClean="0">
                <a:solidFill>
                  <a:schemeClr val="bg1"/>
                </a:solidFill>
              </a:rPr>
              <a:t>Deliberative democracy</a:t>
            </a:r>
            <a:endParaRPr lang="en-US" sz="3200" b="1" dirty="0">
              <a:solidFill>
                <a:schemeClr val="bg1"/>
              </a:solidFill>
            </a:endParaRPr>
          </a:p>
        </p:txBody>
      </p:sp>
    </p:spTree>
    <p:extLst>
      <p:ext uri="{BB962C8B-B14F-4D97-AF65-F5344CB8AC3E}">
        <p14:creationId xmlns:p14="http://schemas.microsoft.com/office/powerpoint/2010/main" val="2252583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886700" cy="1325563"/>
          </a:xfrm>
        </p:spPr>
        <p:txBody>
          <a:bodyPr/>
          <a:lstStyle/>
          <a:p>
            <a:pPr algn="l"/>
            <a:r>
              <a:rPr lang="en-US" b="1" dirty="0" smtClean="0">
                <a:solidFill>
                  <a:schemeClr val="bg1"/>
                </a:solidFill>
              </a:rPr>
              <a:t>The Vital Role of Technology</a:t>
            </a:r>
            <a:endParaRPr lang="en-US" b="1" dirty="0">
              <a:solidFill>
                <a:schemeClr val="bg1"/>
              </a:solidFill>
            </a:endParaRPr>
          </a:p>
        </p:txBody>
      </p:sp>
      <p:sp>
        <p:nvSpPr>
          <p:cNvPr id="3" name="Content Placeholder 2"/>
          <p:cNvSpPr>
            <a:spLocks noGrp="1"/>
          </p:cNvSpPr>
          <p:nvPr>
            <p:ph idx="1"/>
          </p:nvPr>
        </p:nvSpPr>
        <p:spPr>
          <a:xfrm>
            <a:off x="838200" y="1828800"/>
            <a:ext cx="7675350" cy="4351338"/>
          </a:xfrm>
        </p:spPr>
        <p:txBody>
          <a:bodyPr>
            <a:normAutofit/>
          </a:bodyPr>
          <a:lstStyle/>
          <a:p>
            <a:r>
              <a:rPr lang="en-US" sz="3200" b="1" dirty="0" smtClean="0">
                <a:solidFill>
                  <a:schemeClr val="bg1"/>
                </a:solidFill>
              </a:rPr>
              <a:t>Unprecedented access to information</a:t>
            </a:r>
          </a:p>
          <a:p>
            <a:endParaRPr lang="en-US" sz="3200" b="1" dirty="0" smtClean="0">
              <a:solidFill>
                <a:schemeClr val="bg1"/>
              </a:solidFill>
            </a:endParaRPr>
          </a:p>
          <a:p>
            <a:r>
              <a:rPr lang="en-US" sz="3200" b="1" dirty="0" smtClean="0">
                <a:solidFill>
                  <a:schemeClr val="bg1"/>
                </a:solidFill>
              </a:rPr>
              <a:t>Governments can inexpensively share information with citizens</a:t>
            </a:r>
          </a:p>
          <a:p>
            <a:endParaRPr lang="en-US" sz="3200" b="1" dirty="0" smtClean="0">
              <a:solidFill>
                <a:schemeClr val="bg1"/>
              </a:solidFill>
            </a:endParaRPr>
          </a:p>
          <a:p>
            <a:r>
              <a:rPr lang="en-US" sz="3200" b="1" dirty="0" smtClean="0">
                <a:solidFill>
                  <a:schemeClr val="bg1"/>
                </a:solidFill>
              </a:rPr>
              <a:t>Citizens can connect with each other</a:t>
            </a:r>
            <a:endParaRPr lang="en-US" sz="3200" b="1" dirty="0">
              <a:solidFill>
                <a:schemeClr val="bg1"/>
              </a:solidFill>
            </a:endParaRPr>
          </a:p>
        </p:txBody>
      </p:sp>
    </p:spTree>
    <p:extLst>
      <p:ext uri="{BB962C8B-B14F-4D97-AF65-F5344CB8AC3E}">
        <p14:creationId xmlns:p14="http://schemas.microsoft.com/office/powerpoint/2010/main" val="133366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077200" cy="1325563"/>
          </a:xfrm>
        </p:spPr>
        <p:txBody>
          <a:bodyPr/>
          <a:lstStyle/>
          <a:p>
            <a:r>
              <a:rPr lang="en-US" b="1" dirty="0" smtClean="0">
                <a:solidFill>
                  <a:schemeClr val="bg1"/>
                </a:solidFill>
              </a:rPr>
              <a:t>Video: </a:t>
            </a:r>
            <a:r>
              <a:rPr lang="en-US" b="1" dirty="0" smtClean="0">
                <a:solidFill>
                  <a:schemeClr val="bg1"/>
                </a:solidFill>
                <a:hlinkClick r:id="rId3"/>
              </a:rPr>
              <a:t>Young </a:t>
            </a:r>
            <a:r>
              <a:rPr lang="en-US" b="1" dirty="0" smtClean="0">
                <a:solidFill>
                  <a:schemeClr val="bg1"/>
                </a:solidFill>
                <a:hlinkClick r:id="rId3"/>
              </a:rPr>
              <a:t>people disillusioned with government</a:t>
            </a:r>
            <a:endParaRPr lang="en-US" b="1" dirty="0">
              <a:solidFill>
                <a:schemeClr val="bg1"/>
              </a:solidFill>
            </a:endParaRPr>
          </a:p>
        </p:txBody>
      </p:sp>
      <p:pic>
        <p:nvPicPr>
          <p:cNvPr id="3077" name="Picture 5" descr="C:\Users\ahughes\AppData\Local\Microsoft\Windows\Temporary Internet Files\Content.IE5\J6NPM4P7\MP90044645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3200" y="2743200"/>
            <a:ext cx="35814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60367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534400" cy="1325563"/>
          </a:xfrm>
        </p:spPr>
        <p:txBody>
          <a:bodyPr/>
          <a:lstStyle/>
          <a:p>
            <a:pPr algn="l"/>
            <a:r>
              <a:rPr lang="en-US" b="1" dirty="0" smtClean="0">
                <a:solidFill>
                  <a:schemeClr val="bg1"/>
                </a:solidFill>
              </a:rPr>
              <a:t>The Role of Nonprofit Organizations</a:t>
            </a:r>
            <a:endParaRPr lang="en-US" b="1" dirty="0">
              <a:solidFill>
                <a:schemeClr val="bg1"/>
              </a:solidFill>
            </a:endParaRPr>
          </a:p>
        </p:txBody>
      </p:sp>
      <p:sp>
        <p:nvSpPr>
          <p:cNvPr id="3" name="Content Placeholder 2"/>
          <p:cNvSpPr>
            <a:spLocks noGrp="1"/>
          </p:cNvSpPr>
          <p:nvPr>
            <p:ph idx="1"/>
          </p:nvPr>
        </p:nvSpPr>
        <p:spPr>
          <a:xfrm>
            <a:off x="838200" y="1752600"/>
            <a:ext cx="7675350" cy="4351338"/>
          </a:xfrm>
        </p:spPr>
        <p:txBody>
          <a:bodyPr>
            <a:normAutofit/>
          </a:bodyPr>
          <a:lstStyle/>
          <a:p>
            <a:r>
              <a:rPr lang="en-US" sz="3200" b="1" dirty="0" smtClean="0">
                <a:solidFill>
                  <a:schemeClr val="bg1"/>
                </a:solidFill>
              </a:rPr>
              <a:t>Think tanks and interest groups that offer objective data, organize, and </a:t>
            </a:r>
            <a:r>
              <a:rPr lang="en-US" sz="3200" b="1" dirty="0" smtClean="0">
                <a:solidFill>
                  <a:schemeClr val="bg1"/>
                </a:solidFill>
              </a:rPr>
              <a:t>advocate</a:t>
            </a:r>
          </a:p>
          <a:p>
            <a:r>
              <a:rPr lang="en-US" sz="3200" b="1" dirty="0" smtClean="0">
                <a:solidFill>
                  <a:schemeClr val="bg1"/>
                </a:solidFill>
                <a:hlinkClick r:id="rId3"/>
              </a:rPr>
              <a:t>Pew</a:t>
            </a:r>
            <a:endParaRPr lang="en-US" sz="3200" b="1" dirty="0" smtClean="0">
              <a:solidFill>
                <a:schemeClr val="bg1"/>
              </a:solidFill>
            </a:endParaRPr>
          </a:p>
          <a:p>
            <a:r>
              <a:rPr lang="en-US" sz="3200" b="1" dirty="0" smtClean="0">
                <a:solidFill>
                  <a:schemeClr val="bg1"/>
                </a:solidFill>
                <a:hlinkClick r:id="rId4"/>
              </a:rPr>
              <a:t>Public Agenda</a:t>
            </a:r>
            <a:endParaRPr lang="en-US" sz="3200" b="1" dirty="0" smtClean="0">
              <a:solidFill>
                <a:schemeClr val="bg1"/>
              </a:solidFill>
            </a:endParaRPr>
          </a:p>
          <a:p>
            <a:r>
              <a:rPr lang="en-US" sz="3200" b="1" dirty="0" smtClean="0">
                <a:solidFill>
                  <a:schemeClr val="bg1"/>
                </a:solidFill>
                <a:hlinkClick r:id="rId5"/>
              </a:rPr>
              <a:t>Common Cause</a:t>
            </a:r>
            <a:endParaRPr lang="en-US" sz="3200" b="1" dirty="0" smtClean="0">
              <a:solidFill>
                <a:schemeClr val="bg1"/>
              </a:solidFill>
            </a:endParaRPr>
          </a:p>
          <a:p>
            <a:r>
              <a:rPr lang="en-US" sz="3200" b="1" dirty="0" smtClean="0">
                <a:solidFill>
                  <a:schemeClr val="bg1"/>
                </a:solidFill>
                <a:hlinkClick r:id="rId6"/>
              </a:rPr>
              <a:t>Open Secrets</a:t>
            </a:r>
            <a:endParaRPr lang="en-US" b="1" dirty="0" smtClean="0">
              <a:solidFill>
                <a:schemeClr val="bg1"/>
              </a:solidFill>
            </a:endParaRPr>
          </a:p>
          <a:p>
            <a:r>
              <a:rPr lang="en-US" b="1" dirty="0" smtClean="0">
                <a:solidFill>
                  <a:schemeClr val="bg1"/>
                </a:solidFill>
              </a:rPr>
              <a:t>Many, many more</a:t>
            </a:r>
            <a:endParaRPr lang="en-US" b="1" dirty="0">
              <a:solidFill>
                <a:schemeClr val="bg1"/>
              </a:solidFill>
            </a:endParaRPr>
          </a:p>
        </p:txBody>
      </p:sp>
    </p:spTree>
    <p:extLst>
      <p:ext uri="{BB962C8B-B14F-4D97-AF65-F5344CB8AC3E}">
        <p14:creationId xmlns:p14="http://schemas.microsoft.com/office/powerpoint/2010/main" val="26099667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86700" cy="1325563"/>
          </a:xfrm>
        </p:spPr>
        <p:txBody>
          <a:bodyPr>
            <a:normAutofit/>
          </a:bodyPr>
          <a:lstStyle/>
          <a:p>
            <a:pPr algn="l"/>
            <a:r>
              <a:rPr lang="en-US" b="1" dirty="0" smtClean="0">
                <a:solidFill>
                  <a:schemeClr val="bg1"/>
                </a:solidFill>
              </a:rPr>
              <a:t>Responsibilities of Citizens</a:t>
            </a:r>
            <a:endParaRPr lang="en-US" b="1" dirty="0">
              <a:solidFill>
                <a:schemeClr val="bg1"/>
              </a:solidFill>
            </a:endParaRPr>
          </a:p>
        </p:txBody>
      </p:sp>
      <p:sp>
        <p:nvSpPr>
          <p:cNvPr id="3" name="Content Placeholder 2"/>
          <p:cNvSpPr>
            <a:spLocks noGrp="1"/>
          </p:cNvSpPr>
          <p:nvPr>
            <p:ph idx="1"/>
          </p:nvPr>
        </p:nvSpPr>
        <p:spPr>
          <a:xfrm>
            <a:off x="838200" y="1676400"/>
            <a:ext cx="7924800" cy="4572000"/>
          </a:xfrm>
        </p:spPr>
        <p:txBody>
          <a:bodyPr>
            <a:normAutofit lnSpcReduction="10000"/>
          </a:bodyPr>
          <a:lstStyle/>
          <a:p>
            <a:r>
              <a:rPr lang="en-US" sz="3600" b="1" dirty="0" smtClean="0">
                <a:solidFill>
                  <a:schemeClr val="bg1"/>
                </a:solidFill>
              </a:rPr>
              <a:t>Stay informed</a:t>
            </a:r>
          </a:p>
          <a:p>
            <a:pPr lvl="1"/>
            <a:r>
              <a:rPr lang="en-US" sz="3200" dirty="0" smtClean="0">
                <a:solidFill>
                  <a:schemeClr val="bg1"/>
                </a:solidFill>
              </a:rPr>
              <a:t>What </a:t>
            </a:r>
            <a:r>
              <a:rPr lang="en-US" sz="3200" dirty="0">
                <a:solidFill>
                  <a:schemeClr val="bg1"/>
                </a:solidFill>
              </a:rPr>
              <a:t>are the best sources of information</a:t>
            </a:r>
            <a:r>
              <a:rPr lang="en-US" sz="3200" dirty="0" smtClean="0">
                <a:solidFill>
                  <a:schemeClr val="bg1"/>
                </a:solidFill>
              </a:rPr>
              <a:t>?</a:t>
            </a:r>
          </a:p>
          <a:p>
            <a:pPr lvl="1"/>
            <a:r>
              <a:rPr lang="en-US" sz="3200" dirty="0" smtClean="0">
                <a:solidFill>
                  <a:schemeClr val="bg1"/>
                </a:solidFill>
              </a:rPr>
              <a:t>How can you judge a reliable source?</a:t>
            </a:r>
          </a:p>
          <a:p>
            <a:pPr lvl="1"/>
            <a:endParaRPr lang="en-US" sz="3200" b="1" dirty="0" smtClean="0">
              <a:solidFill>
                <a:schemeClr val="bg1"/>
              </a:solidFill>
            </a:endParaRPr>
          </a:p>
          <a:p>
            <a:r>
              <a:rPr lang="en-US" sz="3600" b="1" dirty="0" smtClean="0">
                <a:solidFill>
                  <a:schemeClr val="bg1"/>
                </a:solidFill>
              </a:rPr>
              <a:t>Get involved</a:t>
            </a:r>
          </a:p>
          <a:p>
            <a:pPr lvl="1"/>
            <a:r>
              <a:rPr lang="en-US" sz="3200" dirty="0" smtClean="0">
                <a:solidFill>
                  <a:schemeClr val="bg1"/>
                </a:solidFill>
              </a:rPr>
              <a:t>Share information with others</a:t>
            </a:r>
          </a:p>
          <a:p>
            <a:pPr lvl="1"/>
            <a:r>
              <a:rPr lang="en-US" sz="3200" dirty="0">
                <a:solidFill>
                  <a:schemeClr val="bg1"/>
                </a:solidFill>
              </a:rPr>
              <a:t>Discuss policy with family and friends</a:t>
            </a:r>
          </a:p>
          <a:p>
            <a:pPr lvl="1"/>
            <a:r>
              <a:rPr lang="en-US" sz="3200" dirty="0" smtClean="0">
                <a:solidFill>
                  <a:schemeClr val="bg1"/>
                </a:solidFill>
              </a:rPr>
              <a:t>Contact elected officials</a:t>
            </a:r>
          </a:p>
          <a:p>
            <a:pPr lvl="1"/>
            <a:r>
              <a:rPr lang="en-US" sz="3200" dirty="0" smtClean="0">
                <a:solidFill>
                  <a:schemeClr val="bg1"/>
                </a:solidFill>
              </a:rPr>
              <a:t>Join an interest group</a:t>
            </a:r>
            <a:endParaRPr lang="en-US" sz="2400" dirty="0" smtClean="0">
              <a:solidFill>
                <a:schemeClr val="bg1"/>
              </a:solidFill>
            </a:endParaRPr>
          </a:p>
          <a:p>
            <a:endParaRPr lang="en-US" dirty="0"/>
          </a:p>
        </p:txBody>
      </p:sp>
    </p:spTree>
    <p:extLst>
      <p:ext uri="{BB962C8B-B14F-4D97-AF65-F5344CB8AC3E}">
        <p14:creationId xmlns:p14="http://schemas.microsoft.com/office/powerpoint/2010/main" val="1851814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86700" cy="1325563"/>
          </a:xfrm>
        </p:spPr>
        <p:txBody>
          <a:bodyPr/>
          <a:lstStyle/>
          <a:p>
            <a:pPr algn="l"/>
            <a:r>
              <a:rPr lang="en-US" b="1" dirty="0" smtClean="0">
                <a:solidFill>
                  <a:schemeClr val="bg1"/>
                </a:solidFill>
              </a:rPr>
              <a:t>Introduction</a:t>
            </a:r>
            <a:endParaRPr lang="en-US" b="1" dirty="0">
              <a:solidFill>
                <a:schemeClr val="bg1"/>
              </a:solidFill>
            </a:endParaRPr>
          </a:p>
        </p:txBody>
      </p:sp>
      <p:sp>
        <p:nvSpPr>
          <p:cNvPr id="3" name="Content Placeholder 2"/>
          <p:cNvSpPr>
            <a:spLocks noGrp="1"/>
          </p:cNvSpPr>
          <p:nvPr>
            <p:ph idx="1"/>
          </p:nvPr>
        </p:nvSpPr>
        <p:spPr>
          <a:xfrm>
            <a:off x="762000" y="1676400"/>
            <a:ext cx="7848600" cy="4686335"/>
          </a:xfrm>
        </p:spPr>
        <p:txBody>
          <a:bodyPr>
            <a:normAutofit/>
          </a:bodyPr>
          <a:lstStyle/>
          <a:p>
            <a:r>
              <a:rPr lang="en-US" sz="3200" b="1" dirty="0" smtClean="0">
                <a:solidFill>
                  <a:schemeClr val="bg1"/>
                </a:solidFill>
              </a:rPr>
              <a:t>What have you learned about public policy?</a:t>
            </a:r>
          </a:p>
          <a:p>
            <a:endParaRPr lang="en-US" sz="3200" b="1" dirty="0" smtClean="0">
              <a:solidFill>
                <a:schemeClr val="bg1"/>
              </a:solidFill>
            </a:endParaRPr>
          </a:p>
          <a:p>
            <a:r>
              <a:rPr lang="en-US" sz="3200" b="1" dirty="0">
                <a:solidFill>
                  <a:schemeClr val="bg1"/>
                </a:solidFill>
              </a:rPr>
              <a:t>What are the themes in U.S. policy-making</a:t>
            </a:r>
            <a:r>
              <a:rPr lang="en-US" sz="3200" b="1" dirty="0" smtClean="0">
                <a:solidFill>
                  <a:schemeClr val="bg1"/>
                </a:solidFill>
              </a:rPr>
              <a:t>?</a:t>
            </a:r>
          </a:p>
          <a:p>
            <a:endParaRPr lang="en-US" sz="3200" b="1" dirty="0" smtClean="0">
              <a:solidFill>
                <a:schemeClr val="bg1"/>
              </a:solidFill>
            </a:endParaRPr>
          </a:p>
          <a:p>
            <a:r>
              <a:rPr lang="en-US" sz="3200" b="1" dirty="0" smtClean="0">
                <a:solidFill>
                  <a:schemeClr val="bg1"/>
                </a:solidFill>
              </a:rPr>
              <a:t>How can the policy capacity of government be improved? </a:t>
            </a:r>
          </a:p>
          <a:p>
            <a:endParaRPr lang="en-US" sz="3200" b="1" dirty="0" smtClean="0">
              <a:solidFill>
                <a:schemeClr val="bg1"/>
              </a:solidFill>
            </a:endParaRPr>
          </a:p>
          <a:p>
            <a:r>
              <a:rPr lang="en-US" sz="3200" b="1" dirty="0">
                <a:solidFill>
                  <a:schemeClr val="bg1"/>
                </a:solidFill>
              </a:rPr>
              <a:t>How can </a:t>
            </a:r>
            <a:r>
              <a:rPr lang="en-US" sz="3200" b="1" u="sng" dirty="0">
                <a:solidFill>
                  <a:schemeClr val="bg1"/>
                </a:solidFill>
              </a:rPr>
              <a:t>citizen capacity</a:t>
            </a:r>
            <a:r>
              <a:rPr lang="en-US" sz="3200" b="1" dirty="0">
                <a:solidFill>
                  <a:schemeClr val="bg1"/>
                </a:solidFill>
              </a:rPr>
              <a:t> and </a:t>
            </a:r>
            <a:r>
              <a:rPr lang="en-US" sz="3200" b="1" u="sng" dirty="0">
                <a:solidFill>
                  <a:schemeClr val="bg1"/>
                </a:solidFill>
              </a:rPr>
              <a:t>engagement</a:t>
            </a:r>
            <a:r>
              <a:rPr lang="en-US" sz="3200" b="1" dirty="0">
                <a:solidFill>
                  <a:schemeClr val="bg1"/>
                </a:solidFill>
              </a:rPr>
              <a:t> be improved? </a:t>
            </a:r>
            <a:r>
              <a:rPr lang="en-US" sz="3200" b="1" dirty="0" smtClean="0">
                <a:solidFill>
                  <a:schemeClr val="bg1"/>
                </a:solidFill>
              </a:rPr>
              <a:t> </a:t>
            </a:r>
          </a:p>
        </p:txBody>
      </p:sp>
    </p:spTree>
    <p:extLst>
      <p:ext uri="{BB962C8B-B14F-4D97-AF65-F5344CB8AC3E}">
        <p14:creationId xmlns:p14="http://schemas.microsoft.com/office/powerpoint/2010/main" val="1583684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676400"/>
            <a:ext cx="7886700" cy="1325563"/>
          </a:xfrm>
        </p:spPr>
        <p:txBody>
          <a:bodyPr>
            <a:normAutofit/>
          </a:bodyPr>
          <a:lstStyle/>
          <a:p>
            <a:r>
              <a:rPr lang="en-US" b="1" dirty="0" smtClean="0">
                <a:solidFill>
                  <a:schemeClr val="bg1"/>
                </a:solidFill>
              </a:rPr>
              <a:t>What Have You Learned </a:t>
            </a:r>
            <a:r>
              <a:rPr lang="en-US" b="1" dirty="0" smtClean="0">
                <a:solidFill>
                  <a:schemeClr val="bg1"/>
                </a:solidFill>
              </a:rPr>
              <a:t>About </a:t>
            </a:r>
            <a:r>
              <a:rPr lang="en-US" b="1" dirty="0" smtClean="0">
                <a:solidFill>
                  <a:schemeClr val="bg1"/>
                </a:solidFill>
              </a:rPr>
              <a:t>Public Policy?</a:t>
            </a:r>
            <a:endParaRPr lang="en-US" b="1" dirty="0">
              <a:solidFill>
                <a:schemeClr val="bg1"/>
              </a:solidFill>
            </a:endParaRPr>
          </a:p>
        </p:txBody>
      </p:sp>
    </p:spTree>
    <p:extLst>
      <p:ext uri="{BB962C8B-B14F-4D97-AF65-F5344CB8AC3E}">
        <p14:creationId xmlns:p14="http://schemas.microsoft.com/office/powerpoint/2010/main" val="330122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86700" cy="1325563"/>
          </a:xfrm>
        </p:spPr>
        <p:txBody>
          <a:bodyPr/>
          <a:lstStyle/>
          <a:p>
            <a:pPr algn="l"/>
            <a:r>
              <a:rPr lang="en-US" b="1" dirty="0" smtClean="0">
                <a:solidFill>
                  <a:schemeClr val="bg1"/>
                </a:solidFill>
              </a:rPr>
              <a:t>Policy Areas We’ve Studied</a:t>
            </a:r>
            <a:endParaRPr lang="en-US" b="1" dirty="0">
              <a:solidFill>
                <a:schemeClr val="bg1"/>
              </a:solidFill>
            </a:endParaRPr>
          </a:p>
        </p:txBody>
      </p:sp>
      <p:sp>
        <p:nvSpPr>
          <p:cNvPr id="3" name="Content Placeholder 2"/>
          <p:cNvSpPr>
            <a:spLocks noGrp="1"/>
          </p:cNvSpPr>
          <p:nvPr>
            <p:ph idx="1"/>
          </p:nvPr>
        </p:nvSpPr>
        <p:spPr>
          <a:xfrm>
            <a:off x="838200" y="1524000"/>
            <a:ext cx="7923000" cy="4879975"/>
          </a:xfrm>
        </p:spPr>
        <p:txBody>
          <a:bodyPr>
            <a:normAutofit fontScale="92500" lnSpcReduction="20000"/>
          </a:bodyPr>
          <a:lstStyle/>
          <a:p>
            <a:r>
              <a:rPr lang="en-US" sz="3200" b="1" dirty="0" smtClean="0">
                <a:solidFill>
                  <a:schemeClr val="bg1"/>
                </a:solidFill>
              </a:rPr>
              <a:t>Economic</a:t>
            </a:r>
          </a:p>
          <a:p>
            <a:endParaRPr lang="en-US" sz="3200" b="1" dirty="0" smtClean="0">
              <a:solidFill>
                <a:schemeClr val="bg1"/>
              </a:solidFill>
            </a:endParaRPr>
          </a:p>
          <a:p>
            <a:r>
              <a:rPr lang="en-US" sz="3200" b="1" dirty="0" smtClean="0">
                <a:solidFill>
                  <a:schemeClr val="bg1"/>
                </a:solidFill>
              </a:rPr>
              <a:t>Health Care</a:t>
            </a:r>
          </a:p>
          <a:p>
            <a:endParaRPr lang="en-US" sz="3200" b="1" dirty="0" smtClean="0">
              <a:solidFill>
                <a:schemeClr val="bg1"/>
              </a:solidFill>
            </a:endParaRPr>
          </a:p>
          <a:p>
            <a:r>
              <a:rPr lang="en-US" sz="3200" b="1" dirty="0" smtClean="0">
                <a:solidFill>
                  <a:schemeClr val="bg1"/>
                </a:solidFill>
              </a:rPr>
              <a:t>Welfare and Social Security</a:t>
            </a:r>
          </a:p>
          <a:p>
            <a:endParaRPr lang="en-US" sz="3200" b="1" dirty="0" smtClean="0">
              <a:solidFill>
                <a:schemeClr val="bg1"/>
              </a:solidFill>
            </a:endParaRPr>
          </a:p>
          <a:p>
            <a:r>
              <a:rPr lang="en-US" sz="3200" b="1" dirty="0" smtClean="0">
                <a:solidFill>
                  <a:schemeClr val="bg1"/>
                </a:solidFill>
              </a:rPr>
              <a:t>Education</a:t>
            </a:r>
          </a:p>
          <a:p>
            <a:endParaRPr lang="en-US" sz="3200" b="1" dirty="0" smtClean="0">
              <a:solidFill>
                <a:schemeClr val="bg1"/>
              </a:solidFill>
            </a:endParaRPr>
          </a:p>
          <a:p>
            <a:r>
              <a:rPr lang="en-US" sz="3200" b="1" dirty="0" smtClean="0">
                <a:solidFill>
                  <a:schemeClr val="bg1"/>
                </a:solidFill>
              </a:rPr>
              <a:t>Environment</a:t>
            </a:r>
          </a:p>
          <a:p>
            <a:endParaRPr lang="en-US" sz="3200" b="1" dirty="0" smtClean="0">
              <a:solidFill>
                <a:schemeClr val="bg1"/>
              </a:solidFill>
            </a:endParaRPr>
          </a:p>
          <a:p>
            <a:r>
              <a:rPr lang="en-US" sz="3200" b="1" dirty="0" smtClean="0">
                <a:solidFill>
                  <a:schemeClr val="bg1"/>
                </a:solidFill>
              </a:rPr>
              <a:t>Foreign Policy</a:t>
            </a:r>
            <a:endParaRPr lang="en-US" sz="3200" b="1" dirty="0">
              <a:solidFill>
                <a:schemeClr val="bg1"/>
              </a:solidFill>
            </a:endParaRPr>
          </a:p>
        </p:txBody>
      </p:sp>
      <p:sp>
        <p:nvSpPr>
          <p:cNvPr id="4" name="Slide Number Placeholder 3"/>
          <p:cNvSpPr>
            <a:spLocks noGrp="1"/>
          </p:cNvSpPr>
          <p:nvPr>
            <p:ph type="sldNum" sz="quarter" idx="12"/>
          </p:nvPr>
        </p:nvSpPr>
        <p:spPr/>
        <p:txBody>
          <a:bodyPr/>
          <a:lstStyle/>
          <a:p>
            <a:fld id="{EF30620E-62AD-4879-A9EB-E8B5C11AE155}" type="slidenum">
              <a:rPr lang="en-US" smtClean="0"/>
              <a:pPr/>
              <a:t>5</a:t>
            </a:fld>
            <a:endParaRPr lang="en-US"/>
          </a:p>
        </p:txBody>
      </p:sp>
    </p:spTree>
    <p:custDataLst>
      <p:tags r:id="rId1"/>
    </p:custDataLst>
    <p:extLst>
      <p:ext uri="{BB962C8B-B14F-4D97-AF65-F5344CB8AC3E}">
        <p14:creationId xmlns:p14="http://schemas.microsoft.com/office/powerpoint/2010/main" val="348449498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3"/>
          <p:cNvSpPr txBox="1">
            <a:spLocks noChangeArrowheads="1"/>
          </p:cNvSpPr>
          <p:nvPr/>
        </p:nvSpPr>
        <p:spPr bwMode="auto">
          <a:xfrm>
            <a:off x="1524000" y="2362200"/>
            <a:ext cx="5867400" cy="3886200"/>
          </a:xfrm>
          <a:prstGeom prst="rect">
            <a:avLst/>
          </a:prstGeom>
          <a:solidFill>
            <a:schemeClr val="bg1">
              <a:lumMod val="65000"/>
              <a:lumOff val="3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anose="020F0502020204030204" pitchFamily="34" charset="0"/>
              <a:cs typeface="Arial" pitchFamily="34" charset="0"/>
            </a:endParaRPr>
          </a:p>
        </p:txBody>
      </p:sp>
      <p:sp>
        <p:nvSpPr>
          <p:cNvPr id="2" name="Title 1"/>
          <p:cNvSpPr>
            <a:spLocks noGrp="1"/>
          </p:cNvSpPr>
          <p:nvPr>
            <p:ph type="title"/>
          </p:nvPr>
        </p:nvSpPr>
        <p:spPr>
          <a:xfrm>
            <a:off x="800100" y="808037"/>
            <a:ext cx="7886700" cy="1325563"/>
          </a:xfrm>
        </p:spPr>
        <p:txBody>
          <a:bodyPr>
            <a:normAutofit/>
          </a:bodyPr>
          <a:lstStyle/>
          <a:p>
            <a:r>
              <a:rPr lang="en-US" b="1" dirty="0">
                <a:solidFill>
                  <a:schemeClr val="bg1"/>
                </a:solidFill>
              </a:rPr>
              <a:t>“</a:t>
            </a:r>
            <a:r>
              <a:rPr lang="en-US" b="1" u="sng" dirty="0">
                <a:solidFill>
                  <a:schemeClr val="bg1"/>
                </a:solidFill>
              </a:rPr>
              <a:t>Policy Cycle</a:t>
            </a:r>
            <a:r>
              <a:rPr lang="en-US" b="1" dirty="0">
                <a:solidFill>
                  <a:schemeClr val="bg1"/>
                </a:solidFill>
              </a:rPr>
              <a:t>”</a:t>
            </a:r>
            <a:br>
              <a:rPr lang="en-US" b="1" dirty="0">
                <a:solidFill>
                  <a:schemeClr val="bg1"/>
                </a:solidFill>
              </a:rPr>
            </a:br>
            <a:r>
              <a:rPr lang="en-US" b="1" dirty="0">
                <a:solidFill>
                  <a:schemeClr val="bg1"/>
                </a:solidFill>
              </a:rPr>
              <a:t>Policy Process Model</a:t>
            </a:r>
          </a:p>
        </p:txBody>
      </p:sp>
      <p:sp>
        <p:nvSpPr>
          <p:cNvPr id="5" name="Text Box 4"/>
          <p:cNvSpPr txBox="1">
            <a:spLocks noChangeArrowheads="1"/>
          </p:cNvSpPr>
          <p:nvPr/>
        </p:nvSpPr>
        <p:spPr bwMode="auto">
          <a:xfrm>
            <a:off x="2819400" y="2514600"/>
            <a:ext cx="11430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bg1"/>
                </a:solidFill>
                <a:effectLst/>
                <a:latin typeface="Calibri" panose="020F0502020204030204" pitchFamily="34" charset="0"/>
                <a:cs typeface="Arial" pitchFamily="34" charset="0"/>
              </a:rPr>
              <a:t>Problem Definition &amp; Agenda Setting</a:t>
            </a:r>
            <a:endParaRPr kumimoji="0" lang="en-US" sz="1800" b="0" i="0" u="none" strike="noStrike" cap="none" normalizeH="0" baseline="0" dirty="0" smtClean="0">
              <a:ln>
                <a:noFill/>
              </a:ln>
              <a:solidFill>
                <a:schemeClr val="bg1"/>
              </a:solidFill>
              <a:effectLst/>
              <a:latin typeface="Calibri" panose="020F0502020204030204" pitchFamily="34" charset="0"/>
              <a:cs typeface="Arial" pitchFamily="34" charset="0"/>
            </a:endParaRPr>
          </a:p>
        </p:txBody>
      </p:sp>
      <p:sp>
        <p:nvSpPr>
          <p:cNvPr id="6" name="Text Box 6"/>
          <p:cNvSpPr txBox="1">
            <a:spLocks noChangeArrowheads="1"/>
          </p:cNvSpPr>
          <p:nvPr/>
        </p:nvSpPr>
        <p:spPr bwMode="auto">
          <a:xfrm>
            <a:off x="2057400" y="4038600"/>
            <a:ext cx="16002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anose="020F0502020204030204" pitchFamily="34" charset="0"/>
                <a:cs typeface="Arial" pitchFamily="34" charset="0"/>
              </a:rPr>
              <a:t>Policy Formulation</a:t>
            </a:r>
          </a:p>
        </p:txBody>
      </p:sp>
      <p:sp>
        <p:nvSpPr>
          <p:cNvPr id="7" name="Text Box 8"/>
          <p:cNvSpPr txBox="1">
            <a:spLocks noChangeArrowheads="1"/>
          </p:cNvSpPr>
          <p:nvPr/>
        </p:nvSpPr>
        <p:spPr bwMode="auto">
          <a:xfrm>
            <a:off x="3810000" y="5181600"/>
            <a:ext cx="1371600"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anose="020F0502020204030204" pitchFamily="34" charset="0"/>
                <a:cs typeface="Arial" pitchFamily="34" charset="0"/>
              </a:rPr>
              <a:t>Policy Legitimation</a:t>
            </a:r>
          </a:p>
        </p:txBody>
      </p:sp>
      <p:sp>
        <p:nvSpPr>
          <p:cNvPr id="8" name="Text Box 10"/>
          <p:cNvSpPr txBox="1">
            <a:spLocks noChangeArrowheads="1"/>
          </p:cNvSpPr>
          <p:nvPr/>
        </p:nvSpPr>
        <p:spPr bwMode="auto">
          <a:xfrm>
            <a:off x="5105400" y="4038600"/>
            <a:ext cx="17526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anose="020F0502020204030204" pitchFamily="34" charset="0"/>
                <a:cs typeface="Arial" pitchFamily="34" charset="0"/>
              </a:rPr>
              <a:t>Policy Implementation</a:t>
            </a:r>
          </a:p>
        </p:txBody>
      </p:sp>
      <p:sp>
        <p:nvSpPr>
          <p:cNvPr id="9" name="Text Box 11"/>
          <p:cNvSpPr txBox="1">
            <a:spLocks noChangeArrowheads="1"/>
          </p:cNvSpPr>
          <p:nvPr/>
        </p:nvSpPr>
        <p:spPr bwMode="auto">
          <a:xfrm>
            <a:off x="4876800" y="2514600"/>
            <a:ext cx="11430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bg1"/>
                </a:solidFill>
                <a:effectLst/>
                <a:latin typeface="Calibri" panose="020F0502020204030204" pitchFamily="34" charset="0"/>
                <a:cs typeface="Arial" pitchFamily="34" charset="0"/>
              </a:rPr>
              <a:t>Policy Evaluation and Change</a:t>
            </a:r>
            <a:endParaRPr kumimoji="0" lang="en-US" sz="1800" b="1" i="0" u="none" strike="noStrike" cap="none" normalizeH="0" baseline="0" dirty="0" smtClean="0">
              <a:ln>
                <a:noFill/>
              </a:ln>
              <a:solidFill>
                <a:schemeClr val="bg1"/>
              </a:solidFill>
              <a:effectLst/>
              <a:latin typeface="Calibri" panose="020F0502020204030204" pitchFamily="34" charset="0"/>
              <a:cs typeface="Arial" pitchFamily="34" charset="0"/>
            </a:endParaRPr>
          </a:p>
        </p:txBody>
      </p:sp>
      <p:sp>
        <p:nvSpPr>
          <p:cNvPr id="10" name="AutoShape 7"/>
          <p:cNvSpPr>
            <a:spLocks noChangeArrowheads="1"/>
          </p:cNvSpPr>
          <p:nvPr/>
        </p:nvSpPr>
        <p:spPr bwMode="auto">
          <a:xfrm rot="5400000">
            <a:off x="2926557" y="4998243"/>
            <a:ext cx="776287" cy="838201"/>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1" name="AutoShape 7"/>
          <p:cNvSpPr>
            <a:spLocks noChangeArrowheads="1"/>
          </p:cNvSpPr>
          <p:nvPr/>
        </p:nvSpPr>
        <p:spPr bwMode="auto">
          <a:xfrm>
            <a:off x="5243513" y="4876800"/>
            <a:ext cx="776287" cy="838201"/>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2" name="AutoShape 13"/>
          <p:cNvSpPr>
            <a:spLocks noChangeArrowheads="1"/>
          </p:cNvSpPr>
          <p:nvPr/>
        </p:nvSpPr>
        <p:spPr bwMode="auto">
          <a:xfrm rot="5400000">
            <a:off x="5219700" y="3390900"/>
            <a:ext cx="609600"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3" name="AutoShape 13"/>
          <p:cNvSpPr>
            <a:spLocks noChangeArrowheads="1"/>
          </p:cNvSpPr>
          <p:nvPr/>
        </p:nvSpPr>
        <p:spPr bwMode="auto">
          <a:xfrm>
            <a:off x="3962400" y="2743200"/>
            <a:ext cx="762000"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4" name="AutoShape 13"/>
          <p:cNvSpPr>
            <a:spLocks noChangeArrowheads="1"/>
          </p:cNvSpPr>
          <p:nvPr/>
        </p:nvSpPr>
        <p:spPr bwMode="auto">
          <a:xfrm rot="16200000">
            <a:off x="2628900" y="3390900"/>
            <a:ext cx="609600" cy="533400"/>
          </a:xfrm>
          <a:prstGeom prst="leftArrow">
            <a:avLst>
              <a:gd name="adj1" fmla="val 50000"/>
              <a:gd name="adj2" fmla="val 52386"/>
            </a:avLst>
          </a:prstGeom>
          <a:solidFill>
            <a:srgbClr val="000000"/>
          </a:solidFill>
          <a:ln w="38100">
            <a:solidFill>
              <a:srgbClr val="F2F2F2"/>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dirty="0">
              <a:latin typeface="Calibri" panose="020F0502020204030204" pitchFamily="34" charset="0"/>
            </a:endParaRPr>
          </a:p>
        </p:txBody>
      </p:sp>
      <p:sp>
        <p:nvSpPr>
          <p:cNvPr id="16" name="Text Box 4"/>
          <p:cNvSpPr txBox="1">
            <a:spLocks noChangeArrowheads="1"/>
          </p:cNvSpPr>
          <p:nvPr/>
        </p:nvSpPr>
        <p:spPr bwMode="auto">
          <a:xfrm>
            <a:off x="2057400" y="2527300"/>
            <a:ext cx="19050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anose="020F0502020204030204" pitchFamily="34" charset="0"/>
                <a:cs typeface="Arial" pitchFamily="34" charset="0"/>
              </a:rPr>
              <a:t>Problem Definition &amp; Agenda Setting</a:t>
            </a:r>
            <a:endParaRPr kumimoji="0" lang="en-US" sz="1600" b="0" i="0" u="none" strike="noStrike" cap="none" normalizeH="0" baseline="0" dirty="0" smtClean="0">
              <a:ln>
                <a:noFill/>
              </a:ln>
              <a:solidFill>
                <a:schemeClr val="bg1"/>
              </a:solidFill>
              <a:effectLst/>
              <a:latin typeface="Calibri" panose="020F0502020204030204" pitchFamily="34" charset="0"/>
              <a:cs typeface="Arial" pitchFamily="34" charset="0"/>
            </a:endParaRPr>
          </a:p>
        </p:txBody>
      </p:sp>
      <p:sp>
        <p:nvSpPr>
          <p:cNvPr id="17" name="Text Box 11"/>
          <p:cNvSpPr txBox="1">
            <a:spLocks noChangeArrowheads="1"/>
          </p:cNvSpPr>
          <p:nvPr/>
        </p:nvSpPr>
        <p:spPr bwMode="auto">
          <a:xfrm>
            <a:off x="4876800" y="2527300"/>
            <a:ext cx="1981200"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bg1"/>
                </a:solidFill>
                <a:effectLst/>
                <a:latin typeface="Calibri" panose="020F0502020204030204" pitchFamily="34" charset="0"/>
                <a:cs typeface="Arial" pitchFamily="34" charset="0"/>
              </a:rPr>
              <a:t>Policy Evaluation and Change</a:t>
            </a:r>
          </a:p>
        </p:txBody>
      </p:sp>
    </p:spTree>
    <p:extLst>
      <p:ext uri="{BB962C8B-B14F-4D97-AF65-F5344CB8AC3E}">
        <p14:creationId xmlns:p14="http://schemas.microsoft.com/office/powerpoint/2010/main" val="2343579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914400"/>
            <a:ext cx="7886700" cy="1325563"/>
          </a:xfrm>
        </p:spPr>
        <p:txBody>
          <a:bodyPr>
            <a:normAutofit fontScale="90000"/>
          </a:bodyPr>
          <a:lstStyle/>
          <a:p>
            <a:r>
              <a:rPr lang="en-US" b="1" dirty="0" smtClean="0">
                <a:solidFill>
                  <a:schemeClr val="bg1"/>
                </a:solidFill>
              </a:rPr>
              <a:t>A Complex </a:t>
            </a:r>
            <a:r>
              <a:rPr lang="en-US" b="1" dirty="0" smtClean="0">
                <a:solidFill>
                  <a:schemeClr val="bg1"/>
                </a:solidFill>
              </a:rPr>
              <a:t>Process</a:t>
            </a:r>
            <a:br>
              <a:rPr lang="en-US" b="1" dirty="0" smtClean="0">
                <a:solidFill>
                  <a:schemeClr val="bg1"/>
                </a:solidFill>
              </a:rPr>
            </a:br>
            <a:r>
              <a:rPr lang="en-US" b="1" dirty="0" smtClean="0">
                <a:solidFill>
                  <a:schemeClr val="bg1"/>
                </a:solidFill>
              </a:rPr>
              <a:t>Video: </a:t>
            </a:r>
            <a:r>
              <a:rPr lang="en-US" b="1" dirty="0" smtClean="0">
                <a:solidFill>
                  <a:schemeClr val="bg1"/>
                </a:solidFill>
                <a:hlinkClick r:id="rId3"/>
              </a:rPr>
              <a:t>Utah’s </a:t>
            </a:r>
            <a:r>
              <a:rPr lang="en-US" b="1" dirty="0" smtClean="0">
                <a:solidFill>
                  <a:schemeClr val="bg1"/>
                </a:solidFill>
                <a:hlinkClick r:id="rId3"/>
              </a:rPr>
              <a:t>Gay Marriage Struggle</a:t>
            </a:r>
            <a:endParaRPr lang="en-US" b="1" dirty="0">
              <a:solidFill>
                <a:schemeClr val="bg1"/>
              </a:solidFill>
            </a:endParaRPr>
          </a:p>
        </p:txBody>
      </p:sp>
      <p:pic>
        <p:nvPicPr>
          <p:cNvPr id="1026" name="Picture 2" descr="C:\Users\ahughes\AppData\Local\Microsoft\Windows\Temporary Internet Files\Content.IE5\OALSD8LF\MC90039180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600" y="2514600"/>
            <a:ext cx="5233545" cy="3454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178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838200" y="609600"/>
            <a:ext cx="7886700" cy="1158874"/>
          </a:xfrm>
        </p:spPr>
        <p:txBody>
          <a:bodyPr/>
          <a:lstStyle/>
          <a:p>
            <a:pPr algn="l"/>
            <a:r>
              <a:rPr lang="en-US" b="1" dirty="0">
                <a:solidFill>
                  <a:schemeClr val="bg1"/>
                </a:solidFill>
              </a:rPr>
              <a:t>Instruments of Policy</a:t>
            </a:r>
          </a:p>
        </p:txBody>
      </p:sp>
      <p:sp>
        <p:nvSpPr>
          <p:cNvPr id="66563" name="Rectangle 3"/>
          <p:cNvSpPr>
            <a:spLocks noGrp="1" noChangeArrowheads="1"/>
          </p:cNvSpPr>
          <p:nvPr>
            <p:ph idx="1"/>
          </p:nvPr>
        </p:nvSpPr>
        <p:spPr>
          <a:xfrm>
            <a:off x="914400" y="1752600"/>
            <a:ext cx="7391400" cy="4343400"/>
          </a:xfrm>
        </p:spPr>
        <p:txBody>
          <a:bodyPr>
            <a:noAutofit/>
          </a:bodyPr>
          <a:lstStyle/>
          <a:p>
            <a:r>
              <a:rPr lang="en-US" sz="2600" b="1" dirty="0" smtClean="0">
                <a:solidFill>
                  <a:schemeClr val="bg1"/>
                </a:solidFill>
              </a:rPr>
              <a:t>Regulation</a:t>
            </a:r>
          </a:p>
          <a:p>
            <a:r>
              <a:rPr lang="en-US" sz="2600" b="1" dirty="0" smtClean="0">
                <a:solidFill>
                  <a:schemeClr val="bg1"/>
                </a:solidFill>
              </a:rPr>
              <a:t>Government </a:t>
            </a:r>
            <a:r>
              <a:rPr lang="en-US" sz="2600" b="1" dirty="0" smtClean="0">
                <a:solidFill>
                  <a:schemeClr val="bg1"/>
                </a:solidFill>
              </a:rPr>
              <a:t>management</a:t>
            </a:r>
          </a:p>
          <a:p>
            <a:r>
              <a:rPr lang="en-US" sz="2600" b="1" dirty="0" smtClean="0">
                <a:solidFill>
                  <a:schemeClr val="bg1"/>
                </a:solidFill>
              </a:rPr>
              <a:t>Taxing </a:t>
            </a:r>
            <a:r>
              <a:rPr lang="en-US" sz="2600" b="1" dirty="0">
                <a:solidFill>
                  <a:schemeClr val="bg1"/>
                </a:solidFill>
              </a:rPr>
              <a:t>and </a:t>
            </a:r>
            <a:r>
              <a:rPr lang="en-US" sz="2600" b="1" dirty="0" smtClean="0">
                <a:solidFill>
                  <a:schemeClr val="bg1"/>
                </a:solidFill>
              </a:rPr>
              <a:t>spending</a:t>
            </a:r>
          </a:p>
          <a:p>
            <a:r>
              <a:rPr lang="en-US" sz="2600" b="1" dirty="0" smtClean="0">
                <a:solidFill>
                  <a:schemeClr val="bg1"/>
                </a:solidFill>
              </a:rPr>
              <a:t>Subsidies</a:t>
            </a:r>
            <a:endParaRPr lang="en-US" sz="2600" b="1" dirty="0" smtClean="0">
              <a:solidFill>
                <a:schemeClr val="bg1"/>
              </a:solidFill>
            </a:endParaRPr>
          </a:p>
          <a:p>
            <a:r>
              <a:rPr lang="en-US" sz="2600" b="1" dirty="0" smtClean="0">
                <a:solidFill>
                  <a:schemeClr val="bg1"/>
                </a:solidFill>
              </a:rPr>
              <a:t>Market </a:t>
            </a:r>
            <a:r>
              <a:rPr lang="en-US" sz="2600" b="1" dirty="0" smtClean="0">
                <a:solidFill>
                  <a:schemeClr val="bg1"/>
                </a:solidFill>
              </a:rPr>
              <a:t>mechanisms</a:t>
            </a:r>
          </a:p>
          <a:p>
            <a:r>
              <a:rPr lang="en-US" sz="2600" b="1" dirty="0" smtClean="0">
                <a:solidFill>
                  <a:schemeClr val="bg1"/>
                </a:solidFill>
              </a:rPr>
              <a:t>Public </a:t>
            </a:r>
            <a:r>
              <a:rPr lang="en-US" sz="2600" b="1" dirty="0" smtClean="0">
                <a:solidFill>
                  <a:schemeClr val="bg1"/>
                </a:solidFill>
              </a:rPr>
              <a:t>education </a:t>
            </a:r>
            <a:r>
              <a:rPr lang="en-US" sz="2600" b="1" dirty="0">
                <a:solidFill>
                  <a:schemeClr val="bg1"/>
                </a:solidFill>
              </a:rPr>
              <a:t>and </a:t>
            </a:r>
            <a:r>
              <a:rPr lang="en-US" sz="2600" b="1" dirty="0" smtClean="0">
                <a:solidFill>
                  <a:schemeClr val="bg1"/>
                </a:solidFill>
              </a:rPr>
              <a:t>information</a:t>
            </a:r>
          </a:p>
          <a:p>
            <a:r>
              <a:rPr lang="en-US" sz="2600" b="1" dirty="0" smtClean="0">
                <a:solidFill>
                  <a:schemeClr val="bg1"/>
                </a:solidFill>
              </a:rPr>
              <a:t>Diplomacy</a:t>
            </a:r>
            <a:r>
              <a:rPr lang="en-US" sz="2600" b="1" dirty="0" smtClean="0">
                <a:solidFill>
                  <a:schemeClr val="bg1"/>
                </a:solidFill>
              </a:rPr>
              <a:t>, foreign aid, defense</a:t>
            </a:r>
          </a:p>
        </p:txBody>
      </p:sp>
      <p:sp>
        <p:nvSpPr>
          <p:cNvPr id="6" name="Slide Number Placeholder 5"/>
          <p:cNvSpPr>
            <a:spLocks noGrp="1"/>
          </p:cNvSpPr>
          <p:nvPr>
            <p:ph type="sldNum" sz="quarter" idx="12"/>
          </p:nvPr>
        </p:nvSpPr>
        <p:spPr/>
        <p:txBody>
          <a:bodyPr/>
          <a:lstStyle/>
          <a:p>
            <a:fld id="{BF66BA50-5CB6-46F5-8626-7174E72D97E7}" type="slidenum">
              <a:rPr lang="en-US"/>
              <a:pPr/>
              <a:t>8</a:t>
            </a:fld>
            <a:endParaRPr lang="en-US"/>
          </a:p>
        </p:txBody>
      </p:sp>
    </p:spTree>
    <p:custDataLst>
      <p:tags r:id="rId1"/>
    </p:custDataLst>
    <p:extLst>
      <p:ext uri="{BB962C8B-B14F-4D97-AF65-F5344CB8AC3E}">
        <p14:creationId xmlns:p14="http://schemas.microsoft.com/office/powerpoint/2010/main" val="158409263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886700" cy="1325563"/>
          </a:xfrm>
        </p:spPr>
        <p:txBody>
          <a:bodyPr/>
          <a:lstStyle/>
          <a:p>
            <a:pPr algn="l"/>
            <a:r>
              <a:rPr lang="en-US" b="1" dirty="0" smtClean="0">
                <a:solidFill>
                  <a:schemeClr val="bg1"/>
                </a:solidFill>
              </a:rPr>
              <a:t>Balancing the Tradeoffs</a:t>
            </a:r>
            <a:endParaRPr lang="en-US" b="1" dirty="0">
              <a:solidFill>
                <a:schemeClr val="bg1"/>
              </a:solidFill>
            </a:endParaRPr>
          </a:p>
        </p:txBody>
      </p:sp>
      <p:sp>
        <p:nvSpPr>
          <p:cNvPr id="3" name="Content Placeholder 2"/>
          <p:cNvSpPr>
            <a:spLocks noGrp="1"/>
          </p:cNvSpPr>
          <p:nvPr>
            <p:ph idx="1"/>
          </p:nvPr>
        </p:nvSpPr>
        <p:spPr>
          <a:xfrm>
            <a:off x="840000" y="1825624"/>
            <a:ext cx="7846800" cy="4803775"/>
          </a:xfrm>
        </p:spPr>
        <p:txBody>
          <a:bodyPr>
            <a:normAutofit lnSpcReduction="10000"/>
          </a:bodyPr>
          <a:lstStyle/>
          <a:p>
            <a:r>
              <a:rPr lang="en-US" sz="3200" b="1" dirty="0" smtClean="0">
                <a:solidFill>
                  <a:schemeClr val="bg1"/>
                </a:solidFill>
              </a:rPr>
              <a:t>Effectiveness - at any cost? (security)</a:t>
            </a:r>
          </a:p>
          <a:p>
            <a:endParaRPr lang="en-US" sz="3200" b="1" dirty="0" smtClean="0">
              <a:solidFill>
                <a:schemeClr val="bg1"/>
              </a:solidFill>
            </a:endParaRPr>
          </a:p>
          <a:p>
            <a:r>
              <a:rPr lang="en-US" sz="3200" b="1" dirty="0" smtClean="0">
                <a:solidFill>
                  <a:schemeClr val="bg1"/>
                </a:solidFill>
              </a:rPr>
              <a:t>Efficiency (the hot one)</a:t>
            </a:r>
          </a:p>
          <a:p>
            <a:endParaRPr lang="en-US" sz="3200" b="1" dirty="0" smtClean="0">
              <a:solidFill>
                <a:schemeClr val="bg1"/>
              </a:solidFill>
            </a:endParaRPr>
          </a:p>
          <a:p>
            <a:r>
              <a:rPr lang="en-US" sz="3200" b="1" dirty="0" smtClean="0">
                <a:solidFill>
                  <a:schemeClr val="bg1"/>
                </a:solidFill>
              </a:rPr>
              <a:t>Equity (welfare, social security)</a:t>
            </a:r>
          </a:p>
          <a:p>
            <a:endParaRPr lang="en-US" sz="3200" b="1" dirty="0" smtClean="0">
              <a:solidFill>
                <a:schemeClr val="bg1"/>
              </a:solidFill>
            </a:endParaRPr>
          </a:p>
          <a:p>
            <a:r>
              <a:rPr lang="en-US" sz="3200" b="1" dirty="0" smtClean="0">
                <a:solidFill>
                  <a:schemeClr val="bg1"/>
                </a:solidFill>
              </a:rPr>
              <a:t>Liberty (anti-terrorism, immigration)</a:t>
            </a:r>
          </a:p>
          <a:p>
            <a:endParaRPr lang="en-US" sz="3200" b="1" dirty="0" smtClean="0">
              <a:solidFill>
                <a:schemeClr val="bg1"/>
              </a:solidFill>
            </a:endParaRPr>
          </a:p>
          <a:p>
            <a:r>
              <a:rPr lang="en-US" sz="3200" b="1" dirty="0" smtClean="0">
                <a:solidFill>
                  <a:schemeClr val="bg1"/>
                </a:solidFill>
              </a:rPr>
              <a:t>Political or technical feasibility (health care)</a:t>
            </a:r>
          </a:p>
        </p:txBody>
      </p:sp>
    </p:spTree>
    <p:custDataLst>
      <p:tags r:id="rId1"/>
    </p:custDataLst>
    <p:extLst>
      <p:ext uri="{BB962C8B-B14F-4D97-AF65-F5344CB8AC3E}">
        <p14:creationId xmlns:p14="http://schemas.microsoft.com/office/powerpoint/2010/main" val="109907255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dd606a8ea4a85d3f6fab45f5fbe49043ddab6fd"/>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Custom 14">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0070C0"/>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10518141</TotalTime>
  <Pages>10</Pages>
  <Words>965</Words>
  <Application>Microsoft Office PowerPoint</Application>
  <PresentationFormat>On-screen Show (4:3)</PresentationFormat>
  <Paragraphs>161</Paragraphs>
  <Slides>24</Slides>
  <Notes>10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Depth</vt:lpstr>
      <vt:lpstr>Chapter Thirteen: Politics, Analysis, and Policy Choice</vt:lpstr>
      <vt:lpstr>Kansas Voter ID Debate  Should Voters Be Required to Show Identification Before Voting? </vt:lpstr>
      <vt:lpstr>Introduction</vt:lpstr>
      <vt:lpstr>What Have You Learned About Public Policy?</vt:lpstr>
      <vt:lpstr>Policy Areas We’ve Studied</vt:lpstr>
      <vt:lpstr>“Policy Cycle” Policy Process Model</vt:lpstr>
      <vt:lpstr>A Complex Process Video: Utah’s Gay Marriage Struggle</vt:lpstr>
      <vt:lpstr>Instruments of Policy</vt:lpstr>
      <vt:lpstr>Balancing the Tradeoffs</vt:lpstr>
      <vt:lpstr>How Does Policy Analysis Help?</vt:lpstr>
      <vt:lpstr>What are the Themes in U.S. Policymaking? </vt:lpstr>
      <vt:lpstr>Dominant Policy Making Style in the U.S. </vt:lpstr>
      <vt:lpstr>Discussion: Is Incremental Reform a Good Approach? </vt:lpstr>
      <vt:lpstr>Importance of U.S. Policymaking</vt:lpstr>
      <vt:lpstr>The Problems Seem to Get Bigger</vt:lpstr>
      <vt:lpstr>How Can the Policy Capacity of Government be Improved? </vt:lpstr>
      <vt:lpstr>The U.S. Constitution:  Rule of Law</vt:lpstr>
      <vt:lpstr>Proposed Reforms</vt:lpstr>
      <vt:lpstr>How Can Citizen Capacity and Engagement be Improved? </vt:lpstr>
      <vt:lpstr>Four Models of Citizen Involvement</vt:lpstr>
      <vt:lpstr>The Vital Role of Technology</vt:lpstr>
      <vt:lpstr>Video: Young people disillusioned with government</vt:lpstr>
      <vt:lpstr>The Role of Nonprofit Organizations</vt:lpstr>
      <vt:lpstr>Responsibilities of Citizens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529</cp:revision>
  <cp:lastPrinted>1601-01-01T00:00:00Z</cp:lastPrinted>
  <dcterms:created xsi:type="dcterms:W3CDTF">1996-06-04T09:17:48Z</dcterms:created>
  <dcterms:modified xsi:type="dcterms:W3CDTF">2014-11-05T20:12:13Z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