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tags/tag7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8.xml" ContentType="application/vnd.openxmlformats-officedocument.presentationml.tags+xml"/>
  <Override PartName="/ppt/notesSlides/notesSlide14.xml" ContentType="application/vnd.openxmlformats-officedocument.presentationml.notesSlide+xml"/>
  <Override PartName="/ppt/tags/tag9.xml" ContentType="application/vnd.openxmlformats-officedocument.presentationml.tags+xml"/>
  <Override PartName="/ppt/notesSlides/notesSlide15.xml" ContentType="application/vnd.openxmlformats-officedocument.presentationml.notesSlide+xml"/>
  <Override PartName="/ppt/tags/tag10.xml" ContentType="application/vnd.openxmlformats-officedocument.presentationml.tags+xml"/>
  <Override PartName="/ppt/notesSlides/notesSlide16.xml" ContentType="application/vnd.openxmlformats-officedocument.presentationml.notesSlide+xml"/>
  <Override PartName="/ppt/tags/tag11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12.xml" ContentType="application/vnd.openxmlformats-officedocument.presentationml.tags+xml"/>
  <Override PartName="/ppt/notesSlides/notesSlide19.xml" ContentType="application/vnd.openxmlformats-officedocument.presentationml.notesSlide+xml"/>
  <Override PartName="/ppt/tags/tag13.xml" ContentType="application/vnd.openxmlformats-officedocument.presentationml.tags+xml"/>
  <Override PartName="/ppt/notesSlides/notesSlide20.xml" ContentType="application/vnd.openxmlformats-officedocument.presentationml.notesSlide+xml"/>
  <Override PartName="/ppt/tags/tag14.xml" ContentType="application/vnd.openxmlformats-officedocument.presentationml.tags+xml"/>
  <Override PartName="/ppt/notesSlides/notesSlide21.xml" ContentType="application/vnd.openxmlformats-officedocument.presentationml.notesSlide+xml"/>
  <Override PartName="/ppt/tags/tag15.xml" ContentType="application/vnd.openxmlformats-officedocument.presentationml.tags+xml"/>
  <Override PartName="/ppt/notesSlides/notesSlide22.xml" ContentType="application/vnd.openxmlformats-officedocument.presentationml.notesSlide+xml"/>
  <Override PartName="/ppt/tags/tag16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17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18.xml" ContentType="application/vnd.openxmlformats-officedocument.presentationml.tags+xml"/>
  <Override PartName="/ppt/notesSlides/notesSlide28.xml" ContentType="application/vnd.openxmlformats-officedocument.presentationml.notesSlide+xml"/>
  <Override PartName="/ppt/tags/tag19.xml" ContentType="application/vnd.openxmlformats-officedocument.presentationml.tags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3" r:id="rId1"/>
  </p:sldMasterIdLst>
  <p:notesMasterIdLst>
    <p:notesMasterId r:id="rId35"/>
  </p:notesMasterIdLst>
  <p:handoutMasterIdLst>
    <p:handoutMasterId r:id="rId36"/>
  </p:handoutMasterIdLst>
  <p:sldIdLst>
    <p:sldId id="559" r:id="rId2"/>
    <p:sldId id="597" r:id="rId3"/>
    <p:sldId id="595" r:id="rId4"/>
    <p:sldId id="596" r:id="rId5"/>
    <p:sldId id="560" r:id="rId6"/>
    <p:sldId id="562" r:id="rId7"/>
    <p:sldId id="563" r:id="rId8"/>
    <p:sldId id="564" r:id="rId9"/>
    <p:sldId id="565" r:id="rId10"/>
    <p:sldId id="567" r:id="rId11"/>
    <p:sldId id="568" r:id="rId12"/>
    <p:sldId id="569" r:id="rId13"/>
    <p:sldId id="570" r:id="rId14"/>
    <p:sldId id="571" r:id="rId15"/>
    <p:sldId id="572" r:id="rId16"/>
    <p:sldId id="573" r:id="rId17"/>
    <p:sldId id="574" r:id="rId18"/>
    <p:sldId id="575" r:id="rId19"/>
    <p:sldId id="576" r:id="rId20"/>
    <p:sldId id="577" r:id="rId21"/>
    <p:sldId id="578" r:id="rId22"/>
    <p:sldId id="579" r:id="rId23"/>
    <p:sldId id="580" r:id="rId24"/>
    <p:sldId id="581" r:id="rId25"/>
    <p:sldId id="582" r:id="rId26"/>
    <p:sldId id="583" r:id="rId27"/>
    <p:sldId id="584" r:id="rId28"/>
    <p:sldId id="585" r:id="rId29"/>
    <p:sldId id="586" r:id="rId30"/>
    <p:sldId id="588" r:id="rId31"/>
    <p:sldId id="589" r:id="rId32"/>
    <p:sldId id="594" r:id="rId33"/>
    <p:sldId id="593" r:id="rId34"/>
  </p:sldIdLst>
  <p:sldSz cx="9144000" cy="6858000" type="screen4x3"/>
  <p:notesSz cx="7010400" cy="9296400"/>
  <p:custDataLst>
    <p:tags r:id="rId37"/>
  </p:custDataLst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72759" autoAdjust="0"/>
  </p:normalViewPr>
  <p:slideViewPr>
    <p:cSldViewPr>
      <p:cViewPr varScale="1">
        <p:scale>
          <a:sx n="60" d="100"/>
          <a:sy n="60" d="100"/>
        </p:scale>
        <p:origin x="-83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101"/>
    </p:cViewPr>
  </p:sorterViewPr>
  <p:notesViewPr>
    <p:cSldViewPr>
      <p:cViewPr>
        <p:scale>
          <a:sx n="75" d="100"/>
          <a:sy n="75" d="100"/>
        </p:scale>
        <p:origin x="-732" y="18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8086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6426"/>
            <a:ext cx="5140960" cy="4183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notes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0625" y="703263"/>
            <a:ext cx="4630738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543040" y="8896350"/>
            <a:ext cx="395958" cy="306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>
            <a:spAutoFit/>
          </a:bodyPr>
          <a:lstStyle/>
          <a:p>
            <a:pPr algn="r"/>
            <a:fld id="{A6387FC2-3D27-4F52-9D76-628B6E360B66}" type="slidenum">
              <a:rPr lang="en-US" sz="1400">
                <a:latin typeface="Calibri" panose="020F0502020204030204" pitchFamily="34" charset="0"/>
              </a:rPr>
              <a:pPr algn="r"/>
              <a:t>‹#›</a:t>
            </a:fld>
            <a:endParaRPr lang="en-US" sz="1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6491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.org/en/members/index.shtml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7xLMpd_iZvc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nn.com/video/" TargetMode="External"/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ytimes.com/2007/04/02/us/20070402_CLIMATE_GRAPHIC.html?_r=1&amp;ref=globalwarming" TargetMode="External"/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hitehouse.gov/administration/eop/nsc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state.gov/secretary/" TargetMode="External"/><Relationship Id="rId5" Type="http://schemas.openxmlformats.org/officeDocument/2006/relationships/hyperlink" Target="http://www.defense.gov/" TargetMode="External"/><Relationship Id="rId4" Type="http://schemas.openxmlformats.org/officeDocument/2006/relationships/hyperlink" Target="http://www.jcs.mil/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Discuss the fact that US foreign policy has really changed</a:t>
            </a:r>
            <a:r>
              <a:rPr lang="en-US" baseline="0" dirty="0" smtClean="0"/>
              <a:t> following WWII – now it really is conducting the “war on terror”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</a:t>
            </a:r>
            <a:r>
              <a:rPr lang="en-US" baseline="0" dirty="0" smtClean="0"/>
              <a:t> video explains the NSA surveillance program</a:t>
            </a:r>
          </a:p>
          <a:p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Video Link: </a:t>
            </a:r>
            <a:r>
              <a:rPr lang="en-US" sz="1200" b="1" kern="1200" dirty="0" smtClean="0">
                <a:solidFill>
                  <a:schemeClr val="tx1"/>
                </a:solidFill>
                <a:ea typeface="+mn-ea"/>
                <a:cs typeface="+mn-cs"/>
              </a:rPr>
              <a:t>https://www.youtube.com/watch?v=_aCAC-rcP9A</a:t>
            </a:r>
            <a:endParaRPr lang="en-US" sz="1200" kern="1200" dirty="0" smtClean="0">
              <a:solidFill>
                <a:schemeClr val="tx1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80765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 12-1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3550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/>
          <a:lstStyle/>
          <a:p>
            <a:fld id="{B2DD3EB5-F2FD-4020-86CA-5ACC591B5ACB}" type="slidenum">
              <a:rPr lang="en-US" smtClean="0">
                <a:latin typeface="Calibri" panose="020F0502020204030204" pitchFamily="34" charset="0"/>
              </a:rPr>
              <a:pPr/>
              <a:t>12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6207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Marshall plan:  European</a:t>
            </a:r>
            <a:r>
              <a:rPr lang="en-US" baseline="0" dirty="0" smtClean="0"/>
              <a:t> countries, U.S., Russia work together humanitarian</a:t>
            </a:r>
          </a:p>
          <a:p>
            <a:endParaRPr lang="en-US" baseline="0" dirty="0" smtClean="0"/>
          </a:p>
          <a:p>
            <a:pPr lvl="1">
              <a:lnSpc>
                <a:spcPct val="90000"/>
              </a:lnSpc>
              <a:buFont typeface="Times New Roman" charset="0"/>
              <a:buChar char="–"/>
            </a:pPr>
            <a:r>
              <a:rPr lang="en-US" sz="2800" dirty="0" smtClean="0"/>
              <a:t>Rebuild Europe after World War II</a:t>
            </a:r>
          </a:p>
          <a:p>
            <a:pPr lvl="1">
              <a:lnSpc>
                <a:spcPct val="90000"/>
              </a:lnSpc>
              <a:buFont typeface="Times New Roman" charset="0"/>
              <a:buChar char="–"/>
            </a:pPr>
            <a:r>
              <a:rPr lang="en-US" sz="2800" dirty="0" smtClean="0"/>
              <a:t>Stronger allies through economic stability</a:t>
            </a:r>
          </a:p>
          <a:p>
            <a:pPr lvl="1">
              <a:lnSpc>
                <a:spcPct val="90000"/>
              </a:lnSpc>
              <a:buFont typeface="Times New Roman" charset="0"/>
              <a:buChar char="–"/>
            </a:pPr>
            <a:r>
              <a:rPr lang="en-US" sz="2800" dirty="0" smtClean="0"/>
              <a:t>Prevent spread of communism</a:t>
            </a:r>
          </a:p>
          <a:p>
            <a:endParaRPr lang="en-US" baseline="0" dirty="0" smtClean="0"/>
          </a:p>
          <a:p>
            <a:endParaRPr lang="en-US" dirty="0" smtClean="0"/>
          </a:p>
          <a:p>
            <a:r>
              <a:rPr lang="en-US" dirty="0" smtClean="0"/>
              <a:t>Truman doctrine – US</a:t>
            </a:r>
            <a:r>
              <a:rPr lang="en-US" baseline="0" dirty="0" smtClean="0"/>
              <a:t> sent money, troops to other countries to stop spread of communism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/>
          <a:lstStyle/>
          <a:p>
            <a:fld id="{B2DD3EB5-F2FD-4020-86CA-5ACC591B5ACB}" type="slidenum">
              <a:rPr lang="en-US" smtClean="0">
                <a:latin typeface="Calibri" panose="020F0502020204030204" pitchFamily="34" charset="0"/>
              </a:rPr>
              <a:pPr/>
              <a:t>13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0695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hlinkClick r:id="rId3"/>
              </a:rPr>
              <a:t>http://www.un.org/en/members/index.shtml</a:t>
            </a:r>
            <a:r>
              <a:rPr lang="en-US" dirty="0" smtClean="0"/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[go to UN data Web site]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/>
          <a:lstStyle/>
          <a:p>
            <a:fld id="{B2DD3EB5-F2FD-4020-86CA-5ACC591B5ACB}" type="slidenum">
              <a:rPr lang="en-US" smtClean="0">
                <a:latin typeface="Calibri" panose="020F0502020204030204" pitchFamily="34" charset="0"/>
              </a:rPr>
              <a:pPr/>
              <a:t>14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065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INSERT UN LOGO</a:t>
            </a:r>
          </a:p>
          <a:p>
            <a:endParaRPr lang="en-US" dirty="0" smtClean="0"/>
          </a:p>
          <a:p>
            <a:r>
              <a:rPr lang="en-US" dirty="0" smtClean="0"/>
              <a:t>UN Charter, Goal:  Global association</a:t>
            </a:r>
            <a:r>
              <a:rPr lang="en-US" baseline="0" dirty="0" smtClean="0"/>
              <a:t> of governments cooperating in international law, international security, economic development, and social equity</a:t>
            </a:r>
          </a:p>
          <a:p>
            <a:endParaRPr lang="en-US" baseline="0" dirty="0" smtClean="0"/>
          </a:p>
          <a:p>
            <a:r>
              <a:rPr lang="en-US" baseline="0" dirty="0" smtClean="0"/>
              <a:t>Managing the effects of </a:t>
            </a:r>
            <a:r>
              <a:rPr lang="en-US" u="sng" baseline="0" dirty="0" smtClean="0"/>
              <a:t>globalization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World Trade Organization:</a:t>
            </a:r>
          </a:p>
          <a:p>
            <a:r>
              <a:rPr lang="en-US" dirty="0" smtClean="0"/>
              <a:t>1995</a:t>
            </a:r>
            <a:r>
              <a:rPr lang="en-US" baseline="0" dirty="0" smtClean="0"/>
              <a:t> established and administers trade agreements among 150 nations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UN Security</a:t>
            </a:r>
            <a:r>
              <a:rPr lang="en-US" baseline="0" dirty="0" smtClean="0"/>
              <a:t> Council:</a:t>
            </a:r>
          </a:p>
          <a:p>
            <a:r>
              <a:rPr lang="en-US" baseline="0" dirty="0" smtClean="0"/>
              <a:t>Most important UN policy-making body</a:t>
            </a:r>
          </a:p>
          <a:p>
            <a:r>
              <a:rPr lang="en-US" baseline="0" dirty="0" smtClean="0"/>
              <a:t>5 permanent members are France, China, Russia, United Kingdom, U.S.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/>
          <a:lstStyle/>
          <a:p>
            <a:fld id="{B2DD3EB5-F2FD-4020-86CA-5ACC591B5ACB}" type="slidenum">
              <a:rPr lang="en-US" smtClean="0">
                <a:latin typeface="Calibri" panose="020F0502020204030204" pitchFamily="34" charset="0"/>
              </a:rPr>
              <a:pPr/>
              <a:t>15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1359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NSA</a:t>
            </a:r>
            <a:r>
              <a:rPr lang="en-US" baseline="0" dirty="0" smtClean="0"/>
              <a:t> coordinates, directs, and performs highly specialized activities to protect U.S. government information systems and produce foreign intelligence information – </a:t>
            </a:r>
          </a:p>
          <a:p>
            <a:r>
              <a:rPr lang="en-US" baseline="0" dirty="0" smtClean="0"/>
              <a:t>One of most secretive U.S. agencies</a:t>
            </a:r>
          </a:p>
          <a:p>
            <a:r>
              <a:rPr lang="en-US" baseline="0" dirty="0" smtClean="0"/>
              <a:t>Picture: 2013 </a:t>
            </a:r>
          </a:p>
          <a:p>
            <a:r>
              <a:rPr lang="en-US" dirty="0" smtClean="0"/>
              <a:t>http://www.nytimes.com/imagepages/2009/12/06/world/06reconstruct-graphic.html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/>
          <a:lstStyle/>
          <a:p>
            <a:fld id="{B2DD3EB5-F2FD-4020-86CA-5ACC591B5ACB}" type="slidenum">
              <a:rPr lang="en-US" smtClean="0">
                <a:latin typeface="Calibri" panose="020F0502020204030204" pitchFamily="34" charset="0"/>
              </a:rPr>
              <a:pPr/>
              <a:t>16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254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NATO: http://www.nato.int/</a:t>
            </a:r>
          </a:p>
          <a:p>
            <a:r>
              <a:rPr lang="en-US" baseline="0" dirty="0" smtClean="0"/>
              <a:t>responding </a:t>
            </a:r>
            <a:r>
              <a:rPr lang="en-US" baseline="0" dirty="0" smtClean="0"/>
              <a:t>to USSR aggression  </a:t>
            </a:r>
          </a:p>
          <a:p>
            <a:r>
              <a:rPr lang="en-US" baseline="0" dirty="0" smtClean="0"/>
              <a:t>West Germany, but not East Germany</a:t>
            </a:r>
          </a:p>
          <a:p>
            <a:endParaRPr lang="en-US" baseline="0" dirty="0" smtClean="0"/>
          </a:p>
          <a:p>
            <a:pPr>
              <a:lnSpc>
                <a:spcPct val="90000"/>
              </a:lnSpc>
            </a:pPr>
            <a:r>
              <a:rPr lang="en-US" sz="3400" dirty="0" smtClean="0"/>
              <a:t>Warsaw Pact formed in opposition</a:t>
            </a:r>
          </a:p>
          <a:p>
            <a:pPr lvl="1">
              <a:lnSpc>
                <a:spcPct val="90000"/>
              </a:lnSpc>
            </a:pPr>
            <a:r>
              <a:rPr lang="en-US" sz="3200" dirty="0" smtClean="0"/>
              <a:t>Communist nations of Eastern Europe, USSR and its satellites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/>
          <a:lstStyle/>
          <a:p>
            <a:fld id="{B2DD3EB5-F2FD-4020-86CA-5ACC591B5ACB}" type="slidenum">
              <a:rPr lang="en-US" smtClean="0">
                <a:latin typeface="Calibri" panose="020F0502020204030204" pitchFamily="34" charset="0"/>
              </a:rPr>
              <a:pPr/>
              <a:t>17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8457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/>
          <a:lstStyle/>
          <a:p>
            <a:fld id="{B2DD3EB5-F2FD-4020-86CA-5ACC591B5ACB}" type="slidenum">
              <a:rPr lang="en-US" smtClean="0">
                <a:latin typeface="Calibri" panose="020F0502020204030204" pitchFamily="34" charset="0"/>
              </a:rPr>
              <a:pPr/>
              <a:t>18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4685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hlinkClick r:id="rId3"/>
              </a:rPr>
              <a:t>http://www.youtube.com/watch?v=7xLMpd_iZvc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/>
          <a:lstStyle/>
          <a:p>
            <a:fld id="{B2DD3EB5-F2FD-4020-86CA-5ACC591B5ACB}" type="slidenum">
              <a:rPr lang="en-US" smtClean="0">
                <a:latin typeface="Calibri" panose="020F0502020204030204" pitchFamily="34" charset="0"/>
              </a:rPr>
              <a:pPr/>
              <a:t>19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1676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/>
          <a:lstStyle/>
          <a:p>
            <a:fld id="{B2DD3EB5-F2FD-4020-86CA-5ACC591B5ACB}" type="slidenum">
              <a:rPr lang="en-US" smtClean="0">
                <a:latin typeface="Calibri" panose="020F0502020204030204" pitchFamily="34" charset="0"/>
              </a:rPr>
              <a:pPr/>
              <a:t>20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056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Video Link: </a:t>
            </a:r>
            <a:r>
              <a:rPr lang="en-US" sz="1200" b="1" kern="1200" dirty="0" smtClean="0">
                <a:solidFill>
                  <a:schemeClr val="tx1"/>
                </a:solidFill>
                <a:ea typeface="+mn-ea"/>
                <a:cs typeface="+mn-cs"/>
              </a:rPr>
              <a:t>https://www.youtube.com/watch?v=aGmiw_rrNxk</a:t>
            </a:r>
            <a:endParaRPr lang="en-US" sz="1200" kern="1200" dirty="0" smtClean="0">
              <a:solidFill>
                <a:schemeClr val="tx1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08016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/>
          <a:lstStyle/>
          <a:p>
            <a:fld id="{B2DD3EB5-F2FD-4020-86CA-5ACC591B5ACB}" type="slidenum">
              <a:rPr lang="en-US" smtClean="0">
                <a:latin typeface="Calibri" panose="020F0502020204030204" pitchFamily="34" charset="0"/>
              </a:rPr>
              <a:pPr/>
              <a:t>22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8013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Department</a:t>
            </a:r>
            <a:r>
              <a:rPr lang="en-US" baseline="0" dirty="0" smtClean="0"/>
              <a:t> of Homeland Security</a:t>
            </a:r>
            <a:r>
              <a:rPr lang="en-US" dirty="0" smtClean="0"/>
              <a:t> = new</a:t>
            </a:r>
            <a:r>
              <a:rPr lang="en-US" baseline="0" dirty="0" smtClean="0"/>
              <a:t> cabinet-level </a:t>
            </a:r>
            <a:r>
              <a:rPr lang="en-US" baseline="0" dirty="0" smtClean="0"/>
              <a:t>department</a:t>
            </a:r>
          </a:p>
          <a:p>
            <a:r>
              <a:rPr lang="en-US" dirty="0" smtClean="0"/>
              <a:t>http://www.dhs.gov/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/>
          <a:lstStyle/>
          <a:p>
            <a:fld id="{B2DD3EB5-F2FD-4020-86CA-5ACC591B5ACB}" type="slidenum">
              <a:rPr lang="en-US" smtClean="0">
                <a:latin typeface="Calibri" panose="020F0502020204030204" pitchFamily="34" charset="0"/>
              </a:rPr>
              <a:pPr/>
              <a:t>23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8368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Frontline video clip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/>
          <a:lstStyle/>
          <a:p>
            <a:fld id="{B2DD3EB5-F2FD-4020-86CA-5ACC591B5ACB}" type="slidenum">
              <a:rPr lang="en-US" smtClean="0">
                <a:latin typeface="Calibri" panose="020F0502020204030204" pitchFamily="34" charset="0"/>
              </a:rPr>
              <a:pPr/>
              <a:t>25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853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video could not be linked. It shows the recruitment of young</a:t>
            </a:r>
            <a:r>
              <a:rPr lang="en-US" baseline="0" dirty="0" smtClean="0"/>
              <a:t> Afghanistan boys into the Taliban.  </a:t>
            </a:r>
            <a:endParaRPr lang="en-US" dirty="0" smtClean="0"/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http://www.cnn.com/video/#/video/world/2009/08/10/generation.islam.madrassas.cnn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/>
          <a:lstStyle/>
          <a:p>
            <a:fld id="{B2DD3EB5-F2FD-4020-86CA-5ACC591B5ACB}" type="slidenum">
              <a:rPr lang="en-US" smtClean="0">
                <a:latin typeface="Calibri" panose="020F0502020204030204" pitchFamily="34" charset="0"/>
              </a:rPr>
              <a:pPr/>
              <a:t>26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5740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0635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/>
          <a:lstStyle/>
          <a:p>
            <a:fld id="{B2DD3EB5-F2FD-4020-86CA-5ACC591B5ACB}" type="slidenum">
              <a:rPr lang="en-US" smtClean="0">
                <a:latin typeface="Calibri" panose="020F0502020204030204" pitchFamily="34" charset="0"/>
              </a:rPr>
              <a:pPr/>
              <a:t>29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70490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/>
          <a:lstStyle/>
          <a:p>
            <a:fld id="{B2DD3EB5-F2FD-4020-86CA-5ACC591B5ACB}" type="slidenum">
              <a:rPr lang="en-US" smtClean="0">
                <a:latin typeface="Calibri" panose="020F0502020204030204" pitchFamily="34" charset="0"/>
              </a:rPr>
              <a:pPr/>
              <a:t>31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26127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hlinkClick r:id="rId3"/>
              </a:rPr>
              <a:t>http://www.nytimes.com/2007/04/02/us/20070402_CLIMATE_GRAPHIC.html?_r=1&amp;ref=globalwarming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http://www.nytimes.com/interactive/2009/12/05/world/climate-graphic-players.html?ref=world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http://video.nytimes.com/video/2009/12/14/world/1247466125010/poorer-countries-upend-climate-talks.html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YouTube</a:t>
            </a:r>
            <a:r>
              <a:rPr lang="en-US" baseline="0" dirty="0" smtClean="0"/>
              <a:t> Video Link: </a:t>
            </a:r>
            <a:r>
              <a:rPr lang="en-US" sz="1200" b="1" kern="1200" dirty="0" smtClean="0">
                <a:solidFill>
                  <a:schemeClr val="tx1"/>
                </a:solidFill>
                <a:ea typeface="+mn-ea"/>
                <a:cs typeface="+mn-cs"/>
              </a:rPr>
              <a:t>https://www.youtube.com/watch?v=dEPOjc0dlWY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/>
          <a:lstStyle/>
          <a:p>
            <a:fld id="{B2DD3EB5-F2FD-4020-86CA-5ACC591B5ACB}" type="slidenum">
              <a:rPr lang="en-US" smtClean="0">
                <a:latin typeface="Calibri" panose="020F0502020204030204" pitchFamily="34" charset="0"/>
              </a:rPr>
              <a:pPr/>
              <a:t>32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945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President Obama</a:t>
            </a:r>
            <a:r>
              <a:rPr lang="en-US" baseline="0" dirty="0" smtClean="0"/>
              <a:t> saying he will review the NSA surveillance program</a:t>
            </a:r>
          </a:p>
          <a:p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Video Link: </a:t>
            </a:r>
            <a:r>
              <a:rPr lang="en-US" sz="1200" b="1" kern="1200" dirty="0" smtClean="0">
                <a:solidFill>
                  <a:schemeClr val="tx1"/>
                </a:solidFill>
                <a:ea typeface="+mn-ea"/>
                <a:cs typeface="+mn-cs"/>
              </a:rPr>
              <a:t>https://www.youtube.com/watch?v=gMnEJhYCMq0</a:t>
            </a:r>
            <a:endParaRPr lang="en-US" sz="1200" kern="1200" dirty="0" smtClean="0">
              <a:solidFill>
                <a:schemeClr val="tx1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5655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1741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</a:t>
            </a:r>
            <a:r>
              <a:rPr lang="en-US" baseline="0" dirty="0" smtClean="0"/>
              <a:t>p Art photo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/>
          <a:lstStyle/>
          <a:p>
            <a:fld id="{B2DD3EB5-F2FD-4020-86CA-5ACC591B5ACB}" type="slidenum">
              <a:rPr lang="en-US" smtClean="0">
                <a:latin typeface="Calibri" panose="020F0502020204030204" pitchFamily="34" charset="0"/>
              </a:rPr>
              <a:pPr/>
              <a:t>6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1820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Diplomacy:  talking and working with other countries to negotiate agreements and influence each other’s</a:t>
            </a:r>
            <a:r>
              <a:rPr lang="en-US" baseline="0" dirty="0" smtClean="0"/>
              <a:t> </a:t>
            </a:r>
            <a:r>
              <a:rPr lang="en-US" dirty="0" smtClean="0"/>
              <a:t>behavior</a:t>
            </a:r>
          </a:p>
          <a:p>
            <a:r>
              <a:rPr lang="en-US" dirty="0" smtClean="0"/>
              <a:t>Trade policies and restraints (imposing tariffs, allowing free trade)</a:t>
            </a:r>
          </a:p>
          <a:p>
            <a:r>
              <a:rPr lang="en-US" dirty="0" smtClean="0"/>
              <a:t>Defense practices</a:t>
            </a:r>
          </a:p>
          <a:p>
            <a:pPr lvl="1"/>
            <a:r>
              <a:rPr lang="en-US" dirty="0" smtClean="0"/>
              <a:t>Weapons systems; deterrence </a:t>
            </a:r>
          </a:p>
          <a:p>
            <a:pPr lvl="1"/>
            <a:r>
              <a:rPr lang="en-US" dirty="0" smtClean="0"/>
              <a:t>Military actions</a:t>
            </a:r>
          </a:p>
          <a:p>
            <a:r>
              <a:rPr lang="en-US" dirty="0" smtClean="0"/>
              <a:t>Providing economic assistance or aid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/>
          <a:lstStyle/>
          <a:p>
            <a:fld id="{B2DD3EB5-F2FD-4020-86CA-5ACC591B5ACB}" type="slidenum">
              <a:rPr lang="en-US" smtClean="0">
                <a:latin typeface="Calibri" panose="020F0502020204030204" pitchFamily="34" charset="0"/>
              </a:rPr>
              <a:pPr/>
              <a:t>7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552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  <a:hlinkClick r:id="rId3"/>
              </a:rPr>
              <a:t>National Security Council </a:t>
            </a:r>
            <a:r>
              <a:rPr lang="en-US" dirty="0" smtClean="0">
                <a:solidFill>
                  <a:schemeClr val="bg1"/>
                </a:solidFill>
              </a:rPr>
              <a:t>(Domestic advisers)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  <a:hlinkClick r:id="rId4"/>
              </a:rPr>
              <a:t>Joint Chiefs of Staff </a:t>
            </a:r>
            <a:r>
              <a:rPr lang="en-US" dirty="0" smtClean="0">
                <a:solidFill>
                  <a:schemeClr val="bg1"/>
                </a:solidFill>
              </a:rPr>
              <a:t>(Military advisers)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  <a:hlinkClick r:id="rId5"/>
              </a:rPr>
              <a:t>Defense Department</a:t>
            </a:r>
            <a:r>
              <a:rPr lang="en-US" dirty="0" smtClean="0">
                <a:solidFill>
                  <a:schemeClr val="bg1"/>
                </a:solidFill>
              </a:rPr>
              <a:t> (Sec. Chuck Hagel)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  <a:hlinkClick r:id="rId6"/>
              </a:rPr>
              <a:t>Secretary of State </a:t>
            </a:r>
            <a:r>
              <a:rPr lang="en-US" dirty="0" smtClean="0">
                <a:solidFill>
                  <a:schemeClr val="bg1"/>
                </a:solidFill>
              </a:rPr>
              <a:t>(Sec. John Kerry)</a:t>
            </a:r>
          </a:p>
          <a:p>
            <a:r>
              <a:rPr lang="en-US" baseline="0" dirty="0" smtClean="0"/>
              <a:t>Review </a:t>
            </a:r>
            <a:r>
              <a:rPr lang="en-US" baseline="0" dirty="0" smtClean="0"/>
              <a:t>the DOD.gov for variety of news and activities under the auspices of this Cabinet department. </a:t>
            </a:r>
          </a:p>
          <a:p>
            <a:r>
              <a:rPr lang="en-US" baseline="0" dirty="0" smtClean="0"/>
              <a:t>Also view the dod.gov tab, “Top Issues.”  </a:t>
            </a:r>
          </a:p>
          <a:p>
            <a:endParaRPr lang="en-US" baseline="0" dirty="0" smtClean="0"/>
          </a:p>
          <a:p>
            <a:r>
              <a:rPr lang="en-US" dirty="0" smtClean="0"/>
              <a:t>https://www.youtube.com/watch?v=ztVXGWxiFNY   video on</a:t>
            </a:r>
            <a:r>
              <a:rPr lang="en-US" baseline="0" dirty="0" smtClean="0"/>
              <a:t> the top issue of sexual assault in the military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/>
          <a:lstStyle/>
          <a:p>
            <a:fld id="{B2DD3EB5-F2FD-4020-86CA-5ACC591B5ACB}" type="slidenum">
              <a:rPr lang="en-US" smtClean="0">
                <a:latin typeface="Calibri" panose="020F0502020204030204" pitchFamily="34" charset="0"/>
              </a:rPr>
              <a:pPr/>
              <a:t>8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5168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Washington Post January 7, 2013</a:t>
            </a:r>
          </a:p>
          <a:p>
            <a:r>
              <a:rPr lang="en-US" baseline="0" dirty="0" smtClean="0"/>
              <a:t>America’s staggering defense budget, in </a:t>
            </a:r>
            <a:r>
              <a:rPr lang="en-US" baseline="0" dirty="0" smtClean="0"/>
              <a:t>charts</a:t>
            </a:r>
          </a:p>
          <a:p>
            <a:r>
              <a:rPr lang="en-US" baseline="0" dirty="0" smtClean="0"/>
              <a:t>http://www.washingtonpost.com/blogs/wonkblog/wp/2013/01/07/everything-chuck-hagel-needs-to-know-about-the-defense-budget-in-charts/ </a:t>
            </a:r>
          </a:p>
          <a:p>
            <a:endParaRPr lang="en-US" baseline="0" dirty="0" smtClean="0"/>
          </a:p>
          <a:p>
            <a:r>
              <a:rPr lang="en-US" dirty="0" smtClean="0"/>
              <a:t>Washington Post January 7, 2013</a:t>
            </a:r>
          </a:p>
          <a:p>
            <a:r>
              <a:rPr lang="en-US" baseline="0" dirty="0" smtClean="0"/>
              <a:t>America’s staggering defense budget, in charts</a:t>
            </a:r>
          </a:p>
          <a:p>
            <a:endParaRPr lang="en-US" baseline="0" dirty="0" smtClean="0"/>
          </a:p>
          <a:p>
            <a:r>
              <a:rPr lang="en-US" baseline="0" dirty="0" smtClean="0"/>
              <a:t>Discussion of where the US Spends its money.  The “blowout” pie slice are called “Discretionary spending” the rest of US budget is non-discretionary, i.e., we are under obligations to spend it.  Is this the proper balance of federal spending?  Do you support or oppose this much defense spending? 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/>
          <a:lstStyle/>
          <a:p>
            <a:fld id="{B2DD3EB5-F2FD-4020-86CA-5ACC591B5ACB}" type="slidenum">
              <a:rPr lang="en-US" smtClean="0">
                <a:latin typeface="Calibri" panose="020F0502020204030204" pitchFamily="34" charset="0"/>
              </a:rPr>
              <a:pPr/>
              <a:t>9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816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Foreign aid is given to nations that can</a:t>
            </a:r>
            <a:r>
              <a:rPr lang="en-US" baseline="0" dirty="0" smtClean="0"/>
              <a:t> support U.S. foreign policy goals.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2963" y="9119173"/>
            <a:ext cx="3170583" cy="480388"/>
          </a:xfrm>
          <a:prstGeom prst="rect">
            <a:avLst/>
          </a:prstGeom>
        </p:spPr>
        <p:txBody>
          <a:bodyPr/>
          <a:lstStyle/>
          <a:p>
            <a:fld id="{B2DD3EB5-F2FD-4020-86CA-5ACC591B5ACB}" type="slidenum">
              <a:rPr lang="en-US" smtClean="0">
                <a:latin typeface="Calibri" panose="020F0502020204030204" pitchFamily="34" charset="0"/>
              </a:rPr>
              <a:pPr/>
              <a:t>10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466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Calibri" panose="020F050202020403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409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198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301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6420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936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159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298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220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0205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782E8-A4FD-4B56-9DDD-CB3BE0603B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1316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799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Calibri" panose="020F050202020403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34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290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965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549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210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68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101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  <a:latin typeface="Calibri" panose="020F0502020204030204" pitchFamily="34" charset="0"/>
              </a:defRPr>
            </a:lvl1pPr>
          </a:lstStyle>
          <a:p>
            <a:fld id="{A009892A-0574-4753-B3B5-882803074C2D}" type="datetimeFigureOut">
              <a:rPr lang="en-US" smtClean="0"/>
              <a:pPr/>
              <a:t>11/5/2014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  <a:latin typeface="Calibri" panose="020F0502020204030204" pitchFamily="34" charset="0"/>
              </a:defRPr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371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Calibri" panose="020F050202020403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Calibri" panose="020F050202020403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Calibri" panose="020F050202020403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Calibri" panose="020F050202020403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Calibri" panose="020F050202020403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Calibri" panose="020F050202020403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.org/en/members/index.shtm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hyperlink" Target="http://www.nato.int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7xLMpd_iZvc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_aCAC-rcP9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hyperlink" Target="http://www.dhs.gov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nn.com/video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Gmiw_rrNx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9.xml"/><Relationship Id="rId5" Type="http://schemas.openxmlformats.org/officeDocument/2006/relationships/hyperlink" Target="https://www.youtube.com/watch?v=dEPOjc0dlWY" TargetMode="External"/><Relationship Id="rId4" Type="http://schemas.openxmlformats.org/officeDocument/2006/relationships/hyperlink" Target="http://www.nytimes.com/2007/04/02/us/20070402_CLIMATE_GRAPHIC.html?_r=1&amp;ref=globalwarming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MnEJhYCMq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hyperlink" Target="http://www.state.gov/secretary/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hyperlink" Target="http://www.defense.gov/" TargetMode="External"/><Relationship Id="rId5" Type="http://schemas.openxmlformats.org/officeDocument/2006/relationships/hyperlink" Target="http://www.jcs.mil/" TargetMode="External"/><Relationship Id="rId4" Type="http://schemas.openxmlformats.org/officeDocument/2006/relationships/hyperlink" Target="http://www.whitehouse.gov/administration/eop/nsc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shingtonpost.com/blogs/wonkblog/wp/2013/01/07/everything-chuck-hagel-needs-to-know-about-the-defense-budget-in-charts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5073628"/>
            <a:ext cx="8077200" cy="1784372"/>
          </a:xfrm>
          <a:noFill/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Chapter Twelve: </a:t>
            </a:r>
            <a:r>
              <a:rPr lang="en-US" b="1" dirty="0" smtClean="0">
                <a:solidFill>
                  <a:schemeClr val="bg1"/>
                </a:solidFill>
              </a:rPr>
              <a:t>Foreign </a:t>
            </a:r>
            <a:r>
              <a:rPr lang="en-US" b="1" dirty="0" smtClean="0">
                <a:solidFill>
                  <a:schemeClr val="bg1"/>
                </a:solidFill>
              </a:rPr>
              <a:t>Policy and 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Homeland Security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45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7886700" cy="1325563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Foreign </a:t>
            </a:r>
            <a:r>
              <a:rPr lang="en-US" sz="4400" b="1" dirty="0" smtClean="0">
                <a:solidFill>
                  <a:schemeClr val="bg1"/>
                </a:solidFill>
              </a:rPr>
              <a:t>Aid Policy</a:t>
            </a:r>
            <a:endParaRPr lang="en-US" sz="4400" b="1" dirty="0">
              <a:solidFill>
                <a:schemeClr val="bg1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95400"/>
            <a:ext cx="7770600" cy="5946775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Economic and military </a:t>
            </a:r>
            <a:r>
              <a:rPr lang="en-US" sz="2800" b="1" dirty="0" smtClean="0">
                <a:solidFill>
                  <a:schemeClr val="bg1"/>
                </a:solidFill>
              </a:rPr>
              <a:t>assistance</a:t>
            </a:r>
          </a:p>
          <a:p>
            <a:endParaRPr lang="en-US" sz="2800" b="1" dirty="0" smtClean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1% of federal budget</a:t>
            </a:r>
          </a:p>
          <a:p>
            <a:endParaRPr lang="en-US" sz="2800" b="1" dirty="0" smtClean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Largest recipients:  Israel, Afghanistan, Egypt, Iraq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Humanitarian </a:t>
            </a:r>
            <a:r>
              <a:rPr lang="en-US" sz="2800" b="1" dirty="0">
                <a:solidFill>
                  <a:schemeClr val="bg1"/>
                </a:solidFill>
              </a:rPr>
              <a:t>and strategic </a:t>
            </a:r>
            <a:r>
              <a:rPr lang="en-US" sz="2800" b="1" dirty="0" smtClean="0">
                <a:solidFill>
                  <a:schemeClr val="bg1"/>
                </a:solidFill>
              </a:rPr>
              <a:t>purposes</a:t>
            </a:r>
          </a:p>
          <a:p>
            <a:endParaRPr lang="en-US" sz="2800" b="1" dirty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How does giving foreign aid benefit the U.S.?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15784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28600"/>
            <a:ext cx="7239000" cy="6458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27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2286000"/>
            <a:ext cx="7886700" cy="1768474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How Was </a:t>
            </a:r>
            <a:r>
              <a:rPr lang="en-US" sz="4800" b="1" dirty="0" smtClean="0">
                <a:solidFill>
                  <a:schemeClr val="bg1"/>
                </a:solidFill>
              </a:rPr>
              <a:t>U.S</a:t>
            </a:r>
            <a:r>
              <a:rPr lang="en-US" sz="4800" b="1" dirty="0" smtClean="0">
                <a:solidFill>
                  <a:schemeClr val="bg1"/>
                </a:solidFill>
              </a:rPr>
              <a:t>. Foreign Policy</a:t>
            </a:r>
            <a:br>
              <a:rPr lang="en-US" sz="4800" b="1" dirty="0" smtClean="0">
                <a:solidFill>
                  <a:schemeClr val="bg1"/>
                </a:solidFill>
              </a:rPr>
            </a:br>
            <a:r>
              <a:rPr lang="en-US" sz="4800" b="1" dirty="0" smtClean="0">
                <a:solidFill>
                  <a:schemeClr val="bg1"/>
                </a:solidFill>
              </a:rPr>
              <a:t> Impacted by World War II?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0360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914400"/>
            <a:ext cx="9372600" cy="1447800"/>
          </a:xfrm>
        </p:spPr>
        <p:txBody>
          <a:bodyPr>
            <a:normAutofit/>
          </a:bodyPr>
          <a:lstStyle/>
          <a:p>
            <a:pPr algn="l"/>
            <a:r>
              <a:rPr lang="en-US" sz="3800" b="1" dirty="0" smtClean="0">
                <a:solidFill>
                  <a:schemeClr val="bg1"/>
                </a:solidFill>
              </a:rPr>
              <a:t>World War II Spurred Development of Key Foreign Policy Institutions (Overview)</a:t>
            </a:r>
            <a:endParaRPr lang="en-US" sz="3800" b="1" dirty="0">
              <a:solidFill>
                <a:schemeClr val="bg1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09800"/>
            <a:ext cx="8305800" cy="43434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600" b="1" dirty="0">
                <a:solidFill>
                  <a:schemeClr val="bg1"/>
                </a:solidFill>
              </a:rPr>
              <a:t>United </a:t>
            </a:r>
            <a:r>
              <a:rPr lang="en-US" sz="2600" b="1" dirty="0" smtClean="0">
                <a:solidFill>
                  <a:schemeClr val="bg1"/>
                </a:solidFill>
              </a:rPr>
              <a:t>Nations(1945</a:t>
            </a:r>
            <a:r>
              <a:rPr lang="en-US" sz="2600" b="1" dirty="0">
                <a:solidFill>
                  <a:schemeClr val="bg1"/>
                </a:solidFill>
              </a:rPr>
              <a:t>) </a:t>
            </a:r>
            <a:endParaRPr lang="en-US" sz="2600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600" b="1" dirty="0" smtClean="0">
                <a:solidFill>
                  <a:schemeClr val="bg1"/>
                </a:solidFill>
              </a:rPr>
              <a:t>National </a:t>
            </a:r>
            <a:r>
              <a:rPr lang="en-US" sz="2600" b="1" dirty="0" smtClean="0">
                <a:solidFill>
                  <a:schemeClr val="bg1"/>
                </a:solidFill>
              </a:rPr>
              <a:t>Security Council (1947) </a:t>
            </a:r>
          </a:p>
          <a:p>
            <a:pPr>
              <a:lnSpc>
                <a:spcPct val="90000"/>
              </a:lnSpc>
            </a:pPr>
            <a:r>
              <a:rPr lang="en-US" sz="2600" b="1" dirty="0" smtClean="0">
                <a:solidFill>
                  <a:schemeClr val="bg1"/>
                </a:solidFill>
              </a:rPr>
              <a:t>Central </a:t>
            </a:r>
            <a:r>
              <a:rPr lang="en-US" sz="2600" b="1" dirty="0" smtClean="0">
                <a:solidFill>
                  <a:schemeClr val="bg1"/>
                </a:solidFill>
              </a:rPr>
              <a:t>Intelligence Agency (1947) </a:t>
            </a:r>
          </a:p>
          <a:p>
            <a:pPr>
              <a:lnSpc>
                <a:spcPct val="90000"/>
              </a:lnSpc>
            </a:pPr>
            <a:r>
              <a:rPr lang="en-US" sz="2600" b="1" dirty="0" smtClean="0">
                <a:solidFill>
                  <a:schemeClr val="bg1"/>
                </a:solidFill>
              </a:rPr>
              <a:t>Marshall Plan </a:t>
            </a:r>
            <a:r>
              <a:rPr lang="en-US" sz="2600" b="1" dirty="0" smtClean="0">
                <a:solidFill>
                  <a:schemeClr val="bg1"/>
                </a:solidFill>
              </a:rPr>
              <a:t>(1948)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Rebuild Europe, strengthen alliances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Significant foreign aid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Prevent spread of communism</a:t>
            </a:r>
          </a:p>
          <a:p>
            <a:pPr>
              <a:lnSpc>
                <a:spcPct val="90000"/>
              </a:lnSpc>
            </a:pPr>
            <a:r>
              <a:rPr lang="en-US" sz="2600" b="1" dirty="0" smtClean="0">
                <a:solidFill>
                  <a:schemeClr val="bg1"/>
                </a:solidFill>
              </a:rPr>
              <a:t>NATO </a:t>
            </a:r>
            <a:r>
              <a:rPr lang="en-US" sz="2600" b="1" dirty="0" smtClean="0">
                <a:solidFill>
                  <a:schemeClr val="bg1"/>
                </a:solidFill>
              </a:rPr>
              <a:t>(1949</a:t>
            </a:r>
            <a:r>
              <a:rPr lang="en-US" sz="2600" b="1" dirty="0">
                <a:solidFill>
                  <a:schemeClr val="bg1"/>
                </a:solidFill>
              </a:rPr>
              <a:t>)</a:t>
            </a:r>
            <a:endParaRPr lang="en-US" sz="2600" b="1" dirty="0" smtClean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36533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2438400"/>
            <a:ext cx="8001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  <a:hlinkClick r:id="rId3"/>
              </a:rPr>
              <a:t>United Nations</a:t>
            </a:r>
            <a:endParaRPr lang="en-US" sz="2800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endParaRPr lang="en-US" sz="2800" b="1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“</a:t>
            </a:r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global association of governments facilitating cooperation in international law, international security, economic development, and social equity.” 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66800" y="1143000"/>
            <a:ext cx="6858000" cy="99060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0" kern="120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4400" b="1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The United Nations</a:t>
            </a:r>
            <a:endParaRPr lang="en-US" sz="4400" b="1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13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The United </a:t>
            </a:r>
            <a:r>
              <a:rPr lang="en-US" b="1" dirty="0">
                <a:solidFill>
                  <a:schemeClr val="bg1"/>
                </a:solidFill>
              </a:rPr>
              <a:t>Nations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305800" cy="5181600"/>
          </a:xfrm>
        </p:spPr>
        <p:txBody>
          <a:bodyPr>
            <a:normAutofit fontScale="92500" lnSpcReduction="20000"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Created in 1945 with 50 other </a:t>
            </a:r>
            <a:r>
              <a:rPr lang="en-US" sz="3200" b="1" dirty="0" smtClean="0">
                <a:solidFill>
                  <a:schemeClr val="bg1"/>
                </a:solidFill>
              </a:rPr>
              <a:t>nations </a:t>
            </a:r>
          </a:p>
          <a:p>
            <a:pPr lvl="1"/>
            <a:r>
              <a:rPr lang="en-US" sz="3200" b="1" dirty="0" smtClean="0">
                <a:solidFill>
                  <a:schemeClr val="bg1"/>
                </a:solidFill>
              </a:rPr>
              <a:t>Now, 192 member states</a:t>
            </a:r>
          </a:p>
          <a:p>
            <a:pPr lvl="1"/>
            <a:endParaRPr lang="en-US" sz="3200" b="1" dirty="0">
              <a:solidFill>
                <a:schemeClr val="bg1"/>
              </a:solidFill>
            </a:endParaRPr>
          </a:p>
          <a:p>
            <a:r>
              <a:rPr lang="en-US" sz="3200" b="1" dirty="0" smtClean="0">
                <a:solidFill>
                  <a:schemeClr val="bg1"/>
                </a:solidFill>
              </a:rPr>
              <a:t>Goal:  promote cooperation; manage the effects of globalization</a:t>
            </a:r>
          </a:p>
          <a:p>
            <a:endParaRPr lang="en-US" sz="3200" b="1" dirty="0">
              <a:solidFill>
                <a:schemeClr val="bg1"/>
              </a:solidFill>
            </a:endParaRPr>
          </a:p>
          <a:p>
            <a:r>
              <a:rPr lang="en-US" sz="3200" b="1" dirty="0" smtClean="0">
                <a:solidFill>
                  <a:schemeClr val="bg1"/>
                </a:solidFill>
              </a:rPr>
              <a:t>Affiliated agencies</a:t>
            </a:r>
            <a:endParaRPr lang="en-US" sz="3200" b="1" dirty="0">
              <a:solidFill>
                <a:schemeClr val="bg1"/>
              </a:solidFill>
            </a:endParaRPr>
          </a:p>
          <a:p>
            <a:pPr lvl="1"/>
            <a:r>
              <a:rPr lang="en-US" sz="2800" b="1" dirty="0" smtClean="0">
                <a:solidFill>
                  <a:schemeClr val="bg1"/>
                </a:solidFill>
              </a:rPr>
              <a:t>World </a:t>
            </a:r>
            <a:r>
              <a:rPr lang="en-US" sz="2800" b="1" dirty="0">
                <a:solidFill>
                  <a:schemeClr val="bg1"/>
                </a:solidFill>
              </a:rPr>
              <a:t>Bank, International Monetary </a:t>
            </a:r>
            <a:r>
              <a:rPr lang="en-US" sz="2800" b="1" dirty="0" smtClean="0">
                <a:solidFill>
                  <a:schemeClr val="bg1"/>
                </a:solidFill>
              </a:rPr>
              <a:t>Fund, World Trade Organization (1995)</a:t>
            </a:r>
          </a:p>
          <a:p>
            <a:pPr lvl="1"/>
            <a:endParaRPr lang="en-US" sz="2800" b="1" dirty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UN Security </a:t>
            </a:r>
            <a:r>
              <a:rPr lang="en-US" b="1" dirty="0">
                <a:solidFill>
                  <a:schemeClr val="bg1"/>
                </a:solidFill>
              </a:rPr>
              <a:t>Council</a:t>
            </a:r>
          </a:p>
          <a:p>
            <a:pPr lvl="1"/>
            <a:r>
              <a:rPr lang="en-US" sz="2800" b="1" dirty="0" smtClean="0">
                <a:solidFill>
                  <a:schemeClr val="bg1"/>
                </a:solidFill>
              </a:rPr>
              <a:t>Five </a:t>
            </a:r>
            <a:r>
              <a:rPr lang="en-US" sz="2800" b="1" dirty="0">
                <a:solidFill>
                  <a:schemeClr val="bg1"/>
                </a:solidFill>
              </a:rPr>
              <a:t>permanent members with veto </a:t>
            </a:r>
            <a:r>
              <a:rPr lang="en-US" sz="2800" b="1" dirty="0" smtClean="0">
                <a:solidFill>
                  <a:schemeClr val="bg1"/>
                </a:solidFill>
              </a:rPr>
              <a:t>power</a:t>
            </a:r>
          </a:p>
          <a:p>
            <a:pPr lvl="1"/>
            <a:r>
              <a:rPr lang="en-US" sz="2800" b="1" dirty="0" smtClean="0">
                <a:solidFill>
                  <a:schemeClr val="bg1"/>
                </a:solidFill>
              </a:rPr>
              <a:t>France, China, Russia, United Kingdom, U.S.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29780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763000" cy="1143000"/>
          </a:xfrm>
        </p:spPr>
        <p:txBody>
          <a:bodyPr>
            <a:noAutofit/>
          </a:bodyPr>
          <a:lstStyle/>
          <a:p>
            <a:pPr algn="l"/>
            <a:r>
              <a:rPr lang="en-US" sz="4000" b="1" dirty="0" smtClean="0">
                <a:solidFill>
                  <a:schemeClr val="bg1"/>
                </a:solidFill>
              </a:rPr>
              <a:t>Security Agencies Created After WWII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229600" cy="54864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National Security Act (NSA) of 1947</a:t>
            </a:r>
            <a:endParaRPr lang="en-US" sz="3600" b="1" dirty="0">
              <a:solidFill>
                <a:schemeClr val="bg1"/>
              </a:solidFill>
            </a:endParaRPr>
          </a:p>
          <a:p>
            <a:pPr lvl="1"/>
            <a:r>
              <a:rPr lang="en-US" sz="3200" dirty="0" smtClean="0">
                <a:solidFill>
                  <a:schemeClr val="bg1"/>
                </a:solidFill>
              </a:rPr>
              <a:t>National Security Council  (NSC)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</a:rPr>
              <a:t>National </a:t>
            </a:r>
            <a:r>
              <a:rPr lang="en-US" sz="3200" dirty="0">
                <a:solidFill>
                  <a:schemeClr val="bg1"/>
                </a:solidFill>
              </a:rPr>
              <a:t>Security </a:t>
            </a:r>
            <a:r>
              <a:rPr lang="en-US" sz="3200" dirty="0" smtClean="0">
                <a:solidFill>
                  <a:schemeClr val="bg1"/>
                </a:solidFill>
              </a:rPr>
              <a:t>Agency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</a:rPr>
              <a:t>Obama</a:t>
            </a:r>
            <a:r>
              <a:rPr lang="en-US" sz="3200" dirty="0">
                <a:solidFill>
                  <a:schemeClr val="bg1"/>
                </a:solidFill>
              </a:rPr>
              <a:t>:  broaden role of </a:t>
            </a:r>
            <a:r>
              <a:rPr lang="en-US" sz="3200" dirty="0" smtClean="0">
                <a:solidFill>
                  <a:schemeClr val="bg1"/>
                </a:solidFill>
              </a:rPr>
              <a:t>NSC </a:t>
            </a:r>
            <a:r>
              <a:rPr lang="en-US" sz="3200" dirty="0">
                <a:solidFill>
                  <a:schemeClr val="bg1"/>
                </a:solidFill>
              </a:rPr>
              <a:t>to include environment/energy </a:t>
            </a:r>
            <a:endParaRPr lang="en-US" sz="3200" dirty="0" smtClean="0">
              <a:solidFill>
                <a:schemeClr val="bg1"/>
              </a:solidFill>
            </a:endParaRPr>
          </a:p>
          <a:p>
            <a:pPr lvl="1"/>
            <a:endParaRPr lang="en-US" sz="3200" b="1" dirty="0" smtClean="0">
              <a:solidFill>
                <a:schemeClr val="bg1"/>
              </a:solidFill>
            </a:endParaRPr>
          </a:p>
          <a:p>
            <a:r>
              <a:rPr lang="en-US" sz="3600" b="1" dirty="0" smtClean="0">
                <a:solidFill>
                  <a:schemeClr val="bg1"/>
                </a:solidFill>
              </a:rPr>
              <a:t>Central Intelligence Agency 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</a:rPr>
              <a:t>Coordinates intelligence gathering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</a:rPr>
              <a:t>For years, considered highly successful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406050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763000" cy="1600200"/>
          </a:xfrm>
        </p:spPr>
        <p:txBody>
          <a:bodyPr>
            <a:no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North Atlantic Treaty Organization </a:t>
            </a:r>
            <a:r>
              <a:rPr lang="en-US" b="1" dirty="0" smtClean="0">
                <a:solidFill>
                  <a:schemeClr val="bg1"/>
                </a:solidFill>
              </a:rPr>
              <a:t>(NATO)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82000" cy="47244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hlinkClick r:id="rId4"/>
              </a:rPr>
              <a:t>http://www.nato.int</a:t>
            </a:r>
            <a:r>
              <a:rPr lang="en-US" b="1" dirty="0" smtClean="0">
                <a:solidFill>
                  <a:schemeClr val="bg1"/>
                </a:solidFill>
                <a:hlinkClick r:id="rId4"/>
              </a:rPr>
              <a:t>/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endParaRPr lang="en-US" b="1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3200" b="1" dirty="0" smtClean="0">
                <a:solidFill>
                  <a:schemeClr val="bg1"/>
                </a:solidFill>
              </a:rPr>
              <a:t>Formed </a:t>
            </a:r>
            <a:r>
              <a:rPr lang="en-US" sz="3200" b="1" dirty="0" smtClean="0">
                <a:solidFill>
                  <a:schemeClr val="bg1"/>
                </a:solidFill>
              </a:rPr>
              <a:t>in 1949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Concern </a:t>
            </a:r>
            <a:r>
              <a:rPr lang="en-US" b="1" dirty="0">
                <a:solidFill>
                  <a:schemeClr val="bg1"/>
                </a:solidFill>
              </a:rPr>
              <a:t>about USSR </a:t>
            </a:r>
            <a:r>
              <a:rPr lang="en-US" b="1" dirty="0" smtClean="0">
                <a:solidFill>
                  <a:schemeClr val="bg1"/>
                </a:solidFill>
              </a:rPr>
              <a:t>aggression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West </a:t>
            </a:r>
            <a:r>
              <a:rPr lang="en-US" b="1" dirty="0" smtClean="0">
                <a:solidFill>
                  <a:schemeClr val="bg1"/>
                </a:solidFill>
              </a:rPr>
              <a:t>Germany joined, but East Germany,  </a:t>
            </a:r>
            <a:r>
              <a:rPr lang="en-US" b="1" dirty="0">
                <a:solidFill>
                  <a:schemeClr val="bg1"/>
                </a:solidFill>
              </a:rPr>
              <a:t>dominated </a:t>
            </a:r>
            <a:r>
              <a:rPr lang="en-US" b="1" dirty="0" smtClean="0">
                <a:solidFill>
                  <a:schemeClr val="bg1"/>
                </a:solidFill>
              </a:rPr>
              <a:t>by USSR, did not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Alliance </a:t>
            </a:r>
            <a:r>
              <a:rPr lang="en-US" b="1" dirty="0">
                <a:solidFill>
                  <a:schemeClr val="bg1"/>
                </a:solidFill>
              </a:rPr>
              <a:t>of </a:t>
            </a:r>
            <a:r>
              <a:rPr lang="en-US" b="1" dirty="0" smtClean="0">
                <a:solidFill>
                  <a:schemeClr val="bg1"/>
                </a:solidFill>
              </a:rPr>
              <a:t>U.S. </a:t>
            </a:r>
            <a:r>
              <a:rPr lang="en-US" b="1" dirty="0">
                <a:solidFill>
                  <a:schemeClr val="bg1"/>
                </a:solidFill>
              </a:rPr>
              <a:t>and Western </a:t>
            </a:r>
            <a:r>
              <a:rPr lang="en-US" b="1" dirty="0" smtClean="0">
                <a:solidFill>
                  <a:schemeClr val="bg1"/>
                </a:solidFill>
              </a:rPr>
              <a:t>Europe</a:t>
            </a:r>
          </a:p>
          <a:p>
            <a:pPr>
              <a:lnSpc>
                <a:spcPct val="90000"/>
              </a:lnSpc>
              <a:buNone/>
            </a:pP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Warsaw </a:t>
            </a:r>
            <a:r>
              <a:rPr lang="en-US" b="1" dirty="0" smtClean="0">
                <a:solidFill>
                  <a:schemeClr val="bg1"/>
                </a:solidFill>
              </a:rPr>
              <a:t>Pact (dissolved in 1991)</a:t>
            </a:r>
            <a:endParaRPr lang="en-US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264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7886700" cy="1325563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The Cold War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524000"/>
            <a:ext cx="8001000" cy="50292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Post–World War II until 1991</a:t>
            </a:r>
          </a:p>
          <a:p>
            <a:pPr lvl="1"/>
            <a:r>
              <a:rPr lang="en-US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Surrogate nations (Korea, Vietnam)</a:t>
            </a:r>
          </a:p>
          <a:p>
            <a:pPr lvl="1"/>
            <a:endParaRPr lang="en-US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U.S. policy: prevent spread of Communism</a:t>
            </a:r>
          </a:p>
          <a:p>
            <a:endParaRPr lang="en-US" sz="2800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Deterrence policy</a:t>
            </a:r>
          </a:p>
          <a:p>
            <a:pPr lvl="1"/>
            <a:r>
              <a:rPr lang="en-US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Military buildup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lvl="1"/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</a:rPr>
              <a:t>Creation of nuclear </a:t>
            </a:r>
            <a:r>
              <a:rPr lang="en-US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weapons</a:t>
            </a:r>
          </a:p>
          <a:p>
            <a:pPr lvl="1"/>
            <a:r>
              <a:rPr lang="en-US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Military bases worldwide</a:t>
            </a:r>
          </a:p>
          <a:p>
            <a:pPr lvl="1"/>
            <a:endParaRPr lang="en-US" b="1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Became incredibly costly</a:t>
            </a:r>
            <a:endParaRPr lang="en-US" sz="28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81652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95350" y="838200"/>
            <a:ext cx="7886700" cy="1325563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Example: Public Education Policy Tool Used After World War II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2436525"/>
            <a:ext cx="7086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Video</a:t>
            </a:r>
            <a:r>
              <a:rPr lang="en-US" sz="3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: </a:t>
            </a:r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(</a:t>
            </a:r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  <a:hlinkClick r:id="rId3"/>
              </a:rPr>
              <a:t>http://www.youtube.com/watch?v=7xLMpd_iZvc</a:t>
            </a:r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)</a:t>
            </a:r>
            <a:endParaRPr lang="en-US" sz="28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53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0" y="808037"/>
            <a:ext cx="8667750" cy="1325563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Does NSA </a:t>
            </a:r>
            <a:r>
              <a:rPr lang="en-US" b="1" dirty="0" smtClean="0">
                <a:solidFill>
                  <a:schemeClr val="bg1"/>
                </a:solidFill>
              </a:rPr>
              <a:t>Monitoring of </a:t>
            </a:r>
            <a:r>
              <a:rPr lang="en-US" b="1" dirty="0" smtClean="0">
                <a:solidFill>
                  <a:schemeClr val="bg1"/>
                </a:solidFill>
              </a:rPr>
              <a:t>U.S. </a:t>
            </a:r>
            <a:r>
              <a:rPr lang="en-US" b="1" dirty="0" smtClean="0">
                <a:solidFill>
                  <a:schemeClr val="bg1"/>
                </a:solidFill>
              </a:rPr>
              <a:t>Citizen </a:t>
            </a:r>
            <a:r>
              <a:rPr lang="en-US" b="1" dirty="0">
                <a:solidFill>
                  <a:schemeClr val="bg1"/>
                </a:solidFill>
              </a:rPr>
              <a:t>C</a:t>
            </a:r>
            <a:r>
              <a:rPr lang="en-US" b="1" dirty="0" smtClean="0">
                <a:solidFill>
                  <a:schemeClr val="bg1"/>
                </a:solidFill>
              </a:rPr>
              <a:t>ell </a:t>
            </a:r>
            <a:r>
              <a:rPr lang="en-US" b="1" dirty="0">
                <a:solidFill>
                  <a:schemeClr val="bg1"/>
                </a:solidFill>
              </a:rPr>
              <a:t>P</a:t>
            </a:r>
            <a:r>
              <a:rPr lang="en-US" b="1" dirty="0" smtClean="0">
                <a:solidFill>
                  <a:schemeClr val="bg1"/>
                </a:solidFill>
              </a:rPr>
              <a:t>hones </a:t>
            </a:r>
            <a:r>
              <a:rPr lang="en-US" b="1" dirty="0">
                <a:solidFill>
                  <a:schemeClr val="bg1"/>
                </a:solidFill>
              </a:rPr>
              <a:t>M</a:t>
            </a:r>
            <a:r>
              <a:rPr lang="en-US" b="1" dirty="0" smtClean="0">
                <a:solidFill>
                  <a:schemeClr val="bg1"/>
                </a:solidFill>
              </a:rPr>
              <a:t>ake </a:t>
            </a:r>
            <a:r>
              <a:rPr lang="en-US" b="1" dirty="0">
                <a:solidFill>
                  <a:schemeClr val="bg1"/>
                </a:solidFill>
              </a:rPr>
              <a:t>U</a:t>
            </a:r>
            <a:r>
              <a:rPr lang="en-US" b="1" dirty="0" smtClean="0">
                <a:solidFill>
                  <a:schemeClr val="bg1"/>
                </a:solidFill>
              </a:rPr>
              <a:t>s </a:t>
            </a:r>
            <a:r>
              <a:rPr lang="en-US" b="1" dirty="0">
                <a:solidFill>
                  <a:schemeClr val="bg1"/>
                </a:solidFill>
              </a:rPr>
              <a:t>S</a:t>
            </a:r>
            <a:r>
              <a:rPr lang="en-US" b="1" dirty="0" smtClean="0">
                <a:solidFill>
                  <a:schemeClr val="bg1"/>
                </a:solidFill>
              </a:rPr>
              <a:t>afer</a:t>
            </a:r>
            <a:r>
              <a:rPr lang="en-US" b="1" dirty="0">
                <a:solidFill>
                  <a:schemeClr val="bg1"/>
                </a:solidFill>
              </a:rPr>
              <a:t>? 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2125662"/>
            <a:ext cx="7675350" cy="4351338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Video</a:t>
            </a:r>
            <a:r>
              <a:rPr lang="en-US" sz="3600" b="1" dirty="0" smtClean="0">
                <a:solidFill>
                  <a:schemeClr val="bg1"/>
                </a:solidFill>
              </a:rPr>
              <a:t>: </a:t>
            </a:r>
            <a:r>
              <a:rPr lang="en-US" b="1" dirty="0" smtClean="0">
                <a:solidFill>
                  <a:schemeClr val="bg1"/>
                </a:solidFill>
              </a:rPr>
              <a:t>(</a:t>
            </a:r>
            <a:r>
              <a:rPr lang="en-US" b="1" dirty="0" smtClean="0">
                <a:solidFill>
                  <a:schemeClr val="bg1"/>
                </a:solidFill>
                <a:hlinkClick r:id="rId3"/>
              </a:rPr>
              <a:t>https://www.youtube.com/watch?v=_aCAC-rcP9A</a:t>
            </a:r>
            <a:r>
              <a:rPr lang="en-US" b="1" dirty="0" smtClean="0">
                <a:solidFill>
                  <a:schemeClr val="bg1"/>
                </a:solidFill>
              </a:rPr>
              <a:t>)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30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2286000"/>
            <a:ext cx="7886700" cy="132556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How Was U.S. </a:t>
            </a:r>
            <a:r>
              <a:rPr lang="en-US" b="1" dirty="0" smtClean="0">
                <a:solidFill>
                  <a:schemeClr val="bg1"/>
                </a:solidFill>
              </a:rPr>
              <a:t>Foreign </a:t>
            </a:r>
            <a:r>
              <a:rPr lang="en-US" b="1" dirty="0">
                <a:solidFill>
                  <a:schemeClr val="bg1"/>
                </a:solidFill>
              </a:rPr>
              <a:t>P</a:t>
            </a:r>
            <a:r>
              <a:rPr lang="en-US" b="1" dirty="0" smtClean="0">
                <a:solidFill>
                  <a:schemeClr val="bg1"/>
                </a:solidFill>
              </a:rPr>
              <a:t>olicy 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Impacted by 9/11?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709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4300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9/11 Attack Showed That New  Defense Policies Were Needed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16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143000"/>
            <a:ext cx="8229600" cy="7620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effectLst/>
              </a:rPr>
              <a:t>The Shift in Emphasis </a:t>
            </a:r>
            <a:r>
              <a:rPr lang="en-US" sz="4400" b="1" dirty="0" smtClean="0">
                <a:solidFill>
                  <a:schemeClr val="bg1"/>
                </a:solidFill>
                <a:effectLst/>
              </a:rPr>
              <a:t>in </a:t>
            </a:r>
            <a:r>
              <a:rPr lang="en-US" sz="4400" b="1" dirty="0" smtClean="0">
                <a:solidFill>
                  <a:schemeClr val="bg1"/>
                </a:solidFill>
                <a:effectLst/>
              </a:rPr>
              <a:t>U.S. Foreign Policy</a:t>
            </a:r>
            <a:endParaRPr lang="en-US" sz="44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body" idx="1"/>
          </p:nvPr>
        </p:nvSpPr>
        <p:spPr>
          <a:xfrm>
            <a:off x="990600" y="2971800"/>
            <a:ext cx="7924800" cy="1447800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From deterrence and </a:t>
            </a:r>
            <a:r>
              <a:rPr lang="en-US" sz="2800" b="1" dirty="0" smtClean="0">
                <a:solidFill>
                  <a:schemeClr val="bg1"/>
                </a:solidFill>
              </a:rPr>
              <a:t>defense to intelligence  </a:t>
            </a:r>
            <a:r>
              <a:rPr lang="en-US" sz="2800" b="1" dirty="0" smtClean="0">
                <a:solidFill>
                  <a:schemeClr val="bg1"/>
                </a:solidFill>
              </a:rPr>
              <a:t>and </a:t>
            </a:r>
            <a:r>
              <a:rPr lang="en-US" sz="2800" b="1" dirty="0" smtClean="0">
                <a:solidFill>
                  <a:schemeClr val="bg1"/>
                </a:solidFill>
              </a:rPr>
              <a:t>prevention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Use </a:t>
            </a:r>
            <a:r>
              <a:rPr lang="en-US" sz="2800" b="1" dirty="0" smtClean="0">
                <a:solidFill>
                  <a:schemeClr val="bg1"/>
                </a:solidFill>
              </a:rPr>
              <a:t>of diplomacy and aid policy tools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12734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886700" cy="1325563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After September 11, 2001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7694400" cy="4727575"/>
          </a:xfrm>
        </p:spPr>
        <p:txBody>
          <a:bodyPr>
            <a:normAutofit fontScale="92500" lnSpcReduction="10000"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Department of Homeland </a:t>
            </a:r>
            <a:r>
              <a:rPr lang="en-US" b="1" dirty="0" smtClean="0">
                <a:solidFill>
                  <a:schemeClr val="bg1"/>
                </a:solidFill>
              </a:rPr>
              <a:t>Security </a:t>
            </a:r>
            <a:r>
              <a:rPr lang="en-US" sz="3200" b="1" dirty="0" smtClean="0">
                <a:solidFill>
                  <a:schemeClr val="bg1"/>
                </a:solidFill>
              </a:rPr>
              <a:t>formed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  <a:hlinkClick r:id="rId4"/>
              </a:rPr>
              <a:t>http://www.dhs.gov/</a:t>
            </a:r>
            <a:endParaRPr lang="en-US" sz="3200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en-US" sz="3200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3200" b="1" dirty="0" smtClean="0">
                <a:solidFill>
                  <a:schemeClr val="bg1"/>
                </a:solidFill>
              </a:rPr>
              <a:t>USA PATRIOT Act passed</a:t>
            </a:r>
          </a:p>
          <a:p>
            <a:pPr>
              <a:lnSpc>
                <a:spcPct val="90000"/>
              </a:lnSpc>
            </a:pPr>
            <a:endParaRPr lang="en-US" sz="3200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bg1"/>
                </a:solidFill>
              </a:rPr>
              <a:t>War </a:t>
            </a:r>
            <a:r>
              <a:rPr lang="en-US" b="1" dirty="0" smtClean="0">
                <a:solidFill>
                  <a:schemeClr val="bg1"/>
                </a:solidFill>
              </a:rPr>
              <a:t>on terror began</a:t>
            </a:r>
          </a:p>
          <a:p>
            <a:pPr>
              <a:lnSpc>
                <a:spcPct val="90000"/>
              </a:lnSpc>
            </a:pPr>
            <a:endParaRPr lang="en-US" b="1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3200" b="1" dirty="0" smtClean="0">
                <a:solidFill>
                  <a:schemeClr val="bg1"/>
                </a:solidFill>
              </a:rPr>
              <a:t>Intelligence Reform and Terrorism Prevention Act of 2004 passed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78641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Homeland Security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795" y="1371600"/>
            <a:ext cx="8534400" cy="5030151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Massive new cabinet-level department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Antiterrorism: intelligence gathering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Promoting security in our homeland – wide scope of activity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</a:rPr>
              <a:t>Natural disasters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</a:rPr>
              <a:t>Border protection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</a:rPr>
              <a:t>Transportation security (TSA)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</a:rPr>
              <a:t>U.S. ports; international trade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5600" y="4343400"/>
            <a:ext cx="2080895" cy="198544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2300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8382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Key Antiterrorism Policy </a:t>
            </a:r>
            <a:r>
              <a:rPr lang="en-US" b="1" dirty="0" smtClean="0">
                <a:solidFill>
                  <a:schemeClr val="bg1"/>
                </a:solidFill>
              </a:rPr>
              <a:t>USA </a:t>
            </a:r>
            <a:r>
              <a:rPr lang="en-US" b="1" dirty="0" smtClean="0">
                <a:solidFill>
                  <a:schemeClr val="bg1"/>
                </a:solidFill>
              </a:rPr>
              <a:t>PATRIOT Act (2001)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546100" y="1917700"/>
            <a:ext cx="8763000" cy="47244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Government can monitor communications</a:t>
            </a:r>
          </a:p>
          <a:p>
            <a:pPr>
              <a:lnSpc>
                <a:spcPct val="90000"/>
              </a:lnSpc>
            </a:pPr>
            <a:endParaRPr lang="en-US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“Warrantless eavesdropping”</a:t>
            </a:r>
          </a:p>
          <a:p>
            <a:pPr>
              <a:lnSpc>
                <a:spcPct val="90000"/>
              </a:lnSpc>
            </a:pPr>
            <a:endParaRPr lang="en-US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NSA surveillance of U.S. citizens</a:t>
            </a:r>
          </a:p>
          <a:p>
            <a:pPr>
              <a:lnSpc>
                <a:spcPct val="90000"/>
              </a:lnSpc>
            </a:pPr>
            <a:endParaRPr lang="en-US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Security vs. civil liberties 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Evaluative criteria:  liberty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</a:rPr>
              <a:t>With PATRIOT Act, we gave up many liberties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487660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886700" cy="1325563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The War on Terror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724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Afghanistan attacked in search of Osama bin Laden (October 2001)</a:t>
            </a:r>
          </a:p>
          <a:p>
            <a:pPr lvl="1"/>
            <a:r>
              <a:rPr lang="en-US" sz="2800" dirty="0" smtClean="0">
                <a:solidFill>
                  <a:schemeClr val="bg1"/>
                </a:solidFill>
              </a:rPr>
              <a:t>Began the “War on Terror”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Different kind of </a:t>
            </a:r>
            <a:r>
              <a:rPr lang="en-US" dirty="0" smtClean="0">
                <a:solidFill>
                  <a:schemeClr val="bg1"/>
                </a:solidFill>
              </a:rPr>
              <a:t>war; </a:t>
            </a:r>
            <a:r>
              <a:rPr lang="en-US" b="1" dirty="0" smtClean="0">
                <a:solidFill>
                  <a:schemeClr val="bg1"/>
                </a:solidFill>
              </a:rPr>
              <a:t>Video: </a:t>
            </a:r>
            <a:r>
              <a:rPr lang="en-US" b="1" dirty="0" smtClean="0">
                <a:solidFill>
                  <a:schemeClr val="bg1"/>
                </a:solidFill>
                <a:hlinkClick r:id="rId3"/>
              </a:rPr>
              <a:t>Taliban terrorists</a:t>
            </a:r>
            <a:endParaRPr lang="en-US" b="1" dirty="0" smtClean="0">
              <a:solidFill>
                <a:schemeClr val="bg1"/>
              </a:solidFill>
            </a:endParaRPr>
          </a:p>
          <a:p>
            <a:pPr lvl="1"/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sz="3200" b="1" dirty="0" smtClean="0">
                <a:solidFill>
                  <a:schemeClr val="bg1"/>
                </a:solidFill>
              </a:rPr>
              <a:t>How do you fight this kind of enemy?</a:t>
            </a:r>
          </a:p>
          <a:p>
            <a:pPr lvl="1"/>
            <a:r>
              <a:rPr lang="en-US" sz="2800" dirty="0" smtClean="0">
                <a:solidFill>
                  <a:schemeClr val="bg1"/>
                </a:solidFill>
              </a:rPr>
              <a:t>Which policy tools?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Aid?  Technology? Intelligence? Weaponry?</a:t>
            </a:r>
            <a:endParaRPr lang="en-US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47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55637"/>
            <a:ext cx="7886700" cy="1325563"/>
          </a:xfrm>
        </p:spPr>
        <p:txBody>
          <a:bodyPr>
            <a:no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Intelligence Reform and Terrorism Prevention </a:t>
            </a:r>
            <a:r>
              <a:rPr lang="en-US" b="1" dirty="0" smtClean="0">
                <a:solidFill>
                  <a:schemeClr val="bg1"/>
                </a:solidFill>
              </a:rPr>
              <a:t>Act, 2004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828800"/>
            <a:ext cx="7675350" cy="435133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Responding </a:t>
            </a:r>
            <a:r>
              <a:rPr lang="en-US" b="1" dirty="0">
                <a:solidFill>
                  <a:schemeClr val="bg1"/>
                </a:solidFill>
              </a:rPr>
              <a:t>to </a:t>
            </a:r>
            <a:r>
              <a:rPr lang="en-US" b="1" dirty="0" smtClean="0">
                <a:solidFill>
                  <a:schemeClr val="bg1"/>
                </a:solidFill>
              </a:rPr>
              <a:t>9/11 </a:t>
            </a:r>
            <a:r>
              <a:rPr lang="en-US" b="1" dirty="0">
                <a:solidFill>
                  <a:schemeClr val="bg1"/>
                </a:solidFill>
              </a:rPr>
              <a:t>Commission </a:t>
            </a:r>
            <a:r>
              <a:rPr lang="en-US" b="1" dirty="0" smtClean="0">
                <a:solidFill>
                  <a:schemeClr val="bg1"/>
                </a:solidFill>
              </a:rPr>
              <a:t>Report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</a:rPr>
              <a:t>Study of security failures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</a:rPr>
              <a:t>FBI, CIA, and others criticized</a:t>
            </a:r>
          </a:p>
          <a:p>
            <a:pPr lvl="1"/>
            <a:endParaRPr lang="en-US" sz="3200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Biggest reform since World War II</a:t>
            </a:r>
          </a:p>
          <a:p>
            <a:pPr lvl="1"/>
            <a:r>
              <a:rPr lang="en-US" sz="3200" dirty="0">
                <a:solidFill>
                  <a:schemeClr val="bg1"/>
                </a:solidFill>
              </a:rPr>
              <a:t>Reorganized intelligence agencies </a:t>
            </a:r>
            <a:r>
              <a:rPr lang="en-US" sz="3200" dirty="0" smtClean="0">
                <a:solidFill>
                  <a:schemeClr val="bg1"/>
                </a:solidFill>
              </a:rPr>
              <a:t>and </a:t>
            </a:r>
            <a:r>
              <a:rPr lang="en-US" sz="3200" dirty="0" smtClean="0">
                <a:solidFill>
                  <a:schemeClr val="bg1"/>
                </a:solidFill>
              </a:rPr>
              <a:t>work</a:t>
            </a:r>
            <a:endParaRPr lang="en-US" sz="3200" dirty="0">
              <a:solidFill>
                <a:schemeClr val="bg1"/>
              </a:solidFill>
            </a:endParaRPr>
          </a:p>
          <a:p>
            <a:pPr lvl="1"/>
            <a:r>
              <a:rPr lang="en-US" sz="3200" dirty="0">
                <a:solidFill>
                  <a:schemeClr val="bg1"/>
                </a:solidFill>
              </a:rPr>
              <a:t>Attempted to coordinate </a:t>
            </a:r>
            <a:r>
              <a:rPr lang="en-US" sz="3200" dirty="0" smtClean="0">
                <a:solidFill>
                  <a:schemeClr val="bg1"/>
                </a:solidFill>
              </a:rPr>
              <a:t>better</a:t>
            </a:r>
            <a:endParaRPr lang="en-US" sz="32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655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886700" cy="1325563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Two Wars at Once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675350" cy="4351338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Iraq </a:t>
            </a:r>
            <a:r>
              <a:rPr lang="en-US" b="1" dirty="0">
                <a:solidFill>
                  <a:schemeClr val="bg1"/>
                </a:solidFill>
              </a:rPr>
              <a:t>War (March 2003)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Weapons of </a:t>
            </a:r>
            <a:r>
              <a:rPr lang="en-US" b="1" dirty="0" smtClean="0">
                <a:solidFill>
                  <a:schemeClr val="bg1"/>
                </a:solidFill>
              </a:rPr>
              <a:t>mass </a:t>
            </a:r>
            <a:r>
              <a:rPr lang="en-US" b="1" dirty="0">
                <a:solidFill>
                  <a:schemeClr val="bg1"/>
                </a:solidFill>
              </a:rPr>
              <a:t>d</a:t>
            </a:r>
            <a:r>
              <a:rPr lang="en-US" b="1" dirty="0" smtClean="0">
                <a:solidFill>
                  <a:schemeClr val="bg1"/>
                </a:solidFill>
              </a:rPr>
              <a:t>estruction (WMD) in </a:t>
            </a:r>
            <a:r>
              <a:rPr lang="en-US" b="1" dirty="0">
                <a:solidFill>
                  <a:schemeClr val="bg1"/>
                </a:solidFill>
              </a:rPr>
              <a:t>Iraq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Unilateral action by </a:t>
            </a:r>
            <a:r>
              <a:rPr lang="en-US" b="1" dirty="0" smtClean="0">
                <a:solidFill>
                  <a:schemeClr val="bg1"/>
                </a:solidFill>
              </a:rPr>
              <a:t>U.S. </a:t>
            </a:r>
            <a:r>
              <a:rPr lang="en-US" b="1" dirty="0">
                <a:solidFill>
                  <a:schemeClr val="bg1"/>
                </a:solidFill>
              </a:rPr>
              <a:t>(UN opposed)</a:t>
            </a: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Strategic importance of Iraq in the </a:t>
            </a:r>
            <a:r>
              <a:rPr lang="en-US" b="1" dirty="0" smtClean="0">
                <a:solidFill>
                  <a:schemeClr val="bg1"/>
                </a:solidFill>
              </a:rPr>
              <a:t>Middle East</a:t>
            </a:r>
            <a:endParaRPr lang="en-US" b="1" dirty="0">
              <a:solidFill>
                <a:schemeClr val="bg1"/>
              </a:solidFill>
            </a:endParaRPr>
          </a:p>
          <a:p>
            <a:pPr lvl="1"/>
            <a:r>
              <a:rPr lang="en-US" b="1" dirty="0" smtClean="0">
                <a:solidFill>
                  <a:schemeClr val="bg1"/>
                </a:solidFill>
              </a:rPr>
              <a:t>U.S. </a:t>
            </a:r>
            <a:r>
              <a:rPr lang="en-US" b="1" dirty="0">
                <a:solidFill>
                  <a:schemeClr val="bg1"/>
                </a:solidFill>
              </a:rPr>
              <a:t>withdrew December </a:t>
            </a:r>
            <a:r>
              <a:rPr lang="en-US" b="1" dirty="0" smtClean="0">
                <a:solidFill>
                  <a:schemeClr val="bg1"/>
                </a:solidFill>
              </a:rPr>
              <a:t>2011</a:t>
            </a:r>
          </a:p>
          <a:p>
            <a:pPr lvl="1"/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Afghanistan: </a:t>
            </a:r>
            <a:r>
              <a:rPr lang="en-US" b="1" dirty="0" smtClean="0">
                <a:solidFill>
                  <a:schemeClr val="bg1"/>
                </a:solidFill>
              </a:rPr>
              <a:t>most </a:t>
            </a:r>
            <a:r>
              <a:rPr lang="en-US" b="1" dirty="0" smtClean="0">
                <a:solidFill>
                  <a:schemeClr val="bg1"/>
                </a:solidFill>
              </a:rPr>
              <a:t>troops withdrawn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63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886700" cy="1325563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Were These Wars Successful?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675350" cy="4351338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Saddam Hussein eliminated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Use of private contractors (“privatization”):  more efficient?  Not necessarily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Early success . . . later disappointment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Sustainability of success?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Tribal conflicts</a:t>
            </a:r>
          </a:p>
        </p:txBody>
      </p:sp>
    </p:spTree>
    <p:extLst>
      <p:ext uri="{BB962C8B-B14F-4D97-AF65-F5344CB8AC3E}">
        <p14:creationId xmlns:p14="http://schemas.microsoft.com/office/powerpoint/2010/main" val="42804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No! </a:t>
            </a:r>
            <a:r>
              <a:rPr lang="en-US" b="1" dirty="0" smtClean="0">
                <a:solidFill>
                  <a:schemeClr val="bg1"/>
                </a:solidFill>
              </a:rPr>
              <a:t>Stop </a:t>
            </a:r>
            <a:r>
              <a:rPr lang="en-US" b="1" dirty="0" smtClean="0">
                <a:solidFill>
                  <a:schemeClr val="bg1"/>
                </a:solidFill>
              </a:rPr>
              <a:t>the Program: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Video</a:t>
            </a:r>
            <a:r>
              <a:rPr lang="en-US" sz="3600" b="1" dirty="0" smtClean="0">
                <a:solidFill>
                  <a:schemeClr val="bg1"/>
                </a:solidFill>
              </a:rPr>
              <a:t>: </a:t>
            </a:r>
            <a:r>
              <a:rPr lang="en-US" b="1" dirty="0" smtClean="0">
                <a:solidFill>
                  <a:schemeClr val="bg1"/>
                </a:solidFill>
              </a:rPr>
              <a:t>(</a:t>
            </a:r>
            <a:r>
              <a:rPr lang="en-US" b="1" dirty="0" smtClean="0">
                <a:solidFill>
                  <a:schemeClr val="bg1"/>
                </a:solidFill>
                <a:hlinkClick r:id="rId3"/>
              </a:rPr>
              <a:t>https://www.youtube.com/watch?v=aGmiw_rrNxk</a:t>
            </a:r>
            <a:r>
              <a:rPr lang="en-US" b="1" dirty="0" smtClean="0">
                <a:solidFill>
                  <a:schemeClr val="bg1"/>
                </a:solidFill>
              </a:rPr>
              <a:t>)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3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7962900" cy="1325563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What’s Different in Today’s World?  What Policies Are Required Now?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153400" cy="4724399"/>
          </a:xfrm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The nature of the “enemy” – not countries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The kinds threats we face – shadowy, indistinct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What kind of policies will we want to emphasize?  </a:t>
            </a:r>
          </a:p>
          <a:p>
            <a:pPr lvl="1"/>
            <a:r>
              <a:rPr lang="en-US" sz="2800" dirty="0" smtClean="0">
                <a:solidFill>
                  <a:schemeClr val="bg1"/>
                </a:solidFill>
              </a:rPr>
              <a:t>Diplomacy</a:t>
            </a:r>
          </a:p>
          <a:p>
            <a:pPr lvl="1"/>
            <a:r>
              <a:rPr lang="en-US" sz="2800" dirty="0" smtClean="0">
                <a:solidFill>
                  <a:schemeClr val="bg1"/>
                </a:solidFill>
              </a:rPr>
              <a:t>Foreign aid</a:t>
            </a:r>
          </a:p>
          <a:p>
            <a:pPr lvl="1"/>
            <a:r>
              <a:rPr lang="en-US" sz="2800" dirty="0" smtClean="0">
                <a:solidFill>
                  <a:schemeClr val="bg1"/>
                </a:solidFill>
              </a:rPr>
              <a:t>Intelligence gathering</a:t>
            </a:r>
          </a:p>
          <a:p>
            <a:pPr lvl="1"/>
            <a:r>
              <a:rPr lang="en-US" sz="2800" dirty="0" smtClean="0">
                <a:solidFill>
                  <a:schemeClr val="bg1"/>
                </a:solidFill>
              </a:rPr>
              <a:t>Military/defense policy</a:t>
            </a:r>
          </a:p>
          <a:p>
            <a:pPr lvl="1"/>
            <a:endParaRPr 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07858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1143000"/>
            <a:ext cx="8610600" cy="1425586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effectLst/>
              </a:rPr>
              <a:t>Are You Willing to </a:t>
            </a:r>
            <a:r>
              <a:rPr lang="en-US" sz="4800" b="1" dirty="0" smtClean="0">
                <a:solidFill>
                  <a:schemeClr val="bg1"/>
                </a:solidFill>
                <a:effectLst/>
              </a:rPr>
              <a:t>Give </a:t>
            </a:r>
            <a:r>
              <a:rPr lang="en-US" sz="4800" b="1" dirty="0" smtClean="0">
                <a:solidFill>
                  <a:schemeClr val="bg1"/>
                </a:solidFill>
                <a:effectLst/>
              </a:rPr>
              <a:t>Up Liberties </a:t>
            </a:r>
            <a:r>
              <a:rPr lang="en-US" sz="4800" b="1" dirty="0" smtClean="0">
                <a:solidFill>
                  <a:schemeClr val="bg1"/>
                </a:solidFill>
                <a:effectLst/>
              </a:rPr>
              <a:t/>
            </a:r>
            <a:br>
              <a:rPr lang="en-US" sz="4800" b="1" dirty="0" smtClean="0">
                <a:solidFill>
                  <a:schemeClr val="bg1"/>
                </a:solidFill>
                <a:effectLst/>
              </a:rPr>
            </a:br>
            <a:r>
              <a:rPr lang="en-US" sz="4800" b="1" dirty="0" smtClean="0">
                <a:solidFill>
                  <a:schemeClr val="bg1"/>
                </a:solidFill>
                <a:effectLst/>
              </a:rPr>
              <a:t>for </a:t>
            </a:r>
            <a:r>
              <a:rPr lang="en-US" sz="4800" b="1" dirty="0" smtClean="0">
                <a:solidFill>
                  <a:schemeClr val="bg1"/>
                </a:solidFill>
                <a:effectLst/>
              </a:rPr>
              <a:t>Safety?</a:t>
            </a:r>
            <a:endParaRPr lang="en-US" sz="48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body" idx="1"/>
          </p:nvPr>
        </p:nvSpPr>
        <p:spPr>
          <a:xfrm>
            <a:off x="1524000" y="2667000"/>
            <a:ext cx="8839200" cy="2514599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Is it OK for the government to . . .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…know which sites you’ve visited on                                     the Internet?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…monitor where you drive your car? </a:t>
            </a:r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33251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Transitioning . . . Environment Is Now a Foreign Policy Issue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763000" cy="46482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hlinkClick r:id="rId4"/>
              </a:rPr>
              <a:t>Global winners and losers</a:t>
            </a:r>
            <a:r>
              <a:rPr lang="en-US" sz="3200" b="1" dirty="0" smtClean="0">
                <a:solidFill>
                  <a:schemeClr val="bg1"/>
                </a:solidFill>
              </a:rPr>
              <a:t> in climate change</a:t>
            </a:r>
          </a:p>
          <a:p>
            <a:endParaRPr lang="en-US" sz="3200" b="1" dirty="0" smtClean="0">
              <a:solidFill>
                <a:schemeClr val="bg1"/>
              </a:solidFill>
            </a:endParaRPr>
          </a:p>
          <a:p>
            <a:r>
              <a:rPr lang="en-US" sz="3200" b="1" dirty="0" smtClean="0">
                <a:solidFill>
                  <a:schemeClr val="bg1"/>
                </a:solidFill>
              </a:rPr>
              <a:t>Video</a:t>
            </a:r>
            <a:r>
              <a:rPr lang="en-US" sz="3200" b="1" dirty="0" smtClean="0">
                <a:solidFill>
                  <a:schemeClr val="bg1"/>
                </a:solidFill>
              </a:rPr>
              <a:t>: </a:t>
            </a:r>
            <a:r>
              <a:rPr lang="en-US" sz="2800" b="1" dirty="0" smtClean="0">
                <a:solidFill>
                  <a:schemeClr val="bg1"/>
                </a:solidFill>
              </a:rPr>
              <a:t>(</a:t>
            </a:r>
            <a:r>
              <a:rPr lang="en-US" sz="2800" b="1" dirty="0" smtClean="0">
                <a:hlinkClick r:id="rId5"/>
              </a:rPr>
              <a:t>https://www.youtube.com/watch?v=dEPOjc0dlWY</a:t>
            </a:r>
            <a:r>
              <a:rPr lang="en-US" sz="2800" b="1" dirty="0" smtClean="0">
                <a:solidFill>
                  <a:schemeClr val="bg1"/>
                </a:solidFill>
              </a:rPr>
              <a:t>)</a:t>
            </a:r>
          </a:p>
          <a:p>
            <a:pPr marL="0" indent="0">
              <a:buNone/>
            </a:pPr>
            <a:endParaRPr lang="en-US" sz="32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84024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886700" cy="1325563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Wrap-Up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305800" cy="4724401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The tools of foreign policy are quite different than domestic policy tools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U.S. foreign policy was strongly impacted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World War II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September 11, 2001</a:t>
            </a:r>
          </a:p>
          <a:p>
            <a:pPr lvl="1"/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Many new policy issues – terrorism and intelligence; technology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Obama is re-framing climate change as a national security issue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35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81534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The </a:t>
            </a:r>
            <a:r>
              <a:rPr lang="en-US" b="1" dirty="0" smtClean="0">
                <a:solidFill>
                  <a:schemeClr val="bg1"/>
                </a:solidFill>
              </a:rPr>
              <a:t>Obama Administration’s </a:t>
            </a:r>
            <a:r>
              <a:rPr lang="en-US" b="1" dirty="0" smtClean="0">
                <a:solidFill>
                  <a:schemeClr val="bg1"/>
                </a:solidFill>
              </a:rPr>
              <a:t>Position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981200"/>
            <a:ext cx="7675350" cy="4351338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Video</a:t>
            </a:r>
            <a:r>
              <a:rPr lang="en-US" sz="3600" b="1" dirty="0" smtClean="0">
                <a:solidFill>
                  <a:schemeClr val="bg1"/>
                </a:solidFill>
              </a:rPr>
              <a:t>: </a:t>
            </a:r>
            <a:r>
              <a:rPr lang="en-US" b="1" dirty="0" smtClean="0">
                <a:solidFill>
                  <a:schemeClr val="bg1"/>
                </a:solidFill>
              </a:rPr>
              <a:t>(</a:t>
            </a:r>
            <a:r>
              <a:rPr lang="en-US" b="1" dirty="0" smtClean="0">
                <a:solidFill>
                  <a:schemeClr val="bg1"/>
                </a:solidFill>
                <a:hlinkClick r:id="rId3"/>
              </a:rPr>
              <a:t>https://www.youtube.com/watch?v=gMnEJhYCMq0</a:t>
            </a:r>
            <a:r>
              <a:rPr lang="en-US" b="1" dirty="0" smtClean="0">
                <a:solidFill>
                  <a:schemeClr val="bg1"/>
                </a:solidFill>
              </a:rPr>
              <a:t>)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8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886700" cy="1325563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Introduction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923000" cy="4879975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How does foreign policy intersect with other areas of public policy?  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How are the tools of foreign policy different?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How was U.S. foreign policy impacted by</a:t>
            </a:r>
          </a:p>
          <a:p>
            <a:pPr lvl="1"/>
            <a:r>
              <a:rPr lang="en-US" b="1" dirty="0" smtClean="0">
                <a:solidFill>
                  <a:schemeClr val="bg1"/>
                </a:solidFill>
              </a:rPr>
              <a:t>World War II?</a:t>
            </a:r>
          </a:p>
          <a:p>
            <a:pPr lvl="1"/>
            <a:r>
              <a:rPr lang="en-US" b="1" dirty="0" smtClean="0">
                <a:solidFill>
                  <a:schemeClr val="bg1"/>
                </a:solidFill>
              </a:rPr>
              <a:t>September 11, 2001?</a:t>
            </a:r>
          </a:p>
          <a:p>
            <a:pPr lvl="1"/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How is modern-day foreign policy different?</a:t>
            </a:r>
          </a:p>
          <a:p>
            <a:pPr lvl="1"/>
            <a:r>
              <a:rPr lang="en-US" b="1" dirty="0" smtClean="0">
                <a:solidFill>
                  <a:schemeClr val="bg1"/>
                </a:solidFill>
              </a:rPr>
              <a:t>Obama’s new priorities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93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7886700" cy="1325563"/>
          </a:xfrm>
        </p:spPr>
        <p:txBody>
          <a:bodyPr>
            <a:noAutofit/>
          </a:bodyPr>
          <a:lstStyle/>
          <a:p>
            <a:pPr algn="l"/>
            <a:r>
              <a:rPr lang="en-US" sz="4500" b="1" dirty="0" smtClean="0">
                <a:solidFill>
                  <a:schemeClr val="bg1"/>
                </a:solidFill>
              </a:rPr>
              <a:t>Foreign Policy Is Different Than Domestic Policy</a:t>
            </a:r>
            <a:endParaRPr lang="en-US" sz="4500" b="1" dirty="0">
              <a:solidFill>
                <a:schemeClr val="bg1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905000"/>
            <a:ext cx="8458200" cy="4495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200" b="1" dirty="0" smtClean="0">
                <a:solidFill>
                  <a:schemeClr val="bg1"/>
                </a:solidFill>
              </a:rPr>
              <a:t>Definition: 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</a:rPr>
              <a:t>Government </a:t>
            </a:r>
            <a:r>
              <a:rPr lang="en-US" sz="2800" b="1" dirty="0" smtClean="0">
                <a:solidFill>
                  <a:schemeClr val="bg1"/>
                </a:solidFill>
              </a:rPr>
              <a:t>actions that affect U.S. national security, economic, and political goals</a:t>
            </a:r>
          </a:p>
          <a:p>
            <a:pPr lvl="1"/>
            <a:endParaRPr lang="en-US" sz="2800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3200" b="1" dirty="0" smtClean="0">
                <a:solidFill>
                  <a:schemeClr val="bg1"/>
                </a:solidFill>
              </a:rPr>
              <a:t>Two audiences</a:t>
            </a:r>
          </a:p>
          <a:p>
            <a:pPr lvl="1"/>
            <a:r>
              <a:rPr lang="en-US" b="1" dirty="0" smtClean="0">
                <a:solidFill>
                  <a:schemeClr val="bg1"/>
                </a:solidFill>
              </a:rPr>
              <a:t>I</a:t>
            </a:r>
            <a:r>
              <a:rPr lang="en-US" sz="2800" b="1" dirty="0" smtClean="0">
                <a:solidFill>
                  <a:schemeClr val="bg1"/>
                </a:solidFill>
              </a:rPr>
              <a:t>nternational </a:t>
            </a:r>
          </a:p>
          <a:p>
            <a:pPr lvl="1"/>
            <a:r>
              <a:rPr lang="en-US" sz="2800" b="1" dirty="0" smtClean="0">
                <a:solidFill>
                  <a:schemeClr val="bg1"/>
                </a:solidFill>
              </a:rPr>
              <a:t>Domestic </a:t>
            </a:r>
          </a:p>
          <a:p>
            <a:pPr lvl="1"/>
            <a:endParaRPr lang="en-US" sz="2800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3200" b="1" dirty="0" smtClean="0">
                <a:solidFill>
                  <a:schemeClr val="bg1"/>
                </a:solidFill>
              </a:rPr>
              <a:t>More </a:t>
            </a:r>
            <a:r>
              <a:rPr lang="en-US" sz="3200" b="1" dirty="0" smtClean="0">
                <a:solidFill>
                  <a:schemeClr val="bg1"/>
                </a:solidFill>
              </a:rPr>
              <a:t>reliance </a:t>
            </a:r>
            <a:r>
              <a:rPr lang="en-US" sz="3200" b="1" dirty="0" smtClean="0">
                <a:solidFill>
                  <a:schemeClr val="bg1"/>
                </a:solidFill>
              </a:rPr>
              <a:t>on elites</a:t>
            </a:r>
          </a:p>
          <a:p>
            <a:pPr lvl="1">
              <a:lnSpc>
                <a:spcPct val="9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Less transparency</a:t>
            </a:r>
          </a:p>
          <a:p>
            <a:pPr lvl="1">
              <a:lnSpc>
                <a:spcPct val="9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Less public input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8089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991600" cy="1143000"/>
          </a:xfrm>
        </p:spPr>
        <p:txBody>
          <a:bodyPr>
            <a:no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Policy Tools Unique to Foreign Policy</a:t>
            </a:r>
            <a:endParaRPr lang="en-US" sz="44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Diplomacy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Trade policies and restraints (tariffs, trade agreements)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Defense practices</a:t>
            </a:r>
          </a:p>
          <a:p>
            <a:pPr lvl="1"/>
            <a:r>
              <a:rPr lang="en-US" sz="2800" dirty="0" smtClean="0">
                <a:solidFill>
                  <a:schemeClr val="bg1"/>
                </a:solidFill>
              </a:rPr>
              <a:t>Weapons systems; deterrence </a:t>
            </a:r>
          </a:p>
          <a:p>
            <a:pPr lvl="1"/>
            <a:r>
              <a:rPr lang="en-US" sz="2800" dirty="0" smtClean="0">
                <a:solidFill>
                  <a:schemeClr val="bg1"/>
                </a:solidFill>
              </a:rPr>
              <a:t>Military actions</a:t>
            </a:r>
          </a:p>
          <a:p>
            <a:pPr lvl="1"/>
            <a:endParaRPr lang="en-US" sz="2800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Foreign aid: </a:t>
            </a:r>
            <a:r>
              <a:rPr lang="en-US" b="1" dirty="0" smtClean="0">
                <a:solidFill>
                  <a:schemeClr val="bg1"/>
                </a:solidFill>
              </a:rPr>
              <a:t>economic </a:t>
            </a:r>
            <a:r>
              <a:rPr lang="en-US" b="1" dirty="0" smtClean="0">
                <a:solidFill>
                  <a:schemeClr val="bg1"/>
                </a:solidFill>
              </a:rPr>
              <a:t>or other assistance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Other tools: </a:t>
            </a:r>
            <a:r>
              <a:rPr lang="en-US" b="1" dirty="0" smtClean="0">
                <a:solidFill>
                  <a:schemeClr val="bg1"/>
                </a:solidFill>
              </a:rPr>
              <a:t>spending</a:t>
            </a:r>
            <a:r>
              <a:rPr lang="en-US" b="1" dirty="0" smtClean="0">
                <a:solidFill>
                  <a:schemeClr val="bg1"/>
                </a:solidFill>
              </a:rPr>
              <a:t>, regulating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33873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305800" cy="1325563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Defense Policy: A Subset of 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Foreign Policy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8534400" cy="4575175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Definition: </a:t>
            </a:r>
            <a:r>
              <a:rPr lang="en-US" b="1" dirty="0" smtClean="0">
                <a:solidFill>
                  <a:schemeClr val="bg1"/>
                </a:solidFill>
              </a:rPr>
              <a:t>Military </a:t>
            </a:r>
            <a:r>
              <a:rPr lang="en-US" b="1" dirty="0" smtClean="0">
                <a:solidFill>
                  <a:schemeClr val="bg1"/>
                </a:solidFill>
              </a:rPr>
              <a:t>actions by </a:t>
            </a:r>
            <a:r>
              <a:rPr lang="en-US" b="1" dirty="0" smtClean="0">
                <a:solidFill>
                  <a:schemeClr val="bg1"/>
                </a:solidFill>
              </a:rPr>
              <a:t>the government</a:t>
            </a:r>
            <a:endParaRPr lang="en-US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en-US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Key actors: 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  <a:hlinkClick r:id="rId4"/>
              </a:rPr>
              <a:t>National Security Council </a:t>
            </a:r>
            <a:r>
              <a:rPr lang="en-US" dirty="0" smtClean="0">
                <a:solidFill>
                  <a:schemeClr val="bg1"/>
                </a:solidFill>
              </a:rPr>
              <a:t>(Domestic advisers)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  <a:hlinkClick r:id="rId5"/>
              </a:rPr>
              <a:t>Joint Chiefs of Staff </a:t>
            </a:r>
            <a:r>
              <a:rPr lang="en-US" dirty="0" smtClean="0">
                <a:solidFill>
                  <a:schemeClr val="bg1"/>
                </a:solidFill>
              </a:rPr>
              <a:t>(Military advisers)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  <a:hlinkClick r:id="rId6"/>
              </a:rPr>
              <a:t>Defense Department</a:t>
            </a:r>
            <a:r>
              <a:rPr lang="en-US" dirty="0" smtClean="0">
                <a:solidFill>
                  <a:schemeClr val="bg1"/>
                </a:solidFill>
              </a:rPr>
              <a:t> (Sec. Chuck Hagel)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bg1"/>
                </a:solidFill>
                <a:hlinkClick r:id="rId7"/>
              </a:rPr>
              <a:t>Secretary of State </a:t>
            </a:r>
            <a:r>
              <a:rPr lang="en-US" dirty="0" smtClean="0">
                <a:solidFill>
                  <a:schemeClr val="bg1"/>
                </a:solidFill>
              </a:rPr>
              <a:t>(Sec. John Kerry)</a:t>
            </a:r>
          </a:p>
          <a:p>
            <a:pPr>
              <a:lnSpc>
                <a:spcPct val="90000"/>
              </a:lnSpc>
              <a:buNone/>
            </a:pPr>
            <a:endParaRPr lang="en-US" sz="3000" dirty="0" smtClean="0"/>
          </a:p>
          <a:p>
            <a:pPr>
              <a:buNone/>
            </a:pP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40022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America’s staggering </a:t>
            </a: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</a:rPr>
              <a:t>defense budget, in charts: 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hlinkClick r:id="rId3"/>
              </a:rPr>
              <a:t>http://www.washingtonpost.com/blogs/wonkblog/wp/2013/01/07/everything-chuck-hagel-needs-to-know-about-the-defense-budget-in-charts</a:t>
            </a:r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  <a:hlinkClick r:id="rId3"/>
              </a:rPr>
              <a:t>/</a:t>
            </a:r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304800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 Defense Spending Since WWII</a:t>
            </a:r>
            <a:endParaRPr lang="en-U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52400" y="1600200"/>
            <a:ext cx="8839200" cy="0"/>
          </a:xfrm>
          <a:prstGeom prst="line">
            <a:avLst/>
          </a:prstGeom>
          <a:ln w="101600" cmpd="dbl"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40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ANSWERNOWTEXT" val="Answer Now"/>
  <p:tag name="RESPTABLESTYLE" val="-1"/>
  <p:tag name="ALLOWDUPLICATES" val="False"/>
  <p:tag name="AUTOADVANCE" val="False"/>
  <p:tag name="STDCHART" val="1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False"/>
  <p:tag name="FIBDISPLAYKEYWORDS" val="True"/>
  <p:tag name="USESECONDARYMONITOR" val="True"/>
  <p:tag name="RESPCOUNTERSTYLE" val="-1"/>
  <p:tag name="NUMRESPONSES" val="1"/>
  <p:tag name="REVIEWONLY" val="False"/>
  <p:tag name="TEAMSINLEADERBOARD" val="5"/>
  <p:tag name="BUBBLEGROUPING" val="3"/>
  <p:tag name="CUSTOMCELLBACKCOLOR3" val="-268652"/>
  <p:tag name="DISPLAYDEVICEID" val="True"/>
  <p:tag name="GRIDPOSITION" val="1"/>
  <p:tag name="MULTIRESPDIVISOR" val="1"/>
  <p:tag name="INCORRECTPOINTVALUE" val="0"/>
  <p:tag name="CHARTSCALE" val="True"/>
  <p:tag name="TPVERSION" val="2008"/>
  <p:tag name="ANSWERNOWSTYLE" val="-1"/>
  <p:tag name="INPUTSOURCE" val="1"/>
  <p:tag name="ROTATIONINTERVAL" val="2"/>
  <p:tag name="BUBBLESIZEVISIBLE" val="True"/>
  <p:tag name="CUSTOMCELLBACKCOLOR1" val="-657956"/>
  <p:tag name="GRIDOPACITY" val="90"/>
  <p:tag name="CHARTLABELS" val="0"/>
  <p:tag name="CORRECTPOINTVALUE" val="100"/>
  <p:tag name="FIBDISPLAYRESULTS" val="True"/>
  <p:tag name="SHOWBARVISIBLE" val="True"/>
  <p:tag name="COUNTDOWNSECONDS" val="10"/>
  <p:tag name="AUTOUPDATEALIASES" val="True"/>
  <p:tag name="CUSTOMGRIDBACKCOLOR" val="-2830136"/>
  <p:tag name="DISPLAYDEVICENUMBER" val="True"/>
  <p:tag name="RESETCHARTS" val="True"/>
  <p:tag name="ZEROBASED" val="False"/>
  <p:tag name="BACKUPSESSIONS" val="True"/>
  <p:tag name="MAXRESPONDERS" val="5"/>
  <p:tag name="USESCHEMECOLORS" val="True"/>
  <p:tag name="PARTLISTDEFAULT" val="0"/>
  <p:tag name="FIBNUMRESULTS" val="5"/>
  <p:tag name="RESPCOUNTERFORMAT" val="0"/>
  <p:tag name="BUBBLEVALUEFORMAT" val="0.0"/>
  <p:tag name="GRIDSIZE" val="{Width=800, Height=600}"/>
  <p:tag name="AUTOADJUSTPARTRANGE" val="True"/>
  <p:tag name="BACKUPMAINTENANCE" val="7"/>
  <p:tag name="CUSTOMCELLBACKCOLOR4" val="-8355712"/>
  <p:tag name="REALTIMEBACKUP" val="False"/>
  <p:tag name="CHARTVALUEFORMAT" val="0%"/>
  <p:tag name="CHARTCOLORS" val="0"/>
  <p:tag name="COUNTDOWNSTYLE" val="-1"/>
  <p:tag name="INCLUDEPPT" val="True"/>
  <p:tag name="CUSTOMCELLFORECOLOR" val="-16777216"/>
  <p:tag name="PARTICIPANTSINLEADERBOARD" val="5"/>
  <p:tag name="AUTOSIZEGRID" val="True"/>
  <p:tag name="BULLETTYPE" val="3"/>
  <p:tag name="FIBINCLUDEOTHER" val="True"/>
  <p:tag name="DELIMITERS" val="3.1"/>
  <p:tag name="TASKPANEKEY" val="74072442-7b1f-4ef4-b42c-91337cb3e4f8"/>
  <p:tag name="POWERPOINTVERSION" val="14.0"/>
  <p:tag name="TPFULLVERSION" val="4.3.2.1178"/>
  <p:tag name="ISPRING_RESOURCE_PATHS_HASH_PRESENTER" val="c49b38ea4522aecc852c61f7787204470993b8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Depth">
  <a:themeElements>
    <a:clrScheme name="Custom 13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0070C0"/>
      </a:hlink>
      <a:folHlink>
        <a:srgbClr val="D3B86D"/>
      </a:folHlink>
    </a:clrScheme>
    <a:fontScheme name="Depth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10518550</TotalTime>
  <Pages>10</Pages>
  <Words>1588</Words>
  <Application>Microsoft Office PowerPoint</Application>
  <PresentationFormat>On-screen Show (4:3)</PresentationFormat>
  <Paragraphs>314</Paragraphs>
  <Slides>33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Depth</vt:lpstr>
      <vt:lpstr>Chapter Twelve: Foreign Policy and  Homeland Security</vt:lpstr>
      <vt:lpstr>Does NSA Monitoring of U.S. Citizen Cell Phones Make Us Safer?  </vt:lpstr>
      <vt:lpstr>No! Stop the Program: </vt:lpstr>
      <vt:lpstr>The Obama Administration’s Position</vt:lpstr>
      <vt:lpstr>Introduction</vt:lpstr>
      <vt:lpstr>Foreign Policy Is Different Than Domestic Policy</vt:lpstr>
      <vt:lpstr>Policy Tools Unique to Foreign Policy</vt:lpstr>
      <vt:lpstr>Defense Policy: A Subset of  Foreign Policy</vt:lpstr>
      <vt:lpstr>US Defense Spending Since WWII</vt:lpstr>
      <vt:lpstr>Foreign Aid Policy</vt:lpstr>
      <vt:lpstr>PowerPoint Presentation</vt:lpstr>
      <vt:lpstr>How Was U.S. Foreign Policy  Impacted by World War II?</vt:lpstr>
      <vt:lpstr>World War II Spurred Development of Key Foreign Policy Institutions (Overview)</vt:lpstr>
      <vt:lpstr>PowerPoint Presentation</vt:lpstr>
      <vt:lpstr>The United Nations</vt:lpstr>
      <vt:lpstr>Security Agencies Created After WWII</vt:lpstr>
      <vt:lpstr>North Atlantic Treaty Organization (NATO)</vt:lpstr>
      <vt:lpstr>The Cold War</vt:lpstr>
      <vt:lpstr>Example: Public Education Policy Tool Used After World War II</vt:lpstr>
      <vt:lpstr>How Was U.S. Foreign Policy  Impacted by 9/11?</vt:lpstr>
      <vt:lpstr>9/11 Attack Showed That New  Defense Policies Were Needed</vt:lpstr>
      <vt:lpstr>The Shift in Emphasis in U.S. Foreign Policy</vt:lpstr>
      <vt:lpstr>After September 11, 2001</vt:lpstr>
      <vt:lpstr>Homeland Security</vt:lpstr>
      <vt:lpstr>Key Antiterrorism Policy USA PATRIOT Act (2001)</vt:lpstr>
      <vt:lpstr>The War on Terror </vt:lpstr>
      <vt:lpstr>Intelligence Reform and Terrorism Prevention Act, 2004</vt:lpstr>
      <vt:lpstr>Two Wars at Once</vt:lpstr>
      <vt:lpstr>Were These Wars Successful? </vt:lpstr>
      <vt:lpstr>What’s Different in Today’s World?  What Policies Are Required Now? </vt:lpstr>
      <vt:lpstr>Are You Willing to Give Up Liberties  for Safety?</vt:lpstr>
      <vt:lpstr>Transitioning . . . Environment Is Now a Foreign Policy Issue</vt:lpstr>
      <vt:lpstr>Wrap-Up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Public Policy</dc:title>
  <dc:subject>Introduction</dc:subject>
  <dc:creator>CIT</dc:creator>
  <cp:lastModifiedBy>ahughes</cp:lastModifiedBy>
  <cp:revision>566</cp:revision>
  <cp:lastPrinted>1601-01-01T00:00:00Z</cp:lastPrinted>
  <dcterms:created xsi:type="dcterms:W3CDTF">1996-06-04T09:17:48Z</dcterms:created>
  <dcterms:modified xsi:type="dcterms:W3CDTF">2014-11-05T19:45:27Z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2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3</vt:i4>
  </property>
  <property fmtid="{D5CDD505-2E9C-101B-9397-08002B2CF9AE}" pid="7" name="MailAddress">
    <vt:lpwstr>furlongs@uwgb.edu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W:\POLICY\OUTLINES</vt:lpwstr>
  </property>
</Properties>
</file>