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2.xml" ContentType="application/vnd.openxmlformats-officedocument.presentationml.tags+xml"/>
  <Override PartName="/ppt/notesSlides/notesSlide16.xml" ContentType="application/vnd.openxmlformats-officedocument.presentationml.notesSlide+xml"/>
  <Override PartName="/ppt/tags/tag2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20.xml" ContentType="application/vnd.openxmlformats-officedocument.presentationml.notesSlide+xml"/>
  <Override PartName="/ppt/tags/tag2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45"/>
  </p:notesMasterIdLst>
  <p:handoutMasterIdLst>
    <p:handoutMasterId r:id="rId46"/>
  </p:handoutMasterIdLst>
  <p:sldIdLst>
    <p:sldId id="571" r:id="rId2"/>
    <p:sldId id="572" r:id="rId3"/>
    <p:sldId id="573" r:id="rId4"/>
    <p:sldId id="574" r:id="rId5"/>
    <p:sldId id="575" r:id="rId6"/>
    <p:sldId id="576" r:id="rId7"/>
    <p:sldId id="577" r:id="rId8"/>
    <p:sldId id="578" r:id="rId9"/>
    <p:sldId id="579" r:id="rId10"/>
    <p:sldId id="580" r:id="rId11"/>
    <p:sldId id="581" r:id="rId12"/>
    <p:sldId id="613" r:id="rId13"/>
    <p:sldId id="582" r:id="rId14"/>
    <p:sldId id="583" r:id="rId15"/>
    <p:sldId id="584" r:id="rId16"/>
    <p:sldId id="585" r:id="rId17"/>
    <p:sldId id="586" r:id="rId18"/>
    <p:sldId id="587" r:id="rId19"/>
    <p:sldId id="588" r:id="rId20"/>
    <p:sldId id="589" r:id="rId21"/>
    <p:sldId id="590" r:id="rId22"/>
    <p:sldId id="591" r:id="rId23"/>
    <p:sldId id="592" r:id="rId24"/>
    <p:sldId id="593" r:id="rId25"/>
    <p:sldId id="594" r:id="rId26"/>
    <p:sldId id="611" r:id="rId27"/>
    <p:sldId id="612" r:id="rId28"/>
    <p:sldId id="595" r:id="rId29"/>
    <p:sldId id="596" r:id="rId30"/>
    <p:sldId id="597" r:id="rId31"/>
    <p:sldId id="598" r:id="rId32"/>
    <p:sldId id="599" r:id="rId33"/>
    <p:sldId id="600" r:id="rId34"/>
    <p:sldId id="601" r:id="rId35"/>
    <p:sldId id="602" r:id="rId36"/>
    <p:sldId id="603" r:id="rId37"/>
    <p:sldId id="604" r:id="rId38"/>
    <p:sldId id="605" r:id="rId39"/>
    <p:sldId id="606" r:id="rId40"/>
    <p:sldId id="607" r:id="rId41"/>
    <p:sldId id="608" r:id="rId42"/>
    <p:sldId id="609" r:id="rId43"/>
    <p:sldId id="610" r:id="rId44"/>
  </p:sldIdLst>
  <p:sldSz cx="9144000" cy="6858000" type="screen4x3"/>
  <p:notesSz cx="7010400" cy="9296400"/>
  <p:custDataLst>
    <p:tags r:id="rId47"/>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varScale="1">
        <p:scale>
          <a:sx n="60" d="100"/>
          <a:sy n="60" d="100"/>
        </p:scale>
        <p:origin x="-806"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6010"/>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youtu.be/3Zo8YqQU2z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pbs.org/wgbh/pages/frontline/heat/view/9.html"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energy.gov/recovery/breakdown.htm"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online.wsj.com/public/resources/documents/STIMULUS_FINAL_0217.html"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youtu.be/0DAWOui0UzU"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xfrm>
            <a:off x="1266825" y="727075"/>
            <a:ext cx="4781550" cy="3586163"/>
          </a:xfrm>
          <a:ln cap="flat"/>
        </p:spPr>
      </p:sp>
      <p:sp>
        <p:nvSpPr>
          <p:cNvPr id="5123" name="Rectangle 3"/>
          <p:cNvSpPr>
            <a:spLocks noGrp="1" noChangeArrowheads="1"/>
          </p:cNvSpPr>
          <p:nvPr>
            <p:ph type="body" idx="1"/>
          </p:nvPr>
        </p:nvSpPr>
        <p:spPr>
          <a:ln/>
        </p:spPr>
        <p:txBody>
          <a:bodyPr/>
          <a:lstStyle/>
          <a:p>
            <a:endParaRPr lang="en-US"/>
          </a:p>
        </p:txBody>
      </p:sp>
    </p:spTree>
    <p:extLst>
      <p:ext uri="{BB962C8B-B14F-4D97-AF65-F5344CB8AC3E}">
        <p14:creationId xmlns:p14="http://schemas.microsoft.com/office/powerpoint/2010/main" val="2241680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Air:</a:t>
            </a:r>
            <a:r>
              <a:rPr lang="en-US" baseline="0" dirty="0" smtClean="0"/>
              <a:t> http://airnow.gov/index.cfm?action=airnow.fcsummary&amp;stateid=58</a:t>
            </a:r>
          </a:p>
          <a:p>
            <a:r>
              <a:rPr lang="en-US" dirty="0" smtClean="0"/>
              <a:t>Surface Water: http://cfpub.epa.gov/surf/locate/index.cfm</a:t>
            </a:r>
          </a:p>
          <a:p>
            <a:r>
              <a:rPr lang="en-US" dirty="0" smtClean="0"/>
              <a:t>Superfund sites: http://www.epa.gov/superfund/</a:t>
            </a:r>
            <a:endParaRPr lang="en-US" dirty="0"/>
          </a:p>
        </p:txBody>
      </p:sp>
    </p:spTree>
    <p:extLst>
      <p:ext uri="{BB962C8B-B14F-4D97-AF65-F5344CB8AC3E}">
        <p14:creationId xmlns:p14="http://schemas.microsoft.com/office/powerpoint/2010/main" val="4265189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1799270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727075"/>
            <a:ext cx="4781550" cy="3586163"/>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231181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a:t>
            </a:r>
            <a:r>
              <a:rPr lang="en-US" baseline="0" dirty="0" smtClean="0"/>
              <a:t> photo.</a:t>
            </a:r>
            <a:endParaRPr lang="en-US" dirty="0"/>
          </a:p>
        </p:txBody>
      </p:sp>
    </p:spTree>
    <p:extLst>
      <p:ext uri="{BB962C8B-B14F-4D97-AF65-F5344CB8AC3E}">
        <p14:creationId xmlns:p14="http://schemas.microsoft.com/office/powerpoint/2010/main" val="886850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 </a:t>
            </a:r>
            <a:r>
              <a:rPr lang="en-US" sz="1200" b="1" kern="1200" dirty="0" smtClean="0">
                <a:solidFill>
                  <a:schemeClr val="tx1"/>
                </a:solidFill>
                <a:ea typeface="+mn-ea"/>
                <a:cs typeface="+mn-cs"/>
              </a:rPr>
              <a:t>https://www.youtube.com/watch?v=JrJJxn-gCdo</a:t>
            </a:r>
            <a:endParaRPr lang="en-US" sz="1200" kern="1200" dirty="0" smtClean="0">
              <a:solidFill>
                <a:schemeClr val="tx1"/>
              </a:solidFill>
              <a:ea typeface="+mn-ea"/>
              <a:cs typeface="+mn-cs"/>
            </a:endParaRPr>
          </a:p>
        </p:txBody>
      </p:sp>
    </p:spTree>
    <p:extLst>
      <p:ext uri="{BB962C8B-B14F-4D97-AF65-F5344CB8AC3E}">
        <p14:creationId xmlns:p14="http://schemas.microsoft.com/office/powerpoint/2010/main" val="3655853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http://youtu.be/3Zo8YqQU2zg</a:t>
            </a:r>
            <a:r>
              <a:rPr lang="en-US" sz="1200" kern="1200" dirty="0" smtClean="0">
                <a:solidFill>
                  <a:schemeClr val="tx1"/>
                </a:solidFill>
                <a:effectLst/>
                <a:ea typeface="+mn-ea"/>
                <a:cs typeface="+mn-cs"/>
              </a:rPr>
              <a:t>.  “Obama’s action on carbon emissions angers Congress.” CNN. June 2, 2014.  News story about Obama’s use of executive orders on regulating power plant emissions. (Time: 2:47)</a:t>
            </a:r>
          </a:p>
          <a:p>
            <a:endParaRPr lang="en-US" dirty="0"/>
          </a:p>
        </p:txBody>
      </p:sp>
    </p:spTree>
    <p:extLst>
      <p:ext uri="{BB962C8B-B14F-4D97-AF65-F5344CB8AC3E}">
        <p14:creationId xmlns:p14="http://schemas.microsoft.com/office/powerpoint/2010/main" val="90177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3462653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bg1"/>
                </a:solidFill>
              </a:rPr>
              <a:t>U.S. Energy Information Administration: http://www.eia.gov/countries/  </a:t>
            </a:r>
          </a:p>
          <a:p>
            <a:endParaRPr lang="en-US" dirty="0"/>
          </a:p>
        </p:txBody>
      </p:sp>
    </p:spTree>
    <p:extLst>
      <p:ext uri="{BB962C8B-B14F-4D97-AF65-F5344CB8AC3E}">
        <p14:creationId xmlns:p14="http://schemas.microsoft.com/office/powerpoint/2010/main" val="1904370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US Energy Administration</a:t>
            </a:r>
            <a:endParaRPr lang="en-US" dirty="0"/>
          </a:p>
        </p:txBody>
      </p:sp>
    </p:spTree>
    <p:extLst>
      <p:ext uri="{BB962C8B-B14F-4D97-AF65-F5344CB8AC3E}">
        <p14:creationId xmlns:p14="http://schemas.microsoft.com/office/powerpoint/2010/main" val="1177158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http://www.nytimes.com/interactive/2009/12/05/world/climate-graphic-background.html?ref=world#tab=2</a:t>
            </a:r>
          </a:p>
          <a:p>
            <a:pPr lvl="1"/>
            <a:endParaRPr lang="en-US" dirty="0" smtClean="0"/>
          </a:p>
          <a:p>
            <a:pPr lvl="1"/>
            <a:r>
              <a:rPr lang="en-US" dirty="0" smtClean="0"/>
              <a:t>Very neat graphic tool showing pictures and maps about impacts of climate change. </a:t>
            </a:r>
            <a:endParaRPr lang="en-US" dirty="0"/>
          </a:p>
        </p:txBody>
      </p:sp>
    </p:spTree>
    <p:extLst>
      <p:ext uri="{BB962C8B-B14F-4D97-AF65-F5344CB8AC3E}">
        <p14:creationId xmlns:p14="http://schemas.microsoft.com/office/powerpoint/2010/main" val="3881559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91558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solidFill>
                  <a:schemeClr val="bg1"/>
                </a:solidFill>
                <a:hlinkClick r:id="rId3"/>
              </a:rPr>
              <a:t>Bipartisan:  Lieberman-Warner</a:t>
            </a:r>
            <a:r>
              <a:rPr lang="en-US" sz="1200" b="1" baseline="0" dirty="0" smtClean="0">
                <a:solidFill>
                  <a:schemeClr val="bg1"/>
                </a:solidFill>
              </a:rPr>
              <a:t> - http://www.pbs.org/wgbh/pages/frontline/heat/view/9.html</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Frontline </a:t>
            </a:r>
            <a:r>
              <a:rPr lang="en-US" dirty="0" smtClean="0"/>
              <a:t>video – cue to Chapter 9.  This</a:t>
            </a:r>
            <a:r>
              <a:rPr lang="en-US" baseline="0" dirty="0" smtClean="0"/>
              <a:t> video has a nice explanation of Cap &amp; Trade policy</a:t>
            </a:r>
            <a:endParaRPr lang="en-US" dirty="0"/>
          </a:p>
        </p:txBody>
      </p:sp>
    </p:spTree>
    <p:extLst>
      <p:ext uri="{BB962C8B-B14F-4D97-AF65-F5344CB8AC3E}">
        <p14:creationId xmlns:p14="http://schemas.microsoft.com/office/powerpoint/2010/main" val="1279809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Environment and Energy –$61 billion</a:t>
            </a:r>
          </a:p>
          <a:p>
            <a:r>
              <a:rPr lang="en-US" dirty="0" smtClean="0">
                <a:hlinkClick r:id="rId3"/>
              </a:rPr>
              <a:t>http://www.energy.gov/recovery/breakdown.htm</a:t>
            </a:r>
            <a:endParaRPr lang="en-US" dirty="0" smtClean="0"/>
          </a:p>
          <a:p>
            <a:r>
              <a:rPr lang="en-US" dirty="0" smtClean="0">
                <a:hlinkClick r:id="rId4"/>
              </a:rPr>
              <a:t>http://online.wsj.com/public/resources/documents/STIMULUS_FINAL_0217.html</a:t>
            </a:r>
            <a:r>
              <a:rPr lang="en-US" dirty="0" smtClean="0"/>
              <a:t> NY Times article </a:t>
            </a:r>
          </a:p>
          <a:p>
            <a:endParaRPr lang="en-US" dirty="0"/>
          </a:p>
        </p:txBody>
      </p:sp>
    </p:spTree>
    <p:extLst>
      <p:ext uri="{BB962C8B-B14F-4D97-AF65-F5344CB8AC3E}">
        <p14:creationId xmlns:p14="http://schemas.microsoft.com/office/powerpoint/2010/main" val="3880201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major natural resource issue focuses not</a:t>
            </a:r>
            <a:r>
              <a:rPr lang="en-US" baseline="0" dirty="0" smtClean="0"/>
              <a:t> on energy, but on global food supply. With global collapses of the fishing industry, how does a very international issue get solved through domestic policy? Explain the tragedy of the commons as it concerns global fisheries and what dire outcomes have resulted.</a:t>
            </a:r>
            <a:endParaRPr lang="en-US" dirty="0"/>
          </a:p>
        </p:txBody>
      </p:sp>
    </p:spTree>
    <p:extLst>
      <p:ext uri="{BB962C8B-B14F-4D97-AF65-F5344CB8AC3E}">
        <p14:creationId xmlns:p14="http://schemas.microsoft.com/office/powerpoint/2010/main" val="683435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Extremely effective policy has been introduced to</a:t>
            </a:r>
            <a:r>
              <a:rPr lang="en-US" baseline="0" dirty="0" smtClean="0"/>
              <a:t> address collapsing fisheries, and it revolves around quotas and shared benefits. Sustainability is a major goal here. Discuss the details of these issues and provide this as an example of domestic and international success regarding a natural resource issue.</a:t>
            </a:r>
            <a:endParaRPr lang="en-US" dirty="0"/>
          </a:p>
        </p:txBody>
      </p:sp>
    </p:spTree>
    <p:extLst>
      <p:ext uri="{BB962C8B-B14F-4D97-AF65-F5344CB8AC3E}">
        <p14:creationId xmlns:p14="http://schemas.microsoft.com/office/powerpoint/2010/main" val="4155605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395808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of these energy and resource issues can make for great debate topics in-class, notably the nuclear debate. It can be an excellent way to engage the students with the issues and demonstrate how complicated energy and resource policy can be when considering costs and benefits.</a:t>
            </a:r>
            <a:endParaRPr lang="en-US" dirty="0"/>
          </a:p>
        </p:txBody>
      </p:sp>
    </p:spTree>
    <p:extLst>
      <p:ext uri="{BB962C8B-B14F-4D97-AF65-F5344CB8AC3E}">
        <p14:creationId xmlns:p14="http://schemas.microsoft.com/office/powerpoint/2010/main" val="2547607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will make</a:t>
            </a:r>
            <a:r>
              <a:rPr lang="en-US" baseline="0" dirty="0" smtClean="0"/>
              <a:t> for excellent discussion topics as well. For example, why consider people who don’t even exist – whose energy needs and environmental state we can’t yet know? Is it responsible or a wasted effort? Even though developed countries are responsible for most of the historic emissions and continue to emit heavily, shouldn’t emerging massive economies like India, China, or Brazil also be forced to reduce emissions? Do we let them fully industrialize because it’s fair? Is it per capita emissions that really matters, in which case the developed world is still well beyond the developing with regard to emissions? Do we have a moral obligation to address climate change due to our causing it, or do we just accept things as they are and learn to live in a changing global climate? How might policy address these difficult questions and ethical issues?</a:t>
            </a:r>
            <a:endParaRPr lang="en-US" dirty="0"/>
          </a:p>
        </p:txBody>
      </p:sp>
    </p:spTree>
    <p:extLst>
      <p:ext uri="{BB962C8B-B14F-4D97-AF65-F5344CB8AC3E}">
        <p14:creationId xmlns:p14="http://schemas.microsoft.com/office/powerpoint/2010/main" val="787345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87005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Collaborative decision-making=industry</a:t>
            </a:r>
            <a:r>
              <a:rPr lang="en-US" baseline="0" dirty="0" smtClean="0"/>
              <a:t> and other interest groups work with government to make &amp; implement policy </a:t>
            </a:r>
            <a:endParaRPr lang="en-US" dirty="0"/>
          </a:p>
        </p:txBody>
      </p:sp>
    </p:spTree>
    <p:extLst>
      <p:ext uri="{BB962C8B-B14F-4D97-AF65-F5344CB8AC3E}">
        <p14:creationId xmlns:p14="http://schemas.microsoft.com/office/powerpoint/2010/main" val="3202678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Logo Source: http://www.epa.gov/</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major federal policy – </a:t>
            </a:r>
            <a:endParaRPr lang="en-US" dirty="0"/>
          </a:p>
        </p:txBody>
      </p:sp>
    </p:spTree>
    <p:extLst>
      <p:ext uri="{BB962C8B-B14F-4D97-AF65-F5344CB8AC3E}">
        <p14:creationId xmlns:p14="http://schemas.microsoft.com/office/powerpoint/2010/main" val="3092782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http://youtu.be/0DAWOui0UzU</a:t>
            </a:r>
            <a:r>
              <a:rPr lang="en-US" sz="1200" kern="1200" dirty="0" smtClean="0">
                <a:solidFill>
                  <a:schemeClr val="tx1"/>
                </a:solidFill>
                <a:effectLst/>
                <a:ea typeface="+mn-ea"/>
                <a:cs typeface="+mn-cs"/>
              </a:rPr>
              <a:t>. “NEPA Citizen’s Guide.” Letsbe7, September 24, 2008.  Practical and informative video about what the National Environmental Policy Act requires and how it works.  (Time: 7:05)</a:t>
            </a:r>
          </a:p>
          <a:p>
            <a:endParaRPr lang="en-US" dirty="0"/>
          </a:p>
        </p:txBody>
      </p:sp>
    </p:spTree>
    <p:extLst>
      <p:ext uri="{BB962C8B-B14F-4D97-AF65-F5344CB8AC3E}">
        <p14:creationId xmlns:p14="http://schemas.microsoft.com/office/powerpoint/2010/main" val="1904433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266825" y="727075"/>
            <a:ext cx="4781550" cy="3586163"/>
          </a:xfrm>
          <a:ln/>
        </p:spPr>
      </p:sp>
      <p:sp>
        <p:nvSpPr>
          <p:cNvPr id="82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9262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11-1</a:t>
            </a:r>
            <a:endParaRPr lang="en-US" dirty="0"/>
          </a:p>
        </p:txBody>
      </p:sp>
    </p:spTree>
    <p:extLst>
      <p:ext uri="{BB962C8B-B14F-4D97-AF65-F5344CB8AC3E}">
        <p14:creationId xmlns:p14="http://schemas.microsoft.com/office/powerpoint/2010/main" val="12605493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E8DE3-FD93-41F4-9A80-810141BE5925}"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9229D-21D3-40E2-BAE9-08DCE91A4986}" type="slidenum">
              <a:rPr lang="en-US" smtClean="0"/>
              <a:pPr/>
              <a:t>‹#›</a:t>
            </a:fld>
            <a:endParaRPr lang="en-US"/>
          </a:p>
        </p:txBody>
      </p:sp>
    </p:spTree>
    <p:extLst>
      <p:ext uri="{BB962C8B-B14F-4D97-AF65-F5344CB8AC3E}">
        <p14:creationId xmlns:p14="http://schemas.microsoft.com/office/powerpoint/2010/main" val="39784523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200"/>
            </a:lvl1pPr>
            <a:lvl2pPr>
              <a:defRPr sz="28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11/5/2014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hyperlink" Target="http://youtu.be/0DAWOui0Uz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hyperlink" Target="http://www.epa.gov/superfund/" TargetMode="External"/><Relationship Id="rId5" Type="http://schemas.openxmlformats.org/officeDocument/2006/relationships/hyperlink" Target="http://cfpub.epa.gov/surf/locate/index.cfm" TargetMode="External"/><Relationship Id="rId4" Type="http://schemas.openxmlformats.org/officeDocument/2006/relationships/hyperlink" Target="http://airnow.gov/index.cfm?action=airnow.fcsummary&amp;stateid=58" TargetMode="Externa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JrJJxn-gCdo"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youtu.be/3Zo8YqQU2z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hyperlink" Target="http://www.eia.gov/countries/"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www.ipcc.ch/"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8.xml"/><Relationship Id="rId1" Type="http://schemas.openxmlformats.org/officeDocument/2006/relationships/tags" Target="../tags/tag25.xml"/><Relationship Id="rId4" Type="http://schemas.openxmlformats.org/officeDocument/2006/relationships/hyperlink" Target="http://www.pbs.org/wgbh/pages/frontline/heat/view/9.html" TargetMode="Externa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hyperlink" Target="http://online.wsj.com/public/resources/documents/STIMULUS_FINAL_0217.html"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gif"/><Relationship Id="rId4" Type="http://schemas.openxmlformats.org/officeDocument/2006/relationships/hyperlink" Target="http://www.epa.gov/"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57200" y="5257800"/>
            <a:ext cx="8839200" cy="1936772"/>
          </a:xfrm>
          <a:noFill/>
          <a:ln/>
        </p:spPr>
        <p:txBody>
          <a:bodyPr lIns="90488" tIns="44450" rIns="90488" bIns="44450">
            <a:normAutofit/>
          </a:bodyPr>
          <a:lstStyle/>
          <a:p>
            <a:r>
              <a:rPr lang="en-US" b="1" dirty="0" smtClean="0">
                <a:solidFill>
                  <a:schemeClr val="bg1"/>
                </a:solidFill>
              </a:rPr>
              <a:t>Chapter Eleven: Environmental </a:t>
            </a:r>
            <a:r>
              <a:rPr lang="en-US" b="1" dirty="0" smtClean="0">
                <a:solidFill>
                  <a:schemeClr val="bg1"/>
                </a:solidFill>
              </a:rPr>
              <a:t/>
            </a:r>
            <a:br>
              <a:rPr lang="en-US" b="1" dirty="0" smtClean="0">
                <a:solidFill>
                  <a:schemeClr val="bg1"/>
                </a:solidFill>
              </a:rPr>
            </a:br>
            <a:r>
              <a:rPr lang="en-US" b="1" dirty="0" smtClean="0">
                <a:solidFill>
                  <a:schemeClr val="bg1"/>
                </a:solidFill>
              </a:rPr>
              <a:t>and Energy Policy</a:t>
            </a:r>
            <a:endParaRPr lang="en-US" b="1" dirty="0">
              <a:solidFill>
                <a:schemeClr val="bg1"/>
              </a:solidFill>
            </a:endParaRPr>
          </a:p>
        </p:txBody>
      </p:sp>
      <p:sp>
        <p:nvSpPr>
          <p:cNvPr id="5" name="Rectangle 11"/>
          <p:cNvSpPr>
            <a:spLocks noGrp="1" noChangeArrowheads="1"/>
          </p:cNvSpPr>
          <p:nvPr>
            <p:ph type="sldNum" sz="quarter" idx="4294967295"/>
          </p:nvPr>
        </p:nvSpPr>
        <p:spPr>
          <a:xfrm>
            <a:off x="6457950" y="6356351"/>
            <a:ext cx="2057400" cy="365125"/>
          </a:xfrm>
        </p:spPr>
        <p:txBody>
          <a:bodyPr/>
          <a:lstStyle/>
          <a:p>
            <a:fld id="{23237B07-FFBD-4E55-867F-D1AD114D0C51}" type="slidenum">
              <a:rPr lang="en-US"/>
              <a:pPr/>
              <a:t>1</a:t>
            </a:fld>
            <a:endParaRPr lang="en-US"/>
          </a:p>
        </p:txBody>
      </p:sp>
      <p:sp>
        <p:nvSpPr>
          <p:cNvPr id="3" name="Subtitle 2"/>
          <p:cNvSpPr>
            <a:spLocks noGrp="1"/>
          </p:cNvSpPr>
          <p:nvPr>
            <p:ph type="subTitle" idx="1"/>
          </p:nvPr>
        </p:nvSpPr>
        <p:spPr/>
        <p:txBody>
          <a:bodyPr/>
          <a:lstStyle/>
          <a:p>
            <a:endParaRPr lang="en-US"/>
          </a:p>
        </p:txBody>
      </p:sp>
    </p:spTree>
    <p:custDataLst>
      <p:tags r:id="rId1"/>
    </p:custDataLst>
    <p:extLst>
      <p:ext uri="{BB962C8B-B14F-4D97-AF65-F5344CB8AC3E}">
        <p14:creationId xmlns:p14="http://schemas.microsoft.com/office/powerpoint/2010/main" val="282761700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1752600"/>
            <a:ext cx="7886700" cy="1325563"/>
          </a:xfrm>
        </p:spPr>
        <p:txBody>
          <a:bodyPr>
            <a:noAutofit/>
          </a:bodyPr>
          <a:lstStyle/>
          <a:p>
            <a:r>
              <a:rPr lang="en-US" sz="4700" b="1" dirty="0" smtClean="0">
                <a:solidFill>
                  <a:schemeClr val="bg1"/>
                </a:solidFill>
              </a:rPr>
              <a:t>What Are the Major Federal </a:t>
            </a:r>
            <a:br>
              <a:rPr lang="en-US" sz="4700" b="1" dirty="0" smtClean="0">
                <a:solidFill>
                  <a:schemeClr val="bg1"/>
                </a:solidFill>
              </a:rPr>
            </a:br>
            <a:r>
              <a:rPr lang="en-US" sz="4700" b="1" dirty="0" smtClean="0">
                <a:solidFill>
                  <a:schemeClr val="bg1"/>
                </a:solidFill>
              </a:rPr>
              <a:t>Environmental Policies?</a:t>
            </a:r>
            <a:endParaRPr lang="en-US" sz="4700"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10</a:t>
            </a:fld>
            <a:endParaRPr lang="en-US"/>
          </a:p>
        </p:txBody>
      </p:sp>
      <p:sp>
        <p:nvSpPr>
          <p:cNvPr id="6" name="Subtitle 5"/>
          <p:cNvSpPr>
            <a:spLocks noGrp="1"/>
          </p:cNvSpPr>
          <p:nvPr>
            <p:ph type="subTitle" idx="4294967295"/>
          </p:nvPr>
        </p:nvSpPr>
        <p:spPr>
          <a:xfrm>
            <a:off x="2324100" y="3505200"/>
            <a:ext cx="6858000" cy="619125"/>
          </a:xfrm>
        </p:spPr>
        <p:txBody>
          <a:bodyPr>
            <a:normAutofit/>
          </a:bodyPr>
          <a:lstStyle/>
          <a:p>
            <a:r>
              <a:rPr lang="en-US" sz="3200" b="1" dirty="0" smtClean="0">
                <a:solidFill>
                  <a:schemeClr val="bg1"/>
                </a:solidFill>
              </a:rPr>
              <a:t>Early Policies</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300418916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886700" cy="1325563"/>
          </a:xfrm>
        </p:spPr>
        <p:txBody>
          <a:bodyPr>
            <a:normAutofit/>
          </a:bodyPr>
          <a:lstStyle/>
          <a:p>
            <a:r>
              <a:rPr lang="en-US" b="1" dirty="0" smtClean="0">
                <a:solidFill>
                  <a:schemeClr val="bg1"/>
                </a:solidFill>
              </a:rPr>
              <a:t>1969: </a:t>
            </a:r>
            <a:r>
              <a:rPr lang="en-US" b="1" dirty="0" smtClean="0">
                <a:solidFill>
                  <a:schemeClr val="bg1"/>
                </a:solidFill>
              </a:rPr>
              <a:t>National </a:t>
            </a:r>
            <a:r>
              <a:rPr lang="en-US" b="1" dirty="0" smtClean="0">
                <a:solidFill>
                  <a:schemeClr val="bg1"/>
                </a:solidFill>
              </a:rPr>
              <a:t>Environmental Policy Act (NEPA)</a:t>
            </a:r>
            <a:endParaRPr lang="en-US" b="1" dirty="0">
              <a:solidFill>
                <a:schemeClr val="bg1"/>
              </a:solidFill>
            </a:endParaRPr>
          </a:p>
        </p:txBody>
      </p:sp>
      <p:sp>
        <p:nvSpPr>
          <p:cNvPr id="3" name="Content Placeholder 2"/>
          <p:cNvSpPr>
            <a:spLocks noGrp="1"/>
          </p:cNvSpPr>
          <p:nvPr>
            <p:ph idx="1"/>
          </p:nvPr>
        </p:nvSpPr>
        <p:spPr>
          <a:xfrm>
            <a:off x="838200" y="1905000"/>
            <a:ext cx="7924800" cy="4648200"/>
          </a:xfrm>
        </p:spPr>
        <p:txBody>
          <a:bodyPr>
            <a:noAutofit/>
          </a:bodyPr>
          <a:lstStyle/>
          <a:p>
            <a:r>
              <a:rPr lang="en-US" sz="2800" b="1" dirty="0" smtClean="0">
                <a:solidFill>
                  <a:schemeClr val="bg1"/>
                </a:solidFill>
              </a:rPr>
              <a:t>States not protecting the environment</a:t>
            </a:r>
          </a:p>
          <a:p>
            <a:endParaRPr lang="en-US" sz="2800" b="1" dirty="0" smtClean="0">
              <a:solidFill>
                <a:schemeClr val="bg1"/>
              </a:solidFill>
            </a:endParaRPr>
          </a:p>
          <a:p>
            <a:r>
              <a:rPr lang="en-US" sz="2800" b="1" dirty="0" smtClean="0">
                <a:solidFill>
                  <a:schemeClr val="bg1"/>
                </a:solidFill>
              </a:rPr>
              <a:t>Focused on the </a:t>
            </a:r>
            <a:r>
              <a:rPr lang="en-US" sz="2800" b="1" u="sng" dirty="0" smtClean="0">
                <a:solidFill>
                  <a:schemeClr val="bg1"/>
                </a:solidFill>
              </a:rPr>
              <a:t>process</a:t>
            </a:r>
            <a:r>
              <a:rPr lang="en-US" sz="2800" b="1" dirty="0" smtClean="0">
                <a:solidFill>
                  <a:schemeClr val="bg1"/>
                </a:solidFill>
              </a:rPr>
              <a:t> of decision-making</a:t>
            </a:r>
          </a:p>
          <a:p>
            <a:endParaRPr lang="en-US" sz="2800" b="1" dirty="0" smtClean="0">
              <a:solidFill>
                <a:schemeClr val="bg1"/>
              </a:solidFill>
            </a:endParaRPr>
          </a:p>
          <a:p>
            <a:r>
              <a:rPr lang="en-US" sz="2800" b="1" dirty="0" smtClean="0">
                <a:solidFill>
                  <a:schemeClr val="bg1"/>
                </a:solidFill>
              </a:rPr>
              <a:t>Required </a:t>
            </a:r>
            <a:r>
              <a:rPr lang="en-US" sz="2800" b="1" u="sng" dirty="0" smtClean="0">
                <a:solidFill>
                  <a:schemeClr val="bg1"/>
                </a:solidFill>
              </a:rPr>
              <a:t>Environmental Impact Statement</a:t>
            </a:r>
            <a:r>
              <a:rPr lang="en-US" sz="2800" b="1" dirty="0" smtClean="0">
                <a:solidFill>
                  <a:schemeClr val="bg1"/>
                </a:solidFill>
              </a:rPr>
              <a:t> (EIS)</a:t>
            </a:r>
          </a:p>
          <a:p>
            <a:pPr lvl="1"/>
            <a:r>
              <a:rPr lang="en-US" sz="2400" b="1" dirty="0" smtClean="0">
                <a:solidFill>
                  <a:schemeClr val="bg1"/>
                </a:solidFill>
              </a:rPr>
              <a:t>Assess environmental effects of proposed action</a:t>
            </a:r>
          </a:p>
          <a:p>
            <a:pPr lvl="1"/>
            <a:r>
              <a:rPr lang="en-US" sz="2400" b="1" dirty="0" smtClean="0">
                <a:solidFill>
                  <a:schemeClr val="bg1"/>
                </a:solidFill>
              </a:rPr>
              <a:t>Public scrutiny, consultation with affected parties</a:t>
            </a:r>
          </a:p>
          <a:p>
            <a:pPr lvl="1"/>
            <a:endParaRPr lang="en-US" sz="2400" b="1" dirty="0" smtClean="0">
              <a:solidFill>
                <a:schemeClr val="bg1"/>
              </a:solidFill>
            </a:endParaRPr>
          </a:p>
          <a:p>
            <a:r>
              <a:rPr lang="en-US" sz="2800" b="1" dirty="0" smtClean="0">
                <a:solidFill>
                  <a:schemeClr val="bg1"/>
                </a:solidFill>
              </a:rPr>
              <a:t>Changed the way decisions made about development; still in use today</a:t>
            </a:r>
          </a:p>
        </p:txBody>
      </p:sp>
      <p:sp>
        <p:nvSpPr>
          <p:cNvPr id="4" name="Slide Number Placeholder 3"/>
          <p:cNvSpPr>
            <a:spLocks noGrp="1"/>
          </p:cNvSpPr>
          <p:nvPr>
            <p:ph type="sldNum" sz="quarter" idx="12"/>
          </p:nvPr>
        </p:nvSpPr>
        <p:spPr/>
        <p:txBody>
          <a:bodyPr/>
          <a:lstStyle/>
          <a:p>
            <a:fld id="{B4F687ED-786F-4BAF-B5BF-764C5FAE21D8}" type="slidenum">
              <a:rPr lang="en-US" smtClean="0"/>
              <a:pPr/>
              <a:t>11</a:t>
            </a:fld>
            <a:endParaRPr lang="en-US"/>
          </a:p>
        </p:txBody>
      </p:sp>
    </p:spTree>
    <p:custDataLst>
      <p:tags r:id="rId1"/>
    </p:custDataLst>
    <p:extLst>
      <p:ext uri="{BB962C8B-B14F-4D97-AF65-F5344CB8AC3E}">
        <p14:creationId xmlns:p14="http://schemas.microsoft.com/office/powerpoint/2010/main" val="54199014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86700" cy="1325563"/>
          </a:xfrm>
        </p:spPr>
        <p:txBody>
          <a:bodyPr/>
          <a:lstStyle/>
          <a:p>
            <a:r>
              <a:rPr lang="en-US" b="1" dirty="0" smtClean="0">
                <a:solidFill>
                  <a:schemeClr val="bg1"/>
                </a:solidFill>
              </a:rPr>
              <a:t>How Does NEPA Work? </a:t>
            </a:r>
            <a:endParaRPr lang="en-US" b="1" dirty="0">
              <a:solidFill>
                <a:schemeClr val="bg1"/>
              </a:solidFill>
            </a:endParaRPr>
          </a:p>
        </p:txBody>
      </p:sp>
      <p:sp>
        <p:nvSpPr>
          <p:cNvPr id="6" name="Content Placeholder 5"/>
          <p:cNvSpPr>
            <a:spLocks noGrp="1"/>
          </p:cNvSpPr>
          <p:nvPr>
            <p:ph idx="1"/>
          </p:nvPr>
        </p:nvSpPr>
        <p:spPr>
          <a:xfrm>
            <a:off x="838200" y="1905000"/>
            <a:ext cx="7675350" cy="4351338"/>
          </a:xfrm>
        </p:spPr>
        <p:txBody>
          <a:bodyPr>
            <a:normAutofit/>
          </a:bodyPr>
          <a:lstStyle/>
          <a:p>
            <a:r>
              <a:rPr lang="en-US" b="1" dirty="0" smtClean="0">
                <a:solidFill>
                  <a:schemeClr val="bg1"/>
                </a:solidFill>
              </a:rPr>
              <a:t>Video</a:t>
            </a:r>
            <a:r>
              <a:rPr lang="en-US" b="1" dirty="0" smtClean="0">
                <a:solidFill>
                  <a:schemeClr val="bg1"/>
                </a:solidFill>
              </a:rPr>
              <a:t>: (</a:t>
            </a:r>
            <a:r>
              <a:rPr lang="en-US" b="1" u="sng" dirty="0" smtClean="0">
                <a:solidFill>
                  <a:schemeClr val="bg1"/>
                </a:solidFill>
                <a:hlinkClick r:id="rId3"/>
              </a:rPr>
              <a:t>http://youtu.be/0DAWOui0UzU</a:t>
            </a:r>
            <a:r>
              <a:rPr lang="en-US" b="1" dirty="0" smtClean="0">
                <a:solidFill>
                  <a:schemeClr val="bg1"/>
                </a:solidFill>
              </a:rPr>
              <a:t>)</a:t>
            </a:r>
          </a:p>
          <a:p>
            <a:pPr lvl="0"/>
            <a:r>
              <a:rPr lang="en-US" dirty="0">
                <a:solidFill>
                  <a:schemeClr val="bg1"/>
                </a:solidFill>
              </a:rPr>
              <a:t>“NEPA Citizen’s Guide.” Letsbe7, September 24, 2008.  Practical and informative video about what the National Environmental Policy Act requires and how it works.  </a:t>
            </a:r>
            <a:r>
              <a:rPr lang="en-US" dirty="0" smtClean="0">
                <a:solidFill>
                  <a:schemeClr val="bg1"/>
                </a:solidFill>
              </a:rPr>
              <a:t> (</a:t>
            </a:r>
            <a:r>
              <a:rPr lang="en-US" dirty="0">
                <a:solidFill>
                  <a:schemeClr val="bg1"/>
                </a:solidFill>
              </a:rPr>
              <a:t>Time: 7:05)</a:t>
            </a:r>
          </a:p>
          <a:p>
            <a:endParaRPr lang="en-US" b="1" dirty="0">
              <a:solidFill>
                <a:schemeClr val="bg1"/>
              </a:solidFill>
            </a:endParaRPr>
          </a:p>
        </p:txBody>
      </p:sp>
    </p:spTree>
    <p:extLst>
      <p:ext uri="{BB962C8B-B14F-4D97-AF65-F5344CB8AC3E}">
        <p14:creationId xmlns:p14="http://schemas.microsoft.com/office/powerpoint/2010/main" val="4294441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838200" y="762000"/>
            <a:ext cx="8153400" cy="990600"/>
          </a:xfrm>
        </p:spPr>
        <p:txBody>
          <a:bodyPr>
            <a:noAutofit/>
          </a:bodyPr>
          <a:lstStyle/>
          <a:p>
            <a:r>
              <a:rPr lang="en-US" b="1" dirty="0" smtClean="0">
                <a:solidFill>
                  <a:schemeClr val="bg1"/>
                </a:solidFill>
              </a:rPr>
              <a:t>Seven Major Environmental Protection Statutes</a:t>
            </a:r>
            <a:endParaRPr lang="en-US" b="1" dirty="0">
              <a:solidFill>
                <a:schemeClr val="bg1"/>
              </a:solidFill>
            </a:endParaRPr>
          </a:p>
        </p:txBody>
      </p:sp>
      <p:sp>
        <p:nvSpPr>
          <p:cNvPr id="72707" name="Rectangle 3"/>
          <p:cNvSpPr>
            <a:spLocks noGrp="1" noChangeArrowheads="1"/>
          </p:cNvSpPr>
          <p:nvPr>
            <p:ph idx="1"/>
          </p:nvPr>
        </p:nvSpPr>
        <p:spPr>
          <a:xfrm>
            <a:off x="533400" y="1752600"/>
            <a:ext cx="8305800" cy="4953000"/>
          </a:xfrm>
        </p:spPr>
        <p:txBody>
          <a:bodyPr>
            <a:normAutofit lnSpcReduction="10000"/>
          </a:bodyPr>
          <a:lstStyle/>
          <a:p>
            <a:pPr>
              <a:lnSpc>
                <a:spcPct val="90000"/>
              </a:lnSpc>
            </a:pPr>
            <a:r>
              <a:rPr lang="en-US" b="1" u="sng" dirty="0" smtClean="0">
                <a:solidFill>
                  <a:schemeClr val="bg1"/>
                </a:solidFill>
              </a:rPr>
              <a:t>Clean </a:t>
            </a:r>
            <a:r>
              <a:rPr lang="en-US" b="1" u="sng" dirty="0">
                <a:solidFill>
                  <a:schemeClr val="bg1"/>
                </a:solidFill>
              </a:rPr>
              <a:t>Air Act</a:t>
            </a:r>
            <a:r>
              <a:rPr lang="en-US" b="1" dirty="0">
                <a:solidFill>
                  <a:schemeClr val="bg1"/>
                </a:solidFill>
              </a:rPr>
              <a:t> </a:t>
            </a:r>
            <a:r>
              <a:rPr lang="en-US" b="1" dirty="0" smtClean="0">
                <a:solidFill>
                  <a:schemeClr val="bg1"/>
                </a:solidFill>
              </a:rPr>
              <a:t>1970, amended 1990 </a:t>
            </a:r>
          </a:p>
          <a:p>
            <a:pPr lvl="1">
              <a:lnSpc>
                <a:spcPct val="90000"/>
              </a:lnSpc>
            </a:pPr>
            <a:r>
              <a:rPr lang="en-US" dirty="0" smtClean="0">
                <a:solidFill>
                  <a:schemeClr val="bg1"/>
                </a:solidFill>
              </a:rPr>
              <a:t>Air quality </a:t>
            </a:r>
            <a:r>
              <a:rPr lang="en-US" dirty="0">
                <a:solidFill>
                  <a:schemeClr val="bg1"/>
                </a:solidFill>
              </a:rPr>
              <a:t>standards, </a:t>
            </a:r>
            <a:r>
              <a:rPr lang="en-US" dirty="0" smtClean="0">
                <a:solidFill>
                  <a:schemeClr val="bg1"/>
                </a:solidFill>
              </a:rPr>
              <a:t>auto emission </a:t>
            </a:r>
            <a:r>
              <a:rPr lang="en-US" dirty="0">
                <a:solidFill>
                  <a:schemeClr val="bg1"/>
                </a:solidFill>
              </a:rPr>
              <a:t>limits </a:t>
            </a:r>
            <a:r>
              <a:rPr lang="en-US" dirty="0" smtClean="0">
                <a:solidFill>
                  <a:schemeClr val="bg1"/>
                </a:solidFill>
              </a:rPr>
              <a:t>(factories and vehicles), </a:t>
            </a:r>
            <a:r>
              <a:rPr lang="en-US" dirty="0">
                <a:solidFill>
                  <a:schemeClr val="bg1"/>
                </a:solidFill>
              </a:rPr>
              <a:t>acid </a:t>
            </a:r>
            <a:r>
              <a:rPr lang="en-US" dirty="0" smtClean="0">
                <a:solidFill>
                  <a:schemeClr val="bg1"/>
                </a:solidFill>
              </a:rPr>
              <a:t>rain</a:t>
            </a:r>
          </a:p>
          <a:p>
            <a:pPr lvl="1">
              <a:lnSpc>
                <a:spcPct val="90000"/>
              </a:lnSpc>
            </a:pPr>
            <a:endParaRPr lang="en-US" b="1" dirty="0">
              <a:solidFill>
                <a:schemeClr val="bg1"/>
              </a:solidFill>
            </a:endParaRPr>
          </a:p>
          <a:p>
            <a:pPr>
              <a:lnSpc>
                <a:spcPct val="90000"/>
              </a:lnSpc>
            </a:pPr>
            <a:r>
              <a:rPr lang="en-US" b="1" u="sng" dirty="0">
                <a:solidFill>
                  <a:schemeClr val="bg1"/>
                </a:solidFill>
              </a:rPr>
              <a:t>Clean Water Act</a:t>
            </a:r>
            <a:r>
              <a:rPr lang="en-US" b="1" dirty="0">
                <a:solidFill>
                  <a:schemeClr val="bg1"/>
                </a:solidFill>
              </a:rPr>
              <a:t> 1972</a:t>
            </a:r>
          </a:p>
          <a:p>
            <a:pPr lvl="1">
              <a:lnSpc>
                <a:spcPct val="90000"/>
              </a:lnSpc>
            </a:pPr>
            <a:r>
              <a:rPr lang="en-US" dirty="0">
                <a:solidFill>
                  <a:schemeClr val="bg1"/>
                </a:solidFill>
              </a:rPr>
              <a:t>regulates surface water; “fishable and swimmable</a:t>
            </a:r>
            <a:r>
              <a:rPr lang="en-US" dirty="0" smtClean="0">
                <a:solidFill>
                  <a:schemeClr val="bg1"/>
                </a:solidFill>
              </a:rPr>
              <a:t>”</a:t>
            </a:r>
          </a:p>
          <a:p>
            <a:pPr lvl="1">
              <a:lnSpc>
                <a:spcPct val="90000"/>
              </a:lnSpc>
            </a:pPr>
            <a:r>
              <a:rPr lang="en-US" dirty="0" smtClean="0">
                <a:solidFill>
                  <a:schemeClr val="bg1"/>
                </a:solidFill>
              </a:rPr>
              <a:t>Identified “impaired waters”</a:t>
            </a:r>
          </a:p>
          <a:p>
            <a:pPr lvl="1">
              <a:lnSpc>
                <a:spcPct val="90000"/>
              </a:lnSpc>
            </a:pPr>
            <a:endParaRPr lang="en-US" b="1" dirty="0">
              <a:solidFill>
                <a:schemeClr val="bg1"/>
              </a:solidFill>
            </a:endParaRPr>
          </a:p>
          <a:p>
            <a:pPr>
              <a:lnSpc>
                <a:spcPct val="90000"/>
              </a:lnSpc>
            </a:pPr>
            <a:r>
              <a:rPr lang="en-US" b="1" u="sng" dirty="0" smtClean="0">
                <a:solidFill>
                  <a:schemeClr val="bg1"/>
                </a:solidFill>
              </a:rPr>
              <a:t>Federal Insecticide, Fungicide, and Rodenticide Act</a:t>
            </a:r>
            <a:r>
              <a:rPr lang="en-US" b="1" dirty="0" smtClean="0">
                <a:solidFill>
                  <a:schemeClr val="bg1"/>
                </a:solidFill>
              </a:rPr>
              <a:t> 1972</a:t>
            </a:r>
          </a:p>
          <a:p>
            <a:pPr lvl="1">
              <a:lnSpc>
                <a:spcPct val="90000"/>
              </a:lnSpc>
            </a:pPr>
            <a:r>
              <a:rPr lang="en-US" dirty="0" smtClean="0">
                <a:solidFill>
                  <a:schemeClr val="bg1"/>
                </a:solidFill>
              </a:rPr>
              <a:t>Food safety</a:t>
            </a:r>
          </a:p>
        </p:txBody>
      </p:sp>
      <p:sp>
        <p:nvSpPr>
          <p:cNvPr id="6" name="Slide Number Placeholder 5"/>
          <p:cNvSpPr>
            <a:spLocks noGrp="1"/>
          </p:cNvSpPr>
          <p:nvPr>
            <p:ph type="sldNum" sz="quarter" idx="12"/>
          </p:nvPr>
        </p:nvSpPr>
        <p:spPr/>
        <p:txBody>
          <a:bodyPr/>
          <a:lstStyle/>
          <a:p>
            <a:fld id="{FEED6F1E-9B7A-4538-9A03-A201FC83B620}" type="slidenum">
              <a:rPr lang="en-US"/>
              <a:pPr/>
              <a:t>13</a:t>
            </a:fld>
            <a:endParaRPr lang="en-US"/>
          </a:p>
        </p:txBody>
      </p:sp>
    </p:spTree>
    <p:custDataLst>
      <p:tags r:id="rId1"/>
    </p:custDataLst>
    <p:extLst>
      <p:ext uri="{BB962C8B-B14F-4D97-AF65-F5344CB8AC3E}">
        <p14:creationId xmlns:p14="http://schemas.microsoft.com/office/powerpoint/2010/main" val="297802414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762000" y="762000"/>
            <a:ext cx="7772400" cy="762000"/>
          </a:xfrm>
        </p:spPr>
        <p:txBody>
          <a:bodyPr>
            <a:normAutofit/>
          </a:bodyPr>
          <a:lstStyle/>
          <a:p>
            <a:r>
              <a:rPr lang="en-US" b="1" dirty="0">
                <a:solidFill>
                  <a:schemeClr val="bg1"/>
                </a:solidFill>
              </a:rPr>
              <a:t>Major </a:t>
            </a:r>
            <a:r>
              <a:rPr lang="en-US" b="1" dirty="0" smtClean="0">
                <a:solidFill>
                  <a:schemeClr val="bg1"/>
                </a:solidFill>
              </a:rPr>
              <a:t>Statutes </a:t>
            </a:r>
            <a:r>
              <a:rPr lang="en-US" b="1" dirty="0" smtClean="0">
                <a:solidFill>
                  <a:schemeClr val="bg1"/>
                </a:solidFill>
              </a:rPr>
              <a:t>(cont’d)</a:t>
            </a:r>
            <a:endParaRPr lang="en-US" b="1" dirty="0">
              <a:solidFill>
                <a:schemeClr val="bg1"/>
              </a:solidFill>
            </a:endParaRPr>
          </a:p>
        </p:txBody>
      </p:sp>
      <p:sp>
        <p:nvSpPr>
          <p:cNvPr id="73731" name="Rectangle 3"/>
          <p:cNvSpPr>
            <a:spLocks noGrp="1" noChangeArrowheads="1"/>
          </p:cNvSpPr>
          <p:nvPr>
            <p:ph idx="1"/>
          </p:nvPr>
        </p:nvSpPr>
        <p:spPr>
          <a:xfrm>
            <a:off x="622300" y="1447800"/>
            <a:ext cx="8534400" cy="5029200"/>
          </a:xfrm>
        </p:spPr>
        <p:txBody>
          <a:bodyPr>
            <a:normAutofit fontScale="92500" lnSpcReduction="10000"/>
          </a:bodyPr>
          <a:lstStyle/>
          <a:p>
            <a:pPr>
              <a:lnSpc>
                <a:spcPct val="90000"/>
              </a:lnSpc>
            </a:pPr>
            <a:r>
              <a:rPr lang="en-US" b="1" u="sng" dirty="0" smtClean="0">
                <a:solidFill>
                  <a:schemeClr val="bg1"/>
                </a:solidFill>
              </a:rPr>
              <a:t>Safe Drinking Water Act</a:t>
            </a:r>
            <a:r>
              <a:rPr lang="en-US" b="1" dirty="0" smtClean="0">
                <a:solidFill>
                  <a:schemeClr val="bg1"/>
                </a:solidFill>
              </a:rPr>
              <a:t> 1974</a:t>
            </a:r>
          </a:p>
          <a:p>
            <a:pPr lvl="1">
              <a:lnSpc>
                <a:spcPct val="90000"/>
              </a:lnSpc>
            </a:pPr>
            <a:r>
              <a:rPr lang="en-US" dirty="0" smtClean="0">
                <a:solidFill>
                  <a:schemeClr val="bg1"/>
                </a:solidFill>
              </a:rPr>
              <a:t>Health standards for public water supplies</a:t>
            </a:r>
          </a:p>
          <a:p>
            <a:pPr lvl="1">
              <a:lnSpc>
                <a:spcPct val="90000"/>
              </a:lnSpc>
            </a:pPr>
            <a:endParaRPr lang="en-US" b="1" dirty="0" smtClean="0">
              <a:solidFill>
                <a:schemeClr val="bg1"/>
              </a:solidFill>
            </a:endParaRPr>
          </a:p>
          <a:p>
            <a:r>
              <a:rPr lang="en-US" b="1" u="sng" dirty="0" smtClean="0">
                <a:solidFill>
                  <a:schemeClr val="bg1"/>
                </a:solidFill>
              </a:rPr>
              <a:t>Resource Conservation and Recovery Act</a:t>
            </a:r>
            <a:r>
              <a:rPr lang="en-US" b="1" dirty="0" smtClean="0">
                <a:solidFill>
                  <a:schemeClr val="bg1"/>
                </a:solidFill>
              </a:rPr>
              <a:t> 1976</a:t>
            </a:r>
          </a:p>
          <a:p>
            <a:pPr lvl="1"/>
            <a:r>
              <a:rPr lang="en-US" dirty="0" smtClean="0">
                <a:solidFill>
                  <a:schemeClr val="bg1"/>
                </a:solidFill>
              </a:rPr>
              <a:t>Hazardous waste</a:t>
            </a:r>
          </a:p>
          <a:p>
            <a:pPr lvl="1"/>
            <a:endParaRPr lang="en-US" b="1" dirty="0" smtClean="0">
              <a:solidFill>
                <a:schemeClr val="bg1"/>
              </a:solidFill>
            </a:endParaRPr>
          </a:p>
          <a:p>
            <a:r>
              <a:rPr lang="en-US" b="1" u="sng" dirty="0" smtClean="0">
                <a:solidFill>
                  <a:schemeClr val="bg1"/>
                </a:solidFill>
              </a:rPr>
              <a:t>Toxic </a:t>
            </a:r>
            <a:r>
              <a:rPr lang="en-US" b="1" u="sng" dirty="0">
                <a:solidFill>
                  <a:schemeClr val="bg1"/>
                </a:solidFill>
              </a:rPr>
              <a:t>Substances Control Act</a:t>
            </a:r>
            <a:r>
              <a:rPr lang="en-US" b="1" dirty="0">
                <a:solidFill>
                  <a:schemeClr val="bg1"/>
                </a:solidFill>
              </a:rPr>
              <a:t> </a:t>
            </a:r>
            <a:r>
              <a:rPr lang="en-US" b="1" dirty="0" smtClean="0">
                <a:solidFill>
                  <a:schemeClr val="bg1"/>
                </a:solidFill>
              </a:rPr>
              <a:t>1976</a:t>
            </a:r>
          </a:p>
          <a:p>
            <a:pPr lvl="1"/>
            <a:r>
              <a:rPr lang="en-US" dirty="0" smtClean="0">
                <a:solidFill>
                  <a:schemeClr val="bg1"/>
                </a:solidFill>
              </a:rPr>
              <a:t>Regulation of commercial chemicals; red tape, ineffective</a:t>
            </a:r>
          </a:p>
          <a:p>
            <a:pPr lvl="1"/>
            <a:endParaRPr lang="en-US" b="1" dirty="0">
              <a:solidFill>
                <a:schemeClr val="bg1"/>
              </a:solidFill>
            </a:endParaRPr>
          </a:p>
          <a:p>
            <a:r>
              <a:rPr lang="en-US" b="1" u="sng" dirty="0" smtClean="0">
                <a:solidFill>
                  <a:schemeClr val="bg1"/>
                </a:solidFill>
              </a:rPr>
              <a:t>Superfund</a:t>
            </a:r>
            <a:r>
              <a:rPr lang="en-US" b="1" dirty="0" smtClean="0">
                <a:solidFill>
                  <a:schemeClr val="bg1"/>
                </a:solidFill>
              </a:rPr>
              <a:t> 1980  </a:t>
            </a:r>
          </a:p>
          <a:p>
            <a:pPr lvl="1"/>
            <a:r>
              <a:rPr lang="en-US" dirty="0" smtClean="0">
                <a:solidFill>
                  <a:schemeClr val="bg1"/>
                </a:solidFill>
              </a:rPr>
              <a:t>Comprehensive </a:t>
            </a:r>
            <a:r>
              <a:rPr lang="en-US" dirty="0">
                <a:solidFill>
                  <a:schemeClr val="bg1"/>
                </a:solidFill>
              </a:rPr>
              <a:t>Environmental Response, Compensation, and Liability </a:t>
            </a:r>
            <a:r>
              <a:rPr lang="en-US" dirty="0" smtClean="0">
                <a:solidFill>
                  <a:schemeClr val="bg1"/>
                </a:solidFill>
              </a:rPr>
              <a:t>Act</a:t>
            </a:r>
          </a:p>
        </p:txBody>
      </p:sp>
    </p:spTree>
    <p:custDataLst>
      <p:tags r:id="rId1"/>
    </p:custDataLst>
    <p:extLst>
      <p:ext uri="{BB962C8B-B14F-4D97-AF65-F5344CB8AC3E}">
        <p14:creationId xmlns:p14="http://schemas.microsoft.com/office/powerpoint/2010/main" val="37609658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839200" cy="1325563"/>
          </a:xfrm>
        </p:spPr>
        <p:txBody>
          <a:bodyPr/>
          <a:lstStyle/>
          <a:p>
            <a:r>
              <a:rPr lang="en-US" b="1" dirty="0" smtClean="0">
                <a:solidFill>
                  <a:schemeClr val="bg1"/>
                </a:solidFill>
              </a:rPr>
              <a:t>Common Themes of Policies of 1970s</a:t>
            </a:r>
            <a:endParaRPr lang="en-US" b="1" dirty="0">
              <a:solidFill>
                <a:schemeClr val="bg1"/>
              </a:solidFill>
            </a:endParaRPr>
          </a:p>
        </p:txBody>
      </p:sp>
      <p:sp>
        <p:nvSpPr>
          <p:cNvPr id="3" name="Content Placeholder 2"/>
          <p:cNvSpPr>
            <a:spLocks noGrp="1"/>
          </p:cNvSpPr>
          <p:nvPr>
            <p:ph idx="1"/>
          </p:nvPr>
        </p:nvSpPr>
        <p:spPr>
          <a:xfrm>
            <a:off x="838200" y="1676400"/>
            <a:ext cx="7772400" cy="4876800"/>
          </a:xfrm>
        </p:spPr>
        <p:txBody>
          <a:bodyPr>
            <a:normAutofit fontScale="92500" lnSpcReduction="10000"/>
          </a:bodyPr>
          <a:lstStyle/>
          <a:p>
            <a:r>
              <a:rPr lang="en-US" b="1" dirty="0" smtClean="0">
                <a:solidFill>
                  <a:schemeClr val="bg1"/>
                </a:solidFill>
              </a:rPr>
              <a:t>They touch every aspect of our lives</a:t>
            </a:r>
          </a:p>
          <a:p>
            <a:endParaRPr lang="en-US" b="1" dirty="0" smtClean="0">
              <a:solidFill>
                <a:schemeClr val="bg1"/>
              </a:solidFill>
            </a:endParaRPr>
          </a:p>
          <a:p>
            <a:r>
              <a:rPr lang="en-US" b="1" dirty="0" smtClean="0">
                <a:solidFill>
                  <a:schemeClr val="bg1"/>
                </a:solidFill>
              </a:rPr>
              <a:t>EPA </a:t>
            </a:r>
            <a:r>
              <a:rPr lang="en-US" b="1" u="sng" dirty="0">
                <a:solidFill>
                  <a:schemeClr val="bg1"/>
                </a:solidFill>
              </a:rPr>
              <a:t>regulates</a:t>
            </a:r>
            <a:r>
              <a:rPr lang="en-US" b="1" dirty="0">
                <a:solidFill>
                  <a:schemeClr val="bg1"/>
                </a:solidFill>
              </a:rPr>
              <a:t> release of </a:t>
            </a:r>
            <a:r>
              <a:rPr lang="en-US" b="1" dirty="0" smtClean="0">
                <a:solidFill>
                  <a:schemeClr val="bg1"/>
                </a:solidFill>
              </a:rPr>
              <a:t>pollutants</a:t>
            </a:r>
          </a:p>
          <a:p>
            <a:endParaRPr lang="en-US" b="1" dirty="0" smtClean="0">
              <a:solidFill>
                <a:schemeClr val="bg1"/>
              </a:solidFill>
            </a:endParaRPr>
          </a:p>
          <a:p>
            <a:r>
              <a:rPr lang="en-US" b="1" dirty="0" smtClean="0">
                <a:solidFill>
                  <a:schemeClr val="bg1"/>
                </a:solidFill>
              </a:rPr>
              <a:t>Emphasize EPA and state </a:t>
            </a:r>
            <a:r>
              <a:rPr lang="en-US" b="1" u="sng" dirty="0" smtClean="0">
                <a:solidFill>
                  <a:schemeClr val="bg1"/>
                </a:solidFill>
              </a:rPr>
              <a:t>command </a:t>
            </a:r>
            <a:r>
              <a:rPr lang="en-US" b="1" dirty="0" smtClean="0">
                <a:solidFill>
                  <a:schemeClr val="bg1"/>
                </a:solidFill>
              </a:rPr>
              <a:t>regulations on business and industry</a:t>
            </a:r>
          </a:p>
          <a:p>
            <a:pPr marL="1028700" lvl="3" indent="-457200">
              <a:buSzPct val="95000"/>
            </a:pPr>
            <a:r>
              <a:rPr lang="en-US" sz="2800" dirty="0" smtClean="0">
                <a:solidFill>
                  <a:schemeClr val="bg1"/>
                </a:solidFill>
              </a:rPr>
              <a:t>Political</a:t>
            </a:r>
          </a:p>
          <a:p>
            <a:pPr marL="1028700" lvl="3" indent="-457200">
              <a:buSzPct val="95000"/>
            </a:pPr>
            <a:r>
              <a:rPr lang="en-US" sz="2800" dirty="0" smtClean="0">
                <a:solidFill>
                  <a:schemeClr val="bg1"/>
                </a:solidFill>
              </a:rPr>
              <a:t>EPA vs. commercial interests</a:t>
            </a:r>
            <a:r>
              <a:rPr lang="en-US" dirty="0" smtClean="0">
                <a:solidFill>
                  <a:schemeClr val="bg1"/>
                </a:solidFill>
              </a:rPr>
              <a:t> </a:t>
            </a:r>
          </a:p>
          <a:p>
            <a:pPr marL="1028700" lvl="3" indent="-457200">
              <a:buSzPct val="95000"/>
            </a:pPr>
            <a:endParaRPr lang="en-US" b="1" dirty="0" smtClean="0">
              <a:solidFill>
                <a:schemeClr val="bg1"/>
              </a:solidFill>
            </a:endParaRPr>
          </a:p>
          <a:p>
            <a:r>
              <a:rPr lang="en-US" b="1" dirty="0" smtClean="0">
                <a:solidFill>
                  <a:schemeClr val="bg1"/>
                </a:solidFill>
              </a:rPr>
              <a:t>Difficult issues</a:t>
            </a:r>
          </a:p>
          <a:p>
            <a:pPr lvl="1"/>
            <a:r>
              <a:rPr lang="en-US" dirty="0" smtClean="0">
                <a:solidFill>
                  <a:schemeClr val="bg1"/>
                </a:solidFill>
              </a:rPr>
              <a:t>Science is rarely exact – room for debate</a:t>
            </a:r>
          </a:p>
          <a:p>
            <a:pPr lvl="1"/>
            <a:r>
              <a:rPr lang="en-US" dirty="0" smtClean="0">
                <a:solidFill>
                  <a:schemeClr val="bg1"/>
                </a:solidFill>
              </a:rPr>
              <a:t>Balancing act between commerce and protection</a:t>
            </a:r>
          </a:p>
        </p:txBody>
      </p:sp>
      <p:sp>
        <p:nvSpPr>
          <p:cNvPr id="4" name="Slide Number Placeholder 3"/>
          <p:cNvSpPr>
            <a:spLocks noGrp="1"/>
          </p:cNvSpPr>
          <p:nvPr>
            <p:ph type="sldNum" sz="quarter" idx="12"/>
          </p:nvPr>
        </p:nvSpPr>
        <p:spPr/>
        <p:txBody>
          <a:bodyPr/>
          <a:lstStyle/>
          <a:p>
            <a:fld id="{B4F687ED-786F-4BAF-B5BF-764C5FAE21D8}" type="slidenum">
              <a:rPr lang="en-US" smtClean="0"/>
              <a:pPr/>
              <a:t>15</a:t>
            </a:fld>
            <a:endParaRPr lang="en-US"/>
          </a:p>
        </p:txBody>
      </p:sp>
    </p:spTree>
    <p:custDataLst>
      <p:tags r:id="rId1"/>
    </p:custDataLst>
    <p:extLst>
      <p:ext uri="{BB962C8B-B14F-4D97-AF65-F5344CB8AC3E}">
        <p14:creationId xmlns:p14="http://schemas.microsoft.com/office/powerpoint/2010/main" val="374870516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4F687ED-786F-4BAF-B5BF-764C5FAE21D8}" type="slidenum">
              <a:rPr lang="en-US" smtClean="0"/>
              <a:pPr/>
              <a:t>16</a:t>
            </a:fld>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736600"/>
            <a:ext cx="8741426" cy="6096000"/>
          </a:xfrm>
          <a:prstGeom prst="rect">
            <a:avLst/>
          </a:prstGeom>
        </p:spPr>
      </p:pic>
    </p:spTree>
    <p:extLst>
      <p:ext uri="{BB962C8B-B14F-4D97-AF65-F5344CB8AC3E}">
        <p14:creationId xmlns:p14="http://schemas.microsoft.com/office/powerpoint/2010/main" val="2924124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838200" y="381000"/>
            <a:ext cx="7886700" cy="1325563"/>
          </a:xfrm>
        </p:spPr>
        <p:txBody>
          <a:bodyPr>
            <a:normAutofit/>
          </a:bodyPr>
          <a:lstStyle/>
          <a:p>
            <a:r>
              <a:rPr lang="en-US" b="1" dirty="0" smtClean="0">
                <a:solidFill>
                  <a:schemeClr val="bg1"/>
                </a:solidFill>
              </a:rPr>
              <a:t>Have They Worked?</a:t>
            </a:r>
            <a:endParaRPr lang="en-US" b="1" dirty="0">
              <a:solidFill>
                <a:schemeClr val="bg1"/>
              </a:solidFill>
            </a:endParaRPr>
          </a:p>
        </p:txBody>
      </p:sp>
      <p:sp>
        <p:nvSpPr>
          <p:cNvPr id="75779" name="Rectangle 3"/>
          <p:cNvSpPr>
            <a:spLocks noGrp="1" noChangeArrowheads="1"/>
          </p:cNvSpPr>
          <p:nvPr>
            <p:ph idx="1"/>
          </p:nvPr>
        </p:nvSpPr>
        <p:spPr>
          <a:xfrm>
            <a:off x="685800" y="1295400"/>
            <a:ext cx="7924800" cy="5029200"/>
          </a:xfrm>
        </p:spPr>
        <p:txBody>
          <a:bodyPr>
            <a:noAutofit/>
          </a:bodyPr>
          <a:lstStyle/>
          <a:p>
            <a:r>
              <a:rPr lang="en-US" sz="2600" b="1" dirty="0" smtClean="0">
                <a:solidFill>
                  <a:schemeClr val="bg1"/>
                </a:solidFill>
              </a:rPr>
              <a:t>Hard to evaluate: long term, many factors</a:t>
            </a:r>
          </a:p>
          <a:p>
            <a:endParaRPr lang="en-US" sz="2600" b="1" dirty="0" smtClean="0">
              <a:solidFill>
                <a:schemeClr val="bg1"/>
              </a:solidFill>
            </a:endParaRPr>
          </a:p>
          <a:p>
            <a:r>
              <a:rPr lang="en-US" sz="2600" b="1" dirty="0" smtClean="0">
                <a:solidFill>
                  <a:schemeClr val="bg1"/>
                </a:solidFill>
                <a:hlinkClick r:id="rId4"/>
              </a:rPr>
              <a:t>Air </a:t>
            </a:r>
            <a:r>
              <a:rPr lang="en-US" sz="2600" b="1" dirty="0" smtClean="0">
                <a:solidFill>
                  <a:schemeClr val="bg1"/>
                </a:solidFill>
              </a:rPr>
              <a:t>quality</a:t>
            </a:r>
          </a:p>
          <a:p>
            <a:pPr marL="617220" lvl="2" indent="-342900">
              <a:buSzPct val="95000"/>
            </a:pPr>
            <a:r>
              <a:rPr lang="en-US" sz="2400" dirty="0" smtClean="0">
                <a:solidFill>
                  <a:schemeClr val="bg1"/>
                </a:solidFill>
              </a:rPr>
              <a:t>Overall- cleaner;  localized problems</a:t>
            </a:r>
          </a:p>
          <a:p>
            <a:pPr marL="617220" lvl="2" indent="-342900">
              <a:buSzPct val="95000"/>
            </a:pPr>
            <a:r>
              <a:rPr lang="en-US" sz="2400" dirty="0" smtClean="0">
                <a:solidFill>
                  <a:schemeClr val="bg1"/>
                </a:solidFill>
              </a:rPr>
              <a:t>Urban air quality better</a:t>
            </a:r>
          </a:p>
          <a:p>
            <a:pPr marL="617220" lvl="2" indent="-342900">
              <a:buClr>
                <a:schemeClr val="accent3"/>
              </a:buClr>
              <a:buSzPct val="95000"/>
              <a:buFont typeface="Wingdings" pitchFamily="2" charset="2"/>
              <a:buChar char="Ø"/>
            </a:pPr>
            <a:endParaRPr lang="en-US" sz="2600" b="1" dirty="0" smtClean="0">
              <a:solidFill>
                <a:schemeClr val="bg1"/>
              </a:solidFill>
            </a:endParaRPr>
          </a:p>
          <a:p>
            <a:r>
              <a:rPr lang="en-US" sz="2600" b="1" dirty="0" smtClean="0">
                <a:solidFill>
                  <a:schemeClr val="bg1"/>
                </a:solidFill>
              </a:rPr>
              <a:t>Water quality</a:t>
            </a:r>
          </a:p>
          <a:p>
            <a:pPr lvl="1"/>
            <a:r>
              <a:rPr lang="en-US" sz="2400" b="1" dirty="0" smtClean="0">
                <a:solidFill>
                  <a:schemeClr val="bg1"/>
                </a:solidFill>
              </a:rPr>
              <a:t>Drinking water - better </a:t>
            </a:r>
          </a:p>
          <a:p>
            <a:pPr lvl="1"/>
            <a:r>
              <a:rPr lang="en-US" sz="2400" b="1" dirty="0" smtClean="0">
                <a:solidFill>
                  <a:schemeClr val="bg1"/>
                </a:solidFill>
                <a:hlinkClick r:id="rId5"/>
              </a:rPr>
              <a:t>Surface</a:t>
            </a:r>
            <a:r>
              <a:rPr lang="en-US" sz="2400" b="1" dirty="0" smtClean="0">
                <a:solidFill>
                  <a:schemeClr val="bg1"/>
                </a:solidFill>
              </a:rPr>
              <a:t> water - mixed </a:t>
            </a:r>
          </a:p>
          <a:p>
            <a:pPr lvl="2"/>
            <a:r>
              <a:rPr lang="en-US" sz="2400" b="1" u="sng" dirty="0" smtClean="0">
                <a:solidFill>
                  <a:schemeClr val="bg1"/>
                </a:solidFill>
              </a:rPr>
              <a:t>point-source</a:t>
            </a:r>
            <a:r>
              <a:rPr lang="en-US" sz="2400" b="1" dirty="0" smtClean="0">
                <a:solidFill>
                  <a:schemeClr val="bg1"/>
                </a:solidFill>
              </a:rPr>
              <a:t> pollution improved; </a:t>
            </a:r>
            <a:r>
              <a:rPr lang="en-US" sz="2400" b="1" u="sng" dirty="0" smtClean="0">
                <a:solidFill>
                  <a:schemeClr val="bg1"/>
                </a:solidFill>
              </a:rPr>
              <a:t>non-point</a:t>
            </a:r>
            <a:r>
              <a:rPr lang="en-US" sz="2400" b="1" dirty="0" smtClean="0">
                <a:solidFill>
                  <a:schemeClr val="bg1"/>
                </a:solidFill>
              </a:rPr>
              <a:t> source </a:t>
            </a:r>
          </a:p>
          <a:p>
            <a:pPr lvl="2"/>
            <a:endParaRPr lang="en-US" sz="2600" b="1" dirty="0" smtClean="0">
              <a:solidFill>
                <a:schemeClr val="bg1"/>
              </a:solidFill>
            </a:endParaRPr>
          </a:p>
          <a:p>
            <a:r>
              <a:rPr lang="en-US" sz="2600" b="1" dirty="0" smtClean="0">
                <a:solidFill>
                  <a:schemeClr val="bg1"/>
                </a:solidFill>
                <a:hlinkClick r:id="rId6"/>
              </a:rPr>
              <a:t>Superfund sites</a:t>
            </a:r>
            <a:r>
              <a:rPr lang="en-US" sz="2600" b="1" dirty="0" smtClean="0">
                <a:solidFill>
                  <a:schemeClr val="bg1"/>
                </a:solidFill>
              </a:rPr>
              <a:t>:  progress, but costly  </a:t>
            </a:r>
          </a:p>
        </p:txBody>
      </p:sp>
      <p:sp>
        <p:nvSpPr>
          <p:cNvPr id="6" name="Slide Number Placeholder 5"/>
          <p:cNvSpPr>
            <a:spLocks noGrp="1"/>
          </p:cNvSpPr>
          <p:nvPr>
            <p:ph type="sldNum" sz="quarter" idx="12"/>
          </p:nvPr>
        </p:nvSpPr>
        <p:spPr/>
        <p:txBody>
          <a:bodyPr/>
          <a:lstStyle/>
          <a:p>
            <a:fld id="{390B5CCA-C560-42C0-8095-D8CD09792C13}" type="slidenum">
              <a:rPr lang="en-US"/>
              <a:pPr/>
              <a:t>17</a:t>
            </a:fld>
            <a:endParaRPr lang="en-US"/>
          </a:p>
        </p:txBody>
      </p:sp>
    </p:spTree>
    <p:custDataLst>
      <p:tags r:id="rId1"/>
    </p:custDataLst>
    <p:extLst>
      <p:ext uri="{BB962C8B-B14F-4D97-AF65-F5344CB8AC3E}">
        <p14:creationId xmlns:p14="http://schemas.microsoft.com/office/powerpoint/2010/main" val="279083536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838200"/>
            <a:ext cx="7772400" cy="838200"/>
          </a:xfrm>
        </p:spPr>
        <p:txBody>
          <a:bodyPr>
            <a:normAutofit/>
          </a:bodyPr>
          <a:lstStyle/>
          <a:p>
            <a:r>
              <a:rPr lang="en-US" b="1" dirty="0">
                <a:solidFill>
                  <a:schemeClr val="bg1"/>
                </a:solidFill>
              </a:rPr>
              <a:t>Conflict </a:t>
            </a:r>
            <a:r>
              <a:rPr lang="en-US" b="1" dirty="0" smtClean="0">
                <a:solidFill>
                  <a:schemeClr val="bg1"/>
                </a:solidFill>
              </a:rPr>
              <a:t>in the 1980s and 1990s</a:t>
            </a:r>
            <a:endParaRPr lang="en-US" b="1" dirty="0">
              <a:solidFill>
                <a:schemeClr val="bg1"/>
              </a:solidFill>
            </a:endParaRPr>
          </a:p>
        </p:txBody>
      </p:sp>
      <p:sp>
        <p:nvSpPr>
          <p:cNvPr id="71683" name="Rectangle 3"/>
          <p:cNvSpPr>
            <a:spLocks noGrp="1" noChangeArrowheads="1"/>
          </p:cNvSpPr>
          <p:nvPr>
            <p:ph idx="1"/>
          </p:nvPr>
        </p:nvSpPr>
        <p:spPr>
          <a:xfrm>
            <a:off x="762000" y="1600200"/>
            <a:ext cx="7620000" cy="4724400"/>
          </a:xfrm>
        </p:spPr>
        <p:txBody>
          <a:bodyPr>
            <a:normAutofit fontScale="92500" lnSpcReduction="20000"/>
          </a:bodyPr>
          <a:lstStyle/>
          <a:p>
            <a:pPr>
              <a:lnSpc>
                <a:spcPct val="90000"/>
              </a:lnSpc>
            </a:pPr>
            <a:r>
              <a:rPr lang="en-US" b="1" dirty="0" smtClean="0">
                <a:solidFill>
                  <a:schemeClr val="bg1"/>
                </a:solidFill>
              </a:rPr>
              <a:t>Conservatives – too much regulation</a:t>
            </a:r>
          </a:p>
          <a:p>
            <a:pPr>
              <a:lnSpc>
                <a:spcPct val="90000"/>
              </a:lnSpc>
            </a:pPr>
            <a:endParaRPr lang="en-US" b="1" dirty="0">
              <a:solidFill>
                <a:schemeClr val="bg1"/>
              </a:solidFill>
            </a:endParaRPr>
          </a:p>
          <a:p>
            <a:pPr>
              <a:lnSpc>
                <a:spcPct val="90000"/>
              </a:lnSpc>
            </a:pPr>
            <a:r>
              <a:rPr lang="en-US" b="1" dirty="0" smtClean="0">
                <a:solidFill>
                  <a:schemeClr val="bg1"/>
                </a:solidFill>
              </a:rPr>
              <a:t>Industry:  concerned effects on economy</a:t>
            </a:r>
          </a:p>
          <a:p>
            <a:pPr>
              <a:lnSpc>
                <a:spcPct val="90000"/>
              </a:lnSpc>
            </a:pPr>
            <a:endParaRPr lang="en-US" b="1" dirty="0">
              <a:solidFill>
                <a:schemeClr val="bg1"/>
              </a:solidFill>
            </a:endParaRPr>
          </a:p>
          <a:p>
            <a:pPr>
              <a:lnSpc>
                <a:spcPct val="90000"/>
              </a:lnSpc>
            </a:pPr>
            <a:r>
              <a:rPr lang="en-US" b="1" dirty="0">
                <a:solidFill>
                  <a:schemeClr val="bg1"/>
                </a:solidFill>
              </a:rPr>
              <a:t>Reagan and Bush policies</a:t>
            </a:r>
          </a:p>
          <a:p>
            <a:pPr lvl="1">
              <a:lnSpc>
                <a:spcPct val="90000"/>
              </a:lnSpc>
            </a:pPr>
            <a:r>
              <a:rPr lang="en-US" sz="2800" b="1" dirty="0" smtClean="0">
                <a:solidFill>
                  <a:schemeClr val="bg1"/>
                </a:solidFill>
              </a:rPr>
              <a:t>Attempted to roll back many statutes, </a:t>
            </a:r>
            <a:r>
              <a:rPr lang="en-US" sz="2800" b="1" dirty="0">
                <a:solidFill>
                  <a:schemeClr val="bg1"/>
                </a:solidFill>
              </a:rPr>
              <a:t>but little </a:t>
            </a:r>
            <a:r>
              <a:rPr lang="en-US" sz="2800" b="1" dirty="0" smtClean="0">
                <a:solidFill>
                  <a:schemeClr val="bg1"/>
                </a:solidFill>
              </a:rPr>
              <a:t>happened</a:t>
            </a:r>
            <a:endParaRPr lang="en-US" sz="2800" b="1" dirty="0">
              <a:solidFill>
                <a:schemeClr val="bg1"/>
              </a:solidFill>
            </a:endParaRPr>
          </a:p>
          <a:p>
            <a:pPr lvl="1">
              <a:lnSpc>
                <a:spcPct val="90000"/>
              </a:lnSpc>
            </a:pPr>
            <a:r>
              <a:rPr lang="en-US" sz="2800" b="1" dirty="0" smtClean="0">
                <a:solidFill>
                  <a:schemeClr val="bg1"/>
                </a:solidFill>
              </a:rPr>
              <a:t>Public opinion:  protect the environment</a:t>
            </a:r>
            <a:endParaRPr lang="en-US" sz="2800" b="1" dirty="0">
              <a:solidFill>
                <a:schemeClr val="bg1"/>
              </a:solidFill>
            </a:endParaRPr>
          </a:p>
          <a:p>
            <a:pPr lvl="1">
              <a:lnSpc>
                <a:spcPct val="90000"/>
              </a:lnSpc>
            </a:pPr>
            <a:r>
              <a:rPr lang="en-US" sz="2800" b="1" dirty="0" smtClean="0">
                <a:solidFill>
                  <a:schemeClr val="bg1"/>
                </a:solidFill>
              </a:rPr>
              <a:t>Congress strengthened air and hazardous waste policies</a:t>
            </a:r>
          </a:p>
          <a:p>
            <a:pPr lvl="1">
              <a:lnSpc>
                <a:spcPct val="90000"/>
              </a:lnSpc>
            </a:pPr>
            <a:endParaRPr lang="en-US" sz="2800" b="1" dirty="0">
              <a:solidFill>
                <a:schemeClr val="bg1"/>
              </a:solidFill>
            </a:endParaRPr>
          </a:p>
          <a:p>
            <a:pPr>
              <a:lnSpc>
                <a:spcPct val="90000"/>
              </a:lnSpc>
            </a:pPr>
            <a:r>
              <a:rPr lang="en-US" b="1" dirty="0">
                <a:solidFill>
                  <a:schemeClr val="bg1"/>
                </a:solidFill>
              </a:rPr>
              <a:t>Conflict </a:t>
            </a:r>
            <a:r>
              <a:rPr lang="en-US" b="1" dirty="0" smtClean="0">
                <a:solidFill>
                  <a:schemeClr val="bg1"/>
                </a:solidFill>
              </a:rPr>
              <a:t>continues today</a:t>
            </a:r>
            <a:endParaRPr lang="en-US" b="1" dirty="0">
              <a:solidFill>
                <a:schemeClr val="bg1"/>
              </a:solidFill>
            </a:endParaRPr>
          </a:p>
        </p:txBody>
      </p:sp>
      <p:sp>
        <p:nvSpPr>
          <p:cNvPr id="6" name="Slide Number Placeholder 5"/>
          <p:cNvSpPr>
            <a:spLocks noGrp="1"/>
          </p:cNvSpPr>
          <p:nvPr>
            <p:ph type="sldNum" sz="quarter" idx="12"/>
          </p:nvPr>
        </p:nvSpPr>
        <p:spPr/>
        <p:txBody>
          <a:bodyPr/>
          <a:lstStyle/>
          <a:p>
            <a:fld id="{23FE2E7A-5A84-40A8-9F83-F3EC0A866A27}" type="slidenum">
              <a:rPr lang="en-US"/>
              <a:pPr/>
              <a:t>18</a:t>
            </a:fld>
            <a:endParaRPr lang="en-US"/>
          </a:p>
        </p:txBody>
      </p:sp>
    </p:spTree>
    <p:custDataLst>
      <p:tags r:id="rId1"/>
    </p:custDataLst>
    <p:extLst>
      <p:ext uri="{BB962C8B-B14F-4D97-AF65-F5344CB8AC3E}">
        <p14:creationId xmlns:p14="http://schemas.microsoft.com/office/powerpoint/2010/main" val="154104268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057400"/>
            <a:ext cx="7886700" cy="1325563"/>
          </a:xfrm>
        </p:spPr>
        <p:txBody>
          <a:bodyPr>
            <a:normAutofit/>
          </a:bodyPr>
          <a:lstStyle/>
          <a:p>
            <a:r>
              <a:rPr lang="en-US" b="1" dirty="0">
                <a:solidFill>
                  <a:schemeClr val="bg1"/>
                </a:solidFill>
              </a:rPr>
              <a:t>What </a:t>
            </a:r>
            <a:r>
              <a:rPr lang="en-US" b="1" dirty="0" smtClean="0">
                <a:solidFill>
                  <a:schemeClr val="bg1"/>
                </a:solidFill>
              </a:rPr>
              <a:t>Natural </a:t>
            </a:r>
            <a:r>
              <a:rPr lang="en-US" b="1" dirty="0">
                <a:solidFill>
                  <a:schemeClr val="bg1"/>
                </a:solidFill>
              </a:rPr>
              <a:t>R</a:t>
            </a:r>
            <a:r>
              <a:rPr lang="en-US" b="1" dirty="0" smtClean="0">
                <a:solidFill>
                  <a:schemeClr val="bg1"/>
                </a:solidFill>
              </a:rPr>
              <a:t>esource </a:t>
            </a:r>
            <a:r>
              <a:rPr lang="en-US" b="1" dirty="0" smtClean="0">
                <a:solidFill>
                  <a:schemeClr val="bg1"/>
                </a:solidFill>
              </a:rPr>
              <a:t>Policies </a:t>
            </a:r>
            <a:r>
              <a:rPr lang="en-US" b="1" dirty="0" smtClean="0">
                <a:solidFill>
                  <a:schemeClr val="bg1"/>
                </a:solidFill>
              </a:rPr>
              <a:t>are </a:t>
            </a:r>
            <a:r>
              <a:rPr lang="en-US" b="1" dirty="0">
                <a:solidFill>
                  <a:schemeClr val="bg1"/>
                </a:solidFill>
              </a:rPr>
              <a:t>in </a:t>
            </a:r>
            <a:r>
              <a:rPr lang="en-US" b="1" dirty="0" smtClean="0">
                <a:solidFill>
                  <a:schemeClr val="bg1"/>
                </a:solidFill>
              </a:rPr>
              <a:t>Place?</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86659A78-94C0-4A16-B556-EBA58B5E321B}" type="slidenum">
              <a:rPr lang="en-US" smtClean="0"/>
              <a:pPr/>
              <a:t>19</a:t>
            </a:fld>
            <a:endParaRPr lang="en-US"/>
          </a:p>
        </p:txBody>
      </p:sp>
    </p:spTree>
    <p:custDataLst>
      <p:tags r:id="rId1"/>
    </p:custDataLst>
    <p:extLst>
      <p:ext uri="{BB962C8B-B14F-4D97-AF65-F5344CB8AC3E}">
        <p14:creationId xmlns:p14="http://schemas.microsoft.com/office/powerpoint/2010/main" val="208325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886700" cy="1325563"/>
          </a:xfrm>
        </p:spPr>
        <p:txBody>
          <a:bodyPr/>
          <a:lstStyle/>
          <a:p>
            <a:pPr algn="l"/>
            <a:r>
              <a:rPr lang="en-US" b="1" dirty="0" smtClean="0">
                <a:solidFill>
                  <a:schemeClr val="bg1"/>
                </a:solidFill>
              </a:rPr>
              <a:t>Introduction</a:t>
            </a:r>
            <a:endParaRPr lang="en-US" b="1" dirty="0">
              <a:solidFill>
                <a:schemeClr val="bg1"/>
              </a:solidFill>
            </a:endParaRPr>
          </a:p>
        </p:txBody>
      </p:sp>
      <p:sp>
        <p:nvSpPr>
          <p:cNvPr id="3" name="Content Placeholder 2"/>
          <p:cNvSpPr>
            <a:spLocks noGrp="1"/>
          </p:cNvSpPr>
          <p:nvPr>
            <p:ph idx="1"/>
          </p:nvPr>
        </p:nvSpPr>
        <p:spPr>
          <a:xfrm>
            <a:off x="685800" y="1447800"/>
            <a:ext cx="7924800" cy="4800600"/>
          </a:xfrm>
        </p:spPr>
        <p:txBody>
          <a:bodyPr>
            <a:normAutofit fontScale="85000" lnSpcReduction="20000"/>
          </a:bodyPr>
          <a:lstStyle/>
          <a:p>
            <a:r>
              <a:rPr lang="en-US" sz="3500" b="1" dirty="0">
                <a:solidFill>
                  <a:schemeClr val="bg1"/>
                </a:solidFill>
              </a:rPr>
              <a:t>What does environmental policy </a:t>
            </a:r>
            <a:r>
              <a:rPr lang="en-US" sz="3500" b="1" dirty="0" smtClean="0">
                <a:solidFill>
                  <a:schemeClr val="bg1"/>
                </a:solidFill>
              </a:rPr>
              <a:t>address and how has it evolved? </a:t>
            </a:r>
          </a:p>
          <a:p>
            <a:endParaRPr lang="en-US" sz="3500" b="1" dirty="0" smtClean="0">
              <a:solidFill>
                <a:schemeClr val="bg1"/>
              </a:solidFill>
            </a:endParaRPr>
          </a:p>
          <a:p>
            <a:r>
              <a:rPr lang="en-US" sz="3500" b="1" dirty="0" smtClean="0">
                <a:solidFill>
                  <a:schemeClr val="bg1"/>
                </a:solidFill>
              </a:rPr>
              <a:t>What </a:t>
            </a:r>
            <a:r>
              <a:rPr lang="en-US" sz="3500" b="1" dirty="0">
                <a:solidFill>
                  <a:schemeClr val="bg1"/>
                </a:solidFill>
              </a:rPr>
              <a:t>are </a:t>
            </a:r>
            <a:r>
              <a:rPr lang="en-US" sz="3500" b="1" dirty="0" smtClean="0">
                <a:solidFill>
                  <a:schemeClr val="bg1"/>
                </a:solidFill>
              </a:rPr>
              <a:t>the major U.S. environmental </a:t>
            </a:r>
            <a:r>
              <a:rPr lang="en-US" sz="3500" b="1" dirty="0">
                <a:solidFill>
                  <a:schemeClr val="bg1"/>
                </a:solidFill>
              </a:rPr>
              <a:t>policies</a:t>
            </a:r>
            <a:r>
              <a:rPr lang="en-US" sz="3500" b="1" dirty="0" smtClean="0">
                <a:solidFill>
                  <a:schemeClr val="bg1"/>
                </a:solidFill>
              </a:rPr>
              <a:t>?  Have they been effective? </a:t>
            </a:r>
          </a:p>
          <a:p>
            <a:endParaRPr lang="en-US" sz="3500" b="1" dirty="0" smtClean="0">
              <a:solidFill>
                <a:schemeClr val="bg1"/>
              </a:solidFill>
            </a:endParaRPr>
          </a:p>
          <a:p>
            <a:r>
              <a:rPr lang="en-US" sz="3500" b="1" dirty="0" smtClean="0">
                <a:solidFill>
                  <a:schemeClr val="bg1"/>
                </a:solidFill>
              </a:rPr>
              <a:t>What natural resource policies are in place?</a:t>
            </a:r>
          </a:p>
          <a:p>
            <a:endParaRPr lang="en-US" sz="3500" b="1" dirty="0" smtClean="0">
              <a:solidFill>
                <a:schemeClr val="bg1"/>
              </a:solidFill>
            </a:endParaRPr>
          </a:p>
          <a:p>
            <a:r>
              <a:rPr lang="en-US" sz="3500" b="1" dirty="0" smtClean="0">
                <a:solidFill>
                  <a:schemeClr val="bg1"/>
                </a:solidFill>
              </a:rPr>
              <a:t>How does the U.S. use energy, and what is U.S. energy policy?</a:t>
            </a:r>
          </a:p>
          <a:p>
            <a:endParaRPr lang="en-US" sz="3500" b="1" dirty="0" smtClean="0">
              <a:solidFill>
                <a:schemeClr val="bg1"/>
              </a:solidFill>
            </a:endParaRPr>
          </a:p>
          <a:p>
            <a:r>
              <a:rPr lang="en-US" sz="3500" b="1" dirty="0" smtClean="0">
                <a:solidFill>
                  <a:schemeClr val="bg1"/>
                </a:solidFill>
              </a:rPr>
              <a:t>What is being done about climate change</a:t>
            </a:r>
            <a:r>
              <a:rPr lang="en-US" b="1" dirty="0" smtClean="0">
                <a:solidFill>
                  <a:schemeClr val="bg1"/>
                </a:solidFill>
              </a:rPr>
              <a:t>? </a:t>
            </a:r>
          </a:p>
        </p:txBody>
      </p:sp>
      <p:sp>
        <p:nvSpPr>
          <p:cNvPr id="4" name="Slide Number Placeholder 3"/>
          <p:cNvSpPr>
            <a:spLocks noGrp="1"/>
          </p:cNvSpPr>
          <p:nvPr>
            <p:ph type="sldNum" sz="quarter" idx="12"/>
          </p:nvPr>
        </p:nvSpPr>
        <p:spPr/>
        <p:txBody>
          <a:bodyPr/>
          <a:lstStyle/>
          <a:p>
            <a:fld id="{3D0200AE-F066-4424-BB16-2CE3C6E1D144}" type="slidenum">
              <a:rPr lang="en-US" smtClean="0"/>
              <a:pPr/>
              <a:t>2</a:t>
            </a:fld>
            <a:endParaRPr lang="en-US"/>
          </a:p>
        </p:txBody>
      </p:sp>
    </p:spTree>
    <p:extLst>
      <p:ext uri="{BB962C8B-B14F-4D97-AF65-F5344CB8AC3E}">
        <p14:creationId xmlns:p14="http://schemas.microsoft.com/office/powerpoint/2010/main" val="35495853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8229600" cy="1143000"/>
          </a:xfrm>
        </p:spPr>
        <p:txBody>
          <a:bodyPr/>
          <a:lstStyle/>
          <a:p>
            <a:r>
              <a:rPr lang="en-US" b="1" dirty="0" smtClean="0">
                <a:solidFill>
                  <a:schemeClr val="bg1"/>
                </a:solidFill>
              </a:rPr>
              <a:t>Natural Resource Policies</a:t>
            </a:r>
            <a:endParaRPr lang="en-US" b="1" dirty="0">
              <a:solidFill>
                <a:schemeClr val="bg1"/>
              </a:solidFill>
            </a:endParaRPr>
          </a:p>
        </p:txBody>
      </p:sp>
      <p:sp>
        <p:nvSpPr>
          <p:cNvPr id="3" name="Content Placeholder 2"/>
          <p:cNvSpPr>
            <a:spLocks noGrp="1"/>
          </p:cNvSpPr>
          <p:nvPr>
            <p:ph idx="1"/>
          </p:nvPr>
        </p:nvSpPr>
        <p:spPr>
          <a:xfrm>
            <a:off x="457200" y="1295400"/>
            <a:ext cx="8458200" cy="4800600"/>
          </a:xfrm>
        </p:spPr>
        <p:txBody>
          <a:bodyPr>
            <a:normAutofit/>
          </a:bodyPr>
          <a:lstStyle/>
          <a:p>
            <a:r>
              <a:rPr lang="en-US" sz="2800" b="1" dirty="0" smtClean="0">
                <a:solidFill>
                  <a:schemeClr val="bg1"/>
                </a:solidFill>
              </a:rPr>
              <a:t>Traditionally: Conserve land, forests, parks, animals</a:t>
            </a:r>
          </a:p>
          <a:p>
            <a:endParaRPr lang="en-US" sz="2800" b="1" dirty="0" smtClean="0">
              <a:solidFill>
                <a:schemeClr val="bg1"/>
              </a:solidFill>
            </a:endParaRPr>
          </a:p>
          <a:p>
            <a:r>
              <a:rPr lang="en-US" sz="2800" b="1" dirty="0" smtClean="0">
                <a:solidFill>
                  <a:schemeClr val="bg1"/>
                </a:solidFill>
              </a:rPr>
              <a:t>Goals: effective, efficient, equitable use of resources</a:t>
            </a:r>
          </a:p>
          <a:p>
            <a:endParaRPr lang="en-US" sz="2800" b="1" dirty="0" smtClean="0">
              <a:solidFill>
                <a:schemeClr val="bg1"/>
              </a:solidFill>
            </a:endParaRPr>
          </a:p>
          <a:p>
            <a:r>
              <a:rPr lang="en-US" sz="2800" b="1" dirty="0" smtClean="0">
                <a:solidFill>
                  <a:schemeClr val="bg1"/>
                </a:solidFill>
              </a:rPr>
              <a:t>Major tool: g</a:t>
            </a:r>
            <a:r>
              <a:rPr lang="en-US" sz="2800" b="1" u="sng" dirty="0" smtClean="0">
                <a:solidFill>
                  <a:schemeClr val="bg1"/>
                </a:solidFill>
              </a:rPr>
              <a:t>overnment management</a:t>
            </a:r>
            <a:r>
              <a:rPr lang="en-US" sz="2800" b="1" dirty="0" smtClean="0">
                <a:solidFill>
                  <a:schemeClr val="bg1"/>
                </a:solidFill>
              </a:rPr>
              <a:t> </a:t>
            </a:r>
          </a:p>
          <a:p>
            <a:endParaRPr lang="en-US" sz="2800" b="1" dirty="0" smtClean="0">
              <a:solidFill>
                <a:schemeClr val="bg1"/>
              </a:solidFill>
            </a:endParaRPr>
          </a:p>
          <a:p>
            <a:r>
              <a:rPr lang="en-US" sz="2800" b="1" dirty="0" smtClean="0">
                <a:solidFill>
                  <a:schemeClr val="bg1"/>
                </a:solidFill>
              </a:rPr>
              <a:t>Continuing tension:   </a:t>
            </a:r>
          </a:p>
          <a:p>
            <a:pPr marL="0" indent="0">
              <a:buNone/>
            </a:pPr>
            <a:r>
              <a:rPr lang="en-US" sz="2800" b="1" dirty="0">
                <a:solidFill>
                  <a:schemeClr val="bg1"/>
                </a:solidFill>
              </a:rPr>
              <a:t> </a:t>
            </a:r>
            <a:r>
              <a:rPr lang="en-US" sz="2800" b="1" dirty="0" smtClean="0">
                <a:solidFill>
                  <a:schemeClr val="bg1"/>
                </a:solidFill>
              </a:rPr>
              <a:t>   commerce vs. environment</a:t>
            </a:r>
          </a:p>
          <a:p>
            <a:pPr lvl="1"/>
            <a:r>
              <a:rPr lang="en-US" sz="2800" b="1" dirty="0" smtClean="0">
                <a:solidFill>
                  <a:schemeClr val="bg1"/>
                </a:solidFill>
              </a:rPr>
              <a:t>Mining, timber industry</a:t>
            </a:r>
          </a:p>
          <a:p>
            <a:pPr lvl="1"/>
            <a:r>
              <a:rPr lang="en-US" sz="2800" b="1" dirty="0" smtClean="0">
                <a:solidFill>
                  <a:schemeClr val="bg1"/>
                </a:solidFill>
              </a:rPr>
              <a:t>Development</a:t>
            </a:r>
          </a:p>
        </p:txBody>
      </p:sp>
      <p:sp>
        <p:nvSpPr>
          <p:cNvPr id="4" name="Slide Number Placeholder 3"/>
          <p:cNvSpPr>
            <a:spLocks noGrp="1"/>
          </p:cNvSpPr>
          <p:nvPr>
            <p:ph type="sldNum" sz="quarter" idx="12"/>
          </p:nvPr>
        </p:nvSpPr>
        <p:spPr/>
        <p:txBody>
          <a:bodyPr/>
          <a:lstStyle/>
          <a:p>
            <a:fld id="{B4F687ED-786F-4BAF-B5BF-764C5FAE21D8}" type="slidenum">
              <a:rPr lang="en-US" smtClean="0"/>
              <a:pPr/>
              <a:t>20</a:t>
            </a:fld>
            <a:endParaRPr lang="en-US"/>
          </a:p>
        </p:txBody>
      </p:sp>
      <p:pic>
        <p:nvPicPr>
          <p:cNvPr id="3078" name="Picture 6" descr="C:\Users\klowry\AppData\Local\Microsoft\Windows\Temporary Internet Files\Content.IE5\Z7R87U3N\MP900424398[1].jpg"/>
          <p:cNvPicPr>
            <a:picLocks noChangeAspect="1" noChangeArrowheads="1"/>
          </p:cNvPicPr>
          <p:nvPr/>
        </p:nvPicPr>
        <p:blipFill>
          <a:blip r:embed="rId4" cstate="print"/>
          <a:srcRect/>
          <a:stretch>
            <a:fillRect/>
          </a:stretch>
        </p:blipFill>
        <p:spPr bwMode="auto">
          <a:xfrm>
            <a:off x="5410200" y="3886200"/>
            <a:ext cx="3315994" cy="220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43602269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365126"/>
            <a:ext cx="7886700" cy="1325563"/>
          </a:xfrm>
        </p:spPr>
        <p:txBody>
          <a:bodyPr/>
          <a:lstStyle/>
          <a:p>
            <a:r>
              <a:rPr lang="en-US" b="1" dirty="0" smtClean="0">
                <a:solidFill>
                  <a:schemeClr val="bg1"/>
                </a:solidFill>
              </a:rPr>
              <a:t>Major Natural Resource Policies</a:t>
            </a:r>
            <a:endParaRPr lang="en-US" b="1" dirty="0">
              <a:solidFill>
                <a:schemeClr val="bg1"/>
              </a:solidFill>
            </a:endParaRPr>
          </a:p>
        </p:txBody>
      </p:sp>
      <p:sp>
        <p:nvSpPr>
          <p:cNvPr id="3" name="Content Placeholder 2"/>
          <p:cNvSpPr>
            <a:spLocks noGrp="1"/>
          </p:cNvSpPr>
          <p:nvPr>
            <p:ph idx="1"/>
          </p:nvPr>
        </p:nvSpPr>
        <p:spPr>
          <a:xfrm>
            <a:off x="838200" y="1371600"/>
            <a:ext cx="8153400" cy="4648200"/>
          </a:xfrm>
        </p:spPr>
        <p:txBody>
          <a:bodyPr>
            <a:normAutofit fontScale="92500" lnSpcReduction="10000"/>
          </a:bodyPr>
          <a:lstStyle/>
          <a:p>
            <a:r>
              <a:rPr lang="en-US" b="1" dirty="0" smtClean="0">
                <a:solidFill>
                  <a:schemeClr val="bg1"/>
                </a:solidFill>
              </a:rPr>
              <a:t>National Environmental Policy Act (1969)</a:t>
            </a:r>
          </a:p>
          <a:p>
            <a:pPr>
              <a:buNone/>
            </a:pPr>
            <a:r>
              <a:rPr lang="en-US" b="1" dirty="0" smtClean="0">
                <a:solidFill>
                  <a:schemeClr val="bg1"/>
                </a:solidFill>
              </a:rPr>
              <a:t> </a:t>
            </a:r>
          </a:p>
          <a:p>
            <a:r>
              <a:rPr lang="en-US" b="1" dirty="0" smtClean="0">
                <a:solidFill>
                  <a:schemeClr val="bg1"/>
                </a:solidFill>
              </a:rPr>
              <a:t>Federal Land Policy and Management Act (1976) </a:t>
            </a:r>
          </a:p>
          <a:p>
            <a:endParaRPr lang="en-US" b="1" dirty="0" smtClean="0">
              <a:solidFill>
                <a:schemeClr val="bg1"/>
              </a:solidFill>
            </a:endParaRPr>
          </a:p>
          <a:p>
            <a:r>
              <a:rPr lang="en-US" b="1" dirty="0" smtClean="0">
                <a:solidFill>
                  <a:schemeClr val="bg1"/>
                </a:solidFill>
              </a:rPr>
              <a:t>National Forest Management Act (1976)</a:t>
            </a:r>
          </a:p>
          <a:p>
            <a:pPr lvl="1"/>
            <a:r>
              <a:rPr lang="en-US" b="1" dirty="0" smtClean="0">
                <a:solidFill>
                  <a:schemeClr val="bg1"/>
                </a:solidFill>
              </a:rPr>
              <a:t>Public input into land use planning</a:t>
            </a:r>
          </a:p>
          <a:p>
            <a:pPr lvl="1"/>
            <a:r>
              <a:rPr lang="en-US" b="1" dirty="0" smtClean="0">
                <a:solidFill>
                  <a:schemeClr val="bg1"/>
                </a:solidFill>
              </a:rPr>
              <a:t>Manage public resources</a:t>
            </a:r>
          </a:p>
          <a:p>
            <a:pPr lvl="1"/>
            <a:r>
              <a:rPr lang="en-US" b="1" dirty="0" smtClean="0">
                <a:solidFill>
                  <a:schemeClr val="bg1"/>
                </a:solidFill>
              </a:rPr>
              <a:t>Broader perspective on resource use issues – not just economic issues </a:t>
            </a:r>
          </a:p>
          <a:p>
            <a:pPr lvl="1"/>
            <a:endParaRPr lang="en-US" b="1" dirty="0" smtClean="0">
              <a:solidFill>
                <a:schemeClr val="bg1"/>
              </a:solidFill>
            </a:endParaRPr>
          </a:p>
          <a:p>
            <a:r>
              <a:rPr lang="en-US" b="1" dirty="0" smtClean="0">
                <a:solidFill>
                  <a:schemeClr val="bg1"/>
                </a:solidFill>
              </a:rPr>
              <a:t>Endangered Species Act (1973)</a:t>
            </a:r>
          </a:p>
        </p:txBody>
      </p:sp>
      <p:sp>
        <p:nvSpPr>
          <p:cNvPr id="4" name="Slide Number Placeholder 3"/>
          <p:cNvSpPr>
            <a:spLocks noGrp="1"/>
          </p:cNvSpPr>
          <p:nvPr>
            <p:ph type="sldNum" sz="quarter" idx="12"/>
          </p:nvPr>
        </p:nvSpPr>
        <p:spPr/>
        <p:txBody>
          <a:bodyPr/>
          <a:lstStyle/>
          <a:p>
            <a:fld id="{B4F687ED-786F-4BAF-B5BF-764C5FAE21D8}" type="slidenum">
              <a:rPr lang="en-US" smtClean="0"/>
              <a:pPr/>
              <a:t>21</a:t>
            </a:fld>
            <a:endParaRPr lang="en-US"/>
          </a:p>
        </p:txBody>
      </p:sp>
    </p:spTree>
    <p:custDataLst>
      <p:tags r:id="rId1"/>
    </p:custDataLst>
    <p:extLst>
      <p:ext uri="{BB962C8B-B14F-4D97-AF65-F5344CB8AC3E}">
        <p14:creationId xmlns:p14="http://schemas.microsoft.com/office/powerpoint/2010/main" val="135939032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700" y="685800"/>
            <a:ext cx="8229600" cy="1143000"/>
          </a:xfrm>
        </p:spPr>
        <p:txBody>
          <a:bodyPr/>
          <a:lstStyle/>
          <a:p>
            <a:r>
              <a:rPr lang="en-US" b="1" dirty="0" smtClean="0">
                <a:solidFill>
                  <a:schemeClr val="bg1"/>
                </a:solidFill>
              </a:rPr>
              <a:t>Endangered Species Act 1973</a:t>
            </a:r>
            <a:endParaRPr lang="en-US" b="1" dirty="0">
              <a:solidFill>
                <a:schemeClr val="bg1"/>
              </a:solidFill>
            </a:endParaRPr>
          </a:p>
        </p:txBody>
      </p:sp>
      <p:sp>
        <p:nvSpPr>
          <p:cNvPr id="3" name="Content Placeholder 2"/>
          <p:cNvSpPr>
            <a:spLocks noGrp="1"/>
          </p:cNvSpPr>
          <p:nvPr>
            <p:ph idx="1"/>
          </p:nvPr>
        </p:nvSpPr>
        <p:spPr>
          <a:xfrm>
            <a:off x="457200" y="1935480"/>
            <a:ext cx="5257800" cy="4770120"/>
          </a:xfrm>
        </p:spPr>
        <p:txBody>
          <a:bodyPr>
            <a:normAutofit fontScale="92500" lnSpcReduction="10000"/>
          </a:bodyPr>
          <a:lstStyle/>
          <a:p>
            <a:r>
              <a:rPr lang="en-US" b="1" dirty="0" smtClean="0">
                <a:solidFill>
                  <a:schemeClr val="bg1"/>
                </a:solidFill>
              </a:rPr>
              <a:t>Controversial</a:t>
            </a:r>
          </a:p>
          <a:p>
            <a:endParaRPr lang="en-US" b="1" dirty="0" smtClean="0">
              <a:solidFill>
                <a:schemeClr val="bg1"/>
              </a:solidFill>
            </a:endParaRPr>
          </a:p>
          <a:p>
            <a:r>
              <a:rPr lang="en-US" b="1" dirty="0" smtClean="0">
                <a:solidFill>
                  <a:schemeClr val="bg1"/>
                </a:solidFill>
              </a:rPr>
              <a:t>Conservation goals vs. economic interests</a:t>
            </a:r>
          </a:p>
          <a:p>
            <a:endParaRPr lang="en-US" b="1" dirty="0" smtClean="0">
              <a:solidFill>
                <a:schemeClr val="bg1"/>
              </a:solidFill>
            </a:endParaRPr>
          </a:p>
          <a:p>
            <a:r>
              <a:rPr lang="en-US" b="1" dirty="0" smtClean="0">
                <a:solidFill>
                  <a:schemeClr val="bg1"/>
                </a:solidFill>
              </a:rPr>
              <a:t>Government got broader authority to protect habitats</a:t>
            </a:r>
          </a:p>
          <a:p>
            <a:endParaRPr lang="en-US" b="1" dirty="0" smtClean="0">
              <a:solidFill>
                <a:schemeClr val="bg1"/>
              </a:solidFill>
            </a:endParaRPr>
          </a:p>
          <a:p>
            <a:r>
              <a:rPr lang="en-US" b="1" dirty="0" smtClean="0">
                <a:solidFill>
                  <a:schemeClr val="bg1"/>
                </a:solidFill>
              </a:rPr>
              <a:t>Bald eagles and wolves – coming back, new issues</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22</a:t>
            </a:fld>
            <a:endParaRPr lang="en-US"/>
          </a:p>
        </p:txBody>
      </p:sp>
      <p:pic>
        <p:nvPicPr>
          <p:cNvPr id="2052" name="Picture 4" descr="C:\Users\ahughes\AppData\Local\Microsoft\Windows\Temporary Internet Files\Content.IE5\3T10ZUYA\MP90040339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2209800"/>
            <a:ext cx="3513029" cy="234106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7930669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8462994" cy="1143000"/>
          </a:xfrm>
        </p:spPr>
        <p:txBody>
          <a:bodyPr>
            <a:normAutofit fontScale="90000"/>
          </a:bodyPr>
          <a:lstStyle/>
          <a:p>
            <a:r>
              <a:rPr lang="en-US" b="1" dirty="0" smtClean="0">
                <a:solidFill>
                  <a:schemeClr val="bg1"/>
                </a:solidFill>
              </a:rPr>
              <a:t>Have Natural Resources Been Protected?  </a:t>
            </a:r>
            <a:endParaRPr lang="en-US" b="1" dirty="0">
              <a:solidFill>
                <a:schemeClr val="bg1"/>
              </a:solidFill>
            </a:endParaRPr>
          </a:p>
        </p:txBody>
      </p:sp>
      <p:sp>
        <p:nvSpPr>
          <p:cNvPr id="3" name="Content Placeholder 2"/>
          <p:cNvSpPr>
            <a:spLocks noGrp="1"/>
          </p:cNvSpPr>
          <p:nvPr>
            <p:ph idx="1"/>
          </p:nvPr>
        </p:nvSpPr>
        <p:spPr>
          <a:xfrm>
            <a:off x="533400" y="1828800"/>
            <a:ext cx="8458200" cy="4800600"/>
          </a:xfrm>
        </p:spPr>
        <p:txBody>
          <a:bodyPr>
            <a:normAutofit lnSpcReduction="10000"/>
          </a:bodyPr>
          <a:lstStyle/>
          <a:p>
            <a:r>
              <a:rPr lang="en-US" b="1" dirty="0" smtClean="0">
                <a:solidFill>
                  <a:schemeClr val="bg1"/>
                </a:solidFill>
              </a:rPr>
              <a:t>Acreage of protected land up</a:t>
            </a:r>
          </a:p>
          <a:p>
            <a:endParaRPr lang="en-US" b="1" dirty="0" smtClean="0">
              <a:solidFill>
                <a:schemeClr val="bg1"/>
              </a:solidFill>
            </a:endParaRPr>
          </a:p>
          <a:p>
            <a:r>
              <a:rPr lang="en-US" b="1" dirty="0" smtClean="0">
                <a:solidFill>
                  <a:schemeClr val="bg1"/>
                </a:solidFill>
              </a:rPr>
              <a:t>Some endangered animal species better off</a:t>
            </a:r>
          </a:p>
          <a:p>
            <a:endParaRPr lang="en-US" b="1" dirty="0" smtClean="0">
              <a:solidFill>
                <a:schemeClr val="bg1"/>
              </a:solidFill>
            </a:endParaRPr>
          </a:p>
          <a:p>
            <a:r>
              <a:rPr lang="en-US" b="1" dirty="0" smtClean="0">
                <a:solidFill>
                  <a:schemeClr val="bg1"/>
                </a:solidFill>
              </a:rPr>
              <a:t>Healthy ecosystems? </a:t>
            </a:r>
          </a:p>
          <a:p>
            <a:pPr lvl="1"/>
            <a:r>
              <a:rPr lang="en-US" b="1" dirty="0" smtClean="0">
                <a:solidFill>
                  <a:schemeClr val="bg1"/>
                </a:solidFill>
              </a:rPr>
              <a:t>Mixed</a:t>
            </a:r>
            <a:endParaRPr lang="en-US" b="1" dirty="0">
              <a:solidFill>
                <a:schemeClr val="bg1"/>
              </a:solidFill>
            </a:endParaRPr>
          </a:p>
          <a:p>
            <a:pPr lvl="1"/>
            <a:r>
              <a:rPr lang="en-US" b="1" dirty="0" smtClean="0">
                <a:solidFill>
                  <a:schemeClr val="bg1"/>
                </a:solidFill>
              </a:rPr>
              <a:t>How do you measure health of an ecosystem?</a:t>
            </a:r>
          </a:p>
          <a:p>
            <a:pPr lvl="1"/>
            <a:r>
              <a:rPr lang="en-US" b="1" dirty="0" smtClean="0">
                <a:solidFill>
                  <a:schemeClr val="bg1"/>
                </a:solidFill>
              </a:rPr>
              <a:t>Difficult to measure</a:t>
            </a:r>
          </a:p>
          <a:p>
            <a:pPr lvl="1"/>
            <a:endParaRPr lang="en-US" b="1" dirty="0" smtClean="0">
              <a:solidFill>
                <a:schemeClr val="bg1"/>
              </a:solidFill>
            </a:endParaRPr>
          </a:p>
          <a:p>
            <a:r>
              <a:rPr lang="en-US" b="1" dirty="0" smtClean="0">
                <a:solidFill>
                  <a:schemeClr val="bg1"/>
                </a:solidFill>
              </a:rPr>
              <a:t>Emerging concern: </a:t>
            </a:r>
            <a:r>
              <a:rPr lang="en-US" b="1" dirty="0" smtClean="0">
                <a:solidFill>
                  <a:schemeClr val="bg1"/>
                </a:solidFill>
              </a:rPr>
              <a:t>water </a:t>
            </a:r>
            <a:r>
              <a:rPr lang="en-US" b="1" dirty="0" smtClean="0">
                <a:solidFill>
                  <a:schemeClr val="bg1"/>
                </a:solidFill>
              </a:rPr>
              <a:t>resources</a:t>
            </a:r>
          </a:p>
          <a:p>
            <a:endParaRPr lang="en-US" dirty="0" smtClean="0"/>
          </a:p>
          <a:p>
            <a:pPr lvl="1">
              <a:buNone/>
            </a:pPr>
            <a:endParaRPr lang="en-US" dirty="0" smtClean="0"/>
          </a:p>
          <a:p>
            <a:endParaRPr lang="en-US" dirty="0" smtClean="0"/>
          </a:p>
          <a:p>
            <a:endParaRPr lang="en-US" dirty="0"/>
          </a:p>
        </p:txBody>
      </p:sp>
    </p:spTree>
    <p:custDataLst>
      <p:tags r:id="rId1"/>
    </p:custDataLst>
    <p:extLst>
      <p:ext uri="{BB962C8B-B14F-4D97-AF65-F5344CB8AC3E}">
        <p14:creationId xmlns:p14="http://schemas.microsoft.com/office/powerpoint/2010/main" val="194910510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55637"/>
            <a:ext cx="7886700" cy="1325563"/>
          </a:xfrm>
        </p:spPr>
        <p:txBody>
          <a:bodyPr>
            <a:normAutofit/>
          </a:bodyPr>
          <a:lstStyle/>
          <a:p>
            <a:r>
              <a:rPr lang="en-US" b="1" dirty="0" smtClean="0">
                <a:solidFill>
                  <a:schemeClr val="bg1"/>
                </a:solidFill>
              </a:rPr>
              <a:t>Emerging Policy Tools for Protecting Natural Resources</a:t>
            </a:r>
            <a:endParaRPr lang="en-US" b="1" dirty="0">
              <a:solidFill>
                <a:schemeClr val="bg1"/>
              </a:solidFill>
            </a:endParaRPr>
          </a:p>
        </p:txBody>
      </p:sp>
      <p:sp>
        <p:nvSpPr>
          <p:cNvPr id="3" name="Content Placeholder 2"/>
          <p:cNvSpPr>
            <a:spLocks noGrp="1"/>
          </p:cNvSpPr>
          <p:nvPr>
            <p:ph idx="1"/>
          </p:nvPr>
        </p:nvSpPr>
        <p:spPr>
          <a:xfrm>
            <a:off x="685800" y="1905001"/>
            <a:ext cx="8305800" cy="4724399"/>
          </a:xfrm>
        </p:spPr>
        <p:txBody>
          <a:bodyPr>
            <a:normAutofit fontScale="85000" lnSpcReduction="20000"/>
          </a:bodyPr>
          <a:lstStyle/>
          <a:p>
            <a:r>
              <a:rPr lang="en-US" dirty="0" smtClean="0">
                <a:solidFill>
                  <a:schemeClr val="bg1"/>
                </a:solidFill>
              </a:rPr>
              <a:t>Reduce </a:t>
            </a:r>
            <a:r>
              <a:rPr lang="en-US" u="sng" dirty="0" smtClean="0">
                <a:solidFill>
                  <a:schemeClr val="bg1"/>
                </a:solidFill>
              </a:rPr>
              <a:t>subsidies</a:t>
            </a:r>
            <a:r>
              <a:rPr lang="en-US" dirty="0" smtClean="0">
                <a:solidFill>
                  <a:schemeClr val="bg1"/>
                </a:solidFill>
              </a:rPr>
              <a:t> for resource use (mining, timber, oil and gas exploration)</a:t>
            </a:r>
          </a:p>
          <a:p>
            <a:pPr>
              <a:buNone/>
            </a:pPr>
            <a:r>
              <a:rPr lang="en-US" dirty="0" smtClean="0">
                <a:solidFill>
                  <a:schemeClr val="bg1"/>
                </a:solidFill>
              </a:rPr>
              <a:t> </a:t>
            </a:r>
          </a:p>
          <a:p>
            <a:r>
              <a:rPr lang="en-US" dirty="0" smtClean="0">
                <a:solidFill>
                  <a:schemeClr val="bg1"/>
                </a:solidFill>
              </a:rPr>
              <a:t>Impose user fees </a:t>
            </a:r>
          </a:p>
          <a:p>
            <a:endParaRPr lang="en-US" dirty="0" smtClean="0">
              <a:solidFill>
                <a:schemeClr val="bg1"/>
              </a:solidFill>
            </a:endParaRPr>
          </a:p>
          <a:p>
            <a:r>
              <a:rPr lang="en-US" dirty="0" smtClean="0">
                <a:solidFill>
                  <a:schemeClr val="bg1"/>
                </a:solidFill>
              </a:rPr>
              <a:t>More control for state and local governments</a:t>
            </a:r>
          </a:p>
          <a:p>
            <a:endParaRPr lang="en-US" dirty="0" smtClean="0">
              <a:solidFill>
                <a:schemeClr val="bg1"/>
              </a:solidFill>
            </a:endParaRPr>
          </a:p>
          <a:p>
            <a:r>
              <a:rPr lang="en-US" u="sng" dirty="0" smtClean="0">
                <a:solidFill>
                  <a:schemeClr val="bg1"/>
                </a:solidFill>
              </a:rPr>
              <a:t>Sustainable development</a:t>
            </a:r>
            <a:r>
              <a:rPr lang="en-US" dirty="0" smtClean="0">
                <a:solidFill>
                  <a:schemeClr val="bg1"/>
                </a:solidFill>
              </a:rPr>
              <a:t> movement</a:t>
            </a:r>
          </a:p>
          <a:p>
            <a:endParaRPr lang="en-US" dirty="0" smtClean="0">
              <a:solidFill>
                <a:schemeClr val="bg1"/>
              </a:solidFill>
            </a:endParaRPr>
          </a:p>
          <a:p>
            <a:r>
              <a:rPr lang="en-US" u="sng" dirty="0" smtClean="0">
                <a:solidFill>
                  <a:schemeClr val="bg1"/>
                </a:solidFill>
              </a:rPr>
              <a:t>Ecosystem-based management</a:t>
            </a:r>
          </a:p>
          <a:p>
            <a:endParaRPr lang="en-US" u="sng" dirty="0" smtClean="0">
              <a:solidFill>
                <a:schemeClr val="bg1"/>
              </a:solidFill>
            </a:endParaRPr>
          </a:p>
          <a:p>
            <a:r>
              <a:rPr lang="en-US" dirty="0" smtClean="0">
                <a:solidFill>
                  <a:schemeClr val="bg1"/>
                </a:solidFill>
              </a:rPr>
              <a:t>Better measurements of environmental quality</a:t>
            </a:r>
          </a:p>
          <a:p>
            <a:pPr>
              <a:buNone/>
            </a:pPr>
            <a:endParaRPr lang="en-US" dirty="0"/>
          </a:p>
        </p:txBody>
      </p:sp>
    </p:spTree>
    <p:custDataLst>
      <p:tags r:id="rId1"/>
    </p:custDataLst>
    <p:extLst>
      <p:ext uri="{BB962C8B-B14F-4D97-AF65-F5344CB8AC3E}">
        <p14:creationId xmlns:p14="http://schemas.microsoft.com/office/powerpoint/2010/main" val="339393248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2286000"/>
            <a:ext cx="8039100" cy="1325563"/>
          </a:xfrm>
        </p:spPr>
        <p:txBody>
          <a:bodyPr>
            <a:normAutofit/>
          </a:bodyPr>
          <a:lstStyle/>
          <a:p>
            <a:r>
              <a:rPr lang="en-US" b="1" dirty="0" smtClean="0">
                <a:solidFill>
                  <a:schemeClr val="bg1"/>
                </a:solidFill>
              </a:rPr>
              <a:t>Energy Policy </a:t>
            </a:r>
            <a:r>
              <a:rPr lang="en-US" b="1" dirty="0" smtClean="0">
                <a:solidFill>
                  <a:schemeClr val="bg1"/>
                </a:solidFill>
              </a:rPr>
              <a:t>and Climate </a:t>
            </a:r>
            <a:r>
              <a:rPr lang="en-US" b="1" dirty="0" smtClean="0">
                <a:solidFill>
                  <a:schemeClr val="bg1"/>
                </a:solidFill>
              </a:rPr>
              <a:t>Change</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25</a:t>
            </a:fld>
            <a:endParaRPr lang="en-US"/>
          </a:p>
        </p:txBody>
      </p:sp>
    </p:spTree>
    <p:custDataLst>
      <p:tags r:id="rId1"/>
    </p:custDataLst>
    <p:extLst>
      <p:ext uri="{BB962C8B-B14F-4D97-AF65-F5344CB8AC3E}">
        <p14:creationId xmlns:p14="http://schemas.microsoft.com/office/powerpoint/2010/main" val="45450262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731837"/>
            <a:ext cx="7886700" cy="1325563"/>
          </a:xfrm>
        </p:spPr>
        <p:txBody>
          <a:bodyPr/>
          <a:lstStyle/>
          <a:p>
            <a:r>
              <a:rPr lang="en-US" b="1" dirty="0" smtClean="0">
                <a:solidFill>
                  <a:schemeClr val="bg1"/>
                </a:solidFill>
              </a:rPr>
              <a:t>The Emergent Patterns of Climate Change</a:t>
            </a:r>
            <a:endParaRPr lang="en-US" b="1" dirty="0">
              <a:solidFill>
                <a:schemeClr val="bg1"/>
              </a:solidFill>
            </a:endParaRPr>
          </a:p>
        </p:txBody>
      </p:sp>
      <p:sp>
        <p:nvSpPr>
          <p:cNvPr id="6" name="Content Placeholder 5"/>
          <p:cNvSpPr>
            <a:spLocks noGrp="1"/>
          </p:cNvSpPr>
          <p:nvPr>
            <p:ph idx="1"/>
          </p:nvPr>
        </p:nvSpPr>
        <p:spPr>
          <a:xfrm>
            <a:off x="859050" y="2049462"/>
            <a:ext cx="7675350" cy="4351338"/>
          </a:xfrm>
        </p:spPr>
        <p:txBody>
          <a:bodyPr/>
          <a:lstStyle/>
          <a:p>
            <a:r>
              <a:rPr lang="en-US" b="1" dirty="0" smtClean="0">
                <a:solidFill>
                  <a:schemeClr val="bg1"/>
                </a:solidFill>
              </a:rPr>
              <a:t>Video</a:t>
            </a:r>
            <a:r>
              <a:rPr lang="en-US" b="1" dirty="0" smtClean="0">
                <a:solidFill>
                  <a:schemeClr val="bg1"/>
                </a:solidFill>
              </a:rPr>
              <a:t>: (</a:t>
            </a:r>
            <a:r>
              <a:rPr lang="en-US" b="1" dirty="0" smtClean="0">
                <a:solidFill>
                  <a:schemeClr val="bg1"/>
                </a:solidFill>
                <a:hlinkClick r:id="rId3"/>
              </a:rPr>
              <a:t>https://www.youtube.com/watch?v=JrJJxn-gCdo</a:t>
            </a:r>
            <a:r>
              <a:rPr lang="en-US" b="1" dirty="0" smtClean="0">
                <a:solidFill>
                  <a:schemeClr val="bg1"/>
                </a:solidFill>
              </a:rPr>
              <a:t>)</a:t>
            </a:r>
          </a:p>
        </p:txBody>
      </p:sp>
    </p:spTree>
    <p:extLst>
      <p:ext uri="{BB962C8B-B14F-4D97-AF65-F5344CB8AC3E}">
        <p14:creationId xmlns:p14="http://schemas.microsoft.com/office/powerpoint/2010/main" val="11925571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86700" cy="1325563"/>
          </a:xfrm>
        </p:spPr>
        <p:txBody>
          <a:bodyPr/>
          <a:lstStyle/>
          <a:p>
            <a:r>
              <a:rPr lang="en-US" b="1" dirty="0" smtClean="0">
                <a:solidFill>
                  <a:schemeClr val="bg1"/>
                </a:solidFill>
              </a:rPr>
              <a:t>Carbon Emissions</a:t>
            </a:r>
            <a:endParaRPr lang="en-US" b="1" dirty="0">
              <a:solidFill>
                <a:schemeClr val="bg1"/>
              </a:solidFill>
            </a:endParaRPr>
          </a:p>
        </p:txBody>
      </p:sp>
      <p:sp>
        <p:nvSpPr>
          <p:cNvPr id="6" name="Content Placeholder 5"/>
          <p:cNvSpPr>
            <a:spLocks noGrp="1"/>
          </p:cNvSpPr>
          <p:nvPr>
            <p:ph idx="1"/>
          </p:nvPr>
        </p:nvSpPr>
        <p:spPr/>
        <p:txBody>
          <a:bodyPr/>
          <a:lstStyle/>
          <a:p>
            <a:r>
              <a:rPr lang="en-US" b="1" dirty="0" smtClean="0">
                <a:solidFill>
                  <a:schemeClr val="bg1"/>
                </a:solidFill>
              </a:rPr>
              <a:t>Video: (</a:t>
            </a:r>
            <a:r>
              <a:rPr lang="en-US" b="1" dirty="0" smtClean="0">
                <a:solidFill>
                  <a:schemeClr val="bg1"/>
                </a:solidFill>
                <a:hlinkClick r:id="rId3"/>
              </a:rPr>
              <a:t>http</a:t>
            </a:r>
            <a:r>
              <a:rPr lang="en-US" b="1" dirty="0" smtClean="0">
                <a:solidFill>
                  <a:schemeClr val="bg1"/>
                </a:solidFill>
                <a:hlinkClick r:id="rId3"/>
              </a:rPr>
              <a:t>://</a:t>
            </a:r>
            <a:r>
              <a:rPr lang="en-US" b="1" dirty="0" smtClean="0">
                <a:solidFill>
                  <a:schemeClr val="bg1"/>
                </a:solidFill>
                <a:hlinkClick r:id="rId3"/>
              </a:rPr>
              <a:t>youtu.be/3Zo8YqQU2zg</a:t>
            </a:r>
            <a:r>
              <a:rPr lang="en-US" b="1" dirty="0" smtClean="0">
                <a:solidFill>
                  <a:schemeClr val="bg1"/>
                </a:solidFill>
              </a:rPr>
              <a:t>)</a:t>
            </a:r>
            <a:endParaRPr lang="en-US" b="1" dirty="0">
              <a:solidFill>
                <a:schemeClr val="bg1"/>
              </a:solidFill>
            </a:endParaRPr>
          </a:p>
          <a:p>
            <a:r>
              <a:rPr lang="en-US" dirty="0" smtClean="0">
                <a:solidFill>
                  <a:schemeClr val="bg1"/>
                </a:solidFill>
              </a:rPr>
              <a:t>“</a:t>
            </a:r>
            <a:r>
              <a:rPr lang="en-US" dirty="0" smtClean="0">
                <a:solidFill>
                  <a:schemeClr val="bg1"/>
                </a:solidFill>
              </a:rPr>
              <a:t>Obama’s action on carbon emissions angers Congress.” CNN. June 2, 2014.  News story about Obama’s use of executive orders on regulating power plant emissions. (Time: 2:47)</a:t>
            </a:r>
            <a:endParaRPr lang="en-US" dirty="0">
              <a:solidFill>
                <a:schemeClr val="bg1"/>
              </a:solidFill>
            </a:endParaRPr>
          </a:p>
        </p:txBody>
      </p:sp>
    </p:spTree>
    <p:extLst>
      <p:ext uri="{BB962C8B-B14F-4D97-AF65-F5344CB8AC3E}">
        <p14:creationId xmlns:p14="http://schemas.microsoft.com/office/powerpoint/2010/main" val="20631633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381000"/>
            <a:ext cx="7886700" cy="1325563"/>
          </a:xfrm>
        </p:spPr>
        <p:txBody>
          <a:bodyPr/>
          <a:lstStyle/>
          <a:p>
            <a:r>
              <a:rPr lang="en-US" b="1" dirty="0" smtClean="0">
                <a:solidFill>
                  <a:schemeClr val="bg1"/>
                </a:solidFill>
              </a:rPr>
              <a:t>U.S. Energy Policy</a:t>
            </a:r>
            <a:endParaRPr lang="en-US" b="1" dirty="0">
              <a:solidFill>
                <a:schemeClr val="bg1"/>
              </a:solidFill>
            </a:endParaRPr>
          </a:p>
        </p:txBody>
      </p:sp>
      <p:sp>
        <p:nvSpPr>
          <p:cNvPr id="3" name="Content Placeholder 2"/>
          <p:cNvSpPr>
            <a:spLocks noGrp="1"/>
          </p:cNvSpPr>
          <p:nvPr>
            <p:ph idx="1"/>
          </p:nvPr>
        </p:nvSpPr>
        <p:spPr>
          <a:xfrm>
            <a:off x="609600" y="1371600"/>
            <a:ext cx="8153400" cy="5039932"/>
          </a:xfrm>
        </p:spPr>
        <p:txBody>
          <a:bodyPr>
            <a:normAutofit fontScale="70000" lnSpcReduction="20000"/>
          </a:bodyPr>
          <a:lstStyle/>
          <a:p>
            <a:pPr>
              <a:lnSpc>
                <a:spcPct val="120000"/>
              </a:lnSpc>
              <a:spcBef>
                <a:spcPts val="0"/>
              </a:spcBef>
            </a:pPr>
            <a:r>
              <a:rPr lang="en-US" sz="4100" b="1" dirty="0" smtClean="0">
                <a:solidFill>
                  <a:schemeClr val="bg1"/>
                </a:solidFill>
              </a:rPr>
              <a:t>No comprehensive energy policy</a:t>
            </a:r>
          </a:p>
          <a:p>
            <a:pPr>
              <a:lnSpc>
                <a:spcPct val="120000"/>
              </a:lnSpc>
              <a:spcBef>
                <a:spcPts val="0"/>
              </a:spcBef>
            </a:pPr>
            <a:endParaRPr lang="en-US" sz="4100" b="1" dirty="0" smtClean="0">
              <a:solidFill>
                <a:schemeClr val="bg1"/>
              </a:solidFill>
            </a:endParaRPr>
          </a:p>
          <a:p>
            <a:pPr>
              <a:lnSpc>
                <a:spcPct val="120000"/>
              </a:lnSpc>
              <a:spcBef>
                <a:spcPts val="0"/>
              </a:spcBef>
            </a:pPr>
            <a:r>
              <a:rPr lang="en-US" sz="4100" b="1" dirty="0" smtClean="0">
                <a:solidFill>
                  <a:schemeClr val="bg1"/>
                </a:solidFill>
              </a:rPr>
              <a:t>Gridlock...incremental</a:t>
            </a:r>
          </a:p>
          <a:p>
            <a:pPr>
              <a:lnSpc>
                <a:spcPct val="120000"/>
              </a:lnSpc>
              <a:spcBef>
                <a:spcPts val="0"/>
              </a:spcBef>
            </a:pPr>
            <a:endParaRPr lang="en-US" sz="4100" b="1" dirty="0" smtClean="0">
              <a:solidFill>
                <a:schemeClr val="bg1"/>
              </a:solidFill>
            </a:endParaRPr>
          </a:p>
          <a:p>
            <a:pPr>
              <a:lnSpc>
                <a:spcPct val="120000"/>
              </a:lnSpc>
              <a:spcBef>
                <a:spcPts val="0"/>
              </a:spcBef>
            </a:pPr>
            <a:r>
              <a:rPr lang="en-US" sz="4100" b="1" dirty="0" smtClean="0">
                <a:solidFill>
                  <a:schemeClr val="bg1"/>
                </a:solidFill>
              </a:rPr>
              <a:t>CAFE standards </a:t>
            </a:r>
            <a:br>
              <a:rPr lang="en-US" sz="4100" b="1" dirty="0" smtClean="0">
                <a:solidFill>
                  <a:schemeClr val="bg1"/>
                </a:solidFill>
              </a:rPr>
            </a:br>
            <a:r>
              <a:rPr lang="en-US" sz="4100" b="1" dirty="0" smtClean="0">
                <a:solidFill>
                  <a:schemeClr val="bg1"/>
                </a:solidFill>
              </a:rPr>
              <a:t>rose in 2007</a:t>
            </a:r>
          </a:p>
          <a:p>
            <a:pPr>
              <a:lnSpc>
                <a:spcPct val="120000"/>
              </a:lnSpc>
              <a:spcBef>
                <a:spcPts val="0"/>
              </a:spcBef>
            </a:pPr>
            <a:endParaRPr lang="en-US" sz="4100" b="1" dirty="0" smtClean="0">
              <a:solidFill>
                <a:schemeClr val="bg1"/>
              </a:solidFill>
            </a:endParaRPr>
          </a:p>
          <a:p>
            <a:pPr>
              <a:lnSpc>
                <a:spcPct val="120000"/>
              </a:lnSpc>
              <a:spcBef>
                <a:spcPts val="0"/>
              </a:spcBef>
            </a:pPr>
            <a:r>
              <a:rPr lang="en-US" sz="4100" b="1" dirty="0" smtClean="0">
                <a:solidFill>
                  <a:schemeClr val="bg1"/>
                </a:solidFill>
              </a:rPr>
              <a:t>2005 Energy </a:t>
            </a:r>
            <a:br>
              <a:rPr lang="en-US" sz="4100" b="1" dirty="0" smtClean="0">
                <a:solidFill>
                  <a:schemeClr val="bg1"/>
                </a:solidFill>
              </a:rPr>
            </a:br>
            <a:r>
              <a:rPr lang="en-US" sz="4100" b="1" dirty="0" smtClean="0">
                <a:solidFill>
                  <a:schemeClr val="bg1"/>
                </a:solidFill>
              </a:rPr>
              <a:t>Policy Act (Bush 2)</a:t>
            </a:r>
          </a:p>
          <a:p>
            <a:pPr lvl="1">
              <a:lnSpc>
                <a:spcPct val="120000"/>
              </a:lnSpc>
              <a:spcBef>
                <a:spcPts val="0"/>
              </a:spcBef>
            </a:pPr>
            <a:r>
              <a:rPr lang="en-US" sz="3000" b="1" dirty="0" smtClean="0">
                <a:solidFill>
                  <a:schemeClr val="bg1"/>
                </a:solidFill>
              </a:rPr>
              <a:t>Domestic production of fossil fuels </a:t>
            </a:r>
          </a:p>
          <a:p>
            <a:pPr lvl="1">
              <a:lnSpc>
                <a:spcPct val="120000"/>
              </a:lnSpc>
              <a:spcBef>
                <a:spcPts val="0"/>
              </a:spcBef>
            </a:pPr>
            <a:r>
              <a:rPr lang="en-US" sz="3000" b="1" dirty="0">
                <a:solidFill>
                  <a:schemeClr val="bg1"/>
                </a:solidFill>
              </a:rPr>
              <a:t>N</a:t>
            </a:r>
            <a:r>
              <a:rPr lang="en-US" sz="3000" b="1" dirty="0" smtClean="0">
                <a:solidFill>
                  <a:schemeClr val="bg1"/>
                </a:solidFill>
              </a:rPr>
              <a:t>uclear </a:t>
            </a:r>
            <a:r>
              <a:rPr lang="en-US" sz="3000" b="1" dirty="0">
                <a:solidFill>
                  <a:schemeClr val="bg1"/>
                </a:solidFill>
              </a:rPr>
              <a:t>expansion (funding issue)</a:t>
            </a:r>
          </a:p>
          <a:p>
            <a:pPr lvl="1">
              <a:lnSpc>
                <a:spcPct val="120000"/>
              </a:lnSpc>
              <a:spcBef>
                <a:spcPts val="0"/>
              </a:spcBef>
            </a:pPr>
            <a:r>
              <a:rPr lang="en-US" sz="3000" b="1" dirty="0">
                <a:solidFill>
                  <a:schemeClr val="bg1"/>
                </a:solidFill>
              </a:rPr>
              <a:t>P</a:t>
            </a:r>
            <a:r>
              <a:rPr lang="en-US" sz="3000" b="1" dirty="0" smtClean="0">
                <a:solidFill>
                  <a:schemeClr val="bg1"/>
                </a:solidFill>
              </a:rPr>
              <a:t>rotected Arctic National Wildlife Refuge from drilling</a:t>
            </a:r>
          </a:p>
        </p:txBody>
      </p:sp>
      <p:pic>
        <p:nvPicPr>
          <p:cNvPr id="5127" name="Picture 7" descr="C:\Users\klowry\AppData\Local\Microsoft\Windows\Temporary Internet Files\Content.IE5\Z7R87U3N\MP900390466[1].jpg"/>
          <p:cNvPicPr>
            <a:picLocks noChangeAspect="1" noChangeArrowheads="1"/>
          </p:cNvPicPr>
          <p:nvPr/>
        </p:nvPicPr>
        <p:blipFill>
          <a:blip r:embed="rId4" cstate="print"/>
          <a:srcRect/>
          <a:stretch>
            <a:fillRect/>
          </a:stretch>
        </p:blipFill>
        <p:spPr bwMode="auto">
          <a:xfrm>
            <a:off x="5092700" y="2514600"/>
            <a:ext cx="3657600" cy="2609088"/>
          </a:xfrm>
          <a:prstGeom prst="rect">
            <a:avLst/>
          </a:prstGeom>
          <a:noFill/>
        </p:spPr>
      </p:pic>
    </p:spTree>
    <p:custDataLst>
      <p:tags r:id="rId1"/>
    </p:custDataLst>
    <p:extLst>
      <p:ext uri="{BB962C8B-B14F-4D97-AF65-F5344CB8AC3E}">
        <p14:creationId xmlns:p14="http://schemas.microsoft.com/office/powerpoint/2010/main" val="3736886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886700" cy="1325563"/>
          </a:xfrm>
        </p:spPr>
        <p:txBody>
          <a:bodyPr/>
          <a:lstStyle/>
          <a:p>
            <a:r>
              <a:rPr lang="en-US" b="1" dirty="0">
                <a:solidFill>
                  <a:schemeClr val="bg1"/>
                </a:solidFill>
              </a:rPr>
              <a:t>U.S. Energy </a:t>
            </a:r>
            <a:r>
              <a:rPr lang="en-US" b="1" dirty="0" smtClean="0">
                <a:solidFill>
                  <a:schemeClr val="bg1"/>
                </a:solidFill>
              </a:rPr>
              <a:t>Policy</a:t>
            </a:r>
            <a:endParaRPr lang="en-US" b="1" dirty="0">
              <a:solidFill>
                <a:schemeClr val="bg1"/>
              </a:solidFill>
            </a:endParaRPr>
          </a:p>
        </p:txBody>
      </p:sp>
      <p:sp>
        <p:nvSpPr>
          <p:cNvPr id="3" name="Content Placeholder 2"/>
          <p:cNvSpPr>
            <a:spLocks noGrp="1"/>
          </p:cNvSpPr>
          <p:nvPr>
            <p:ph idx="1"/>
          </p:nvPr>
        </p:nvSpPr>
        <p:spPr>
          <a:xfrm>
            <a:off x="609600" y="1752600"/>
            <a:ext cx="8001000" cy="4876800"/>
          </a:xfrm>
        </p:spPr>
        <p:txBody>
          <a:bodyPr>
            <a:normAutofit fontScale="92500"/>
          </a:bodyPr>
          <a:lstStyle/>
          <a:p>
            <a:pPr marL="457200" lvl="1" indent="-457200">
              <a:lnSpc>
                <a:spcPct val="100000"/>
              </a:lnSpc>
              <a:spcBef>
                <a:spcPts val="0"/>
              </a:spcBef>
            </a:pPr>
            <a:r>
              <a:rPr lang="en-US" sz="3200" b="1" dirty="0" smtClean="0">
                <a:solidFill>
                  <a:schemeClr val="bg1"/>
                </a:solidFill>
              </a:rPr>
              <a:t>Planned </a:t>
            </a:r>
            <a:r>
              <a:rPr lang="en-US" sz="3200" b="1" dirty="0">
                <a:solidFill>
                  <a:schemeClr val="bg1"/>
                </a:solidFill>
              </a:rPr>
              <a:t>stricter regulations of emissions and a push for investment in renewable </a:t>
            </a:r>
            <a:r>
              <a:rPr lang="en-US" sz="3200" b="1" dirty="0" smtClean="0">
                <a:solidFill>
                  <a:schemeClr val="bg1"/>
                </a:solidFill>
              </a:rPr>
              <a:t>energy</a:t>
            </a:r>
          </a:p>
          <a:p>
            <a:pPr marL="457200" lvl="1" indent="-457200">
              <a:lnSpc>
                <a:spcPct val="100000"/>
              </a:lnSpc>
              <a:spcBef>
                <a:spcPts val="0"/>
              </a:spcBef>
            </a:pPr>
            <a:endParaRPr lang="en-US" sz="3200" b="1" dirty="0" smtClean="0">
              <a:solidFill>
                <a:schemeClr val="bg1"/>
              </a:solidFill>
            </a:endParaRPr>
          </a:p>
          <a:p>
            <a:pPr marL="457200" lvl="1" indent="-457200">
              <a:lnSpc>
                <a:spcPct val="100000"/>
              </a:lnSpc>
              <a:spcBef>
                <a:spcPts val="0"/>
              </a:spcBef>
            </a:pPr>
            <a:r>
              <a:rPr lang="en-US" sz="3200" b="1" dirty="0">
                <a:solidFill>
                  <a:schemeClr val="bg1"/>
                </a:solidFill>
              </a:rPr>
              <a:t>EPA regulation of greenhouse gas emissions and Obama administration’s response to climate change </a:t>
            </a:r>
            <a:r>
              <a:rPr lang="en-US" sz="3200" b="1" dirty="0" smtClean="0">
                <a:solidFill>
                  <a:schemeClr val="bg1"/>
                </a:solidFill>
              </a:rPr>
              <a:t>reports</a:t>
            </a:r>
          </a:p>
          <a:p>
            <a:pPr marL="457200" lvl="1" indent="-457200">
              <a:lnSpc>
                <a:spcPct val="100000"/>
              </a:lnSpc>
              <a:spcBef>
                <a:spcPts val="0"/>
              </a:spcBef>
            </a:pPr>
            <a:endParaRPr lang="en-US" sz="3200" b="1" dirty="0" smtClean="0">
              <a:solidFill>
                <a:schemeClr val="bg1"/>
              </a:solidFill>
            </a:endParaRPr>
          </a:p>
          <a:p>
            <a:pPr marL="457200" lvl="1" indent="-457200">
              <a:lnSpc>
                <a:spcPct val="100000"/>
              </a:lnSpc>
              <a:spcBef>
                <a:spcPts val="0"/>
              </a:spcBef>
            </a:pPr>
            <a:r>
              <a:rPr lang="en-US" sz="3200" b="1" dirty="0" smtClean="0">
                <a:solidFill>
                  <a:schemeClr val="bg1"/>
                </a:solidFill>
              </a:rPr>
              <a:t>Most </a:t>
            </a:r>
            <a:r>
              <a:rPr lang="en-US" sz="3200" b="1" dirty="0">
                <a:solidFill>
                  <a:schemeClr val="bg1"/>
                </a:solidFill>
              </a:rPr>
              <a:t>progress led by Executive Orders by the President due to severe gridlock in Congress</a:t>
            </a:r>
          </a:p>
        </p:txBody>
      </p:sp>
      <p:sp>
        <p:nvSpPr>
          <p:cNvPr id="4" name="Slide Number Placeholder 3"/>
          <p:cNvSpPr>
            <a:spLocks noGrp="1"/>
          </p:cNvSpPr>
          <p:nvPr>
            <p:ph type="sldNum" sz="quarter" idx="12"/>
          </p:nvPr>
        </p:nvSpPr>
        <p:spPr/>
        <p:txBody>
          <a:bodyPr/>
          <a:lstStyle/>
          <a:p>
            <a:fld id="{B4F687ED-786F-4BAF-B5BF-764C5FAE21D8}" type="slidenum">
              <a:rPr lang="en-US" smtClean="0"/>
              <a:pPr/>
              <a:t>29</a:t>
            </a:fld>
            <a:endParaRPr lang="en-US"/>
          </a:p>
        </p:txBody>
      </p:sp>
    </p:spTree>
    <p:extLst>
      <p:ext uri="{BB962C8B-B14F-4D97-AF65-F5344CB8AC3E}">
        <p14:creationId xmlns:p14="http://schemas.microsoft.com/office/powerpoint/2010/main" val="834892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00200"/>
            <a:ext cx="8534400" cy="2454274"/>
          </a:xfrm>
        </p:spPr>
        <p:txBody>
          <a:bodyPr>
            <a:noAutofit/>
          </a:bodyPr>
          <a:lstStyle/>
          <a:p>
            <a:r>
              <a:rPr lang="en-US" sz="4700" b="1" dirty="0" smtClean="0">
                <a:solidFill>
                  <a:schemeClr val="bg1"/>
                </a:solidFill>
              </a:rPr>
              <a:t>What Does </a:t>
            </a:r>
            <a:r>
              <a:rPr lang="en-US" sz="4700" b="1" dirty="0" smtClean="0">
                <a:solidFill>
                  <a:schemeClr val="bg1"/>
                </a:solidFill>
              </a:rPr>
              <a:t>Environmental Policy </a:t>
            </a:r>
            <a:r>
              <a:rPr lang="en-US" sz="4700" b="1" dirty="0" smtClean="0">
                <a:solidFill>
                  <a:schemeClr val="bg1"/>
                </a:solidFill>
              </a:rPr>
              <a:t>Address? </a:t>
            </a:r>
            <a:r>
              <a:rPr lang="en-US" sz="4700" b="1" dirty="0" smtClean="0">
                <a:solidFill>
                  <a:schemeClr val="bg1"/>
                </a:solidFill>
              </a:rPr>
              <a:t>How </a:t>
            </a:r>
            <a:r>
              <a:rPr lang="en-US" sz="4700" b="1" dirty="0" smtClean="0">
                <a:solidFill>
                  <a:schemeClr val="bg1"/>
                </a:solidFill>
              </a:rPr>
              <a:t>Has It Evolved? </a:t>
            </a:r>
            <a:endParaRPr lang="en-US" sz="4700" b="1" dirty="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3</a:t>
            </a:fld>
            <a:endParaRPr lang="en-US"/>
          </a:p>
        </p:txBody>
      </p:sp>
    </p:spTree>
    <p:extLst>
      <p:ext uri="{BB962C8B-B14F-4D97-AF65-F5344CB8AC3E}">
        <p14:creationId xmlns:p14="http://schemas.microsoft.com/office/powerpoint/2010/main" val="2787103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86700" cy="1325563"/>
          </a:xfrm>
        </p:spPr>
        <p:txBody>
          <a:bodyPr>
            <a:normAutofit/>
          </a:bodyPr>
          <a:lstStyle/>
          <a:p>
            <a:r>
              <a:rPr lang="en-US" b="1" dirty="0" smtClean="0">
                <a:solidFill>
                  <a:schemeClr val="bg1"/>
                </a:solidFill>
              </a:rPr>
              <a:t>How Do We Use Energy? </a:t>
            </a:r>
            <a:endParaRPr lang="en-US" b="1" dirty="0">
              <a:solidFill>
                <a:schemeClr val="bg1"/>
              </a:solidFill>
            </a:endParaRPr>
          </a:p>
        </p:txBody>
      </p:sp>
      <p:sp>
        <p:nvSpPr>
          <p:cNvPr id="3" name="Content Placeholder 2"/>
          <p:cNvSpPr>
            <a:spLocks noGrp="1"/>
          </p:cNvSpPr>
          <p:nvPr>
            <p:ph idx="1"/>
          </p:nvPr>
        </p:nvSpPr>
        <p:spPr>
          <a:xfrm>
            <a:off x="838200" y="1981200"/>
            <a:ext cx="7848600" cy="4572000"/>
          </a:xfrm>
        </p:spPr>
        <p:txBody>
          <a:bodyPr>
            <a:normAutofit lnSpcReduction="10000"/>
          </a:bodyPr>
          <a:lstStyle/>
          <a:p>
            <a:r>
              <a:rPr lang="en-US" sz="3600" dirty="0" smtClean="0">
                <a:solidFill>
                  <a:schemeClr val="bg1"/>
                </a:solidFill>
                <a:hlinkClick r:id="rId4"/>
              </a:rPr>
              <a:t>U.S. Energy Information Administration </a:t>
            </a:r>
            <a:endParaRPr lang="en-US" sz="3600" dirty="0" smtClean="0">
              <a:solidFill>
                <a:schemeClr val="bg1"/>
              </a:solidFill>
            </a:endParaRPr>
          </a:p>
          <a:p>
            <a:endParaRPr lang="en-US" sz="3600" dirty="0" smtClean="0">
              <a:solidFill>
                <a:schemeClr val="bg1"/>
              </a:solidFill>
            </a:endParaRPr>
          </a:p>
          <a:p>
            <a:r>
              <a:rPr lang="en-US" sz="3600" dirty="0" smtClean="0">
                <a:solidFill>
                  <a:schemeClr val="bg1"/>
                </a:solidFill>
              </a:rPr>
              <a:t>Most energy used in U.S. comes from petroleum</a:t>
            </a:r>
          </a:p>
          <a:p>
            <a:pPr lvl="1"/>
            <a:r>
              <a:rPr lang="en-US" sz="3200" dirty="0" smtClean="0">
                <a:solidFill>
                  <a:schemeClr val="bg1"/>
                </a:solidFill>
              </a:rPr>
              <a:t>Majority is imported</a:t>
            </a:r>
          </a:p>
          <a:p>
            <a:pPr lvl="1"/>
            <a:r>
              <a:rPr lang="en-US" sz="3200" dirty="0" smtClean="0">
                <a:solidFill>
                  <a:schemeClr val="bg1"/>
                </a:solidFill>
              </a:rPr>
              <a:t>Yet - top U.S. export is refined petroleum</a:t>
            </a:r>
          </a:p>
          <a:p>
            <a:pPr lvl="1"/>
            <a:r>
              <a:rPr lang="en-US" sz="3200" dirty="0" smtClean="0">
                <a:solidFill>
                  <a:schemeClr val="bg1"/>
                </a:solidFill>
              </a:rPr>
              <a:t>Most used for transportation or manufacturing</a:t>
            </a:r>
          </a:p>
          <a:p>
            <a:pPr lvl="1"/>
            <a:r>
              <a:rPr lang="en-US" sz="3200" dirty="0" smtClean="0">
                <a:solidFill>
                  <a:schemeClr val="bg1"/>
                </a:solidFill>
              </a:rPr>
              <a:t>Alternative energy slowly increasing</a:t>
            </a:r>
          </a:p>
        </p:txBody>
      </p:sp>
      <p:sp>
        <p:nvSpPr>
          <p:cNvPr id="4" name="Slide Number Placeholder 3"/>
          <p:cNvSpPr>
            <a:spLocks noGrp="1"/>
          </p:cNvSpPr>
          <p:nvPr>
            <p:ph type="sldNum" sz="quarter" idx="12"/>
          </p:nvPr>
        </p:nvSpPr>
        <p:spPr/>
        <p:txBody>
          <a:bodyPr/>
          <a:lstStyle/>
          <a:p>
            <a:fld id="{B4F687ED-786F-4BAF-B5BF-764C5FAE21D8}" type="slidenum">
              <a:rPr lang="en-US" smtClean="0"/>
              <a:pPr/>
              <a:t>30</a:t>
            </a:fld>
            <a:endParaRPr lang="en-US"/>
          </a:p>
        </p:txBody>
      </p:sp>
    </p:spTree>
    <p:custDataLst>
      <p:tags r:id="rId1"/>
    </p:custDataLst>
    <p:extLst>
      <p:ext uri="{BB962C8B-B14F-4D97-AF65-F5344CB8AC3E}">
        <p14:creationId xmlns:p14="http://schemas.microsoft.com/office/powerpoint/2010/main" val="296828512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4F687ED-786F-4BAF-B5BF-764C5FAE21D8}" type="slidenum">
              <a:rPr lang="en-US" smtClean="0"/>
              <a:pPr/>
              <a:t>31</a:t>
            </a:fld>
            <a:endParaRPr lang="en-US"/>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953" y="152400"/>
            <a:ext cx="8938847" cy="639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0187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762000"/>
            <a:ext cx="7886700" cy="1325563"/>
          </a:xfrm>
        </p:spPr>
        <p:txBody>
          <a:bodyPr>
            <a:normAutofit/>
          </a:bodyPr>
          <a:lstStyle/>
          <a:p>
            <a:r>
              <a:rPr lang="en-US" b="1" dirty="0" smtClean="0">
                <a:solidFill>
                  <a:schemeClr val="bg1"/>
                </a:solidFill>
              </a:rPr>
              <a:t>Climate Change</a:t>
            </a:r>
            <a:endParaRPr lang="en-US" b="1" dirty="0">
              <a:solidFill>
                <a:schemeClr val="bg1"/>
              </a:solidFill>
            </a:endParaRPr>
          </a:p>
        </p:txBody>
      </p:sp>
      <p:sp>
        <p:nvSpPr>
          <p:cNvPr id="4" name="Content Placeholder 3"/>
          <p:cNvSpPr>
            <a:spLocks noGrp="1"/>
          </p:cNvSpPr>
          <p:nvPr>
            <p:ph idx="1"/>
          </p:nvPr>
        </p:nvSpPr>
        <p:spPr/>
        <p:txBody>
          <a:bodyPr>
            <a:normAutofit/>
          </a:bodyPr>
          <a:lstStyle/>
          <a:p>
            <a:r>
              <a:rPr lang="en-US" dirty="0">
                <a:hlinkClick r:id="rId3"/>
              </a:rPr>
              <a:t>Intergovernmental panel on climate </a:t>
            </a:r>
            <a:r>
              <a:rPr lang="en-US" dirty="0" smtClean="0">
                <a:hlinkClick r:id="rId3"/>
              </a:rPr>
              <a:t>change</a:t>
            </a:r>
            <a:endParaRPr lang="en-US" dirty="0" smtClean="0"/>
          </a:p>
        </p:txBody>
      </p:sp>
      <p:sp>
        <p:nvSpPr>
          <p:cNvPr id="2" name="Slide Number Placeholder 1"/>
          <p:cNvSpPr>
            <a:spLocks noGrp="1"/>
          </p:cNvSpPr>
          <p:nvPr>
            <p:ph type="sldNum" sz="quarter" idx="12"/>
          </p:nvPr>
        </p:nvSpPr>
        <p:spPr/>
        <p:txBody>
          <a:bodyPr/>
          <a:lstStyle/>
          <a:p>
            <a:fld id="{CFB371C3-0C7D-412C-B01D-A0BD441622BE}" type="slidenum">
              <a:rPr lang="en-US" smtClean="0"/>
              <a:pPr/>
              <a:t>32</a:t>
            </a:fld>
            <a:endParaRPr lang="en-US"/>
          </a:p>
        </p:txBody>
      </p:sp>
      <p:sp>
        <p:nvSpPr>
          <p:cNvPr id="7" name="Rectangle 6"/>
          <p:cNvSpPr/>
          <p:nvPr/>
        </p:nvSpPr>
        <p:spPr>
          <a:xfrm>
            <a:off x="762000" y="533400"/>
            <a:ext cx="7886700" cy="1325563"/>
          </a:xfrm>
          <a:prstGeom prst="rect">
            <a:avLst/>
          </a:prstGeom>
        </p:spPr>
        <p:txBody>
          <a:bodyPr/>
          <a:lstStyle/>
          <a:p>
            <a:endParaRPr lang="en-US"/>
          </a:p>
        </p:txBody>
      </p:sp>
      <p:pic>
        <p:nvPicPr>
          <p:cNvPr id="3076" name="Picture 4" descr="C:\Users\ahughes\AppData\Local\Microsoft\Windows\Temporary Internet Files\Content.IE5\69IVS4NA\MC90043806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514600"/>
            <a:ext cx="4171950" cy="4171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9283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457200"/>
            <a:ext cx="7886700" cy="1325563"/>
          </a:xfrm>
        </p:spPr>
        <p:txBody>
          <a:bodyPr/>
          <a:lstStyle/>
          <a:p>
            <a:pPr algn="l"/>
            <a:r>
              <a:rPr lang="en-US" b="1" dirty="0" smtClean="0">
                <a:solidFill>
                  <a:schemeClr val="bg1"/>
                </a:solidFill>
              </a:rPr>
              <a:t>Recent Policy Proposals</a:t>
            </a:r>
            <a:endParaRPr lang="en-US" b="1" dirty="0">
              <a:solidFill>
                <a:schemeClr val="bg1"/>
              </a:solidFill>
            </a:endParaRPr>
          </a:p>
        </p:txBody>
      </p:sp>
      <p:sp>
        <p:nvSpPr>
          <p:cNvPr id="3" name="Text Placeholder 2"/>
          <p:cNvSpPr>
            <a:spLocks noGrp="1"/>
          </p:cNvSpPr>
          <p:nvPr>
            <p:ph type="body" idx="1"/>
          </p:nvPr>
        </p:nvSpPr>
        <p:spPr>
          <a:xfrm>
            <a:off x="457200" y="1524000"/>
            <a:ext cx="8534400" cy="4800600"/>
          </a:xfrm>
        </p:spPr>
        <p:txBody>
          <a:bodyPr>
            <a:normAutofit/>
          </a:bodyPr>
          <a:lstStyle/>
          <a:p>
            <a:r>
              <a:rPr lang="en-US" sz="2900" b="1" dirty="0">
                <a:solidFill>
                  <a:schemeClr val="bg1"/>
                </a:solidFill>
              </a:rPr>
              <a:t>I</a:t>
            </a:r>
            <a:r>
              <a:rPr lang="en-US" sz="2900" b="1" dirty="0" smtClean="0">
                <a:solidFill>
                  <a:schemeClr val="bg1"/>
                </a:solidFill>
              </a:rPr>
              <a:t>ncreased bipartisan support for energy policy</a:t>
            </a:r>
          </a:p>
          <a:p>
            <a:endParaRPr lang="en-US" sz="2900" b="1" dirty="0" smtClean="0">
              <a:solidFill>
                <a:schemeClr val="bg1"/>
              </a:solidFill>
            </a:endParaRPr>
          </a:p>
          <a:p>
            <a:r>
              <a:rPr lang="en-US" sz="2900" b="1" dirty="0" smtClean="0">
                <a:solidFill>
                  <a:schemeClr val="bg1"/>
                </a:solidFill>
              </a:rPr>
              <a:t>Cap </a:t>
            </a:r>
            <a:r>
              <a:rPr lang="en-US" sz="2900" b="1" dirty="0">
                <a:solidFill>
                  <a:schemeClr val="bg1"/>
                </a:solidFill>
              </a:rPr>
              <a:t>and </a:t>
            </a:r>
            <a:r>
              <a:rPr lang="en-US" sz="2900" b="1" dirty="0" smtClean="0">
                <a:solidFill>
                  <a:schemeClr val="bg1"/>
                </a:solidFill>
              </a:rPr>
              <a:t>Trade policy proposals</a:t>
            </a:r>
          </a:p>
          <a:p>
            <a:pPr marL="511175" lvl="1" indent="-146050"/>
            <a:r>
              <a:rPr lang="en-US" sz="2600" dirty="0" smtClean="0">
                <a:solidFill>
                  <a:schemeClr val="bg1"/>
                </a:solidFill>
              </a:rPr>
              <a:t>Government issues permits to businesses to release carbon  (</a:t>
            </a:r>
            <a:r>
              <a:rPr lang="en-US" sz="2600" u="sng" dirty="0" smtClean="0">
                <a:solidFill>
                  <a:schemeClr val="bg1"/>
                </a:solidFill>
              </a:rPr>
              <a:t>caps</a:t>
            </a:r>
            <a:r>
              <a:rPr lang="en-US" sz="2600" dirty="0" smtClean="0">
                <a:solidFill>
                  <a:schemeClr val="bg1"/>
                </a:solidFill>
              </a:rPr>
              <a:t> number of permits/level of emissions)</a:t>
            </a:r>
          </a:p>
          <a:p>
            <a:pPr lvl="1"/>
            <a:r>
              <a:rPr lang="en-US" sz="2600" dirty="0" smtClean="0">
                <a:solidFill>
                  <a:schemeClr val="bg1"/>
                </a:solidFill>
              </a:rPr>
              <a:t>Companies can buy and sell the permits (</a:t>
            </a:r>
            <a:r>
              <a:rPr lang="en-US" sz="2600" u="sng" dirty="0" smtClean="0">
                <a:solidFill>
                  <a:schemeClr val="bg1"/>
                </a:solidFill>
              </a:rPr>
              <a:t>trade</a:t>
            </a:r>
            <a:r>
              <a:rPr lang="en-US" sz="2600" dirty="0" smtClean="0">
                <a:solidFill>
                  <a:schemeClr val="bg1"/>
                </a:solidFill>
              </a:rPr>
              <a:t>)</a:t>
            </a:r>
          </a:p>
          <a:p>
            <a:pPr lvl="1"/>
            <a:r>
              <a:rPr lang="en-US" sz="2600" dirty="0" smtClean="0">
                <a:solidFill>
                  <a:schemeClr val="bg1"/>
                </a:solidFill>
              </a:rPr>
              <a:t>Over time, reduce the emission permit levels available</a:t>
            </a:r>
          </a:p>
          <a:p>
            <a:pPr lvl="1"/>
            <a:r>
              <a:rPr lang="en-US" sz="2600" u="sng" dirty="0" smtClean="0">
                <a:solidFill>
                  <a:schemeClr val="bg1"/>
                </a:solidFill>
              </a:rPr>
              <a:t>Market incentives</a:t>
            </a:r>
            <a:r>
              <a:rPr lang="en-US" sz="2600" dirty="0" smtClean="0">
                <a:solidFill>
                  <a:schemeClr val="bg1"/>
                </a:solidFill>
              </a:rPr>
              <a:t> to reduce emissions</a:t>
            </a:r>
          </a:p>
        </p:txBody>
      </p:sp>
      <p:sp>
        <p:nvSpPr>
          <p:cNvPr id="4" name="Slide Number Placeholder 3"/>
          <p:cNvSpPr>
            <a:spLocks noGrp="1"/>
          </p:cNvSpPr>
          <p:nvPr>
            <p:ph type="sldNum" sz="quarter" idx="12"/>
          </p:nvPr>
        </p:nvSpPr>
        <p:spPr/>
        <p:txBody>
          <a:bodyPr/>
          <a:lstStyle/>
          <a:p>
            <a:fld id="{86659A78-94C0-4A16-B556-EBA58B5E321B}" type="slidenum">
              <a:rPr lang="en-US" smtClean="0"/>
              <a:pPr/>
              <a:t>33</a:t>
            </a:fld>
            <a:endParaRPr lang="en-US"/>
          </a:p>
        </p:txBody>
      </p:sp>
    </p:spTree>
    <p:custDataLst>
      <p:tags r:id="rId1"/>
    </p:custDataLst>
    <p:extLst>
      <p:ext uri="{BB962C8B-B14F-4D97-AF65-F5344CB8AC3E}">
        <p14:creationId xmlns:p14="http://schemas.microsoft.com/office/powerpoint/2010/main" val="155006109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286750" cy="1325563"/>
          </a:xfrm>
        </p:spPr>
        <p:txBody>
          <a:bodyPr>
            <a:normAutofit/>
          </a:bodyPr>
          <a:lstStyle/>
          <a:p>
            <a:pPr algn="l"/>
            <a:r>
              <a:rPr lang="en-US" b="1" dirty="0" smtClean="0">
                <a:solidFill>
                  <a:schemeClr val="bg1"/>
                </a:solidFill>
              </a:rPr>
              <a:t>Climate Security Act proposal (2008)</a:t>
            </a:r>
            <a:endParaRPr lang="en-US" b="1" dirty="0">
              <a:solidFill>
                <a:schemeClr val="bg1"/>
              </a:solidFill>
            </a:endParaRPr>
          </a:p>
        </p:txBody>
      </p:sp>
      <p:sp>
        <p:nvSpPr>
          <p:cNvPr id="3" name="Text Placeholder 2"/>
          <p:cNvSpPr>
            <a:spLocks noGrp="1"/>
          </p:cNvSpPr>
          <p:nvPr>
            <p:ph type="body" idx="1"/>
          </p:nvPr>
        </p:nvSpPr>
        <p:spPr>
          <a:xfrm>
            <a:off x="609600" y="2057400"/>
            <a:ext cx="8001000" cy="4495800"/>
          </a:xfrm>
        </p:spPr>
        <p:txBody>
          <a:bodyPr>
            <a:normAutofit lnSpcReduction="10000"/>
          </a:bodyPr>
          <a:lstStyle/>
          <a:p>
            <a:r>
              <a:rPr lang="en-US" sz="2800" b="1" dirty="0" smtClean="0">
                <a:solidFill>
                  <a:schemeClr val="bg1"/>
                </a:solidFill>
              </a:rPr>
              <a:t>Video: </a:t>
            </a:r>
            <a:r>
              <a:rPr lang="en-US" sz="2800" b="1" dirty="0" smtClean="0">
                <a:solidFill>
                  <a:schemeClr val="bg1"/>
                </a:solidFill>
                <a:hlinkClick r:id="rId4"/>
              </a:rPr>
              <a:t>Bipartisan</a:t>
            </a:r>
            <a:r>
              <a:rPr lang="en-US" sz="2800" b="1" dirty="0" smtClean="0">
                <a:solidFill>
                  <a:schemeClr val="bg1"/>
                </a:solidFill>
                <a:hlinkClick r:id="rId4"/>
              </a:rPr>
              <a:t>: </a:t>
            </a:r>
            <a:r>
              <a:rPr lang="en-US" sz="2800" b="1" dirty="0" smtClean="0">
                <a:solidFill>
                  <a:schemeClr val="bg1"/>
                </a:solidFill>
                <a:hlinkClick r:id="rId4"/>
              </a:rPr>
              <a:t>Lieberman-Warner</a:t>
            </a:r>
            <a:endParaRPr lang="en-US" sz="2800" b="1" dirty="0" smtClean="0">
              <a:solidFill>
                <a:schemeClr val="bg1"/>
              </a:solidFill>
            </a:endParaRPr>
          </a:p>
          <a:p>
            <a:pPr lvl="1"/>
            <a:r>
              <a:rPr lang="en-US" sz="2400" b="1" dirty="0" smtClean="0">
                <a:solidFill>
                  <a:schemeClr val="bg1"/>
                </a:solidFill>
              </a:rPr>
              <a:t>Cap and trade market mechanism</a:t>
            </a:r>
          </a:p>
          <a:p>
            <a:pPr lvl="1"/>
            <a:r>
              <a:rPr lang="en-US" sz="2400" b="1" dirty="0" smtClean="0">
                <a:solidFill>
                  <a:schemeClr val="bg1"/>
                </a:solidFill>
              </a:rPr>
              <a:t>Carbon capture and filtration – coal producers</a:t>
            </a:r>
          </a:p>
          <a:p>
            <a:pPr lvl="1"/>
            <a:r>
              <a:rPr lang="en-US" sz="2400" b="1" dirty="0" smtClean="0">
                <a:solidFill>
                  <a:schemeClr val="bg1"/>
                </a:solidFill>
              </a:rPr>
              <a:t>Alternative energy investment</a:t>
            </a:r>
          </a:p>
          <a:p>
            <a:pPr lvl="1"/>
            <a:r>
              <a:rPr lang="en-US" sz="2400" b="1" dirty="0" smtClean="0">
                <a:solidFill>
                  <a:schemeClr val="bg1"/>
                </a:solidFill>
              </a:rPr>
              <a:t>Cleaner cars</a:t>
            </a:r>
          </a:p>
          <a:p>
            <a:pPr lvl="1"/>
            <a:r>
              <a:rPr lang="en-US" sz="2400" b="1" dirty="0" smtClean="0">
                <a:solidFill>
                  <a:schemeClr val="bg1"/>
                </a:solidFill>
              </a:rPr>
              <a:t>Research </a:t>
            </a:r>
          </a:p>
          <a:p>
            <a:pPr lvl="1"/>
            <a:endParaRPr lang="en-US" sz="2400" b="1" dirty="0" smtClean="0">
              <a:solidFill>
                <a:schemeClr val="bg1"/>
              </a:solidFill>
            </a:endParaRPr>
          </a:p>
          <a:p>
            <a:r>
              <a:rPr lang="en-US" sz="2800" b="1" dirty="0" smtClean="0">
                <a:solidFill>
                  <a:schemeClr val="bg1"/>
                </a:solidFill>
              </a:rPr>
              <a:t>One of largest spending bills ever considered by Congress (until then)</a:t>
            </a:r>
          </a:p>
          <a:p>
            <a:endParaRPr lang="en-US" sz="2800" b="1" dirty="0" smtClean="0">
              <a:solidFill>
                <a:schemeClr val="bg1"/>
              </a:solidFill>
            </a:endParaRPr>
          </a:p>
          <a:p>
            <a:r>
              <a:rPr lang="en-US" sz="2800" b="1" dirty="0" smtClean="0">
                <a:solidFill>
                  <a:schemeClr val="bg1"/>
                </a:solidFill>
              </a:rPr>
              <a:t>Ultimately failed. What happened? Why?</a:t>
            </a:r>
          </a:p>
          <a:p>
            <a:endParaRPr lang="en-US" dirty="0"/>
          </a:p>
        </p:txBody>
      </p:sp>
      <p:sp>
        <p:nvSpPr>
          <p:cNvPr id="4" name="Slide Number Placeholder 3"/>
          <p:cNvSpPr>
            <a:spLocks noGrp="1"/>
          </p:cNvSpPr>
          <p:nvPr>
            <p:ph type="sldNum" sz="quarter" idx="12"/>
          </p:nvPr>
        </p:nvSpPr>
        <p:spPr/>
        <p:txBody>
          <a:bodyPr/>
          <a:lstStyle/>
          <a:p>
            <a:fld id="{86659A78-94C0-4A16-B556-EBA58B5E321B}" type="slidenum">
              <a:rPr lang="en-US" smtClean="0"/>
              <a:pPr/>
              <a:t>34</a:t>
            </a:fld>
            <a:endParaRPr lang="en-US"/>
          </a:p>
        </p:txBody>
      </p:sp>
    </p:spTree>
    <p:custDataLst>
      <p:tags r:id="rId1"/>
    </p:custDataLst>
    <p:extLst>
      <p:ext uri="{BB962C8B-B14F-4D97-AF65-F5344CB8AC3E}">
        <p14:creationId xmlns:p14="http://schemas.microsoft.com/office/powerpoint/2010/main" val="3509528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886700" cy="1325563"/>
          </a:xfrm>
        </p:spPr>
        <p:txBody>
          <a:bodyPr/>
          <a:lstStyle/>
          <a:p>
            <a:r>
              <a:rPr lang="en-US" b="1" dirty="0" smtClean="0">
                <a:solidFill>
                  <a:schemeClr val="bg1"/>
                </a:solidFill>
              </a:rPr>
              <a:t>Obama’s Policy Initiatives</a:t>
            </a:r>
            <a:endParaRPr lang="en-US" b="1" dirty="0">
              <a:solidFill>
                <a:schemeClr val="bg1"/>
              </a:solidFill>
            </a:endParaRPr>
          </a:p>
        </p:txBody>
      </p:sp>
      <p:sp>
        <p:nvSpPr>
          <p:cNvPr id="3" name="Content Placeholder 2"/>
          <p:cNvSpPr>
            <a:spLocks noGrp="1"/>
          </p:cNvSpPr>
          <p:nvPr>
            <p:ph idx="1"/>
          </p:nvPr>
        </p:nvSpPr>
        <p:spPr>
          <a:xfrm>
            <a:off x="762000" y="1828800"/>
            <a:ext cx="8153400" cy="4579938"/>
          </a:xfrm>
        </p:spPr>
        <p:txBody>
          <a:bodyPr/>
          <a:lstStyle/>
          <a:p>
            <a:r>
              <a:rPr lang="en-US" b="1" dirty="0" smtClean="0">
                <a:solidFill>
                  <a:schemeClr val="bg1"/>
                </a:solidFill>
              </a:rPr>
              <a:t>American Investment and Recovery Act, 2009 (Stimulus)</a:t>
            </a:r>
          </a:p>
          <a:p>
            <a:pPr lvl="1"/>
            <a:r>
              <a:rPr lang="en-US" dirty="0" smtClean="0">
                <a:solidFill>
                  <a:schemeClr val="bg1"/>
                </a:solidFill>
              </a:rPr>
              <a:t>Environment and Energy –$50 billion</a:t>
            </a:r>
          </a:p>
          <a:p>
            <a:pPr lvl="1"/>
            <a:r>
              <a:rPr lang="en-US" dirty="0" smtClean="0">
                <a:solidFill>
                  <a:schemeClr val="bg1"/>
                </a:solidFill>
                <a:hlinkClick r:id="rId4"/>
              </a:rPr>
              <a:t>What the stimulus invested in</a:t>
            </a:r>
            <a:endParaRPr lang="en-US" dirty="0" smtClean="0">
              <a:solidFill>
                <a:schemeClr val="bg1"/>
              </a:solidFill>
            </a:endParaRPr>
          </a:p>
          <a:p>
            <a:pPr lvl="1"/>
            <a:endParaRPr lang="en-US" b="1" dirty="0" smtClean="0">
              <a:solidFill>
                <a:schemeClr val="bg1"/>
              </a:solidFill>
            </a:endParaRPr>
          </a:p>
          <a:p>
            <a:r>
              <a:rPr lang="en-US" b="1" dirty="0" smtClean="0">
                <a:solidFill>
                  <a:schemeClr val="bg1"/>
                </a:solidFill>
              </a:rPr>
              <a:t>He has made enemies on both sides</a:t>
            </a:r>
          </a:p>
          <a:p>
            <a:pPr lvl="1"/>
            <a:r>
              <a:rPr lang="en-US" dirty="0" smtClean="0">
                <a:solidFill>
                  <a:schemeClr val="bg1"/>
                </a:solidFill>
              </a:rPr>
              <a:t>Support for nuclear energy</a:t>
            </a:r>
          </a:p>
          <a:p>
            <a:pPr lvl="1"/>
            <a:r>
              <a:rPr lang="en-US" dirty="0" smtClean="0">
                <a:solidFill>
                  <a:schemeClr val="bg1"/>
                </a:solidFill>
              </a:rPr>
              <a:t>Limited off-shore drilling US coastlines for oil</a:t>
            </a:r>
          </a:p>
        </p:txBody>
      </p:sp>
      <p:sp>
        <p:nvSpPr>
          <p:cNvPr id="4" name="Slide Number Placeholder 3"/>
          <p:cNvSpPr>
            <a:spLocks noGrp="1"/>
          </p:cNvSpPr>
          <p:nvPr>
            <p:ph type="sldNum" sz="quarter" idx="12"/>
          </p:nvPr>
        </p:nvSpPr>
        <p:spPr/>
        <p:txBody>
          <a:bodyPr/>
          <a:lstStyle/>
          <a:p>
            <a:fld id="{B4F687ED-786F-4BAF-B5BF-764C5FAE21D8}" type="slidenum">
              <a:rPr lang="en-US" smtClean="0"/>
              <a:pPr/>
              <a:t>35</a:t>
            </a:fld>
            <a:endParaRPr lang="en-US"/>
          </a:p>
        </p:txBody>
      </p:sp>
    </p:spTree>
    <p:custDataLst>
      <p:tags r:id="rId1"/>
    </p:custDataLst>
    <p:extLst>
      <p:ext uri="{BB962C8B-B14F-4D97-AF65-F5344CB8AC3E}">
        <p14:creationId xmlns:p14="http://schemas.microsoft.com/office/powerpoint/2010/main" val="3263832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457200"/>
            <a:ext cx="8439150" cy="1325563"/>
          </a:xfrm>
        </p:spPr>
        <p:txBody>
          <a:bodyPr/>
          <a:lstStyle/>
          <a:p>
            <a:r>
              <a:rPr lang="en-US" b="1" dirty="0" smtClean="0">
                <a:solidFill>
                  <a:schemeClr val="bg1"/>
                </a:solidFill>
              </a:rPr>
              <a:t>Emerging Energy/Resource Issues</a:t>
            </a:r>
            <a:endParaRPr lang="en-US" b="1" dirty="0">
              <a:solidFill>
                <a:schemeClr val="bg1"/>
              </a:solidFill>
            </a:endParaRPr>
          </a:p>
        </p:txBody>
      </p:sp>
      <p:sp>
        <p:nvSpPr>
          <p:cNvPr id="3" name="Content Placeholder 2"/>
          <p:cNvSpPr>
            <a:spLocks noGrp="1"/>
          </p:cNvSpPr>
          <p:nvPr>
            <p:ph idx="1"/>
          </p:nvPr>
        </p:nvSpPr>
        <p:spPr>
          <a:xfrm>
            <a:off x="840000" y="1524000"/>
            <a:ext cx="7675350" cy="4351338"/>
          </a:xfrm>
        </p:spPr>
        <p:txBody>
          <a:bodyPr/>
          <a:lstStyle/>
          <a:p>
            <a:r>
              <a:rPr lang="en-US" b="1" dirty="0" smtClean="0">
                <a:solidFill>
                  <a:schemeClr val="bg1"/>
                </a:solidFill>
              </a:rPr>
              <a:t>Tragedy of the Commons and </a:t>
            </a:r>
            <a:r>
              <a:rPr lang="en-US" b="1" dirty="0" smtClean="0">
                <a:solidFill>
                  <a:schemeClr val="bg1"/>
                </a:solidFill>
              </a:rPr>
              <a:t>seafood</a:t>
            </a:r>
          </a:p>
          <a:p>
            <a:r>
              <a:rPr lang="en-US" dirty="0">
                <a:solidFill>
                  <a:schemeClr val="bg1"/>
                </a:solidFill>
              </a:rPr>
              <a:t>A major natural resource issue focuses not on energy, but on global food supply. With global collapses of the fishing industry, how does a very international issue get solved through domestic policy? Explain the tragedy of the commons as it concerns global fisheries and what dire outcomes have resulted.</a:t>
            </a:r>
          </a:p>
          <a:p>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36</a:t>
            </a:fld>
            <a:endParaRPr lang="en-US"/>
          </a:p>
        </p:txBody>
      </p:sp>
    </p:spTree>
    <p:extLst>
      <p:ext uri="{BB962C8B-B14F-4D97-AF65-F5344CB8AC3E}">
        <p14:creationId xmlns:p14="http://schemas.microsoft.com/office/powerpoint/2010/main" val="10348533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850" y="457200"/>
            <a:ext cx="8439150" cy="1325563"/>
          </a:xfrm>
        </p:spPr>
        <p:txBody>
          <a:bodyPr/>
          <a:lstStyle/>
          <a:p>
            <a:r>
              <a:rPr lang="en-US" b="1" dirty="0" smtClean="0">
                <a:solidFill>
                  <a:schemeClr val="bg1"/>
                </a:solidFill>
              </a:rPr>
              <a:t>Emerging Energy/Resource Issues</a:t>
            </a:r>
            <a:endParaRPr lang="en-US" b="1" dirty="0">
              <a:solidFill>
                <a:schemeClr val="bg1"/>
              </a:solidFill>
            </a:endParaRPr>
          </a:p>
        </p:txBody>
      </p:sp>
      <p:sp>
        <p:nvSpPr>
          <p:cNvPr id="3" name="Content Placeholder 2"/>
          <p:cNvSpPr>
            <a:spLocks noGrp="1"/>
          </p:cNvSpPr>
          <p:nvPr>
            <p:ph idx="1"/>
          </p:nvPr>
        </p:nvSpPr>
        <p:spPr>
          <a:xfrm>
            <a:off x="838200" y="1905000"/>
            <a:ext cx="7675350" cy="4351338"/>
          </a:xfrm>
        </p:spPr>
        <p:txBody>
          <a:bodyPr/>
          <a:lstStyle/>
          <a:p>
            <a:r>
              <a:rPr lang="en-US" b="1" dirty="0" smtClean="0">
                <a:solidFill>
                  <a:schemeClr val="bg1"/>
                </a:solidFill>
              </a:rPr>
              <a:t>Policies to address the </a:t>
            </a:r>
            <a:r>
              <a:rPr lang="en-US" b="1" dirty="0" smtClean="0">
                <a:solidFill>
                  <a:schemeClr val="bg1"/>
                </a:solidFill>
              </a:rPr>
              <a:t>tragedy of commons</a:t>
            </a:r>
            <a:endParaRPr lang="en-US" b="1" dirty="0" smtClean="0">
              <a:solidFill>
                <a:schemeClr val="bg1"/>
              </a:solidFill>
            </a:endParaRPr>
          </a:p>
          <a:p>
            <a:pPr lvl="1"/>
            <a:r>
              <a:rPr lang="en-US" b="1" dirty="0" smtClean="0">
                <a:solidFill>
                  <a:schemeClr val="bg1"/>
                </a:solidFill>
              </a:rPr>
              <a:t>Shared benefits in the form of catch shares</a:t>
            </a:r>
          </a:p>
          <a:p>
            <a:pPr lvl="1"/>
            <a:r>
              <a:rPr lang="en-US" b="1" dirty="0" smtClean="0">
                <a:solidFill>
                  <a:schemeClr val="bg1"/>
                </a:solidFill>
              </a:rPr>
              <a:t>International reciprocity agreements</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37</a:t>
            </a:fld>
            <a:endParaRPr lang="en-US"/>
          </a:p>
        </p:txBody>
      </p:sp>
    </p:spTree>
    <p:extLst>
      <p:ext uri="{BB962C8B-B14F-4D97-AF65-F5344CB8AC3E}">
        <p14:creationId xmlns:p14="http://schemas.microsoft.com/office/powerpoint/2010/main" val="31054579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533400"/>
            <a:ext cx="8445500" cy="1325563"/>
          </a:xfrm>
        </p:spPr>
        <p:txBody>
          <a:bodyPr/>
          <a:lstStyle/>
          <a:p>
            <a:r>
              <a:rPr lang="en-US" b="1" dirty="0" smtClean="0">
                <a:solidFill>
                  <a:schemeClr val="bg1"/>
                </a:solidFill>
              </a:rPr>
              <a:t>Emerging Energy/Resource Issues</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38</a:t>
            </a:fld>
            <a:endParaRPr lang="en-US"/>
          </a:p>
        </p:txBody>
      </p:sp>
      <p:sp>
        <p:nvSpPr>
          <p:cNvPr id="6" name="TextBox 5"/>
          <p:cNvSpPr txBox="1"/>
          <p:nvPr/>
        </p:nvSpPr>
        <p:spPr>
          <a:xfrm>
            <a:off x="533400" y="2286000"/>
            <a:ext cx="2438400" cy="954107"/>
          </a:xfrm>
          <a:prstGeom prst="rect">
            <a:avLst/>
          </a:prstGeom>
          <a:noFill/>
        </p:spPr>
        <p:txBody>
          <a:bodyPr wrap="square" rtlCol="0">
            <a:spAutoFit/>
          </a:bodyPr>
          <a:lstStyle/>
          <a:p>
            <a:pPr algn="ctr"/>
            <a:r>
              <a:rPr lang="en-US" sz="2800" b="1" dirty="0" smtClean="0">
                <a:solidFill>
                  <a:schemeClr val="bg1"/>
                </a:solidFill>
                <a:latin typeface="Calibri" panose="020F0502020204030204" pitchFamily="34" charset="0"/>
              </a:rPr>
              <a:t>Fracking for natural gas</a:t>
            </a:r>
            <a:endParaRPr lang="en-US" sz="2800" b="1" dirty="0">
              <a:solidFill>
                <a:schemeClr val="bg1"/>
              </a:solidFill>
              <a:latin typeface="Calibri" panose="020F0502020204030204" pitchFamily="34" charset="0"/>
            </a:endParaRPr>
          </a:p>
        </p:txBody>
      </p:sp>
      <p:pic>
        <p:nvPicPr>
          <p:cNvPr id="6147" name="Picture 3" descr="C:\Users\klowry\AppData\Local\Microsoft\Windows\Temporary Internet Files\Content.IE5\QU88XRD9\MP900448674[1].jpg"/>
          <p:cNvPicPr>
            <a:picLocks noChangeAspect="1" noChangeArrowheads="1"/>
          </p:cNvPicPr>
          <p:nvPr/>
        </p:nvPicPr>
        <p:blipFill>
          <a:blip r:embed="rId3" cstate="print"/>
          <a:srcRect/>
          <a:stretch>
            <a:fillRect/>
          </a:stretch>
        </p:blipFill>
        <p:spPr bwMode="auto">
          <a:xfrm>
            <a:off x="3124200" y="2057400"/>
            <a:ext cx="5867400" cy="3911600"/>
          </a:xfrm>
          <a:prstGeom prst="rect">
            <a:avLst/>
          </a:prstGeom>
          <a:noFill/>
        </p:spPr>
      </p:pic>
    </p:spTree>
    <p:extLst>
      <p:ext uri="{BB962C8B-B14F-4D97-AF65-F5344CB8AC3E}">
        <p14:creationId xmlns:p14="http://schemas.microsoft.com/office/powerpoint/2010/main" val="21922089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210550" cy="1325563"/>
          </a:xfrm>
        </p:spPr>
        <p:txBody>
          <a:bodyPr/>
          <a:lstStyle/>
          <a:p>
            <a:r>
              <a:rPr lang="en-US" b="1" dirty="0">
                <a:solidFill>
                  <a:schemeClr val="bg1"/>
                </a:solidFill>
              </a:rPr>
              <a:t>Emerging </a:t>
            </a:r>
            <a:r>
              <a:rPr lang="en-US" b="1" dirty="0" smtClean="0">
                <a:solidFill>
                  <a:schemeClr val="bg1"/>
                </a:solidFill>
              </a:rPr>
              <a:t>Energy/Resource </a:t>
            </a:r>
            <a:r>
              <a:rPr lang="en-US" b="1" dirty="0">
                <a:solidFill>
                  <a:schemeClr val="bg1"/>
                </a:solidFill>
              </a:rPr>
              <a:t>I</a:t>
            </a:r>
            <a:r>
              <a:rPr lang="en-US" b="1" dirty="0" smtClean="0">
                <a:solidFill>
                  <a:schemeClr val="bg1"/>
                </a:solidFill>
              </a:rPr>
              <a:t>ssues</a:t>
            </a:r>
            <a:endParaRPr lang="en-US" b="1" dirty="0">
              <a:solidFill>
                <a:schemeClr val="bg1"/>
              </a:solidFill>
            </a:endParaRPr>
          </a:p>
        </p:txBody>
      </p:sp>
      <p:sp>
        <p:nvSpPr>
          <p:cNvPr id="3" name="Content Placeholder 2"/>
          <p:cNvSpPr>
            <a:spLocks noGrp="1"/>
          </p:cNvSpPr>
          <p:nvPr>
            <p:ph idx="1"/>
          </p:nvPr>
        </p:nvSpPr>
        <p:spPr/>
        <p:txBody>
          <a:bodyPr/>
          <a:lstStyle/>
          <a:p>
            <a:r>
              <a:rPr lang="en-US" b="1" dirty="0" smtClean="0">
                <a:solidFill>
                  <a:schemeClr val="bg1"/>
                </a:solidFill>
              </a:rPr>
              <a:t>Tar Sands</a:t>
            </a:r>
          </a:p>
          <a:p>
            <a:r>
              <a:rPr lang="en-US" b="1" dirty="0" err="1" smtClean="0">
                <a:solidFill>
                  <a:schemeClr val="bg1"/>
                </a:solidFill>
              </a:rPr>
              <a:t>KeystoneXL</a:t>
            </a:r>
            <a:r>
              <a:rPr lang="en-US" b="1" dirty="0" smtClean="0">
                <a:solidFill>
                  <a:schemeClr val="bg1"/>
                </a:solidFill>
              </a:rPr>
              <a:t> </a:t>
            </a:r>
            <a:r>
              <a:rPr lang="en-US" b="1" dirty="0" smtClean="0">
                <a:solidFill>
                  <a:schemeClr val="bg1"/>
                </a:solidFill>
              </a:rPr>
              <a:t>Pipeline</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39</a:t>
            </a:fld>
            <a:endParaRPr lang="en-US"/>
          </a:p>
        </p:txBody>
      </p:sp>
    </p:spTree>
    <p:extLst>
      <p:ext uri="{BB962C8B-B14F-4D97-AF65-F5344CB8AC3E}">
        <p14:creationId xmlns:p14="http://schemas.microsoft.com/office/powerpoint/2010/main" val="27371610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691594" cy="1143000"/>
          </a:xfrm>
        </p:spPr>
        <p:txBody>
          <a:bodyPr>
            <a:noAutofit/>
          </a:bodyPr>
          <a:lstStyle/>
          <a:p>
            <a:pPr algn="l"/>
            <a:r>
              <a:rPr lang="en-US" b="1" dirty="0" smtClean="0">
                <a:solidFill>
                  <a:schemeClr val="bg1"/>
                </a:solidFill>
              </a:rPr>
              <a:t>Environmental Policy at a </a:t>
            </a:r>
            <a:r>
              <a:rPr lang="en-US" b="1" dirty="0" smtClean="0">
                <a:solidFill>
                  <a:schemeClr val="bg1"/>
                </a:solidFill>
              </a:rPr>
              <a:t>Crossroad</a:t>
            </a:r>
            <a:endParaRPr lang="en-US" b="1" dirty="0">
              <a:solidFill>
                <a:schemeClr val="bg1"/>
              </a:solidFill>
            </a:endParaRPr>
          </a:p>
        </p:txBody>
      </p:sp>
      <p:sp>
        <p:nvSpPr>
          <p:cNvPr id="6" name="Text Placeholder 5"/>
          <p:cNvSpPr>
            <a:spLocks noGrp="1"/>
          </p:cNvSpPr>
          <p:nvPr>
            <p:ph type="body" idx="1"/>
          </p:nvPr>
        </p:nvSpPr>
        <p:spPr>
          <a:xfrm>
            <a:off x="457200" y="1717668"/>
            <a:ext cx="4040188" cy="639762"/>
          </a:xfrm>
          <a:noFill/>
        </p:spPr>
        <p:txBody>
          <a:bodyPr>
            <a:normAutofit/>
          </a:bodyPr>
          <a:lstStyle/>
          <a:p>
            <a:r>
              <a:rPr lang="en-US" sz="2800" b="1" dirty="0" smtClean="0">
                <a:solidFill>
                  <a:schemeClr val="bg1"/>
                </a:solidFill>
              </a:rPr>
              <a:t>Narrow View</a:t>
            </a:r>
            <a:endParaRPr lang="en-US" sz="2800" b="1" dirty="0">
              <a:solidFill>
                <a:schemeClr val="bg1"/>
              </a:solidFill>
            </a:endParaRPr>
          </a:p>
        </p:txBody>
      </p:sp>
      <p:sp>
        <p:nvSpPr>
          <p:cNvPr id="7" name="Content Placeholder 6"/>
          <p:cNvSpPr>
            <a:spLocks noGrp="1"/>
          </p:cNvSpPr>
          <p:nvPr>
            <p:ph sz="half" idx="2"/>
          </p:nvPr>
        </p:nvSpPr>
        <p:spPr>
          <a:xfrm>
            <a:off x="455612" y="2357433"/>
            <a:ext cx="4040188" cy="4196053"/>
          </a:xfrm>
          <a:ln>
            <a:solidFill>
              <a:schemeClr val="bg1"/>
            </a:solidFill>
          </a:ln>
        </p:spPr>
        <p:txBody>
          <a:bodyPr/>
          <a:lstStyle/>
          <a:p>
            <a:r>
              <a:rPr lang="en-US" b="1" dirty="0" smtClean="0">
                <a:solidFill>
                  <a:schemeClr val="bg1"/>
                </a:solidFill>
              </a:rPr>
              <a:t>Humans’ relationship to nature</a:t>
            </a:r>
          </a:p>
          <a:p>
            <a:endParaRPr lang="en-US" b="1" dirty="0" smtClean="0">
              <a:solidFill>
                <a:schemeClr val="bg1"/>
              </a:solidFill>
            </a:endParaRPr>
          </a:p>
          <a:p>
            <a:r>
              <a:rPr lang="en-US" b="1" dirty="0" smtClean="0">
                <a:solidFill>
                  <a:schemeClr val="bg1"/>
                </a:solidFill>
              </a:rPr>
              <a:t>Human health and the environment</a:t>
            </a:r>
          </a:p>
          <a:p>
            <a:pPr marL="0" indent="0">
              <a:buNone/>
            </a:pPr>
            <a:endParaRPr lang="en-US" b="1" dirty="0">
              <a:solidFill>
                <a:schemeClr val="bg1"/>
              </a:solidFill>
            </a:endParaRPr>
          </a:p>
          <a:p>
            <a:pPr marL="0" indent="0">
              <a:buNone/>
            </a:pPr>
            <a:r>
              <a:rPr lang="en-US" b="1" dirty="0" smtClean="0">
                <a:solidFill>
                  <a:schemeClr val="bg1"/>
                </a:solidFill>
              </a:rPr>
              <a:t>Policy implications</a:t>
            </a:r>
          </a:p>
          <a:p>
            <a:pPr marL="0" indent="0">
              <a:buNone/>
            </a:pPr>
            <a:r>
              <a:rPr lang="en-US" b="1" dirty="0" smtClean="0">
                <a:solidFill>
                  <a:schemeClr val="bg1"/>
                </a:solidFill>
              </a:rPr>
              <a:t>Protection through regulation</a:t>
            </a:r>
            <a:endParaRPr lang="en-US" b="1" dirty="0">
              <a:solidFill>
                <a:schemeClr val="bg1"/>
              </a:solidFill>
            </a:endParaRPr>
          </a:p>
        </p:txBody>
      </p:sp>
      <p:sp>
        <p:nvSpPr>
          <p:cNvPr id="8" name="Text Placeholder 7"/>
          <p:cNvSpPr>
            <a:spLocks noGrp="1"/>
          </p:cNvSpPr>
          <p:nvPr>
            <p:ph type="body" sz="quarter" idx="3"/>
          </p:nvPr>
        </p:nvSpPr>
        <p:spPr>
          <a:xfrm>
            <a:off x="4719606" y="1752600"/>
            <a:ext cx="4424394" cy="639762"/>
          </a:xfrm>
          <a:noFill/>
        </p:spPr>
        <p:txBody>
          <a:bodyPr>
            <a:normAutofit/>
          </a:bodyPr>
          <a:lstStyle/>
          <a:p>
            <a:r>
              <a:rPr lang="en-US" sz="2800" b="1" dirty="0" smtClean="0">
                <a:solidFill>
                  <a:schemeClr val="bg1"/>
                </a:solidFill>
              </a:rPr>
              <a:t>Modern, Broader View</a:t>
            </a:r>
            <a:endParaRPr lang="en-US" sz="2800" b="1" dirty="0">
              <a:solidFill>
                <a:schemeClr val="bg1"/>
              </a:solidFill>
            </a:endParaRPr>
          </a:p>
        </p:txBody>
      </p:sp>
      <p:sp>
        <p:nvSpPr>
          <p:cNvPr id="9" name="Content Placeholder 8"/>
          <p:cNvSpPr>
            <a:spLocks noGrp="1"/>
          </p:cNvSpPr>
          <p:nvPr>
            <p:ph sz="quarter" idx="4"/>
          </p:nvPr>
        </p:nvSpPr>
        <p:spPr>
          <a:xfrm>
            <a:off x="4648200" y="2357430"/>
            <a:ext cx="4041775" cy="4197600"/>
          </a:xfrm>
          <a:ln>
            <a:solidFill>
              <a:schemeClr val="bg1"/>
            </a:solidFill>
          </a:ln>
        </p:spPr>
        <p:txBody>
          <a:bodyPr/>
          <a:lstStyle/>
          <a:p>
            <a:r>
              <a:rPr lang="en-US" b="1" dirty="0" smtClean="0">
                <a:solidFill>
                  <a:schemeClr val="bg1"/>
                </a:solidFill>
              </a:rPr>
              <a:t>Set of natural systems that interact in complex ways</a:t>
            </a:r>
          </a:p>
          <a:p>
            <a:endParaRPr lang="en-US" b="1" dirty="0" smtClean="0">
              <a:solidFill>
                <a:schemeClr val="bg1"/>
              </a:solidFill>
            </a:endParaRPr>
          </a:p>
          <a:p>
            <a:r>
              <a:rPr lang="en-US" b="1" dirty="0" smtClean="0">
                <a:solidFill>
                  <a:schemeClr val="bg1"/>
                </a:solidFill>
              </a:rPr>
              <a:t>Environment supplies humans (and other species) with necessities for life</a:t>
            </a:r>
          </a:p>
          <a:p>
            <a:endParaRPr lang="en-US" b="1" dirty="0" smtClean="0">
              <a:solidFill>
                <a:schemeClr val="bg1"/>
              </a:solidFill>
            </a:endParaRPr>
          </a:p>
          <a:p>
            <a:pPr marL="0" indent="0">
              <a:buNone/>
            </a:pPr>
            <a:r>
              <a:rPr lang="en-US" b="1" dirty="0" smtClean="0">
                <a:solidFill>
                  <a:schemeClr val="bg1"/>
                </a:solidFill>
              </a:rPr>
              <a:t>Policy implications</a:t>
            </a:r>
          </a:p>
          <a:p>
            <a:pPr marL="0" indent="0">
              <a:buNone/>
            </a:pPr>
            <a:r>
              <a:rPr lang="en-US" b="1" dirty="0" smtClean="0">
                <a:solidFill>
                  <a:schemeClr val="bg1"/>
                </a:solidFill>
              </a:rPr>
              <a:t>Sustainable development</a:t>
            </a:r>
            <a:endParaRPr lang="en-US" b="1" dirty="0">
              <a:solidFill>
                <a:schemeClr val="bg1"/>
              </a:solidFill>
            </a:endParaRPr>
          </a:p>
        </p:txBody>
      </p:sp>
      <p:sp>
        <p:nvSpPr>
          <p:cNvPr id="5" name="Slide Number Placeholder 4"/>
          <p:cNvSpPr>
            <a:spLocks noGrp="1"/>
          </p:cNvSpPr>
          <p:nvPr>
            <p:ph type="sldNum" sz="quarter" idx="12"/>
          </p:nvPr>
        </p:nvSpPr>
        <p:spPr/>
        <p:txBody>
          <a:bodyPr/>
          <a:lstStyle/>
          <a:p>
            <a:fld id="{1B11F920-3BA3-4234-B724-8DDEDBA25756}" type="slidenum">
              <a:rPr lang="en-US" smtClean="0"/>
              <a:pPr/>
              <a:t>4</a:t>
            </a:fld>
            <a:endParaRPr lang="en-US"/>
          </a:p>
        </p:txBody>
      </p:sp>
    </p:spTree>
    <p:extLst>
      <p:ext uri="{BB962C8B-B14F-4D97-AF65-F5344CB8AC3E}">
        <p14:creationId xmlns:p14="http://schemas.microsoft.com/office/powerpoint/2010/main" val="15006939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03237"/>
            <a:ext cx="8458200" cy="1325563"/>
          </a:xfrm>
        </p:spPr>
        <p:txBody>
          <a:bodyPr/>
          <a:lstStyle/>
          <a:p>
            <a:r>
              <a:rPr lang="en-US" b="1" dirty="0" smtClean="0">
                <a:solidFill>
                  <a:schemeClr val="bg1"/>
                </a:solidFill>
              </a:rPr>
              <a:t>Emerging Energy/Resource Issues</a:t>
            </a:r>
            <a:endParaRPr lang="en-US" b="1" dirty="0">
              <a:solidFill>
                <a:schemeClr val="bg1"/>
              </a:solidFill>
            </a:endParaRPr>
          </a:p>
        </p:txBody>
      </p:sp>
      <p:sp>
        <p:nvSpPr>
          <p:cNvPr id="3" name="Content Placeholder 2"/>
          <p:cNvSpPr>
            <a:spLocks noGrp="1"/>
          </p:cNvSpPr>
          <p:nvPr>
            <p:ph idx="1"/>
          </p:nvPr>
        </p:nvSpPr>
        <p:spPr>
          <a:xfrm>
            <a:off x="838200" y="1676400"/>
            <a:ext cx="7827750" cy="4579938"/>
          </a:xfrm>
        </p:spPr>
        <p:txBody>
          <a:bodyPr>
            <a:normAutofit/>
          </a:bodyPr>
          <a:lstStyle/>
          <a:p>
            <a:r>
              <a:rPr lang="en-US" sz="4000" b="1" dirty="0" smtClean="0">
                <a:solidFill>
                  <a:schemeClr val="bg1"/>
                </a:solidFill>
              </a:rPr>
              <a:t>Nuclear Power</a:t>
            </a:r>
          </a:p>
          <a:p>
            <a:pPr lvl="1"/>
            <a:r>
              <a:rPr lang="en-US" sz="3600" b="1" dirty="0" smtClean="0">
                <a:solidFill>
                  <a:schemeClr val="bg1"/>
                </a:solidFill>
              </a:rPr>
              <a:t>Zero greenhouse gas emissions and highly efficient - huge energy output</a:t>
            </a:r>
          </a:p>
          <a:p>
            <a:pPr lvl="1"/>
            <a:r>
              <a:rPr lang="en-US" sz="3600" b="1" dirty="0" smtClean="0">
                <a:solidFill>
                  <a:schemeClr val="bg1"/>
                </a:solidFill>
              </a:rPr>
              <a:t>Hit and miss internationally in terms of policy</a:t>
            </a:r>
          </a:p>
          <a:p>
            <a:pPr lvl="2"/>
            <a:r>
              <a:rPr lang="en-US" sz="2600" dirty="0" smtClean="0">
                <a:solidFill>
                  <a:schemeClr val="bg1"/>
                </a:solidFill>
              </a:rPr>
              <a:t>Majority of France’s energy needs come from nuclear</a:t>
            </a:r>
          </a:p>
          <a:p>
            <a:pPr lvl="2"/>
            <a:r>
              <a:rPr lang="en-US" sz="2600" dirty="0" smtClean="0">
                <a:solidFill>
                  <a:schemeClr val="bg1"/>
                </a:solidFill>
              </a:rPr>
              <a:t>Germany is phasing out its nuclear power in the wake of Fukushima</a:t>
            </a:r>
            <a:endParaRPr lang="en-US" sz="2600"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40</a:t>
            </a:fld>
            <a:endParaRPr lang="en-US"/>
          </a:p>
        </p:txBody>
      </p:sp>
    </p:spTree>
    <p:extLst>
      <p:ext uri="{BB962C8B-B14F-4D97-AF65-F5344CB8AC3E}">
        <p14:creationId xmlns:p14="http://schemas.microsoft.com/office/powerpoint/2010/main" val="34173282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8362950" cy="1325563"/>
          </a:xfrm>
        </p:spPr>
        <p:txBody>
          <a:bodyPr/>
          <a:lstStyle/>
          <a:p>
            <a:r>
              <a:rPr lang="en-US" b="1" dirty="0" smtClean="0">
                <a:solidFill>
                  <a:schemeClr val="bg1"/>
                </a:solidFill>
              </a:rPr>
              <a:t>Emerging Energy/Resource Issues</a:t>
            </a:r>
            <a:endParaRPr lang="en-US" b="1" dirty="0">
              <a:solidFill>
                <a:schemeClr val="bg1"/>
              </a:solidFill>
            </a:endParaRPr>
          </a:p>
        </p:txBody>
      </p:sp>
      <p:sp>
        <p:nvSpPr>
          <p:cNvPr id="3" name="Content Placeholder 2"/>
          <p:cNvSpPr>
            <a:spLocks noGrp="1"/>
          </p:cNvSpPr>
          <p:nvPr>
            <p:ph idx="1"/>
          </p:nvPr>
        </p:nvSpPr>
        <p:spPr>
          <a:xfrm>
            <a:off x="838200" y="1676400"/>
            <a:ext cx="7675350" cy="3505200"/>
          </a:xfrm>
        </p:spPr>
        <p:txBody>
          <a:bodyPr>
            <a:normAutofit lnSpcReduction="10000"/>
          </a:bodyPr>
          <a:lstStyle/>
          <a:p>
            <a:pPr marL="0" indent="0">
              <a:buNone/>
            </a:pPr>
            <a:r>
              <a:rPr lang="en-US" b="1" dirty="0" smtClean="0">
                <a:solidFill>
                  <a:schemeClr val="bg1"/>
                </a:solidFill>
              </a:rPr>
              <a:t>Nuclear (cont’d)</a:t>
            </a:r>
          </a:p>
          <a:p>
            <a:pPr marL="0" indent="0">
              <a:buNone/>
            </a:pPr>
            <a:endParaRPr lang="en-US" b="1" dirty="0" smtClean="0">
              <a:solidFill>
                <a:schemeClr val="bg1"/>
              </a:solidFill>
            </a:endParaRPr>
          </a:p>
          <a:p>
            <a:pPr lvl="1"/>
            <a:r>
              <a:rPr lang="en-US" sz="2900" b="1" dirty="0" smtClean="0">
                <a:solidFill>
                  <a:schemeClr val="bg1"/>
                </a:solidFill>
              </a:rPr>
              <a:t>Is it worth it</a:t>
            </a:r>
            <a:r>
              <a:rPr lang="en-US" sz="2900" b="1" dirty="0" smtClean="0">
                <a:solidFill>
                  <a:schemeClr val="bg1"/>
                </a:solidFill>
              </a:rPr>
              <a:t>?</a:t>
            </a:r>
          </a:p>
          <a:p>
            <a:pPr lvl="1"/>
            <a:endParaRPr lang="en-US" sz="2900" b="1" dirty="0" smtClean="0">
              <a:solidFill>
                <a:schemeClr val="bg1"/>
              </a:solidFill>
            </a:endParaRPr>
          </a:p>
          <a:p>
            <a:pPr lvl="1"/>
            <a:r>
              <a:rPr lang="en-US" sz="2900" b="1" dirty="0" smtClean="0">
                <a:solidFill>
                  <a:schemeClr val="bg1"/>
                </a:solidFill>
              </a:rPr>
              <a:t>What do we </a:t>
            </a:r>
            <a:r>
              <a:rPr lang="en-US" sz="2900" b="1" dirty="0" smtClean="0">
                <a:solidFill>
                  <a:schemeClr val="bg1"/>
                </a:solidFill>
              </a:rPr>
              <a:t>do with </a:t>
            </a:r>
            <a:r>
              <a:rPr lang="en-US" sz="2900" b="1" dirty="0" smtClean="0">
                <a:solidFill>
                  <a:schemeClr val="bg1"/>
                </a:solidFill>
              </a:rPr>
              <a:t>waste</a:t>
            </a:r>
            <a:r>
              <a:rPr lang="en-US" sz="2900" b="1" dirty="0" smtClean="0">
                <a:solidFill>
                  <a:schemeClr val="bg1"/>
                </a:solidFill>
              </a:rPr>
              <a:t>?</a:t>
            </a:r>
          </a:p>
          <a:p>
            <a:pPr lvl="1"/>
            <a:endParaRPr lang="en-US" sz="2900" b="1" dirty="0" smtClean="0">
              <a:solidFill>
                <a:schemeClr val="bg1"/>
              </a:solidFill>
            </a:endParaRPr>
          </a:p>
          <a:p>
            <a:pPr lvl="1"/>
            <a:r>
              <a:rPr lang="en-US" sz="2900" b="1" dirty="0" smtClean="0">
                <a:solidFill>
                  <a:schemeClr val="bg1"/>
                </a:solidFill>
              </a:rPr>
              <a:t>Have Chernobyl </a:t>
            </a:r>
            <a:r>
              <a:rPr lang="en-US" sz="2900" b="1" dirty="0" smtClean="0">
                <a:solidFill>
                  <a:schemeClr val="bg1"/>
                </a:solidFill>
              </a:rPr>
              <a:t>and Fukushima demonstrated it </a:t>
            </a:r>
            <a:r>
              <a:rPr lang="en-US" sz="2900" b="1" dirty="0" smtClean="0">
                <a:solidFill>
                  <a:schemeClr val="bg1"/>
                </a:solidFill>
              </a:rPr>
              <a:t>is unsafe?</a:t>
            </a:r>
          </a:p>
        </p:txBody>
      </p:sp>
      <p:sp>
        <p:nvSpPr>
          <p:cNvPr id="4" name="Slide Number Placeholder 3"/>
          <p:cNvSpPr>
            <a:spLocks noGrp="1"/>
          </p:cNvSpPr>
          <p:nvPr>
            <p:ph type="sldNum" sz="quarter" idx="12"/>
          </p:nvPr>
        </p:nvSpPr>
        <p:spPr/>
        <p:txBody>
          <a:bodyPr/>
          <a:lstStyle/>
          <a:p>
            <a:fld id="{B4F687ED-786F-4BAF-B5BF-764C5FAE21D8}" type="slidenum">
              <a:rPr lang="en-US" smtClean="0"/>
              <a:pPr/>
              <a:t>41</a:t>
            </a:fld>
            <a:endParaRPr lang="en-US"/>
          </a:p>
        </p:txBody>
      </p:sp>
    </p:spTree>
    <p:extLst>
      <p:ext uri="{BB962C8B-B14F-4D97-AF65-F5344CB8AC3E}">
        <p14:creationId xmlns:p14="http://schemas.microsoft.com/office/powerpoint/2010/main" val="38943523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03237"/>
            <a:ext cx="7886700" cy="1325563"/>
          </a:xfrm>
        </p:spPr>
        <p:txBody>
          <a:bodyPr/>
          <a:lstStyle/>
          <a:p>
            <a:r>
              <a:rPr lang="en-US" b="1" dirty="0" smtClean="0">
                <a:solidFill>
                  <a:schemeClr val="bg1"/>
                </a:solidFill>
              </a:rPr>
              <a:t>Environmental Policy and Ethics</a:t>
            </a:r>
            <a:endParaRPr lang="en-US" b="1" dirty="0">
              <a:solidFill>
                <a:schemeClr val="bg1"/>
              </a:solidFill>
            </a:endParaRPr>
          </a:p>
        </p:txBody>
      </p:sp>
      <p:sp>
        <p:nvSpPr>
          <p:cNvPr id="3" name="Content Placeholder 2"/>
          <p:cNvSpPr>
            <a:spLocks noGrp="1"/>
          </p:cNvSpPr>
          <p:nvPr>
            <p:ph idx="1"/>
          </p:nvPr>
        </p:nvSpPr>
        <p:spPr>
          <a:xfrm>
            <a:off x="838200" y="1676400"/>
            <a:ext cx="8001000" cy="4876800"/>
          </a:xfrm>
        </p:spPr>
        <p:txBody>
          <a:bodyPr>
            <a:noAutofit/>
          </a:bodyPr>
          <a:lstStyle/>
          <a:p>
            <a:r>
              <a:rPr lang="en-US" b="1" dirty="0" smtClean="0">
                <a:solidFill>
                  <a:schemeClr val="bg1"/>
                </a:solidFill>
              </a:rPr>
              <a:t>Many policies can be practical, but should we also consider whether we ought to adopt them for moral reasons?</a:t>
            </a:r>
          </a:p>
          <a:p>
            <a:pPr lvl="1"/>
            <a:r>
              <a:rPr lang="en-US" dirty="0" smtClean="0">
                <a:solidFill>
                  <a:schemeClr val="bg1"/>
                </a:solidFill>
              </a:rPr>
              <a:t>Do we consider future generations (intergenerational equity)?</a:t>
            </a:r>
          </a:p>
          <a:p>
            <a:pPr lvl="1"/>
            <a:r>
              <a:rPr lang="en-US" dirty="0" smtClean="0">
                <a:solidFill>
                  <a:schemeClr val="bg1"/>
                </a:solidFill>
              </a:rPr>
              <a:t>Is it right or fair that Kyoto puts the burden of emissions reduction on developed countries?</a:t>
            </a:r>
          </a:p>
          <a:p>
            <a:pPr lvl="1"/>
            <a:r>
              <a:rPr lang="en-US" dirty="0" smtClean="0">
                <a:solidFill>
                  <a:schemeClr val="bg1"/>
                </a:solidFill>
              </a:rPr>
              <a:t>If we screwed things up, does that obligate us to fix it (think climate change)?</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B4F687ED-786F-4BAF-B5BF-764C5FAE21D8}" type="slidenum">
              <a:rPr lang="en-US" smtClean="0"/>
              <a:pPr/>
              <a:t>42</a:t>
            </a:fld>
            <a:endParaRPr lang="en-US"/>
          </a:p>
        </p:txBody>
      </p:sp>
    </p:spTree>
    <p:extLst>
      <p:ext uri="{BB962C8B-B14F-4D97-AF65-F5344CB8AC3E}">
        <p14:creationId xmlns:p14="http://schemas.microsoft.com/office/powerpoint/2010/main" val="15710524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427037"/>
            <a:ext cx="7886700" cy="1325563"/>
          </a:xfrm>
        </p:spPr>
        <p:txBody>
          <a:bodyPr/>
          <a:lstStyle/>
          <a:p>
            <a:r>
              <a:rPr lang="en-US" b="1" dirty="0" smtClean="0">
                <a:solidFill>
                  <a:schemeClr val="bg1"/>
                </a:solidFill>
              </a:rPr>
              <a:t>Wrap-Up</a:t>
            </a:r>
            <a:endParaRPr lang="en-US" b="1" dirty="0">
              <a:solidFill>
                <a:schemeClr val="bg1"/>
              </a:solidFill>
            </a:endParaRPr>
          </a:p>
        </p:txBody>
      </p:sp>
      <p:sp>
        <p:nvSpPr>
          <p:cNvPr id="3" name="Text Placeholder 2"/>
          <p:cNvSpPr>
            <a:spLocks noGrp="1"/>
          </p:cNvSpPr>
          <p:nvPr>
            <p:ph type="body" idx="1"/>
          </p:nvPr>
        </p:nvSpPr>
        <p:spPr>
          <a:xfrm>
            <a:off x="452406" y="1447800"/>
            <a:ext cx="8691594" cy="4838735"/>
          </a:xfrm>
        </p:spPr>
        <p:txBody>
          <a:bodyPr>
            <a:normAutofit/>
          </a:bodyPr>
          <a:lstStyle/>
          <a:p>
            <a:r>
              <a:rPr lang="en-US" sz="2600" b="1" dirty="0" smtClean="0">
                <a:solidFill>
                  <a:schemeClr val="bg1"/>
                </a:solidFill>
              </a:rPr>
              <a:t>Three areas of focus:</a:t>
            </a:r>
          </a:p>
          <a:p>
            <a:pPr lvl="1"/>
            <a:r>
              <a:rPr lang="en-US" sz="2600" dirty="0" smtClean="0">
                <a:solidFill>
                  <a:schemeClr val="bg1"/>
                </a:solidFill>
              </a:rPr>
              <a:t>Environmental protection: pollution control</a:t>
            </a:r>
          </a:p>
          <a:p>
            <a:pPr lvl="1"/>
            <a:r>
              <a:rPr lang="en-US" sz="2600" dirty="0" smtClean="0">
                <a:solidFill>
                  <a:schemeClr val="bg1"/>
                </a:solidFill>
              </a:rPr>
              <a:t>Protection of natural resources</a:t>
            </a:r>
          </a:p>
          <a:p>
            <a:pPr lvl="1"/>
            <a:r>
              <a:rPr lang="en-US" sz="2600" dirty="0" smtClean="0">
                <a:solidFill>
                  <a:schemeClr val="bg1"/>
                </a:solidFill>
              </a:rPr>
              <a:t>Energy policy and global warming</a:t>
            </a:r>
          </a:p>
          <a:p>
            <a:pPr lvl="1"/>
            <a:endParaRPr lang="en-US" sz="2600" b="1" dirty="0" smtClean="0">
              <a:solidFill>
                <a:schemeClr val="bg1"/>
              </a:solidFill>
            </a:endParaRPr>
          </a:p>
          <a:p>
            <a:r>
              <a:rPr lang="en-US" sz="2600" b="1" dirty="0" smtClean="0">
                <a:solidFill>
                  <a:schemeClr val="bg1"/>
                </a:solidFill>
              </a:rPr>
              <a:t>Themes: </a:t>
            </a:r>
          </a:p>
          <a:p>
            <a:pPr lvl="1"/>
            <a:r>
              <a:rPr lang="en-US" sz="2600" dirty="0" smtClean="0">
                <a:solidFill>
                  <a:schemeClr val="bg1"/>
                </a:solidFill>
              </a:rPr>
              <a:t>Economic conditions prevent investing in environment</a:t>
            </a:r>
          </a:p>
          <a:p>
            <a:pPr lvl="1"/>
            <a:r>
              <a:rPr lang="en-US" sz="2600" dirty="0" smtClean="0">
                <a:solidFill>
                  <a:schemeClr val="bg1"/>
                </a:solidFill>
              </a:rPr>
              <a:t>Expensive to wait</a:t>
            </a:r>
          </a:p>
          <a:p>
            <a:pPr lvl="1"/>
            <a:r>
              <a:rPr lang="en-US" sz="2600" dirty="0" smtClean="0">
                <a:solidFill>
                  <a:schemeClr val="bg1"/>
                </a:solidFill>
              </a:rPr>
              <a:t>Science is central, but not 100% sure</a:t>
            </a:r>
          </a:p>
          <a:p>
            <a:pPr lvl="1"/>
            <a:r>
              <a:rPr lang="en-US" sz="2600" dirty="0" smtClean="0">
                <a:solidFill>
                  <a:schemeClr val="bg1"/>
                </a:solidFill>
              </a:rPr>
              <a:t>Must transition from fossil fuels…but which policies to employ? </a:t>
            </a:r>
          </a:p>
        </p:txBody>
      </p:sp>
      <p:sp>
        <p:nvSpPr>
          <p:cNvPr id="4" name="Slide Number Placeholder 3"/>
          <p:cNvSpPr>
            <a:spLocks noGrp="1"/>
          </p:cNvSpPr>
          <p:nvPr>
            <p:ph type="sldNum" sz="quarter" idx="12"/>
          </p:nvPr>
        </p:nvSpPr>
        <p:spPr/>
        <p:txBody>
          <a:bodyPr/>
          <a:lstStyle/>
          <a:p>
            <a:fld id="{86659A78-94C0-4A16-B556-EBA58B5E321B}" type="slidenum">
              <a:rPr lang="en-US" smtClean="0"/>
              <a:pPr/>
              <a:t>43</a:t>
            </a:fld>
            <a:endParaRPr lang="en-US"/>
          </a:p>
        </p:txBody>
      </p:sp>
    </p:spTree>
    <p:extLst>
      <p:ext uri="{BB962C8B-B14F-4D97-AF65-F5344CB8AC3E}">
        <p14:creationId xmlns:p14="http://schemas.microsoft.com/office/powerpoint/2010/main" val="4247067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685800"/>
            <a:ext cx="8229600" cy="1143000"/>
          </a:xfrm>
        </p:spPr>
        <p:txBody>
          <a:bodyPr/>
          <a:lstStyle/>
          <a:p>
            <a:r>
              <a:rPr lang="en-US" b="1" dirty="0" smtClean="0">
                <a:solidFill>
                  <a:schemeClr val="bg1"/>
                </a:solidFill>
              </a:rPr>
              <a:t>Environmental Policy: Overview</a:t>
            </a:r>
            <a:endParaRPr lang="en-US" b="1" dirty="0">
              <a:solidFill>
                <a:schemeClr val="bg1"/>
              </a:solidFill>
            </a:endParaRPr>
          </a:p>
        </p:txBody>
      </p:sp>
      <p:sp>
        <p:nvSpPr>
          <p:cNvPr id="83971" name="Rectangle 3"/>
          <p:cNvSpPr>
            <a:spLocks noGrp="1" noChangeArrowheads="1"/>
          </p:cNvSpPr>
          <p:nvPr>
            <p:ph idx="1"/>
          </p:nvPr>
        </p:nvSpPr>
        <p:spPr>
          <a:xfrm>
            <a:off x="838200" y="1600200"/>
            <a:ext cx="7848600" cy="4800600"/>
          </a:xfrm>
        </p:spPr>
        <p:txBody>
          <a:bodyPr>
            <a:noAutofit/>
          </a:bodyPr>
          <a:lstStyle/>
          <a:p>
            <a:r>
              <a:rPr lang="en-US" b="1" u="sng" dirty="0" smtClean="0">
                <a:solidFill>
                  <a:schemeClr val="bg1"/>
                </a:solidFill>
              </a:rPr>
              <a:t>Definition</a:t>
            </a:r>
            <a:r>
              <a:rPr lang="en-US" b="1" dirty="0" smtClean="0">
                <a:solidFill>
                  <a:schemeClr val="bg1"/>
                </a:solidFill>
              </a:rPr>
              <a:t>: Government actions that affect environmental quality and the use of natural resources</a:t>
            </a:r>
          </a:p>
          <a:p>
            <a:endParaRPr lang="en-US" b="1" dirty="0" smtClean="0">
              <a:solidFill>
                <a:schemeClr val="bg1"/>
              </a:solidFill>
            </a:endParaRPr>
          </a:p>
          <a:p>
            <a:r>
              <a:rPr lang="en-US" b="1" dirty="0" smtClean="0">
                <a:solidFill>
                  <a:schemeClr val="bg1"/>
                </a:solidFill>
              </a:rPr>
              <a:t>Broad </a:t>
            </a:r>
            <a:r>
              <a:rPr lang="en-US" b="1" dirty="0">
                <a:solidFill>
                  <a:schemeClr val="bg1"/>
                </a:solidFill>
              </a:rPr>
              <a:t>in </a:t>
            </a:r>
            <a:r>
              <a:rPr lang="en-US" b="1" dirty="0" smtClean="0">
                <a:solidFill>
                  <a:schemeClr val="bg1"/>
                </a:solidFill>
              </a:rPr>
              <a:t>scope, complicated, scientific</a:t>
            </a:r>
          </a:p>
          <a:p>
            <a:endParaRPr lang="en-US" b="1" dirty="0" smtClean="0">
              <a:solidFill>
                <a:schemeClr val="bg1"/>
              </a:solidFill>
            </a:endParaRPr>
          </a:p>
          <a:p>
            <a:r>
              <a:rPr lang="en-US" b="1" dirty="0" smtClean="0">
                <a:solidFill>
                  <a:schemeClr val="bg1"/>
                </a:solidFill>
              </a:rPr>
              <a:t>Three focus areas:</a:t>
            </a:r>
          </a:p>
          <a:p>
            <a:pPr lvl="1"/>
            <a:r>
              <a:rPr lang="en-US" b="1" dirty="0" smtClean="0">
                <a:solidFill>
                  <a:schemeClr val="bg1"/>
                </a:solidFill>
              </a:rPr>
              <a:t>Pollution control/protection</a:t>
            </a:r>
          </a:p>
          <a:p>
            <a:pPr lvl="1"/>
            <a:r>
              <a:rPr lang="en-US" b="1" dirty="0" smtClean="0">
                <a:solidFill>
                  <a:schemeClr val="bg1"/>
                </a:solidFill>
              </a:rPr>
              <a:t>Resource use and protection</a:t>
            </a:r>
          </a:p>
          <a:p>
            <a:pPr lvl="1"/>
            <a:r>
              <a:rPr lang="en-US" b="1" dirty="0" smtClean="0">
                <a:solidFill>
                  <a:schemeClr val="bg1"/>
                </a:solidFill>
              </a:rPr>
              <a:t>Energy use and conservation</a:t>
            </a:r>
          </a:p>
        </p:txBody>
      </p:sp>
      <p:sp>
        <p:nvSpPr>
          <p:cNvPr id="6" name="Slide Number Placeholder 5"/>
          <p:cNvSpPr>
            <a:spLocks noGrp="1"/>
          </p:cNvSpPr>
          <p:nvPr>
            <p:ph type="sldNum" sz="quarter" idx="12"/>
          </p:nvPr>
        </p:nvSpPr>
        <p:spPr/>
        <p:txBody>
          <a:bodyPr/>
          <a:lstStyle/>
          <a:p>
            <a:fld id="{821DC251-E7DE-488E-A075-A71AB41AD5C9}" type="slidenum">
              <a:rPr lang="en-US"/>
              <a:pPr/>
              <a:t>5</a:t>
            </a:fld>
            <a:endParaRPr lang="en-US"/>
          </a:p>
        </p:txBody>
      </p:sp>
    </p:spTree>
    <p:custDataLst>
      <p:tags r:id="rId1"/>
    </p:custDataLst>
    <p:extLst>
      <p:ext uri="{BB962C8B-B14F-4D97-AF65-F5344CB8AC3E}">
        <p14:creationId xmlns:p14="http://schemas.microsoft.com/office/powerpoint/2010/main" val="24125766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886700" cy="1325563"/>
          </a:xfrm>
        </p:spPr>
        <p:txBody>
          <a:bodyPr/>
          <a:lstStyle/>
          <a:p>
            <a:r>
              <a:rPr lang="en-US" b="1" dirty="0" smtClean="0">
                <a:solidFill>
                  <a:schemeClr val="bg1"/>
                </a:solidFill>
              </a:rPr>
              <a:t>Environmental </a:t>
            </a:r>
            <a:r>
              <a:rPr lang="en-US" b="1" dirty="0" smtClean="0">
                <a:solidFill>
                  <a:schemeClr val="bg1"/>
                </a:solidFill>
              </a:rPr>
              <a:t>Policy (cont’d)</a:t>
            </a:r>
            <a:endParaRPr lang="en-US" b="1" dirty="0">
              <a:solidFill>
                <a:schemeClr val="bg1"/>
              </a:solidFill>
            </a:endParaRPr>
          </a:p>
        </p:txBody>
      </p:sp>
      <p:sp>
        <p:nvSpPr>
          <p:cNvPr id="3" name="Content Placeholder 2"/>
          <p:cNvSpPr>
            <a:spLocks noGrp="1"/>
          </p:cNvSpPr>
          <p:nvPr>
            <p:ph idx="1"/>
          </p:nvPr>
        </p:nvSpPr>
        <p:spPr>
          <a:xfrm>
            <a:off x="838200" y="1524000"/>
            <a:ext cx="7923000" cy="4879975"/>
          </a:xfrm>
        </p:spPr>
        <p:txBody>
          <a:bodyPr>
            <a:normAutofit/>
          </a:bodyPr>
          <a:lstStyle/>
          <a:p>
            <a:pPr marL="225425" lvl="1" indent="-225425">
              <a:lnSpc>
                <a:spcPct val="90000"/>
              </a:lnSpc>
            </a:pPr>
            <a:r>
              <a:rPr lang="en-US" sz="3200" b="1" dirty="0">
                <a:solidFill>
                  <a:schemeClr val="bg1"/>
                </a:solidFill>
              </a:rPr>
              <a:t>Many actors and interest </a:t>
            </a:r>
            <a:r>
              <a:rPr lang="en-US" sz="3200" b="1" dirty="0" smtClean="0">
                <a:solidFill>
                  <a:schemeClr val="bg1"/>
                </a:solidFill>
              </a:rPr>
              <a:t>groups</a:t>
            </a:r>
          </a:p>
          <a:p>
            <a:pPr marL="225425" lvl="1" indent="-225425">
              <a:lnSpc>
                <a:spcPct val="90000"/>
              </a:lnSpc>
            </a:pPr>
            <a:endParaRPr lang="en-US" sz="3200" b="1" dirty="0">
              <a:solidFill>
                <a:schemeClr val="bg1"/>
              </a:solidFill>
            </a:endParaRPr>
          </a:p>
          <a:p>
            <a:pPr marL="225425" lvl="1" indent="-225425">
              <a:lnSpc>
                <a:spcPct val="90000"/>
              </a:lnSpc>
            </a:pPr>
            <a:r>
              <a:rPr lang="en-US" sz="3200" b="1" dirty="0" smtClean="0">
                <a:solidFill>
                  <a:schemeClr val="bg1"/>
                </a:solidFill>
              </a:rPr>
              <a:t>States </a:t>
            </a:r>
            <a:r>
              <a:rPr lang="en-US" sz="3200" b="1" dirty="0">
                <a:solidFill>
                  <a:schemeClr val="bg1"/>
                </a:solidFill>
              </a:rPr>
              <a:t>have a very strong </a:t>
            </a:r>
            <a:r>
              <a:rPr lang="en-US" sz="3200" b="1" dirty="0" smtClean="0">
                <a:solidFill>
                  <a:schemeClr val="bg1"/>
                </a:solidFill>
              </a:rPr>
              <a:t>role: implement </a:t>
            </a:r>
            <a:r>
              <a:rPr lang="en-US" sz="3200" b="1" dirty="0">
                <a:solidFill>
                  <a:schemeClr val="bg1"/>
                </a:solidFill>
              </a:rPr>
              <a:t>the federal policies </a:t>
            </a:r>
            <a:endParaRPr lang="en-US" sz="3200" b="1" dirty="0" smtClean="0">
              <a:solidFill>
                <a:schemeClr val="bg1"/>
              </a:solidFill>
            </a:endParaRPr>
          </a:p>
          <a:p>
            <a:pPr marL="225425" lvl="1" indent="-225425">
              <a:lnSpc>
                <a:spcPct val="90000"/>
              </a:lnSpc>
            </a:pPr>
            <a:endParaRPr lang="en-US" sz="3200" b="1" dirty="0" smtClean="0">
              <a:solidFill>
                <a:schemeClr val="bg1"/>
              </a:solidFill>
            </a:endParaRPr>
          </a:p>
          <a:p>
            <a:pPr marL="225425" indent="-225425">
              <a:lnSpc>
                <a:spcPct val="90000"/>
              </a:lnSpc>
            </a:pPr>
            <a:r>
              <a:rPr lang="en-US" b="1" u="sng" dirty="0" smtClean="0">
                <a:solidFill>
                  <a:schemeClr val="bg1"/>
                </a:solidFill>
              </a:rPr>
              <a:t>Regulatory solutions</a:t>
            </a:r>
            <a:r>
              <a:rPr lang="en-US" b="1" dirty="0" smtClean="0">
                <a:solidFill>
                  <a:schemeClr val="bg1"/>
                </a:solidFill>
              </a:rPr>
              <a:t> historically favored </a:t>
            </a:r>
          </a:p>
          <a:p>
            <a:pPr marL="568325" lvl="2" indent="-225425"/>
            <a:r>
              <a:rPr lang="en-US" sz="2800" b="1" dirty="0" smtClean="0">
                <a:solidFill>
                  <a:schemeClr val="bg1"/>
                </a:solidFill>
              </a:rPr>
              <a:t>command and control</a:t>
            </a:r>
          </a:p>
          <a:p>
            <a:pPr marL="568325" lvl="2" indent="-225425"/>
            <a:endParaRPr lang="en-US" sz="2800" b="1" dirty="0" smtClean="0">
              <a:solidFill>
                <a:schemeClr val="bg1"/>
              </a:solidFill>
            </a:endParaRPr>
          </a:p>
          <a:p>
            <a:pPr marL="225425" indent="-225425"/>
            <a:r>
              <a:rPr lang="en-US" b="1" dirty="0" smtClean="0">
                <a:solidFill>
                  <a:schemeClr val="bg1"/>
                </a:solidFill>
              </a:rPr>
              <a:t>Public opinion is a major player </a:t>
            </a:r>
          </a:p>
        </p:txBody>
      </p:sp>
      <p:sp>
        <p:nvSpPr>
          <p:cNvPr id="4" name="Slide Number Placeholder 3"/>
          <p:cNvSpPr>
            <a:spLocks noGrp="1"/>
          </p:cNvSpPr>
          <p:nvPr>
            <p:ph type="sldNum" sz="quarter" idx="12"/>
          </p:nvPr>
        </p:nvSpPr>
        <p:spPr/>
        <p:txBody>
          <a:bodyPr/>
          <a:lstStyle/>
          <a:p>
            <a:fld id="{B4F687ED-786F-4BAF-B5BF-764C5FAE21D8}" type="slidenum">
              <a:rPr lang="en-US" smtClean="0"/>
              <a:pPr/>
              <a:t>6</a:t>
            </a:fld>
            <a:endParaRPr lang="en-US"/>
          </a:p>
        </p:txBody>
      </p:sp>
    </p:spTree>
    <p:custDataLst>
      <p:tags r:id="rId1"/>
    </p:custDataLst>
    <p:extLst>
      <p:ext uri="{BB962C8B-B14F-4D97-AF65-F5344CB8AC3E}">
        <p14:creationId xmlns:p14="http://schemas.microsoft.com/office/powerpoint/2010/main" val="162805275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929594" cy="1143000"/>
          </a:xfrm>
        </p:spPr>
        <p:txBody>
          <a:bodyPr>
            <a:normAutofit fontScale="90000"/>
          </a:bodyPr>
          <a:lstStyle/>
          <a:p>
            <a:r>
              <a:rPr lang="en-US" b="1" dirty="0" smtClean="0">
                <a:solidFill>
                  <a:schemeClr val="bg1"/>
                </a:solidFill>
              </a:rPr>
              <a:t>Environmental Protection Agency (EPA)</a:t>
            </a:r>
            <a:endParaRPr lang="en-US" b="1" dirty="0">
              <a:solidFill>
                <a:schemeClr val="bg1"/>
              </a:solidFill>
            </a:endParaRPr>
          </a:p>
        </p:txBody>
      </p:sp>
      <p:sp>
        <p:nvSpPr>
          <p:cNvPr id="3" name="Content Placeholder 2"/>
          <p:cNvSpPr>
            <a:spLocks noGrp="1"/>
          </p:cNvSpPr>
          <p:nvPr>
            <p:ph idx="1"/>
          </p:nvPr>
        </p:nvSpPr>
        <p:spPr>
          <a:xfrm>
            <a:off x="457200" y="1752600"/>
            <a:ext cx="8229600" cy="4838735"/>
          </a:xfrm>
        </p:spPr>
        <p:txBody>
          <a:bodyPr/>
          <a:lstStyle/>
          <a:p>
            <a:r>
              <a:rPr lang="en-US" b="1" dirty="0" smtClean="0">
                <a:solidFill>
                  <a:schemeClr val="bg1"/>
                </a:solidFill>
              </a:rPr>
              <a:t>Independent executive agency </a:t>
            </a:r>
          </a:p>
          <a:p>
            <a:endParaRPr lang="en-US" b="1" dirty="0" smtClean="0">
              <a:solidFill>
                <a:schemeClr val="bg1"/>
              </a:solidFill>
            </a:endParaRPr>
          </a:p>
          <a:p>
            <a:r>
              <a:rPr lang="en-US" b="1" dirty="0" smtClean="0">
                <a:solidFill>
                  <a:schemeClr val="bg1"/>
                </a:solidFill>
              </a:rPr>
              <a:t>Reports to and follows lead of current administration</a:t>
            </a:r>
          </a:p>
          <a:p>
            <a:endParaRPr lang="en-US" b="1" dirty="0" smtClean="0">
              <a:solidFill>
                <a:schemeClr val="bg1"/>
              </a:solidFill>
            </a:endParaRPr>
          </a:p>
          <a:p>
            <a:r>
              <a:rPr lang="en-US" b="1" dirty="0" smtClean="0">
                <a:solidFill>
                  <a:schemeClr val="bg1"/>
                </a:solidFill>
              </a:rPr>
              <a:t>Largest federal agency</a:t>
            </a:r>
          </a:p>
          <a:p>
            <a:endParaRPr lang="en-US" b="1" dirty="0" smtClean="0">
              <a:solidFill>
                <a:schemeClr val="bg1"/>
              </a:solidFill>
            </a:endParaRPr>
          </a:p>
          <a:p>
            <a:r>
              <a:rPr lang="en-US" b="1" dirty="0" smtClean="0">
                <a:solidFill>
                  <a:schemeClr val="bg1"/>
                </a:solidFill>
              </a:rPr>
              <a:t>10 regional offices work closely with states</a:t>
            </a:r>
          </a:p>
        </p:txBody>
      </p:sp>
      <p:pic>
        <p:nvPicPr>
          <p:cNvPr id="1026" name="Picture 2" descr="http://1.bp.blogspot.com/-Dep_OVBMyic/TsO1ovSpxzI/AAAAAAAAEqI/ncq4fDtnKIA/s1600/epa-logo-1.gif">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9600" y="1219200"/>
            <a:ext cx="1905000" cy="190500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12815185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8134350" cy="1325563"/>
          </a:xfrm>
        </p:spPr>
        <p:txBody>
          <a:bodyPr>
            <a:noAutofit/>
          </a:bodyPr>
          <a:lstStyle/>
          <a:p>
            <a:r>
              <a:rPr lang="en-US" b="1" dirty="0" smtClean="0">
                <a:solidFill>
                  <a:schemeClr val="bg1"/>
                </a:solidFill>
              </a:rPr>
              <a:t>History of Environmental Policy:</a:t>
            </a:r>
            <a:br>
              <a:rPr lang="en-US" b="1" dirty="0" smtClean="0">
                <a:solidFill>
                  <a:schemeClr val="bg1"/>
                </a:solidFill>
              </a:rPr>
            </a:br>
            <a:r>
              <a:rPr lang="en-US" b="1" dirty="0" smtClean="0">
                <a:solidFill>
                  <a:schemeClr val="bg1"/>
                </a:solidFill>
              </a:rPr>
              <a:t>From </a:t>
            </a:r>
            <a:r>
              <a:rPr lang="en-US" b="1" dirty="0">
                <a:solidFill>
                  <a:schemeClr val="bg1"/>
                </a:solidFill>
              </a:rPr>
              <a:t>C</a:t>
            </a:r>
            <a:r>
              <a:rPr lang="en-US" b="1" dirty="0" smtClean="0">
                <a:solidFill>
                  <a:schemeClr val="bg1"/>
                </a:solidFill>
              </a:rPr>
              <a:t>onsensus </a:t>
            </a:r>
            <a:r>
              <a:rPr lang="en-US" b="1" dirty="0">
                <a:solidFill>
                  <a:schemeClr val="bg1"/>
                </a:solidFill>
              </a:rPr>
              <a:t>to </a:t>
            </a:r>
            <a:r>
              <a:rPr lang="en-US" b="1" dirty="0" smtClean="0">
                <a:solidFill>
                  <a:schemeClr val="bg1"/>
                </a:solidFill>
              </a:rPr>
              <a:t>Conflict</a:t>
            </a:r>
            <a:endParaRPr lang="en-US" b="1" dirty="0">
              <a:solidFill>
                <a:schemeClr val="bg1"/>
              </a:solidFill>
            </a:endParaRPr>
          </a:p>
        </p:txBody>
      </p:sp>
      <p:sp>
        <p:nvSpPr>
          <p:cNvPr id="3" name="Content Placeholder 2"/>
          <p:cNvSpPr>
            <a:spLocks noGrp="1"/>
          </p:cNvSpPr>
          <p:nvPr>
            <p:ph idx="1"/>
          </p:nvPr>
        </p:nvSpPr>
        <p:spPr>
          <a:xfrm>
            <a:off x="681006" y="1905000"/>
            <a:ext cx="8158194" cy="4953000"/>
          </a:xfrm>
        </p:spPr>
        <p:txBody>
          <a:bodyPr>
            <a:noAutofit/>
          </a:bodyPr>
          <a:lstStyle/>
          <a:p>
            <a:r>
              <a:rPr lang="en-US" sz="2800" b="1" dirty="0" smtClean="0">
                <a:solidFill>
                  <a:schemeClr val="bg1"/>
                </a:solidFill>
              </a:rPr>
              <a:t>Early focus through 1960s:  protect resources</a:t>
            </a:r>
          </a:p>
          <a:p>
            <a:pPr>
              <a:buNone/>
            </a:pPr>
            <a:r>
              <a:rPr lang="en-US" sz="2800" b="1" dirty="0" smtClean="0">
                <a:solidFill>
                  <a:schemeClr val="bg1"/>
                </a:solidFill>
              </a:rPr>
              <a:t> </a:t>
            </a:r>
            <a:r>
              <a:rPr lang="en-US" sz="2800" b="1" dirty="0" smtClean="0">
                <a:solidFill>
                  <a:schemeClr val="bg1"/>
                </a:solidFill>
              </a:rPr>
              <a:t>1970s</a:t>
            </a:r>
            <a:r>
              <a:rPr lang="en-US" sz="2800" b="1" dirty="0" smtClean="0">
                <a:solidFill>
                  <a:schemeClr val="bg1"/>
                </a:solidFill>
              </a:rPr>
              <a:t>:  control pollution </a:t>
            </a:r>
          </a:p>
          <a:p>
            <a:r>
              <a:rPr lang="en-US" sz="2800" b="1" dirty="0" smtClean="0">
                <a:solidFill>
                  <a:schemeClr val="bg1"/>
                </a:solidFill>
              </a:rPr>
              <a:t>1980s-00s</a:t>
            </a:r>
            <a:r>
              <a:rPr lang="en-US" sz="2800" b="1" dirty="0" smtClean="0">
                <a:solidFill>
                  <a:schemeClr val="bg1"/>
                </a:solidFill>
              </a:rPr>
              <a:t>:  </a:t>
            </a:r>
            <a:r>
              <a:rPr lang="en-US" sz="2800" b="1" u="sng" dirty="0" smtClean="0">
                <a:solidFill>
                  <a:schemeClr val="bg1"/>
                </a:solidFill>
              </a:rPr>
              <a:t>Incremental reform</a:t>
            </a:r>
            <a:r>
              <a:rPr lang="en-US" sz="2800" b="1" dirty="0" smtClean="0">
                <a:solidFill>
                  <a:schemeClr val="bg1"/>
                </a:solidFill>
              </a:rPr>
              <a:t> </a:t>
            </a:r>
          </a:p>
          <a:p>
            <a:pPr lvl="1"/>
            <a:r>
              <a:rPr lang="en-US" dirty="0" smtClean="0">
                <a:solidFill>
                  <a:schemeClr val="bg1"/>
                </a:solidFill>
              </a:rPr>
              <a:t>policy enhancement</a:t>
            </a:r>
          </a:p>
          <a:p>
            <a:pPr lvl="1"/>
            <a:r>
              <a:rPr lang="en-US" dirty="0" smtClean="0">
                <a:solidFill>
                  <a:schemeClr val="bg1"/>
                </a:solidFill>
              </a:rPr>
              <a:t>Clinton’s </a:t>
            </a:r>
            <a:r>
              <a:rPr lang="en-US" u="sng" dirty="0">
                <a:solidFill>
                  <a:schemeClr val="bg1"/>
                </a:solidFill>
              </a:rPr>
              <a:t>collaborative decision making</a:t>
            </a:r>
            <a:r>
              <a:rPr lang="en-US" dirty="0">
                <a:solidFill>
                  <a:schemeClr val="bg1"/>
                </a:solidFill>
              </a:rPr>
              <a:t> </a:t>
            </a:r>
            <a:endParaRPr lang="en-US" dirty="0" smtClean="0">
              <a:solidFill>
                <a:schemeClr val="bg1"/>
              </a:solidFill>
            </a:endParaRPr>
          </a:p>
          <a:p>
            <a:r>
              <a:rPr lang="en-US" sz="2800" b="1" dirty="0" smtClean="0">
                <a:solidFill>
                  <a:schemeClr val="bg1"/>
                </a:solidFill>
              </a:rPr>
              <a:t>Since </a:t>
            </a:r>
            <a:r>
              <a:rPr lang="en-US" sz="2800" b="1" dirty="0" smtClean="0">
                <a:solidFill>
                  <a:schemeClr val="bg1"/>
                </a:solidFill>
              </a:rPr>
              <a:t>1980s- mostly conflict and </a:t>
            </a:r>
            <a:r>
              <a:rPr lang="en-US" sz="2800" b="1" u="sng" dirty="0" smtClean="0">
                <a:solidFill>
                  <a:schemeClr val="bg1"/>
                </a:solidFill>
              </a:rPr>
              <a:t>gridlock</a:t>
            </a:r>
          </a:p>
          <a:p>
            <a:r>
              <a:rPr lang="en-US" sz="2800" b="1" dirty="0" smtClean="0">
                <a:solidFill>
                  <a:schemeClr val="bg1"/>
                </a:solidFill>
              </a:rPr>
              <a:t>Now</a:t>
            </a:r>
            <a:r>
              <a:rPr lang="en-US" sz="2800" b="1" dirty="0" smtClean="0">
                <a:solidFill>
                  <a:schemeClr val="bg1"/>
                </a:solidFill>
              </a:rPr>
              <a:t>, from domestic concerns to global concerns</a:t>
            </a:r>
          </a:p>
        </p:txBody>
      </p:sp>
      <p:sp>
        <p:nvSpPr>
          <p:cNvPr id="4" name="Slide Number Placeholder 3"/>
          <p:cNvSpPr>
            <a:spLocks noGrp="1"/>
          </p:cNvSpPr>
          <p:nvPr>
            <p:ph type="sldNum" sz="quarter" idx="12"/>
          </p:nvPr>
        </p:nvSpPr>
        <p:spPr/>
        <p:txBody>
          <a:bodyPr/>
          <a:lstStyle/>
          <a:p>
            <a:fld id="{B4F687ED-786F-4BAF-B5BF-764C5FAE21D8}" type="slidenum">
              <a:rPr lang="en-US" smtClean="0"/>
              <a:pPr/>
              <a:t>8</a:t>
            </a:fld>
            <a:endParaRPr lang="en-US"/>
          </a:p>
        </p:txBody>
      </p:sp>
    </p:spTree>
    <p:custDataLst>
      <p:tags r:id="rId1"/>
    </p:custDataLst>
    <p:extLst>
      <p:ext uri="{BB962C8B-B14F-4D97-AF65-F5344CB8AC3E}">
        <p14:creationId xmlns:p14="http://schemas.microsoft.com/office/powerpoint/2010/main" val="150507227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7886700" cy="1325563"/>
          </a:xfrm>
        </p:spPr>
        <p:txBody>
          <a:bodyPr/>
          <a:lstStyle/>
          <a:p>
            <a:r>
              <a:rPr lang="en-US" b="1" dirty="0" smtClean="0">
                <a:solidFill>
                  <a:schemeClr val="bg1"/>
                </a:solidFill>
              </a:rPr>
              <a:t>Notice These Themes:</a:t>
            </a:r>
            <a:endParaRPr lang="en-US" b="1" dirty="0">
              <a:solidFill>
                <a:schemeClr val="bg1"/>
              </a:solidFill>
            </a:endParaRPr>
          </a:p>
        </p:txBody>
      </p:sp>
      <p:sp>
        <p:nvSpPr>
          <p:cNvPr id="3" name="Content Placeholder 2"/>
          <p:cNvSpPr>
            <a:spLocks noGrp="1"/>
          </p:cNvSpPr>
          <p:nvPr>
            <p:ph sz="half" idx="1"/>
          </p:nvPr>
        </p:nvSpPr>
        <p:spPr>
          <a:xfrm>
            <a:off x="838200" y="1676400"/>
            <a:ext cx="7239000" cy="4953000"/>
          </a:xfrm>
        </p:spPr>
        <p:txBody>
          <a:bodyPr>
            <a:noAutofit/>
          </a:bodyPr>
          <a:lstStyle/>
          <a:p>
            <a:r>
              <a:rPr lang="en-US" sz="2800" b="1" dirty="0" smtClean="0">
                <a:solidFill>
                  <a:schemeClr val="bg1"/>
                </a:solidFill>
              </a:rPr>
              <a:t>Tension between business and environmental interests</a:t>
            </a:r>
          </a:p>
          <a:p>
            <a:endParaRPr lang="en-US" sz="2800" b="1" dirty="0" smtClean="0">
              <a:solidFill>
                <a:schemeClr val="bg1"/>
              </a:solidFill>
            </a:endParaRPr>
          </a:p>
          <a:p>
            <a:r>
              <a:rPr lang="en-US" sz="2800" b="1" dirty="0">
                <a:solidFill>
                  <a:schemeClr val="bg1"/>
                </a:solidFill>
              </a:rPr>
              <a:t>P</a:t>
            </a:r>
            <a:r>
              <a:rPr lang="en-US" sz="2800" b="1" dirty="0" smtClean="0">
                <a:solidFill>
                  <a:schemeClr val="bg1"/>
                </a:solidFill>
              </a:rPr>
              <a:t>artisan disagreement</a:t>
            </a:r>
          </a:p>
          <a:p>
            <a:pPr>
              <a:buNone/>
            </a:pPr>
            <a:r>
              <a:rPr lang="en-US" sz="2800" b="1" dirty="0" smtClean="0">
                <a:solidFill>
                  <a:schemeClr val="bg1"/>
                </a:solidFill>
              </a:rPr>
              <a:t> </a:t>
            </a:r>
          </a:p>
          <a:p>
            <a:r>
              <a:rPr lang="en-US" sz="2800" b="1" dirty="0" smtClean="0">
                <a:solidFill>
                  <a:schemeClr val="bg1"/>
                </a:solidFill>
              </a:rPr>
              <a:t>Perspectives on the “truth” of </a:t>
            </a:r>
            <a:r>
              <a:rPr lang="en-US" sz="2800" b="1" dirty="0">
                <a:solidFill>
                  <a:schemeClr val="bg1"/>
                </a:solidFill>
              </a:rPr>
              <a:t>science </a:t>
            </a:r>
            <a:r>
              <a:rPr lang="en-US" sz="2800" b="1" dirty="0" smtClean="0">
                <a:solidFill>
                  <a:schemeClr val="bg1"/>
                </a:solidFill>
              </a:rPr>
              <a:t>vary</a:t>
            </a:r>
          </a:p>
          <a:p>
            <a:endParaRPr lang="en-US" sz="2800" b="1" dirty="0" smtClean="0">
              <a:solidFill>
                <a:schemeClr val="bg1"/>
              </a:solidFill>
            </a:endParaRPr>
          </a:p>
          <a:p>
            <a:r>
              <a:rPr lang="en-US" sz="2800" b="1" dirty="0" smtClean="0">
                <a:solidFill>
                  <a:schemeClr val="bg1"/>
                </a:solidFill>
              </a:rPr>
              <a:t>Shift from </a:t>
            </a:r>
            <a:r>
              <a:rPr lang="en-US" sz="2800" b="1" dirty="0">
                <a:solidFill>
                  <a:schemeClr val="bg1"/>
                </a:solidFill>
              </a:rPr>
              <a:t>domestic to global </a:t>
            </a:r>
            <a:r>
              <a:rPr lang="en-US" sz="2800" b="1" dirty="0" smtClean="0">
                <a:solidFill>
                  <a:schemeClr val="bg1"/>
                </a:solidFill>
              </a:rPr>
              <a:t>issues </a:t>
            </a:r>
          </a:p>
        </p:txBody>
      </p:sp>
      <p:sp>
        <p:nvSpPr>
          <p:cNvPr id="4" name="Slide Number Placeholder 3"/>
          <p:cNvSpPr>
            <a:spLocks noGrp="1"/>
          </p:cNvSpPr>
          <p:nvPr>
            <p:ph type="sldNum" sz="quarter" idx="12"/>
          </p:nvPr>
        </p:nvSpPr>
        <p:spPr/>
        <p:txBody>
          <a:bodyPr/>
          <a:lstStyle/>
          <a:p>
            <a:fld id="{B4F687ED-786F-4BAF-B5BF-764C5FAE21D8}" type="slidenum">
              <a:rPr lang="en-US" smtClean="0"/>
              <a:pPr/>
              <a:t>9</a:t>
            </a:fld>
            <a:endParaRPr lang="en-US"/>
          </a:p>
        </p:txBody>
      </p:sp>
    </p:spTree>
    <p:custDataLst>
      <p:tags r:id="rId1"/>
    </p:custDataLst>
    <p:extLst>
      <p:ext uri="{BB962C8B-B14F-4D97-AF65-F5344CB8AC3E}">
        <p14:creationId xmlns:p14="http://schemas.microsoft.com/office/powerpoint/2010/main" val="176863289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4230746a145ac1f3b6fb96cb1e1bd16083c00"/>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Custom 12">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0070C0"/>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10518464</TotalTime>
  <Pages>10</Pages>
  <Words>2031</Words>
  <Application>Microsoft Office PowerPoint</Application>
  <PresentationFormat>On-screen Show (4:3)</PresentationFormat>
  <Paragraphs>363</Paragraphs>
  <Slides>43</Slides>
  <Notes>27</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Depth</vt:lpstr>
      <vt:lpstr>Chapter Eleven: Environmental  and Energy Policy</vt:lpstr>
      <vt:lpstr>Introduction</vt:lpstr>
      <vt:lpstr>What Does Environmental Policy Address? How Has It Evolved? </vt:lpstr>
      <vt:lpstr>Environmental Policy at a Crossroad</vt:lpstr>
      <vt:lpstr>Environmental Policy: Overview</vt:lpstr>
      <vt:lpstr>Environmental Policy (cont’d)</vt:lpstr>
      <vt:lpstr>Environmental Protection Agency (EPA)</vt:lpstr>
      <vt:lpstr>History of Environmental Policy: From Consensus to Conflict</vt:lpstr>
      <vt:lpstr>Notice These Themes:</vt:lpstr>
      <vt:lpstr>What Are the Major Federal  Environmental Policies?</vt:lpstr>
      <vt:lpstr>1969: National Environmental Policy Act (NEPA)</vt:lpstr>
      <vt:lpstr>How Does NEPA Work? </vt:lpstr>
      <vt:lpstr>Seven Major Environmental Protection Statutes</vt:lpstr>
      <vt:lpstr>Major Statutes (cont’d)</vt:lpstr>
      <vt:lpstr>Common Themes of Policies of 1970s</vt:lpstr>
      <vt:lpstr>PowerPoint Presentation</vt:lpstr>
      <vt:lpstr>Have They Worked?</vt:lpstr>
      <vt:lpstr>Conflict in the 1980s and 1990s</vt:lpstr>
      <vt:lpstr>What Natural Resource Policies are in Place?</vt:lpstr>
      <vt:lpstr>Natural Resource Policies</vt:lpstr>
      <vt:lpstr>Major Natural Resource Policies</vt:lpstr>
      <vt:lpstr>Endangered Species Act 1973</vt:lpstr>
      <vt:lpstr>Have Natural Resources Been Protected?  </vt:lpstr>
      <vt:lpstr>Emerging Policy Tools for Protecting Natural Resources</vt:lpstr>
      <vt:lpstr>Energy Policy and Climate Change</vt:lpstr>
      <vt:lpstr>The Emergent Patterns of Climate Change</vt:lpstr>
      <vt:lpstr>Carbon Emissions</vt:lpstr>
      <vt:lpstr>U.S. Energy Policy</vt:lpstr>
      <vt:lpstr>U.S. Energy Policy</vt:lpstr>
      <vt:lpstr>How Do We Use Energy? </vt:lpstr>
      <vt:lpstr>PowerPoint Presentation</vt:lpstr>
      <vt:lpstr>Climate Change</vt:lpstr>
      <vt:lpstr>Recent Policy Proposals</vt:lpstr>
      <vt:lpstr>Climate Security Act proposal (2008)</vt:lpstr>
      <vt:lpstr>Obama’s Policy Initiatives</vt:lpstr>
      <vt:lpstr>Emerging Energy/Resource Issues</vt:lpstr>
      <vt:lpstr>Emerging Energy/Resource Issues</vt:lpstr>
      <vt:lpstr>Emerging Energy/Resource Issues</vt:lpstr>
      <vt:lpstr>Emerging Energy/Resource Issues</vt:lpstr>
      <vt:lpstr>Emerging Energy/Resource Issues</vt:lpstr>
      <vt:lpstr>Emerging Energy/Resource Issues</vt:lpstr>
      <vt:lpstr>Environmental Policy and Ethics</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558</cp:revision>
  <cp:lastPrinted>1601-01-01T00:00:00Z</cp:lastPrinted>
  <dcterms:created xsi:type="dcterms:W3CDTF">1996-06-04T09:17:48Z</dcterms:created>
  <dcterms:modified xsi:type="dcterms:W3CDTF">2014-11-05T17:30:02Z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