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4.xml" ContentType="application/vnd.openxmlformats-officedocument.presentationml.tags+xml"/>
  <Override PartName="/ppt/notesSlides/notesSlide18.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7.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tags/tag20.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21.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42"/>
  </p:notesMasterIdLst>
  <p:handoutMasterIdLst>
    <p:handoutMasterId r:id="rId43"/>
  </p:handoutMasterIdLst>
  <p:sldIdLst>
    <p:sldId id="504" r:id="rId2"/>
    <p:sldId id="505" r:id="rId3"/>
    <p:sldId id="506" r:id="rId4"/>
    <p:sldId id="547" r:id="rId5"/>
    <p:sldId id="507" r:id="rId6"/>
    <p:sldId id="508" r:id="rId7"/>
    <p:sldId id="511" r:id="rId8"/>
    <p:sldId id="512" r:id="rId9"/>
    <p:sldId id="528" r:id="rId10"/>
    <p:sldId id="529" r:id="rId11"/>
    <p:sldId id="530" r:id="rId12"/>
    <p:sldId id="531" r:id="rId13"/>
    <p:sldId id="532" r:id="rId14"/>
    <p:sldId id="534" r:id="rId15"/>
    <p:sldId id="533" r:id="rId16"/>
    <p:sldId id="535" r:id="rId17"/>
    <p:sldId id="536" r:id="rId18"/>
    <p:sldId id="539" r:id="rId19"/>
    <p:sldId id="566" r:id="rId20"/>
    <p:sldId id="540" r:id="rId21"/>
    <p:sldId id="567" r:id="rId22"/>
    <p:sldId id="541" r:id="rId23"/>
    <p:sldId id="542" r:id="rId24"/>
    <p:sldId id="544" r:id="rId25"/>
    <p:sldId id="565" r:id="rId26"/>
    <p:sldId id="548" r:id="rId27"/>
    <p:sldId id="549" r:id="rId28"/>
    <p:sldId id="568" r:id="rId29"/>
    <p:sldId id="551" r:id="rId30"/>
    <p:sldId id="555" r:id="rId31"/>
    <p:sldId id="556" r:id="rId32"/>
    <p:sldId id="558" r:id="rId33"/>
    <p:sldId id="560" r:id="rId34"/>
    <p:sldId id="569" r:id="rId35"/>
    <p:sldId id="570" r:id="rId36"/>
    <p:sldId id="561" r:id="rId37"/>
    <p:sldId id="562" r:id="rId38"/>
    <p:sldId id="563" r:id="rId39"/>
    <p:sldId id="564" r:id="rId40"/>
    <p:sldId id="546" r:id="rId41"/>
  </p:sldIdLst>
  <p:sldSz cx="9144000" cy="6858000" type="screen4x3"/>
  <p:notesSz cx="7010400" cy="9296400"/>
  <p:custDataLst>
    <p:tags r:id="rId44"/>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72798" autoAdjust="0"/>
  </p:normalViewPr>
  <p:slideViewPr>
    <p:cSldViewPr>
      <p:cViewPr varScale="1">
        <p:scale>
          <a:sx n="60" d="100"/>
          <a:sy n="60" d="100"/>
        </p:scale>
        <p:origin x="-806"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6010"/>
    </p:cViewPr>
  </p:sorterViewPr>
  <p:notesViewPr>
    <p:cSldViewPr>
      <p:cViewPr>
        <p:scale>
          <a:sx n="75" d="100"/>
          <a:sy n="75" d="100"/>
        </p:scale>
        <p:origin x="-732" y="18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086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6426"/>
            <a:ext cx="5140960" cy="41830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notes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1"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0488" tIns="44450" rIns="90488" bIns="44450" anchor="ctr">
            <a:spAutoFit/>
          </a:bodyPr>
          <a:lstStyle/>
          <a:p>
            <a:pPr algn="r"/>
            <a:fld id="{A6387FC2-3D27-4F52-9D76-628B6E360B66}" type="slidenum">
              <a:rPr lang="en-US" sz="1400">
                <a:latin typeface="Calibri" panose="020F0502020204030204" pitchFamily="34" charset="0"/>
              </a:rPr>
              <a:pPr algn="r"/>
              <a:t>‹#›</a:t>
            </a:fld>
            <a:endParaRPr lang="en-US" sz="1400" dirty="0">
              <a:latin typeface="Calibri" panose="020F0502020204030204" pitchFamily="34" charset="0"/>
            </a:endParaRPr>
          </a:p>
        </p:txBody>
      </p:sp>
    </p:spTree>
    <p:extLst>
      <p:ext uri="{BB962C8B-B14F-4D97-AF65-F5344CB8AC3E}">
        <p14:creationId xmlns:p14="http://schemas.microsoft.com/office/powerpoint/2010/main" val="1652649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sn8rkxBSKt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xfrm>
            <a:off x="1266825" y="727075"/>
            <a:ext cx="4781550" cy="3586163"/>
          </a:xfrm>
          <a:ln cap="flat"/>
        </p:spPr>
      </p:sp>
      <p:sp>
        <p:nvSpPr>
          <p:cNvPr id="5123" name="Rectangle 3"/>
          <p:cNvSpPr>
            <a:spLocks noGrp="1" noChangeArrowheads="1"/>
          </p:cNvSpPr>
          <p:nvPr>
            <p:ph type="body" idx="1"/>
          </p:nvPr>
        </p:nvSpPr>
        <p:spPr>
          <a:ln/>
        </p:spPr>
        <p:txBody>
          <a:bodyPr/>
          <a:lstStyle/>
          <a:p>
            <a:endParaRPr lang="en-US"/>
          </a:p>
        </p:txBody>
      </p:sp>
    </p:spTree>
    <p:extLst>
      <p:ext uri="{BB962C8B-B14F-4D97-AF65-F5344CB8AC3E}">
        <p14:creationId xmlns:p14="http://schemas.microsoft.com/office/powerpoint/2010/main" val="3681302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Buoyancy – when tax</a:t>
            </a:r>
            <a:r>
              <a:rPr lang="en-US" baseline="0" dirty="0" smtClean="0"/>
              <a:t> receipts </a:t>
            </a:r>
            <a:r>
              <a:rPr lang="en-US" dirty="0" smtClean="0"/>
              <a:t>rise along</a:t>
            </a:r>
            <a:r>
              <a:rPr lang="en-US" baseline="0" dirty="0" smtClean="0"/>
              <a:t> </a:t>
            </a:r>
            <a:r>
              <a:rPr lang="en-US" dirty="0" smtClean="0"/>
              <a:t>with costs</a:t>
            </a:r>
          </a:p>
          <a:p>
            <a:endParaRPr lang="en-US" dirty="0" smtClean="0"/>
          </a:p>
          <a:p>
            <a:r>
              <a:rPr lang="en-US" dirty="0" smtClean="0"/>
              <a:t>Each state has different funding formula:  on</a:t>
            </a:r>
            <a:r>
              <a:rPr lang="en-US" baseline="0" dirty="0" smtClean="0"/>
              <a:t> your state gov’t website, search “school funding”</a:t>
            </a:r>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5DFE2186-6DCE-4652-86D7-B5448F293949}" type="slidenum">
              <a:rPr lang="en-US" smtClean="0">
                <a:latin typeface="Calibri" panose="020F0502020204030204" pitchFamily="34" charset="0"/>
              </a:rPr>
              <a:pPr/>
              <a:t>13</a:t>
            </a:fld>
            <a:endParaRPr lang="en-US" dirty="0">
              <a:latin typeface="Calibri" panose="020F0502020204030204" pitchFamily="34" charset="0"/>
            </a:endParaRPr>
          </a:p>
        </p:txBody>
      </p:sp>
    </p:spTree>
    <p:extLst>
      <p:ext uri="{BB962C8B-B14F-4D97-AF65-F5344CB8AC3E}">
        <p14:creationId xmlns:p14="http://schemas.microsoft.com/office/powerpoint/2010/main" val="1553940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Discussion.  How to measure the quality of K-12 schools?  Choose one or two measures.  With a neighbor, using your chosen measures of quality, discuss the quality of your K-12 education.   </a:t>
            </a:r>
          </a:p>
          <a:p>
            <a:endParaRPr lang="en-US" dirty="0" smtClean="0"/>
          </a:p>
          <a:p>
            <a:r>
              <a:rPr lang="en-US" dirty="0" smtClean="0"/>
              <a:t>Clip Art photo.</a:t>
            </a:r>
            <a:endParaRPr lang="en-US" dirty="0" smtClean="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5DFE2186-6DCE-4652-86D7-B5448F293949}" type="slidenum">
              <a:rPr lang="en-US" smtClean="0">
                <a:latin typeface="Calibri" panose="020F0502020204030204" pitchFamily="34" charset="0"/>
              </a:rPr>
              <a:pPr/>
              <a:t>15</a:t>
            </a:fld>
            <a:endParaRPr lang="en-US" dirty="0">
              <a:latin typeface="Calibri" panose="020F0502020204030204" pitchFamily="34" charset="0"/>
            </a:endParaRPr>
          </a:p>
        </p:txBody>
      </p:sp>
    </p:spTree>
    <p:extLst>
      <p:ext uri="{BB962C8B-B14F-4D97-AF65-F5344CB8AC3E}">
        <p14:creationId xmlns:p14="http://schemas.microsoft.com/office/powerpoint/2010/main" val="496554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quality – low salaries</a:t>
            </a:r>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5DFE2186-6DCE-4652-86D7-B5448F293949}" type="slidenum">
              <a:rPr lang="en-US" smtClean="0">
                <a:latin typeface="Calibri" panose="020F0502020204030204" pitchFamily="34" charset="0"/>
              </a:rPr>
              <a:pPr/>
              <a:t>16</a:t>
            </a:fld>
            <a:endParaRPr lang="en-US" dirty="0">
              <a:latin typeface="Calibri" panose="020F0502020204030204" pitchFamily="34" charset="0"/>
            </a:endParaRPr>
          </a:p>
        </p:txBody>
      </p:sp>
    </p:spTree>
    <p:extLst>
      <p:ext uri="{BB962C8B-B14F-4D97-AF65-F5344CB8AC3E}">
        <p14:creationId xmlns:p14="http://schemas.microsoft.com/office/powerpoint/2010/main" val="34284047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Photo Credit:</a:t>
            </a:r>
            <a:r>
              <a:rPr lang="en-US" baseline="0" dirty="0" smtClean="0"/>
              <a:t> </a:t>
            </a:r>
            <a:r>
              <a:rPr lang="en-US" sz="1200" b="0" i="0" kern="1200" dirty="0" smtClean="0">
                <a:solidFill>
                  <a:schemeClr val="tx1"/>
                </a:solidFill>
                <a:ea typeface="+mn-ea"/>
                <a:cs typeface="+mn-cs"/>
              </a:rPr>
              <a:t>White House photo by Paul Morse</a:t>
            </a:r>
          </a:p>
          <a:p>
            <a:endParaRPr lang="en-US" sz="1200" b="0" i="0" kern="1200" dirty="0" smtClean="0">
              <a:solidFill>
                <a:schemeClr val="tx1"/>
              </a:solidFill>
              <a:ea typeface="+mn-ea"/>
              <a:cs typeface="+mn-cs"/>
            </a:endParaRPr>
          </a:p>
          <a:p>
            <a:r>
              <a:rPr lang="en-US" sz="1200" b="0" i="0" kern="1200" dirty="0" smtClean="0">
                <a:solidFill>
                  <a:schemeClr val="tx1"/>
                </a:solidFill>
                <a:ea typeface="+mn-ea"/>
                <a:cs typeface="+mn-cs"/>
              </a:rPr>
              <a:t>Link: http://georgewbush-whitehouse.archives.gov/news/releases/2002/01/images/20020108-1_20020108-1-515h.html</a:t>
            </a: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4846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 Link: </a:t>
            </a:r>
            <a:r>
              <a:rPr lang="en-US" sz="1200" b="1" kern="1200" dirty="0" smtClean="0">
                <a:solidFill>
                  <a:schemeClr val="tx1"/>
                </a:solidFill>
                <a:ea typeface="+mn-ea"/>
                <a:cs typeface="+mn-cs"/>
              </a:rPr>
              <a:t>https://www.youtube.com/watch?v=NqWYJSUTDog</a:t>
            </a:r>
            <a:endParaRPr lang="en-US" sz="1200" kern="1200" dirty="0" smtClean="0">
              <a:solidFill>
                <a:schemeClr val="tx1"/>
              </a:solidFill>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School choice – can change districts</a:t>
            </a:r>
          </a:p>
          <a:p>
            <a:endParaRPr lang="en-US" dirty="0" smtClean="0"/>
          </a:p>
          <a:p>
            <a:r>
              <a:rPr lang="en-US" dirty="0" smtClean="0"/>
              <a:t>Vouchers – can change districts with subsidies</a:t>
            </a:r>
          </a:p>
          <a:p>
            <a:endParaRPr lang="en-US" dirty="0" smtClean="0"/>
          </a:p>
          <a:p>
            <a:r>
              <a:rPr lang="en-US" dirty="0" smtClean="0"/>
              <a:t>Eligible</a:t>
            </a:r>
            <a:r>
              <a:rPr lang="en-US" baseline="0" dirty="0" smtClean="0"/>
              <a:t> students get subsidies to attend private schools</a:t>
            </a:r>
          </a:p>
          <a:p>
            <a:r>
              <a:rPr lang="en-US" baseline="0" dirty="0" smtClean="0"/>
              <a:t>	separation of church and state?  Courts say OK if $$ </a:t>
            </a:r>
            <a:r>
              <a:rPr lang="en-US" baseline="0" dirty="0" err="1" smtClean="0"/>
              <a:t>vouchered</a:t>
            </a:r>
            <a:r>
              <a:rPr lang="en-US" baseline="0" dirty="0" smtClean="0"/>
              <a:t> to individual, not school</a:t>
            </a:r>
          </a:p>
          <a:p>
            <a:r>
              <a:rPr lang="en-US" baseline="0" dirty="0" smtClean="0"/>
              <a:t>	Funding for public schools that lose enrollment decreases</a:t>
            </a:r>
          </a:p>
          <a:p>
            <a:endParaRPr lang="en-US" baseline="0" dirty="0" smtClean="0"/>
          </a:p>
          <a:p>
            <a:r>
              <a:rPr lang="en-US" baseline="0" dirty="0" smtClean="0"/>
              <a:t>Accountability – private schools not required to report test scores.</a:t>
            </a:r>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5DFE2186-6DCE-4652-86D7-B5448F293949}" type="slidenum">
              <a:rPr lang="en-US" smtClean="0">
                <a:latin typeface="Calibri" panose="020F0502020204030204" pitchFamily="34" charset="0"/>
              </a:rPr>
              <a:pPr/>
              <a:t>20</a:t>
            </a:fld>
            <a:endParaRPr lang="en-US" dirty="0">
              <a:latin typeface="Calibri" panose="020F0502020204030204" pitchFamily="34" charset="0"/>
            </a:endParaRPr>
          </a:p>
        </p:txBody>
      </p:sp>
    </p:spTree>
    <p:extLst>
      <p:ext uri="{BB962C8B-B14F-4D97-AF65-F5344CB8AC3E}">
        <p14:creationId xmlns:p14="http://schemas.microsoft.com/office/powerpoint/2010/main" val="1176585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a:t>
            </a:r>
            <a:r>
              <a:rPr lang="en-US" baseline="0" dirty="0" smtClean="0"/>
              <a:t> Link: </a:t>
            </a:r>
            <a:r>
              <a:rPr lang="en-US" sz="1200" b="1" kern="1200" dirty="0" smtClean="0">
                <a:solidFill>
                  <a:schemeClr val="tx1"/>
                </a:solidFill>
                <a:ea typeface="+mn-ea"/>
                <a:cs typeface="+mn-cs"/>
              </a:rPr>
              <a:t>https://www.youtube.com/watch?v=Moy5wfr3wpo</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Table 10-1</a:t>
            </a:r>
            <a:endParaRPr lang="en-US" dirty="0"/>
          </a:p>
        </p:txBody>
      </p:sp>
    </p:spTree>
    <p:extLst>
      <p:ext uri="{BB962C8B-B14F-4D97-AF65-F5344CB8AC3E}">
        <p14:creationId xmlns:p14="http://schemas.microsoft.com/office/powerpoint/2010/main" val="3011815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 Link: </a:t>
            </a:r>
            <a:r>
              <a:rPr lang="en-US" sz="1200" b="1" kern="1200" dirty="0" smtClean="0">
                <a:solidFill>
                  <a:schemeClr val="tx1"/>
                </a:solidFill>
                <a:ea typeface="+mn-ea"/>
                <a:cs typeface="+mn-cs"/>
              </a:rPr>
              <a:t>https://www.youtube.com/watch?v=_avkyNOO6EU</a:t>
            </a:r>
            <a:endParaRPr lang="en-US" sz="1200" kern="1200" dirty="0" smtClean="0">
              <a:solidFill>
                <a:schemeClr val="tx1"/>
              </a:solidFill>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072774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15763764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2"/>
            <a:r>
              <a:rPr lang="en-US" dirty="0" smtClean="0"/>
              <a:t>Service and working classes – paid to implement</a:t>
            </a:r>
            <a:r>
              <a:rPr lang="en-US" baseline="0" dirty="0" smtClean="0"/>
              <a:t> plans</a:t>
            </a:r>
          </a:p>
          <a:p>
            <a:pPr lvl="2"/>
            <a:r>
              <a:rPr lang="en-US" dirty="0" smtClean="0"/>
              <a:t>Service class, Working class, and Creative class</a:t>
            </a:r>
          </a:p>
          <a:p>
            <a:pPr lvl="2"/>
            <a:r>
              <a:rPr lang="en-US" dirty="0" smtClean="0"/>
              <a:t>Human capital theory</a:t>
            </a:r>
          </a:p>
          <a:p>
            <a:pPr lvl="2"/>
            <a:r>
              <a:rPr lang="en-US" dirty="0" smtClean="0"/>
              <a:t>Universities as engine of economic growth </a:t>
            </a:r>
          </a:p>
          <a:p>
            <a:pPr lvl="2"/>
            <a:r>
              <a:rPr lang="en-US" dirty="0" smtClean="0"/>
              <a:t>Businesses follow the workforce; they want educated creative people</a:t>
            </a:r>
          </a:p>
          <a:p>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5DFE2186-6DCE-4652-86D7-B5448F293949}" type="slidenum">
              <a:rPr lang="en-US" smtClean="0">
                <a:latin typeface="Calibri" panose="020F0502020204030204" pitchFamily="34" charset="0"/>
              </a:rPr>
              <a:pPr/>
              <a:t>27</a:t>
            </a:fld>
            <a:endParaRPr lang="en-US" dirty="0">
              <a:latin typeface="Calibri" panose="020F0502020204030204" pitchFamily="34" charset="0"/>
            </a:endParaRPr>
          </a:p>
        </p:txBody>
      </p:sp>
    </p:spTree>
    <p:extLst>
      <p:ext uri="{BB962C8B-B14F-4D97-AF65-F5344CB8AC3E}">
        <p14:creationId xmlns:p14="http://schemas.microsoft.com/office/powerpoint/2010/main" val="36575550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Table 10-2</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Calibri" panose="020F0502020204030204" pitchFamily="34" charset="0"/>
                <a:ea typeface="+mn-ea"/>
                <a:cs typeface="+mn-cs"/>
              </a:rPr>
              <a:t>State Higher Education Executive Officers Report 2011</a:t>
            </a:r>
          </a:p>
          <a:p>
            <a:r>
              <a:rPr lang="en-US" sz="1200" b="0" i="1" u="none" strike="noStrike" kern="1200" baseline="0" dirty="0" smtClean="0">
                <a:solidFill>
                  <a:schemeClr val="tx1"/>
                </a:solidFill>
                <a:latin typeface="Calibri" panose="020F0502020204030204" pitchFamily="34" charset="0"/>
                <a:ea typeface="+mn-ea"/>
                <a:cs typeface="+mn-cs"/>
              </a:rPr>
              <a:t>Figure 6 </a:t>
            </a:r>
            <a:r>
              <a:rPr lang="en-US" sz="1200" b="0" i="0" u="none" strike="noStrike" kern="1200" baseline="0" dirty="0" smtClean="0">
                <a:solidFill>
                  <a:schemeClr val="tx1"/>
                </a:solidFill>
                <a:latin typeface="Calibri" panose="020F0502020204030204" pitchFamily="34" charset="0"/>
                <a:ea typeface="+mn-ea"/>
                <a:cs typeface="+mn-cs"/>
              </a:rPr>
              <a:t>(and the accompanying data in </a:t>
            </a:r>
            <a:r>
              <a:rPr lang="en-US" sz="1200" b="0" i="1" u="none" strike="noStrike" kern="1200" baseline="0" dirty="0" smtClean="0">
                <a:solidFill>
                  <a:schemeClr val="tx1"/>
                </a:solidFill>
                <a:latin typeface="Calibri" panose="020F0502020204030204" pitchFamily="34" charset="0"/>
                <a:ea typeface="+mn-ea"/>
                <a:cs typeface="+mn-cs"/>
              </a:rPr>
              <a:t>Table 5</a:t>
            </a:r>
            <a:r>
              <a:rPr lang="en-US" sz="1200" b="0" i="0" u="none" strike="noStrike" kern="1200" baseline="0" dirty="0" smtClean="0">
                <a:solidFill>
                  <a:schemeClr val="tx1"/>
                </a:solidFill>
                <a:latin typeface="Calibri" panose="020F0502020204030204" pitchFamily="34" charset="0"/>
                <a:ea typeface="+mn-ea"/>
                <a:cs typeface="+mn-cs"/>
              </a:rPr>
              <a:t>) shows the percent change by state in higher education</a:t>
            </a:r>
          </a:p>
          <a:p>
            <a:r>
              <a:rPr lang="en-US" sz="1200" b="0" i="0" u="none" strike="noStrike" kern="1200" baseline="0" dirty="0" smtClean="0">
                <a:solidFill>
                  <a:schemeClr val="tx1"/>
                </a:solidFill>
                <a:latin typeface="Calibri" panose="020F0502020204030204" pitchFamily="34" charset="0"/>
                <a:ea typeface="+mn-ea"/>
                <a:cs typeface="+mn-cs"/>
              </a:rPr>
              <a:t>appropriations per public FTE student between 2006 and 2011. The national average per FTE funding for</a:t>
            </a:r>
          </a:p>
          <a:p>
            <a:r>
              <a:rPr lang="en-US" sz="1200" b="0" i="0" u="none" strike="noStrike" kern="1200" baseline="0" dirty="0" smtClean="0">
                <a:solidFill>
                  <a:schemeClr val="tx1"/>
                </a:solidFill>
                <a:latin typeface="Calibri" panose="020F0502020204030204" pitchFamily="34" charset="0"/>
                <a:ea typeface="+mn-ea"/>
                <a:cs typeface="+mn-cs"/>
              </a:rPr>
              <a:t>2011 is lower than 2010 by 3.7 percent (see </a:t>
            </a:r>
            <a:r>
              <a:rPr lang="en-US" sz="1200" b="0" i="1" u="none" strike="noStrike" kern="1200" baseline="0" dirty="0" smtClean="0">
                <a:solidFill>
                  <a:schemeClr val="tx1"/>
                </a:solidFill>
                <a:latin typeface="Calibri" panose="020F0502020204030204" pitchFamily="34" charset="0"/>
                <a:ea typeface="+mn-ea"/>
                <a:cs typeface="+mn-cs"/>
              </a:rPr>
              <a:t>Table 5</a:t>
            </a:r>
            <a:r>
              <a:rPr lang="en-US" sz="1200" b="0" i="0" u="none" strike="noStrike" kern="1200" baseline="0" dirty="0" smtClean="0">
                <a:solidFill>
                  <a:schemeClr val="tx1"/>
                </a:solidFill>
                <a:latin typeface="Calibri" panose="020F0502020204030204" pitchFamily="34" charset="0"/>
                <a:ea typeface="+mn-ea"/>
                <a:cs typeface="+mn-cs"/>
              </a:rPr>
              <a:t>), and 12.5 percent lower than 2006.</a:t>
            </a:r>
          </a:p>
          <a:p>
            <a:r>
              <a:rPr lang="en-US" sz="1200" b="0" i="0" u="none" strike="noStrike" kern="1200" baseline="0" dirty="0" smtClean="0">
                <a:solidFill>
                  <a:schemeClr val="tx1"/>
                </a:solidFill>
                <a:latin typeface="Calibri" panose="020F0502020204030204" pitchFamily="34" charset="0"/>
                <a:ea typeface="+mn-ea"/>
                <a:cs typeface="+mn-cs"/>
              </a:rPr>
              <a:t>• Seven states increased constant dollar per student support for public institutions during this five-year</a:t>
            </a:r>
          </a:p>
          <a:p>
            <a:r>
              <a:rPr lang="en-US" sz="1200" b="0" i="0" u="none" strike="noStrike" kern="1200" baseline="0" dirty="0" smtClean="0">
                <a:solidFill>
                  <a:schemeClr val="tx1"/>
                </a:solidFill>
                <a:latin typeface="Calibri" panose="020F0502020204030204" pitchFamily="34" charset="0"/>
                <a:ea typeface="+mn-ea"/>
                <a:cs typeface="+mn-cs"/>
              </a:rPr>
              <a:t>period.</a:t>
            </a:r>
          </a:p>
          <a:p>
            <a:r>
              <a:rPr lang="en-US" sz="1200" b="0" i="0" u="none" strike="noStrike" kern="1200" baseline="0" dirty="0" smtClean="0">
                <a:solidFill>
                  <a:schemeClr val="tx1"/>
                </a:solidFill>
                <a:latin typeface="Calibri" panose="020F0502020204030204" pitchFamily="34" charset="0"/>
                <a:ea typeface="+mn-ea"/>
                <a:cs typeface="+mn-cs"/>
              </a:rPr>
              <a:t>• Forty-three states decreased constant dollar per student funding during this five-year period, seventeen</a:t>
            </a:r>
          </a:p>
          <a:p>
            <a:r>
              <a:rPr lang="en-US" sz="1200" b="0" i="0" u="none" strike="noStrike" kern="1200" baseline="0" dirty="0" smtClean="0">
                <a:solidFill>
                  <a:schemeClr val="tx1"/>
                </a:solidFill>
                <a:latin typeface="Calibri" panose="020F0502020204030204" pitchFamily="34" charset="0"/>
                <a:ea typeface="+mn-ea"/>
                <a:cs typeface="+mn-cs"/>
              </a:rPr>
              <a:t>by more than 20 percent.</a:t>
            </a:r>
          </a:p>
          <a:p>
            <a:r>
              <a:rPr lang="en-US" sz="1200" b="0" i="0" u="none" strike="noStrike" kern="1200" baseline="0" dirty="0" smtClean="0">
                <a:solidFill>
                  <a:schemeClr val="tx1"/>
                </a:solidFill>
                <a:latin typeface="Calibri" panose="020F0502020204030204" pitchFamily="34" charset="0"/>
                <a:ea typeface="+mn-ea"/>
                <a:cs typeface="+mn-cs"/>
              </a:rPr>
              <a:t>• Thirty-one states utilized federal funds available through the American Recovery and </a:t>
            </a:r>
            <a:r>
              <a:rPr lang="en-US" sz="1200" b="0" i="0" u="none" strike="noStrike" kern="1200" baseline="0" dirty="0" err="1" smtClean="0">
                <a:solidFill>
                  <a:schemeClr val="tx1"/>
                </a:solidFill>
                <a:latin typeface="Calibri" panose="020F0502020204030204" pitchFamily="34" charset="0"/>
                <a:ea typeface="+mn-ea"/>
                <a:cs typeface="+mn-cs"/>
              </a:rPr>
              <a:t>Reinves</a:t>
            </a:r>
            <a:r>
              <a:rPr lang="en-US" sz="1200" b="0" i="0" u="none" strike="noStrike" kern="1200" baseline="0" dirty="0" smtClean="0">
                <a:solidFill>
                  <a:schemeClr val="tx1"/>
                </a:solidFill>
                <a:latin typeface="Calibri" panose="020F0502020204030204" pitchFamily="34" charset="0"/>
                <a:ea typeface="+mn-ea"/>
                <a:cs typeface="+mn-cs"/>
              </a:rPr>
              <a:t> </a:t>
            </a:r>
            <a:r>
              <a:rPr lang="en-US" sz="1200" b="0" i="0" u="none" strike="noStrike" kern="1200" baseline="0" dirty="0" err="1" smtClean="0">
                <a:solidFill>
                  <a:schemeClr val="tx1"/>
                </a:solidFill>
                <a:latin typeface="Calibri" panose="020F0502020204030204" pitchFamily="34" charset="0"/>
                <a:ea typeface="+mn-ea"/>
                <a:cs typeface="+mn-cs"/>
              </a:rPr>
              <a:t>tment</a:t>
            </a:r>
            <a:r>
              <a:rPr lang="en-US" sz="1200" b="0" i="0" u="none" strike="noStrike" kern="1200" baseline="0" dirty="0" smtClean="0">
                <a:solidFill>
                  <a:schemeClr val="tx1"/>
                </a:solidFill>
                <a:latin typeface="Calibri" panose="020F0502020204030204" pitchFamily="34" charset="0"/>
                <a:ea typeface="+mn-ea"/>
                <a:cs typeface="+mn-cs"/>
              </a:rPr>
              <a:t> Act to</a:t>
            </a:r>
          </a:p>
          <a:p>
            <a:r>
              <a:rPr lang="en-US" sz="1200" b="0" i="0" u="none" strike="noStrike" kern="1200" baseline="0" dirty="0" smtClean="0">
                <a:solidFill>
                  <a:schemeClr val="tx1"/>
                </a:solidFill>
                <a:latin typeface="Calibri" panose="020F0502020204030204" pitchFamily="34" charset="0"/>
                <a:ea typeface="+mn-ea"/>
                <a:cs typeface="+mn-cs"/>
              </a:rPr>
              <a:t>fill shortfalls in state support for general operating expenses at public colleges and universities. ARRA</a:t>
            </a:r>
          </a:p>
          <a:p>
            <a:r>
              <a:rPr lang="en-US" sz="1200" b="0" i="0" u="none" strike="noStrike" kern="1200" baseline="0" dirty="0" smtClean="0">
                <a:solidFill>
                  <a:schemeClr val="tx1"/>
                </a:solidFill>
                <a:latin typeface="Calibri" panose="020F0502020204030204" pitchFamily="34" charset="0"/>
                <a:ea typeface="+mn-ea"/>
                <a:cs typeface="+mn-cs"/>
              </a:rPr>
              <a:t>revenues totaled $2.8 billion in 2011.</a:t>
            </a:r>
          </a:p>
          <a:p>
            <a:endParaRPr lang="en-US" sz="1200" b="0" i="0" u="none" strike="noStrike" kern="1200" baseline="0" dirty="0" smtClean="0">
              <a:solidFill>
                <a:schemeClr val="tx1"/>
              </a:solidFill>
              <a:latin typeface="Calibri" panose="020F0502020204030204"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Public FTE Enrollment</a:t>
            </a:r>
            <a:r>
              <a:rPr lang="en-US" baseline="0" dirty="0" smtClean="0"/>
              <a:t> and Educational Appropriations per FTE, 1986-2011</a:t>
            </a:r>
            <a:endParaRPr lang="en-US" dirty="0" smtClean="0"/>
          </a:p>
          <a:p>
            <a:endParaRPr lang="en-US" dirty="0" smtClean="0"/>
          </a:p>
          <a:p>
            <a:endParaRPr lang="en-US" dirty="0"/>
          </a:p>
        </p:txBody>
      </p:sp>
    </p:spTree>
    <p:extLst>
      <p:ext uri="{BB962C8B-B14F-4D97-AF65-F5344CB8AC3E}">
        <p14:creationId xmlns:p14="http://schemas.microsoft.com/office/powerpoint/2010/main" val="6922527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1960s and early '70s student-lending programs didn't garner much attention, since college costs were still relatively low. Today, however, about 70 percent of federal student aid is in the form of government-guaranteed loans, while only about 20 percent is in the form of grants. Another 5 percent of aid is in the form of tax benefits, and the rest comes through various channels such as support for work-study programs</a:t>
            </a:r>
          </a:p>
          <a:p>
            <a:endParaRPr lang="en-US" dirty="0" smtClean="0"/>
          </a:p>
          <a:p>
            <a:pPr defTabSz="966529">
              <a:defRPr/>
            </a:pPr>
            <a:r>
              <a:rPr lang="en-US" dirty="0" smtClean="0"/>
              <a:t>In 1979-80, Pell Grants covered 99 percent of costs. Today a Pell Grant covers only 36 percent of tuition and on-campus room and board at the average four-year public institution, By the 1990s the gap between a Pell Grant and tuition at a public school was $4,000; today, it's more than $6,000, </a:t>
            </a:r>
            <a:r>
              <a:rPr lang="en-US" dirty="0" err="1" smtClean="0"/>
              <a:t>Miksch</a:t>
            </a:r>
            <a:r>
              <a:rPr lang="en-US" dirty="0" smtClean="0"/>
              <a:t> says.</a:t>
            </a:r>
          </a:p>
          <a:p>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5DFE2186-6DCE-4652-86D7-B5448F293949}" type="slidenum">
              <a:rPr lang="en-US" smtClean="0">
                <a:latin typeface="Calibri" panose="020F0502020204030204" pitchFamily="34" charset="0"/>
              </a:rPr>
              <a:pPr/>
              <a:t>30</a:t>
            </a:fld>
            <a:endParaRPr lang="en-US" dirty="0">
              <a:latin typeface="Calibri" panose="020F0502020204030204" pitchFamily="34" charset="0"/>
            </a:endParaRPr>
          </a:p>
        </p:txBody>
      </p:sp>
    </p:spTree>
    <p:extLst>
      <p:ext uri="{BB962C8B-B14F-4D97-AF65-F5344CB8AC3E}">
        <p14:creationId xmlns:p14="http://schemas.microsoft.com/office/powerpoint/2010/main" val="6401401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http://www.ed.gov/programs/fpg/index.html </a:t>
            </a:r>
          </a:p>
          <a:p>
            <a:endParaRPr lang="en-US" dirty="0" smtClean="0"/>
          </a:p>
          <a:p>
            <a:r>
              <a:rPr lang="en-US" dirty="0" smtClean="0"/>
              <a:t>https://studentaid.ed.gov/PORTALSWebApp/students/english/PellGrants.jsp?tab=funding </a:t>
            </a:r>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3CAE99EF-DBC1-498A-87BD-1C7509253F12}" type="slidenum">
              <a:rPr lang="en-US" smtClean="0">
                <a:latin typeface="Calibri" panose="020F0502020204030204" pitchFamily="34" charset="0"/>
              </a:rPr>
              <a:pPr/>
              <a:t>31</a:t>
            </a:fld>
            <a:endParaRPr lang="en-US" dirty="0">
              <a:latin typeface="Calibri" panose="020F0502020204030204" pitchFamily="34" charset="0"/>
            </a:endParaRPr>
          </a:p>
        </p:txBody>
      </p:sp>
    </p:spTree>
    <p:extLst>
      <p:ext uri="{BB962C8B-B14F-4D97-AF65-F5344CB8AC3E}">
        <p14:creationId xmlns:p14="http://schemas.microsoft.com/office/powerpoint/2010/main" val="32810306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Only 7 percent of high-school sophomores from the lowest quartile of socioeconomic status eventually earn a bachelor's degree, compared with 60 percent of those from the highest quartile," according to Associate Professor of Public Policy Susan M. </a:t>
            </a:r>
            <a:r>
              <a:rPr lang="en-US" dirty="0" err="1" smtClean="0"/>
              <a:t>Dynarski</a:t>
            </a:r>
            <a:r>
              <a:rPr lang="en-US" dirty="0" smtClean="0"/>
              <a:t> and doctoral candidate Judith Scott-Clayton, both at Harvard. "Only 12 percent of Hispanics and 16 percent of African-Americans eventually earn a B.A., compared with 33 percent of non-Hispanic whites." Moreover, the gaps persist "even among well-prepared students," so difficulties paying for college are at least partly to </a:t>
            </a:r>
            <a:r>
              <a:rPr lang="en-US" dirty="0" err="1" smtClean="0"/>
              <a:t>bl</a:t>
            </a:r>
            <a:endParaRPr lang="en-US" dirty="0" smtClean="0"/>
          </a:p>
          <a:p>
            <a:endParaRPr lang="en-US" dirty="0" smtClean="0"/>
          </a:p>
          <a:p>
            <a:pPr defTabSz="966529">
              <a:defRPr/>
            </a:pPr>
            <a:r>
              <a:rPr lang="en-US" dirty="0" smtClean="0"/>
              <a:t>In 1979-80, Pell Grants covered 99 percent of costs. Today a Pell Grant covers only 36 percent of tuition and on-campus room and board at the average four-year public institution, By the 1990s the gap between a Pell Grant and tuition at a public school was $4,000; today, it's more than $6,000, </a:t>
            </a:r>
            <a:r>
              <a:rPr lang="en-US" dirty="0" err="1" smtClean="0"/>
              <a:t>Miksch</a:t>
            </a:r>
            <a:r>
              <a:rPr lang="en-US" dirty="0" smtClean="0"/>
              <a:t> says.</a:t>
            </a:r>
          </a:p>
          <a:p>
            <a:r>
              <a:rPr lang="en-US" dirty="0" err="1" smtClean="0"/>
              <a:t>ame</a:t>
            </a:r>
            <a:r>
              <a:rPr lang="en-US" dirty="0" smtClean="0"/>
              <a:t>, the researchers say. </a:t>
            </a:r>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5DFE2186-6DCE-4652-86D7-B5448F293949}" type="slidenum">
              <a:rPr lang="en-US" smtClean="0">
                <a:latin typeface="Calibri" panose="020F0502020204030204" pitchFamily="34" charset="0"/>
              </a:rPr>
              <a:pPr/>
              <a:t>33</a:t>
            </a:fld>
            <a:endParaRPr lang="en-US" dirty="0">
              <a:latin typeface="Calibri" panose="020F0502020204030204" pitchFamily="34" charset="0"/>
            </a:endParaRPr>
          </a:p>
        </p:txBody>
      </p:sp>
    </p:spTree>
    <p:extLst>
      <p:ext uri="{BB962C8B-B14F-4D97-AF65-F5344CB8AC3E}">
        <p14:creationId xmlns:p14="http://schemas.microsoft.com/office/powerpoint/2010/main" val="11401443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a:t>
            </a:r>
            <a:r>
              <a:rPr lang="en-US" baseline="0" dirty="0" smtClean="0"/>
              <a:t> Link: </a:t>
            </a:r>
            <a:r>
              <a:rPr lang="en-US" sz="1200" b="1" kern="1200" dirty="0" smtClean="0">
                <a:solidFill>
                  <a:schemeClr val="tx1"/>
                </a:solidFill>
                <a:ea typeface="+mn-ea"/>
                <a:cs typeface="+mn-cs"/>
              </a:rPr>
              <a:t>https://www.youtube.com/watch?v=L1rbKFBXyXM</a:t>
            </a:r>
            <a:endParaRPr lang="en-US" sz="1200" kern="1200" dirty="0" smtClean="0">
              <a:solidFill>
                <a:schemeClr val="tx1"/>
              </a:solidFill>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Dan Rather investigative report on for-profit colleges. </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a:t>
            </a:r>
            <a:r>
              <a:rPr lang="en-US" baseline="0" dirty="0" smtClean="0"/>
              <a:t> Link: </a:t>
            </a:r>
            <a:r>
              <a:rPr lang="en-US" sz="1200" b="1" kern="1200" dirty="0" smtClean="0">
                <a:solidFill>
                  <a:schemeClr val="tx1"/>
                </a:solidFill>
                <a:ea typeface="+mn-ea"/>
                <a:cs typeface="+mn-cs"/>
              </a:rPr>
              <a:t>https://www.youtube.com/watch?v=Pa1DxUWMsEU</a:t>
            </a:r>
            <a:endParaRPr lang="en-US" dirty="0" smtClean="0"/>
          </a:p>
          <a:p>
            <a:endParaRPr lang="en-US" dirty="0" smtClean="0"/>
          </a:p>
          <a:p>
            <a:endParaRPr lang="en-US" dirty="0"/>
          </a:p>
        </p:txBody>
      </p:sp>
    </p:spTree>
    <p:extLst>
      <p:ext uri="{BB962C8B-B14F-4D97-AF65-F5344CB8AC3E}">
        <p14:creationId xmlns:p14="http://schemas.microsoft.com/office/powerpoint/2010/main" val="3548154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 Link: </a:t>
            </a:r>
            <a:r>
              <a:rPr lang="en-US" sz="1200" b="1" u="sng" kern="1200" dirty="0" smtClean="0">
                <a:solidFill>
                  <a:schemeClr val="tx1"/>
                </a:solidFill>
                <a:ea typeface="+mn-ea"/>
                <a:cs typeface="+mn-cs"/>
                <a:hlinkClick r:id="rId3"/>
              </a:rPr>
              <a:t>https://www.youtube.com/watch?v=XsF9Vs6RE-g</a:t>
            </a:r>
            <a:endParaRPr lang="en-US" sz="1200" kern="1200" dirty="0" smtClean="0">
              <a:solidFill>
                <a:schemeClr val="tx1"/>
              </a:solidFill>
              <a:ea typeface="+mn-ea"/>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Clip Art photo.</a:t>
            </a:r>
          </a:p>
          <a:p>
            <a:endParaRPr lang="en-US" dirty="0"/>
          </a:p>
        </p:txBody>
      </p:sp>
    </p:spTree>
    <p:extLst>
      <p:ext uri="{BB962C8B-B14F-4D97-AF65-F5344CB8AC3E}">
        <p14:creationId xmlns:p14="http://schemas.microsoft.com/office/powerpoint/2010/main" val="11121929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27406531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63480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699261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ea typeface="+mn-ea"/>
                <a:cs typeface="+mn-cs"/>
              </a:rPr>
              <a:t>Discussion (small group.) Should education be viewed as a public or private good?  Reasons it should be considered private, and if so, what does this imply government should do? Reasons it should be considered a public good, and implications for government role? </a:t>
            </a:r>
            <a:endParaRPr lang="en-US" sz="1200" kern="1200" dirty="0" smtClean="0">
              <a:solidFill>
                <a:schemeClr val="tx1"/>
              </a:solidFill>
              <a:effectLst/>
              <a:ea typeface="+mn-ea"/>
              <a:cs typeface="+mn-cs"/>
            </a:endParaRPr>
          </a:p>
          <a:p>
            <a:pPr lvl="0"/>
            <a:endParaRPr lang="en-US" sz="1200" kern="1200" dirty="0" smtClean="0">
              <a:solidFill>
                <a:schemeClr val="tx1"/>
              </a:solidFill>
              <a:effectLst/>
              <a:ea typeface="+mn-ea"/>
              <a:cs typeface="+mn-cs"/>
            </a:endParaRPr>
          </a:p>
          <a:p>
            <a:pPr lvl="0"/>
            <a:r>
              <a:rPr lang="en-US" sz="1200" kern="1200" dirty="0" smtClean="0">
                <a:solidFill>
                  <a:schemeClr val="tx1"/>
                </a:solidFill>
                <a:effectLst/>
                <a:ea typeface="+mn-ea"/>
                <a:cs typeface="+mn-cs"/>
              </a:rPr>
              <a:t>Clip Art photo.</a:t>
            </a:r>
            <a:endParaRPr lang="en-US" sz="1200" kern="1200" dirty="0" smtClean="0">
              <a:solidFill>
                <a:schemeClr val="tx1"/>
              </a:solidFill>
              <a:effectLst/>
              <a:ea typeface="+mn-ea"/>
              <a:cs typeface="+mn-cs"/>
            </a:endParaRPr>
          </a:p>
          <a:p>
            <a:endParaRPr lang="en-US" dirty="0"/>
          </a:p>
        </p:txBody>
      </p:sp>
    </p:spTree>
    <p:extLst>
      <p:ext uri="{BB962C8B-B14F-4D97-AF65-F5344CB8AC3E}">
        <p14:creationId xmlns:p14="http://schemas.microsoft.com/office/powerpoint/2010/main" val="2330124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1875218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Clip Art photo.</a:t>
            </a:r>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5DFE2186-6DCE-4652-86D7-B5448F293949}" type="slidenum">
              <a:rPr lang="en-US" smtClean="0">
                <a:latin typeface="Calibri" panose="020F0502020204030204" pitchFamily="34" charset="0"/>
              </a:rPr>
              <a:pPr/>
              <a:t>11</a:t>
            </a:fld>
            <a:endParaRPr lang="en-US" dirty="0">
              <a:latin typeface="Calibri" panose="020F0502020204030204" pitchFamily="34" charset="0"/>
            </a:endParaRPr>
          </a:p>
        </p:txBody>
      </p:sp>
    </p:spTree>
    <p:extLst>
      <p:ext uri="{BB962C8B-B14F-4D97-AF65-F5344CB8AC3E}">
        <p14:creationId xmlns:p14="http://schemas.microsoft.com/office/powerpoint/2010/main" val="3245998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08409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5419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54230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latin typeface="Calibri" panose="020F0502020204030204" pitchFamily="34" charset="0"/>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32464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103493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0161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9529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3072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43020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E8DE3-FD93-41F4-9A80-810141BE5925}"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9229D-21D3-40E2-BAE9-08DCE91A4986}" type="slidenum">
              <a:rPr lang="en-US" smtClean="0"/>
              <a:pPr/>
              <a:t>‹#›</a:t>
            </a:fld>
            <a:endParaRPr lang="en-US"/>
          </a:p>
        </p:txBody>
      </p:sp>
    </p:spTree>
    <p:extLst>
      <p:ext uri="{BB962C8B-B14F-4D97-AF65-F5344CB8AC3E}">
        <p14:creationId xmlns:p14="http://schemas.microsoft.com/office/powerpoint/2010/main" val="39784523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200"/>
            </a:lvl1pPr>
            <a:lvl2pPr>
              <a:defRPr sz="28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657992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202340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762904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6279650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165495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25210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0596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7311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A009892A-0574-4753-B3B5-882803074C2D}" type="datetimeFigureOut">
              <a:rPr lang="en-US" smtClean="0"/>
              <a:pPr/>
              <a:t>11/5/2014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35100B4B-F5D2-44DD-9A19-A980681504E0}" type="slidenum">
              <a:rPr lang="en-US" smtClean="0"/>
              <a:pPr/>
              <a:t>‹#›</a:t>
            </a:fld>
            <a:endParaRPr lang="en-US" dirty="0"/>
          </a:p>
        </p:txBody>
      </p:sp>
    </p:spTree>
    <p:extLst>
      <p:ext uri="{BB962C8B-B14F-4D97-AF65-F5344CB8AC3E}">
        <p14:creationId xmlns:p14="http://schemas.microsoft.com/office/powerpoint/2010/main" val="608371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timing>
    <p:tnLst>
      <p:par>
        <p:cTn id="1" dur="indefinite" restart="never" nodeType="tmRoot"/>
      </p:par>
    </p:tnLst>
  </p:timing>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8.xml"/><Relationship Id="rId1" Type="http://schemas.openxmlformats.org/officeDocument/2006/relationships/tags" Target="../tags/tag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8.jpeg"/><Relationship Id="rId4" Type="http://schemas.openxmlformats.org/officeDocument/2006/relationships/hyperlink" Target="http://georgewbush-whitehouse.archives.gov/news/releases/2002/01/images/20020108-1_20020108-1-515h.html" TargetMode="Externa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NqWYJSUTDo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Moy5wfr3wpo"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9.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_avkyNOO6E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tags" Target="../tags/tag17.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8.xml"/><Relationship Id="rId1" Type="http://schemas.openxmlformats.org/officeDocument/2006/relationships/tags" Target="../tags/tag1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8.xml"/><Relationship Id="rId1" Type="http://schemas.openxmlformats.org/officeDocument/2006/relationships/tags" Target="../tags/tag21.xml"/></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L1rbKFBXyXM"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youtube.com/watch?v=Pa1DxUWMsEU"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12.wmf"/></Relationships>
</file>

<file path=ppt/slides/_rels/slide3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sn8rkxBSKt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8.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14400" y="5410200"/>
            <a:ext cx="6858000" cy="1194650"/>
          </a:xfrm>
          <a:noFill/>
          <a:ln/>
        </p:spPr>
        <p:txBody>
          <a:bodyPr lIns="90488" tIns="44450" rIns="90488" bIns="44450">
            <a:normAutofit fontScale="90000"/>
          </a:bodyPr>
          <a:lstStyle/>
          <a:p>
            <a:r>
              <a:rPr lang="en-US" b="1" spc="0" dirty="0" smtClean="0">
                <a:ln w="12700">
                  <a:noFill/>
                  <a:prstDash val="solid"/>
                </a:ln>
                <a:solidFill>
                  <a:schemeClr val="bg1"/>
                </a:solidFill>
                <a:effectLst>
                  <a:outerShdw blurRad="38100" dist="38100" dir="2700000" algn="tl">
                    <a:srgbClr val="000000">
                      <a:alpha val="43137"/>
                    </a:srgbClr>
                  </a:outerShdw>
                </a:effectLst>
              </a:rPr>
              <a:t>Chapter Ten: Education </a:t>
            </a:r>
            <a:r>
              <a:rPr lang="en-US" b="1" spc="0" dirty="0" smtClean="0">
                <a:ln w="12700">
                  <a:noFill/>
                  <a:prstDash val="solid"/>
                </a:ln>
                <a:solidFill>
                  <a:schemeClr val="bg1"/>
                </a:solidFill>
                <a:effectLst>
                  <a:outerShdw blurRad="38100" dist="38100" dir="2700000" algn="tl">
                    <a:srgbClr val="000000">
                      <a:alpha val="43137"/>
                    </a:srgbClr>
                  </a:outerShdw>
                </a:effectLst>
              </a:rPr>
              <a:t>Policy</a:t>
            </a:r>
            <a:endParaRPr lang="en-US" b="1" spc="0" dirty="0">
              <a:ln w="12700">
                <a:noFill/>
                <a:prstDash val="solid"/>
              </a:ln>
              <a:solidFill>
                <a:schemeClr val="bg1"/>
              </a:solidFill>
              <a:effectLst>
                <a:outerShdw blurRad="38100" dist="38100" dir="2700000" algn="tl">
                  <a:srgbClr val="000000">
                    <a:alpha val="43137"/>
                  </a:srgbClr>
                </a:outerShdw>
              </a:effectLst>
            </a:endParaRPr>
          </a:p>
        </p:txBody>
      </p:sp>
      <p:sp>
        <p:nvSpPr>
          <p:cNvPr id="5" name="Rectangle 11"/>
          <p:cNvSpPr>
            <a:spLocks noGrp="1" noChangeArrowheads="1"/>
          </p:cNvSpPr>
          <p:nvPr>
            <p:ph type="sldNum" sz="quarter" idx="4294967295"/>
          </p:nvPr>
        </p:nvSpPr>
        <p:spPr>
          <a:xfrm>
            <a:off x="6457950" y="6356351"/>
            <a:ext cx="2057400" cy="365125"/>
          </a:xfrm>
        </p:spPr>
        <p:txBody>
          <a:bodyPr/>
          <a:lstStyle/>
          <a:p>
            <a:fld id="{23237B07-FFBD-4E55-867F-D1AD114D0C51}" type="slidenum">
              <a:rPr lang="en-US"/>
              <a:pPr/>
              <a:t>1</a:t>
            </a:fld>
            <a:endParaRPr lang="en-US" dirty="0"/>
          </a:p>
        </p:txBody>
      </p:sp>
      <p:sp>
        <p:nvSpPr>
          <p:cNvPr id="3" name="Subtitle 2"/>
          <p:cNvSpPr>
            <a:spLocks noGrp="1"/>
          </p:cNvSpPr>
          <p:nvPr>
            <p:ph type="subTitle" idx="1"/>
          </p:nvPr>
        </p:nvSpPr>
        <p:spPr/>
        <p:txBody>
          <a:bodyPr/>
          <a:lstStyle/>
          <a:p>
            <a:endParaRPr lang="en-US"/>
          </a:p>
        </p:txBody>
      </p:sp>
    </p:spTree>
    <p:custDataLst>
      <p:tags r:id="rId1"/>
    </p:custDataLst>
    <p:extLst>
      <p:ext uri="{BB962C8B-B14F-4D97-AF65-F5344CB8AC3E}">
        <p14:creationId xmlns:p14="http://schemas.microsoft.com/office/powerpoint/2010/main" val="397389296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886700" cy="1325563"/>
          </a:xfrm>
        </p:spPr>
        <p:txBody>
          <a:bodyPr/>
          <a:lstStyle/>
          <a:p>
            <a:pPr algn="l"/>
            <a:r>
              <a:rPr lang="en-US" b="1" dirty="0" smtClean="0">
                <a:ln w="12700">
                  <a:noFill/>
                  <a:prstDash val="solid"/>
                </a:ln>
                <a:solidFill>
                  <a:schemeClr val="bg1"/>
                </a:solidFill>
              </a:rPr>
              <a:t>Government Role in K-12</a:t>
            </a:r>
            <a:endParaRPr lang="en-US" b="1" dirty="0">
              <a:ln w="12700">
                <a:noFill/>
                <a:prstDash val="solid"/>
              </a:ln>
              <a:solidFill>
                <a:schemeClr val="bg1"/>
              </a:solidFill>
            </a:endParaRPr>
          </a:p>
        </p:txBody>
      </p:sp>
      <p:sp>
        <p:nvSpPr>
          <p:cNvPr id="3" name="Content Placeholder 2"/>
          <p:cNvSpPr>
            <a:spLocks noGrp="1"/>
          </p:cNvSpPr>
          <p:nvPr>
            <p:ph idx="1"/>
          </p:nvPr>
        </p:nvSpPr>
        <p:spPr>
          <a:xfrm>
            <a:off x="838200" y="1752600"/>
            <a:ext cx="7696200" cy="4572000"/>
          </a:xfrm>
        </p:spPr>
        <p:txBody>
          <a:bodyPr>
            <a:normAutofit lnSpcReduction="10000"/>
          </a:bodyPr>
          <a:lstStyle/>
          <a:p>
            <a:r>
              <a:rPr lang="en-US" b="1" dirty="0" smtClean="0">
                <a:solidFill>
                  <a:schemeClr val="bg1"/>
                </a:solidFill>
              </a:rPr>
              <a:t>“Public education”</a:t>
            </a:r>
          </a:p>
          <a:p>
            <a:endParaRPr lang="en-US" b="1" dirty="0" smtClean="0">
              <a:solidFill>
                <a:schemeClr val="bg1"/>
              </a:solidFill>
            </a:endParaRPr>
          </a:p>
          <a:p>
            <a:r>
              <a:rPr lang="en-US" b="1" dirty="0" smtClean="0">
                <a:solidFill>
                  <a:schemeClr val="bg1"/>
                </a:solidFill>
              </a:rPr>
              <a:t>Traditionally, financed and run by state and local governments, who were aware of local needs </a:t>
            </a:r>
          </a:p>
          <a:p>
            <a:endParaRPr lang="en-US" b="1" dirty="0" smtClean="0">
              <a:solidFill>
                <a:schemeClr val="bg1"/>
              </a:solidFill>
            </a:endParaRPr>
          </a:p>
          <a:p>
            <a:r>
              <a:rPr lang="en-US" b="1" dirty="0" smtClean="0">
                <a:solidFill>
                  <a:schemeClr val="bg1"/>
                </a:solidFill>
              </a:rPr>
              <a:t>Federal role began in 1960s</a:t>
            </a:r>
          </a:p>
          <a:p>
            <a:pPr lvl="1"/>
            <a:r>
              <a:rPr lang="en-US" dirty="0" smtClean="0">
                <a:solidFill>
                  <a:schemeClr val="bg1"/>
                </a:solidFill>
              </a:rPr>
              <a:t>1965 Elementary and Secondary Education Act (ESEA) </a:t>
            </a:r>
          </a:p>
          <a:p>
            <a:pPr lvl="1"/>
            <a:r>
              <a:rPr lang="en-US" dirty="0" smtClean="0">
                <a:solidFill>
                  <a:schemeClr val="bg1"/>
                </a:solidFill>
              </a:rPr>
              <a:t>Funding for certain education programs</a:t>
            </a:r>
            <a:endParaRPr lang="en-US" dirty="0">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10</a:t>
            </a:fld>
            <a:endParaRPr lang="en-US"/>
          </a:p>
        </p:txBody>
      </p:sp>
    </p:spTree>
    <p:extLst>
      <p:ext uri="{BB962C8B-B14F-4D97-AF65-F5344CB8AC3E}">
        <p14:creationId xmlns:p14="http://schemas.microsoft.com/office/powerpoint/2010/main" val="409200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5137"/>
            <a:ext cx="7886700" cy="1325563"/>
          </a:xfrm>
        </p:spPr>
        <p:txBody>
          <a:bodyPr/>
          <a:lstStyle/>
          <a:p>
            <a:pPr algn="l"/>
            <a:r>
              <a:rPr lang="en-US" b="1" dirty="0" smtClean="0">
                <a:ln w="12700">
                  <a:noFill/>
                  <a:prstDash val="solid"/>
                </a:ln>
                <a:solidFill>
                  <a:schemeClr val="bg1"/>
                </a:solidFill>
              </a:rPr>
              <a:t>How is K-12 Education Funded?</a:t>
            </a:r>
            <a:endParaRPr lang="en-US" b="1" dirty="0">
              <a:ln w="12700">
                <a:noFill/>
                <a:prstDash val="solid"/>
              </a:ln>
              <a:solidFill>
                <a:schemeClr val="bg1"/>
              </a:solidFill>
            </a:endParaRPr>
          </a:p>
        </p:txBody>
      </p:sp>
      <p:sp>
        <p:nvSpPr>
          <p:cNvPr id="3" name="Content Placeholder 2"/>
          <p:cNvSpPr>
            <a:spLocks noGrp="1"/>
          </p:cNvSpPr>
          <p:nvPr>
            <p:ph idx="1"/>
          </p:nvPr>
        </p:nvSpPr>
        <p:spPr>
          <a:xfrm>
            <a:off x="609600" y="1828800"/>
            <a:ext cx="7675350" cy="4351338"/>
          </a:xfrm>
        </p:spPr>
        <p:txBody>
          <a:bodyPr>
            <a:normAutofit/>
          </a:bodyPr>
          <a:lstStyle/>
          <a:p>
            <a:pPr marL="507492" indent="-457200">
              <a:buFont typeface="+mj-lt"/>
              <a:buAutoNum type="arabicPeriod"/>
            </a:pPr>
            <a:r>
              <a:rPr lang="en-US" b="1" dirty="0" smtClean="0">
                <a:ln w="12700">
                  <a:noFill/>
                  <a:prstDash val="solid"/>
                </a:ln>
                <a:solidFill>
                  <a:schemeClr val="bg1"/>
                </a:solidFill>
              </a:rPr>
              <a:t>Local property taxes</a:t>
            </a:r>
          </a:p>
          <a:p>
            <a:pPr marL="850392" lvl="1" indent="-457200"/>
            <a:r>
              <a:rPr lang="en-US" b="1" dirty="0" smtClean="0">
                <a:ln w="12700">
                  <a:noFill/>
                  <a:prstDash val="solid"/>
                </a:ln>
                <a:solidFill>
                  <a:schemeClr val="bg1"/>
                </a:solidFill>
              </a:rPr>
              <a:t>About 2/5 of school funding</a:t>
            </a:r>
          </a:p>
          <a:p>
            <a:pPr marL="850392" lvl="1" indent="-457200"/>
            <a:endParaRPr lang="en-US" b="1" dirty="0" smtClean="0">
              <a:ln w="12700">
                <a:noFill/>
                <a:prstDash val="solid"/>
              </a:ln>
              <a:solidFill>
                <a:schemeClr val="bg1"/>
              </a:solidFill>
            </a:endParaRPr>
          </a:p>
          <a:p>
            <a:pPr marL="564642" indent="-514350">
              <a:buAutoNum type="arabicPeriod" startAt="2"/>
            </a:pPr>
            <a:r>
              <a:rPr lang="en-US" b="1" dirty="0" smtClean="0">
                <a:ln w="12700">
                  <a:noFill/>
                  <a:prstDash val="solid"/>
                </a:ln>
                <a:solidFill>
                  <a:schemeClr val="bg1"/>
                </a:solidFill>
              </a:rPr>
              <a:t>State funds  </a:t>
            </a:r>
          </a:p>
          <a:p>
            <a:pPr marL="850392" lvl="1" indent="-457200"/>
            <a:r>
              <a:rPr lang="en-US" b="1" dirty="0" smtClean="0">
                <a:ln w="12700">
                  <a:noFill/>
                  <a:prstDash val="solid"/>
                </a:ln>
                <a:solidFill>
                  <a:schemeClr val="bg1"/>
                </a:solidFill>
              </a:rPr>
              <a:t>Contributes about half of school funding</a:t>
            </a:r>
          </a:p>
          <a:p>
            <a:pPr marL="850392" lvl="1" indent="-457200"/>
            <a:r>
              <a:rPr lang="en-US" b="1" dirty="0" smtClean="0">
                <a:ln w="12700">
                  <a:noFill/>
                  <a:prstDash val="solid"/>
                </a:ln>
                <a:solidFill>
                  <a:schemeClr val="bg1"/>
                </a:solidFill>
              </a:rPr>
              <a:t>Every state is different</a:t>
            </a:r>
          </a:p>
          <a:p>
            <a:pPr marL="850392" lvl="1" indent="-457200"/>
            <a:endParaRPr lang="en-US" b="1" dirty="0" smtClean="0">
              <a:ln w="12700">
                <a:noFill/>
                <a:prstDash val="solid"/>
              </a:ln>
              <a:solidFill>
                <a:schemeClr val="bg1"/>
              </a:solidFill>
            </a:endParaRPr>
          </a:p>
          <a:p>
            <a:pPr marL="564642" indent="-514350">
              <a:buAutoNum type="arabicPeriod" startAt="3"/>
            </a:pPr>
            <a:r>
              <a:rPr lang="en-US" b="1" dirty="0" smtClean="0">
                <a:ln w="12700">
                  <a:noFill/>
                  <a:prstDash val="solid"/>
                </a:ln>
                <a:solidFill>
                  <a:schemeClr val="bg1"/>
                </a:solidFill>
              </a:rPr>
              <a:t>Minor amount of federal funds </a:t>
            </a:r>
          </a:p>
          <a:p>
            <a:pPr marL="850392" lvl="1" indent="-457200"/>
            <a:r>
              <a:rPr lang="en-US" b="1" dirty="0" smtClean="0">
                <a:ln w="12700">
                  <a:noFill/>
                  <a:prstDash val="solid"/>
                </a:ln>
                <a:solidFill>
                  <a:schemeClr val="bg1"/>
                </a:solidFill>
              </a:rPr>
              <a:t>Specific grants and federal programs </a:t>
            </a:r>
          </a:p>
        </p:txBody>
      </p:sp>
      <p:pic>
        <p:nvPicPr>
          <p:cNvPr id="52227" name="Picture 3" descr="C:\Users\klowry\AppData\Local\Microsoft\Windows\Temporary Internet Files\Content.IE5\JLRM4Z02\MP900442387[1].jpg"/>
          <p:cNvPicPr>
            <a:picLocks noChangeAspect="1" noChangeArrowheads="1"/>
          </p:cNvPicPr>
          <p:nvPr/>
        </p:nvPicPr>
        <p:blipFill>
          <a:blip r:embed="rId4" cstate="print"/>
          <a:srcRect/>
          <a:stretch>
            <a:fillRect/>
          </a:stretch>
        </p:blipFill>
        <p:spPr bwMode="auto">
          <a:xfrm>
            <a:off x="6172200" y="1752600"/>
            <a:ext cx="2743200" cy="1828800"/>
          </a:xfrm>
          <a:prstGeom prst="rect">
            <a:avLst/>
          </a:prstGeom>
          <a:noFill/>
        </p:spPr>
      </p:pic>
    </p:spTree>
    <p:custDataLst>
      <p:tags r:id="rId1"/>
    </p:custDataLst>
    <p:extLst>
      <p:ext uri="{BB962C8B-B14F-4D97-AF65-F5344CB8AC3E}">
        <p14:creationId xmlns:p14="http://schemas.microsoft.com/office/powerpoint/2010/main" val="21529008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1752600"/>
            <a:ext cx="7886700" cy="1325563"/>
          </a:xfrm>
        </p:spPr>
        <p:txBody>
          <a:bodyPr>
            <a:noAutofit/>
          </a:bodyPr>
          <a:lstStyle/>
          <a:p>
            <a:r>
              <a:rPr lang="en-US" sz="4800" b="1" spc="0" dirty="0" smtClean="0">
                <a:ln w="12700">
                  <a:noFill/>
                  <a:prstDash val="solid"/>
                </a:ln>
                <a:solidFill>
                  <a:schemeClr val="bg1"/>
                </a:solidFill>
              </a:rPr>
              <a:t>What Are the Policy </a:t>
            </a:r>
            <a:r>
              <a:rPr lang="en-US" sz="4800" b="1" spc="0" dirty="0" smtClean="0">
                <a:ln w="12700">
                  <a:noFill/>
                  <a:prstDash val="solid"/>
                </a:ln>
                <a:solidFill>
                  <a:schemeClr val="bg1"/>
                </a:solidFill>
              </a:rPr>
              <a:t>Issues and </a:t>
            </a:r>
            <a:r>
              <a:rPr lang="en-US" sz="4800" b="1" spc="0" dirty="0" smtClean="0">
                <a:ln w="12700">
                  <a:noFill/>
                  <a:prstDash val="solid"/>
                </a:ln>
                <a:solidFill>
                  <a:schemeClr val="bg1"/>
                </a:solidFill>
              </a:rPr>
              <a:t>Concerns?</a:t>
            </a:r>
            <a:endParaRPr lang="en-US" sz="4800" b="1" spc="0" dirty="0">
              <a:ln w="12700">
                <a:noFill/>
                <a:prstDash val="solid"/>
              </a:ln>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12</a:t>
            </a:fld>
            <a:endParaRPr lang="en-US"/>
          </a:p>
        </p:txBody>
      </p:sp>
      <p:sp>
        <p:nvSpPr>
          <p:cNvPr id="6" name="Subtitle 5"/>
          <p:cNvSpPr>
            <a:spLocks noGrp="1"/>
          </p:cNvSpPr>
          <p:nvPr>
            <p:ph type="subTitle" idx="4294967295"/>
          </p:nvPr>
        </p:nvSpPr>
        <p:spPr>
          <a:xfrm>
            <a:off x="2286000" y="3830638"/>
            <a:ext cx="6858000" cy="617537"/>
          </a:xfrm>
        </p:spPr>
        <p:txBody>
          <a:bodyPr>
            <a:normAutofit/>
          </a:bodyPr>
          <a:lstStyle/>
          <a:p>
            <a:r>
              <a:rPr lang="en-US" sz="3200" b="1" dirty="0" smtClean="0">
                <a:ln w="12700">
                  <a:noFill/>
                  <a:prstDash val="solid"/>
                </a:ln>
                <a:solidFill>
                  <a:schemeClr val="bg1"/>
                </a:solidFill>
              </a:rPr>
              <a:t>K-12</a:t>
            </a:r>
            <a:endParaRPr lang="en-US" sz="3200" b="1" dirty="0">
              <a:ln w="12700">
                <a:noFill/>
                <a:prstDash val="solid"/>
              </a:ln>
              <a:solidFill>
                <a:schemeClr val="bg1"/>
              </a:solidFill>
            </a:endParaRPr>
          </a:p>
        </p:txBody>
      </p:sp>
    </p:spTree>
    <p:extLst>
      <p:ext uri="{BB962C8B-B14F-4D97-AF65-F5344CB8AC3E}">
        <p14:creationId xmlns:p14="http://schemas.microsoft.com/office/powerpoint/2010/main" val="2406831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886700" cy="1325563"/>
          </a:xfrm>
        </p:spPr>
        <p:txBody>
          <a:bodyPr/>
          <a:lstStyle/>
          <a:p>
            <a:pPr algn="l"/>
            <a:r>
              <a:rPr lang="en-US" b="1" dirty="0" smtClean="0">
                <a:ln w="12700">
                  <a:noFill/>
                  <a:prstDash val="solid"/>
                </a:ln>
                <a:solidFill>
                  <a:schemeClr val="bg1"/>
                </a:solidFill>
              </a:rPr>
              <a:t>K-12 Funding Concerns</a:t>
            </a:r>
            <a:endParaRPr lang="en-US" b="1" dirty="0">
              <a:ln w="12700">
                <a:noFill/>
                <a:prstDash val="solid"/>
              </a:ln>
              <a:solidFill>
                <a:schemeClr val="bg1"/>
              </a:solidFill>
            </a:endParaRPr>
          </a:p>
        </p:txBody>
      </p:sp>
      <p:sp>
        <p:nvSpPr>
          <p:cNvPr id="3" name="Content Placeholder 2"/>
          <p:cNvSpPr>
            <a:spLocks noGrp="1"/>
          </p:cNvSpPr>
          <p:nvPr>
            <p:ph idx="1"/>
          </p:nvPr>
        </p:nvSpPr>
        <p:spPr>
          <a:xfrm>
            <a:off x="840000" y="1520824"/>
            <a:ext cx="7846800" cy="4727576"/>
          </a:xfrm>
        </p:spPr>
        <p:txBody>
          <a:bodyPr>
            <a:noAutofit/>
          </a:bodyPr>
          <a:lstStyle/>
          <a:p>
            <a:r>
              <a:rPr lang="en-US" sz="2800" b="1" dirty="0" smtClean="0">
                <a:ln w="12700">
                  <a:noFill/>
                  <a:prstDash val="solid"/>
                </a:ln>
                <a:solidFill>
                  <a:schemeClr val="bg1"/>
                </a:solidFill>
              </a:rPr>
              <a:t>Lack of “buoyancy” in property taxes </a:t>
            </a:r>
          </a:p>
          <a:p>
            <a:pPr lvl="1"/>
            <a:r>
              <a:rPr lang="en-US" sz="2400" b="1" dirty="0" smtClean="0">
                <a:ln w="12700">
                  <a:noFill/>
                  <a:prstDash val="solid"/>
                </a:ln>
                <a:solidFill>
                  <a:schemeClr val="bg1"/>
                </a:solidFill>
              </a:rPr>
              <a:t>Taxes held flat by local governments </a:t>
            </a:r>
          </a:p>
          <a:p>
            <a:pPr lvl="1"/>
            <a:r>
              <a:rPr lang="en-US" sz="2400" b="1" dirty="0" smtClean="0">
                <a:ln w="12700">
                  <a:noFill/>
                  <a:prstDash val="solid"/>
                </a:ln>
                <a:solidFill>
                  <a:schemeClr val="bg1"/>
                </a:solidFill>
              </a:rPr>
              <a:t>Taxes not growing with inflation of actual costs</a:t>
            </a:r>
          </a:p>
          <a:p>
            <a:pPr lvl="1"/>
            <a:endParaRPr lang="en-US" sz="2400" b="1" dirty="0" smtClean="0">
              <a:ln w="12700">
                <a:noFill/>
                <a:prstDash val="solid"/>
              </a:ln>
              <a:solidFill>
                <a:schemeClr val="bg1"/>
              </a:solidFill>
            </a:endParaRPr>
          </a:p>
          <a:p>
            <a:r>
              <a:rPr lang="en-US" sz="2800" b="1" dirty="0" smtClean="0">
                <a:ln w="12700">
                  <a:noFill/>
                  <a:prstDash val="solid"/>
                </a:ln>
                <a:solidFill>
                  <a:schemeClr val="bg1"/>
                </a:solidFill>
              </a:rPr>
              <a:t>How much should the state provide?  </a:t>
            </a:r>
          </a:p>
          <a:p>
            <a:pPr lvl="1"/>
            <a:r>
              <a:rPr lang="en-US" sz="2400" b="1" dirty="0" smtClean="0">
                <a:ln w="12700">
                  <a:noFill/>
                  <a:prstDash val="solid"/>
                </a:ln>
                <a:solidFill>
                  <a:schemeClr val="bg1"/>
                </a:solidFill>
              </a:rPr>
              <a:t>50% now  …  historically much more </a:t>
            </a:r>
          </a:p>
          <a:p>
            <a:pPr lvl="1"/>
            <a:endParaRPr lang="en-US" sz="2400" b="1" dirty="0" smtClean="0">
              <a:ln w="12700">
                <a:noFill/>
                <a:prstDash val="solid"/>
              </a:ln>
              <a:solidFill>
                <a:schemeClr val="bg1"/>
              </a:solidFill>
            </a:endParaRPr>
          </a:p>
          <a:p>
            <a:r>
              <a:rPr lang="en-US" sz="2800" b="1" dirty="0" smtClean="0">
                <a:ln w="12700">
                  <a:noFill/>
                  <a:prstDash val="solid"/>
                </a:ln>
                <a:solidFill>
                  <a:schemeClr val="bg1"/>
                </a:solidFill>
              </a:rPr>
              <a:t>Equity issue</a:t>
            </a:r>
          </a:p>
          <a:p>
            <a:pPr lvl="1"/>
            <a:r>
              <a:rPr lang="en-US" sz="2400" b="1" dirty="0" smtClean="0">
                <a:ln w="12700">
                  <a:noFill/>
                  <a:prstDash val="solid"/>
                </a:ln>
                <a:solidFill>
                  <a:schemeClr val="bg1"/>
                </a:solidFill>
              </a:rPr>
              <a:t>Quality of education in urban and rural areas</a:t>
            </a:r>
          </a:p>
          <a:p>
            <a:pPr lvl="1"/>
            <a:endParaRPr lang="en-US" sz="2400" b="1" dirty="0" smtClean="0">
              <a:ln w="12700">
                <a:noFill/>
                <a:prstDash val="solid"/>
              </a:ln>
              <a:solidFill>
                <a:schemeClr val="bg1"/>
              </a:solidFill>
            </a:endParaRPr>
          </a:p>
          <a:p>
            <a:r>
              <a:rPr lang="en-US" sz="2800" b="1" dirty="0" smtClean="0">
                <a:ln w="12700">
                  <a:noFill/>
                  <a:prstDash val="solid"/>
                </a:ln>
                <a:solidFill>
                  <a:schemeClr val="bg1"/>
                </a:solidFill>
              </a:rPr>
              <a:t>How does your state finance K-12 education? </a:t>
            </a:r>
          </a:p>
          <a:p>
            <a:endParaRPr lang="en-US" dirty="0"/>
          </a:p>
        </p:txBody>
      </p:sp>
    </p:spTree>
    <p:custDataLst>
      <p:tags r:id="rId1"/>
    </p:custDataLst>
    <p:extLst>
      <p:ext uri="{BB962C8B-B14F-4D97-AF65-F5344CB8AC3E}">
        <p14:creationId xmlns:p14="http://schemas.microsoft.com/office/powerpoint/2010/main" val="5785812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533400"/>
            <a:ext cx="8134350" cy="1325563"/>
          </a:xfrm>
        </p:spPr>
        <p:txBody>
          <a:bodyPr>
            <a:normAutofit/>
          </a:bodyPr>
          <a:lstStyle/>
          <a:p>
            <a:r>
              <a:rPr lang="en-US" b="1" dirty="0" smtClean="0">
                <a:ln w="12700">
                  <a:noFill/>
                  <a:prstDash val="solid"/>
                </a:ln>
                <a:solidFill>
                  <a:schemeClr val="bg1"/>
                </a:solidFill>
              </a:rPr>
              <a:t>UNESCO Program Requirements</a:t>
            </a:r>
            <a:endParaRPr lang="en-US" b="1" dirty="0">
              <a:ln w="12700">
                <a:noFill/>
                <a:prstDash val="solid"/>
              </a:ln>
              <a:solidFill>
                <a:schemeClr val="bg1"/>
              </a:solidFill>
            </a:endParaRPr>
          </a:p>
        </p:txBody>
      </p:sp>
      <p:sp>
        <p:nvSpPr>
          <p:cNvPr id="6" name="Content Placeholder 5"/>
          <p:cNvSpPr>
            <a:spLocks noGrp="1"/>
          </p:cNvSpPr>
          <p:nvPr>
            <p:ph idx="1"/>
          </p:nvPr>
        </p:nvSpPr>
        <p:spPr>
          <a:xfrm>
            <a:off x="533400" y="1600200"/>
            <a:ext cx="8382000" cy="4879975"/>
          </a:xfrm>
        </p:spPr>
        <p:txBody>
          <a:bodyPr>
            <a:noAutofit/>
          </a:bodyPr>
          <a:lstStyle/>
          <a:p>
            <a:r>
              <a:rPr lang="en-US" sz="2600" b="1" dirty="0" smtClean="0">
                <a:ln w="12700">
                  <a:noFill/>
                  <a:prstDash val="solid"/>
                </a:ln>
                <a:solidFill>
                  <a:schemeClr val="bg1"/>
                </a:solidFill>
              </a:rPr>
              <a:t>Healthy children</a:t>
            </a:r>
          </a:p>
          <a:p>
            <a:r>
              <a:rPr lang="en-US" sz="2600" b="1" dirty="0" smtClean="0">
                <a:ln w="12700">
                  <a:noFill/>
                  <a:prstDash val="solid"/>
                </a:ln>
                <a:solidFill>
                  <a:schemeClr val="bg1"/>
                </a:solidFill>
              </a:rPr>
              <a:t>Well-trained </a:t>
            </a:r>
            <a:r>
              <a:rPr lang="en-US" sz="2600" b="1" dirty="0" smtClean="0">
                <a:ln w="12700">
                  <a:noFill/>
                  <a:prstDash val="solid"/>
                </a:ln>
                <a:solidFill>
                  <a:schemeClr val="bg1"/>
                </a:solidFill>
              </a:rPr>
              <a:t>teachers; active learning</a:t>
            </a:r>
          </a:p>
          <a:p>
            <a:r>
              <a:rPr lang="en-US" sz="2600" b="1" dirty="0" smtClean="0">
                <a:ln w="12700">
                  <a:noFill/>
                  <a:prstDash val="solid"/>
                </a:ln>
                <a:solidFill>
                  <a:schemeClr val="bg1"/>
                </a:solidFill>
              </a:rPr>
              <a:t>Adequate </a:t>
            </a:r>
            <a:r>
              <a:rPr lang="en-US" sz="2600" b="1" dirty="0" smtClean="0">
                <a:ln w="12700">
                  <a:noFill/>
                  <a:prstDash val="solid"/>
                </a:ln>
                <a:solidFill>
                  <a:schemeClr val="bg1"/>
                </a:solidFill>
              </a:rPr>
              <a:t>facilities and equipment</a:t>
            </a:r>
          </a:p>
          <a:p>
            <a:r>
              <a:rPr lang="en-US" sz="2600" b="1" dirty="0" smtClean="0">
                <a:ln w="12700">
                  <a:noFill/>
                  <a:prstDash val="solid"/>
                </a:ln>
                <a:solidFill>
                  <a:schemeClr val="bg1"/>
                </a:solidFill>
              </a:rPr>
              <a:t>Strong </a:t>
            </a:r>
            <a:r>
              <a:rPr lang="en-US" sz="2600" b="1" dirty="0" smtClean="0">
                <a:ln w="12700">
                  <a:noFill/>
                  <a:prstDash val="solid"/>
                </a:ln>
                <a:solidFill>
                  <a:schemeClr val="bg1"/>
                </a:solidFill>
              </a:rPr>
              <a:t>curriculum</a:t>
            </a:r>
          </a:p>
          <a:p>
            <a:r>
              <a:rPr lang="en-US" sz="2600" b="1" dirty="0" smtClean="0">
                <a:ln w="12700">
                  <a:noFill/>
                  <a:prstDash val="solid"/>
                </a:ln>
                <a:solidFill>
                  <a:schemeClr val="bg1"/>
                </a:solidFill>
              </a:rPr>
              <a:t>Welcoming </a:t>
            </a:r>
            <a:r>
              <a:rPr lang="en-US" sz="2600" b="1" dirty="0" smtClean="0">
                <a:ln w="12700">
                  <a:noFill/>
                  <a:prstDash val="solid"/>
                </a:ln>
                <a:solidFill>
                  <a:schemeClr val="bg1"/>
                </a:solidFill>
              </a:rPr>
              <a:t>environment</a:t>
            </a:r>
          </a:p>
          <a:p>
            <a:r>
              <a:rPr lang="en-US" sz="2600" b="1" dirty="0" smtClean="0">
                <a:ln w="12700">
                  <a:noFill/>
                  <a:prstDash val="solid"/>
                </a:ln>
                <a:solidFill>
                  <a:schemeClr val="bg1"/>
                </a:solidFill>
              </a:rPr>
              <a:t>Clear </a:t>
            </a:r>
            <a:r>
              <a:rPr lang="en-US" sz="2600" b="1" dirty="0" smtClean="0">
                <a:ln w="12700">
                  <a:noFill/>
                  <a:prstDash val="solid"/>
                </a:ln>
                <a:solidFill>
                  <a:schemeClr val="bg1"/>
                </a:solidFill>
              </a:rPr>
              <a:t>and accurate assessment of learning</a:t>
            </a:r>
          </a:p>
          <a:p>
            <a:r>
              <a:rPr lang="en-US" sz="2600" b="1" dirty="0" smtClean="0">
                <a:ln w="12700">
                  <a:noFill/>
                  <a:prstDash val="solid"/>
                </a:ln>
                <a:solidFill>
                  <a:schemeClr val="bg1"/>
                </a:solidFill>
              </a:rPr>
              <a:t>Participatory </a:t>
            </a:r>
            <a:r>
              <a:rPr lang="en-US" sz="2600" b="1" dirty="0" smtClean="0">
                <a:ln w="12700">
                  <a:noFill/>
                  <a:prstDash val="solid"/>
                </a:ln>
                <a:solidFill>
                  <a:schemeClr val="bg1"/>
                </a:solidFill>
              </a:rPr>
              <a:t>governance and management</a:t>
            </a:r>
          </a:p>
          <a:p>
            <a:r>
              <a:rPr lang="en-US" sz="2600" b="1" dirty="0" smtClean="0">
                <a:ln w="12700">
                  <a:noFill/>
                  <a:prstDash val="solid"/>
                </a:ln>
                <a:solidFill>
                  <a:schemeClr val="bg1"/>
                </a:solidFill>
              </a:rPr>
              <a:t>Engagement </a:t>
            </a:r>
            <a:r>
              <a:rPr lang="en-US" sz="2600" b="1" dirty="0" smtClean="0">
                <a:ln w="12700">
                  <a:noFill/>
                  <a:prstDash val="solid"/>
                </a:ln>
                <a:solidFill>
                  <a:schemeClr val="bg1"/>
                </a:solidFill>
              </a:rPr>
              <a:t>with community</a:t>
            </a:r>
            <a:endParaRPr lang="en-US" sz="2600" dirty="0">
              <a:ln w="12700">
                <a:noFill/>
                <a:prstDash val="solid"/>
              </a:ln>
              <a:solidFill>
                <a:schemeClr val="bg1"/>
              </a:solidFill>
            </a:endParaRPr>
          </a:p>
        </p:txBody>
      </p:sp>
    </p:spTree>
    <p:extLst>
      <p:ext uri="{BB962C8B-B14F-4D97-AF65-F5344CB8AC3E}">
        <p14:creationId xmlns:p14="http://schemas.microsoft.com/office/powerpoint/2010/main" val="13868353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8499" y="4495800"/>
            <a:ext cx="8655501" cy="1828800"/>
          </a:xfrm>
        </p:spPr>
        <p:txBody>
          <a:bodyPr>
            <a:normAutofit fontScale="90000"/>
          </a:bodyPr>
          <a:lstStyle/>
          <a:p>
            <a:r>
              <a:rPr lang="en-US" b="1" spc="0" dirty="0" smtClean="0">
                <a:ln w="12700">
                  <a:noFill/>
                  <a:prstDash val="solid"/>
                </a:ln>
                <a:solidFill>
                  <a:srgbClr val="002060"/>
                </a:solidFill>
                <a:effectLst>
                  <a:outerShdw blurRad="38100" dist="38100" dir="2700000" algn="tl">
                    <a:srgbClr val="000000">
                      <a:alpha val="43137"/>
                    </a:srgbClr>
                  </a:outerShdw>
                </a:effectLst>
              </a:rPr>
              <a:t>What Was the Quality </a:t>
            </a:r>
            <a:br>
              <a:rPr lang="en-US" b="1" spc="0" dirty="0" smtClean="0">
                <a:ln w="12700">
                  <a:noFill/>
                  <a:prstDash val="solid"/>
                </a:ln>
                <a:solidFill>
                  <a:srgbClr val="002060"/>
                </a:solidFill>
                <a:effectLst>
                  <a:outerShdw blurRad="38100" dist="38100" dir="2700000" algn="tl">
                    <a:srgbClr val="000000">
                      <a:alpha val="43137"/>
                    </a:srgbClr>
                  </a:outerShdw>
                </a:effectLst>
              </a:rPr>
            </a:br>
            <a:r>
              <a:rPr lang="en-US" b="1" spc="0" dirty="0" smtClean="0">
                <a:ln w="12700">
                  <a:noFill/>
                  <a:prstDash val="solid"/>
                </a:ln>
                <a:solidFill>
                  <a:srgbClr val="002060"/>
                </a:solidFill>
                <a:effectLst>
                  <a:outerShdw blurRad="38100" dist="38100" dir="2700000" algn="tl">
                    <a:srgbClr val="000000">
                      <a:alpha val="43137"/>
                    </a:srgbClr>
                  </a:outerShdw>
                </a:effectLst>
              </a:rPr>
              <a:t>of Your K-12 Education? </a:t>
            </a:r>
            <a:endParaRPr lang="en-US" b="1" spc="0" dirty="0">
              <a:ln w="12700">
                <a:noFill/>
                <a:prstDash val="solid"/>
              </a:ln>
              <a:solidFill>
                <a:srgbClr val="002060"/>
              </a:solidFill>
              <a:effectLst>
                <a:outerShdw blurRad="38100" dist="38100" dir="2700000" algn="tl">
                  <a:srgbClr val="000000">
                    <a:alpha val="43137"/>
                  </a:srgbClr>
                </a:outerShdw>
              </a:effectLst>
            </a:endParaRPr>
          </a:p>
        </p:txBody>
      </p:sp>
      <p:sp>
        <p:nvSpPr>
          <p:cNvPr id="5" name="Subtitle 4"/>
          <p:cNvSpPr>
            <a:spLocks noGrp="1"/>
          </p:cNvSpPr>
          <p:nvPr>
            <p:ph type="body" idx="1"/>
          </p:nvPr>
        </p:nvSpPr>
        <p:spPr/>
        <p:txBody>
          <a:bodyPr>
            <a:normAutofit/>
          </a:bodyPr>
          <a:lstStyle/>
          <a:p>
            <a:r>
              <a:rPr lang="en-US" sz="3200" b="1" dirty="0" smtClean="0">
                <a:ln w="12700">
                  <a:noFill/>
                  <a:prstDash val="solid"/>
                </a:ln>
                <a:solidFill>
                  <a:srgbClr val="002060"/>
                </a:solidFill>
                <a:effectLst>
                  <a:outerShdw blurRad="38100" dist="38100" dir="2700000" algn="tl">
                    <a:srgbClr val="000000">
                      <a:alpha val="43137"/>
                    </a:srgbClr>
                  </a:outerShdw>
                </a:effectLst>
              </a:rPr>
              <a:t>Discussion</a:t>
            </a:r>
            <a:endParaRPr lang="en-US" sz="3200" b="1" dirty="0">
              <a:ln w="12700">
                <a:noFill/>
                <a:prstDash val="solid"/>
              </a:ln>
              <a:solidFill>
                <a:srgbClr val="002060"/>
              </a:solidFill>
              <a:effectLst>
                <a:outerShdw blurRad="38100" dist="38100" dir="2700000" algn="tl">
                  <a:srgbClr val="000000">
                    <a:alpha val="43137"/>
                  </a:srgbClr>
                </a:outerShdw>
              </a:effectLst>
            </a:endParaRPr>
          </a:p>
        </p:txBody>
      </p:sp>
      <p:pic>
        <p:nvPicPr>
          <p:cNvPr id="1029" name="Picture 5" descr="C:\Users\ahughes\AppData\Local\Microsoft\Windows\Temporary Internet Files\Content.IE5\KPE60LHG\MP90042259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57626" y="1066801"/>
            <a:ext cx="4573787" cy="30480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8658901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86700" cy="1325563"/>
          </a:xfrm>
        </p:spPr>
        <p:txBody>
          <a:bodyPr>
            <a:normAutofit/>
          </a:bodyPr>
          <a:lstStyle/>
          <a:p>
            <a:pPr algn="l"/>
            <a:r>
              <a:rPr lang="en-US" b="1" dirty="0" smtClean="0">
                <a:ln w="12700">
                  <a:noFill/>
                  <a:prstDash val="solid"/>
                </a:ln>
                <a:solidFill>
                  <a:schemeClr val="bg1"/>
                </a:solidFill>
              </a:rPr>
              <a:t>Quality Issues in K-12 Education</a:t>
            </a:r>
            <a:endParaRPr lang="en-US" b="1" dirty="0">
              <a:ln w="12700">
                <a:noFill/>
                <a:prstDash val="solid"/>
              </a:ln>
              <a:solidFill>
                <a:schemeClr val="bg1"/>
              </a:solidFill>
            </a:endParaRPr>
          </a:p>
        </p:txBody>
      </p:sp>
      <p:sp>
        <p:nvSpPr>
          <p:cNvPr id="3" name="Text Placeholder 2"/>
          <p:cNvSpPr>
            <a:spLocks noGrp="1"/>
          </p:cNvSpPr>
          <p:nvPr>
            <p:ph type="body" idx="1"/>
          </p:nvPr>
        </p:nvSpPr>
        <p:spPr>
          <a:xfrm>
            <a:off x="838200" y="1828800"/>
            <a:ext cx="7696200" cy="3352800"/>
          </a:xfrm>
        </p:spPr>
        <p:txBody>
          <a:bodyPr>
            <a:normAutofit/>
          </a:bodyPr>
          <a:lstStyle/>
          <a:p>
            <a:r>
              <a:rPr lang="en-US" sz="3200" b="1" dirty="0" smtClean="0">
                <a:ln w="12700">
                  <a:noFill/>
                  <a:prstDash val="solid"/>
                </a:ln>
                <a:solidFill>
                  <a:schemeClr val="bg1"/>
                </a:solidFill>
              </a:rPr>
              <a:t>Declining academic performance</a:t>
            </a:r>
          </a:p>
          <a:p>
            <a:pPr lvl="1"/>
            <a:r>
              <a:rPr lang="en-US" sz="2800" b="1" dirty="0" smtClean="0">
                <a:ln w="12700">
                  <a:noFill/>
                  <a:prstDash val="solid"/>
                </a:ln>
                <a:solidFill>
                  <a:schemeClr val="bg1"/>
                </a:solidFill>
              </a:rPr>
              <a:t>Graduation rates, reading scores</a:t>
            </a:r>
          </a:p>
          <a:p>
            <a:pPr lvl="1"/>
            <a:r>
              <a:rPr lang="en-US" sz="2800" b="1" dirty="0" smtClean="0">
                <a:ln w="12700">
                  <a:noFill/>
                  <a:prstDash val="solid"/>
                </a:ln>
                <a:solidFill>
                  <a:schemeClr val="bg1"/>
                </a:solidFill>
              </a:rPr>
              <a:t>Racial, economic, disability, and gender gaps</a:t>
            </a:r>
          </a:p>
          <a:p>
            <a:pPr lvl="1"/>
            <a:endParaRPr lang="en-US" sz="2800" b="1" dirty="0" smtClean="0">
              <a:ln w="12700">
                <a:noFill/>
                <a:prstDash val="solid"/>
              </a:ln>
              <a:solidFill>
                <a:schemeClr val="bg1"/>
              </a:solidFill>
            </a:endParaRPr>
          </a:p>
          <a:p>
            <a:r>
              <a:rPr lang="en-US" sz="3200" b="1" dirty="0" smtClean="0">
                <a:ln w="12700">
                  <a:noFill/>
                  <a:prstDash val="solid"/>
                </a:ln>
                <a:solidFill>
                  <a:schemeClr val="bg1"/>
                </a:solidFill>
              </a:rPr>
              <a:t>Quality of schools in poor rural and urban areas</a:t>
            </a:r>
          </a:p>
        </p:txBody>
      </p:sp>
    </p:spTree>
    <p:custDataLst>
      <p:tags r:id="rId1"/>
    </p:custDataLst>
    <p:extLst>
      <p:ext uri="{BB962C8B-B14F-4D97-AF65-F5344CB8AC3E}">
        <p14:creationId xmlns:p14="http://schemas.microsoft.com/office/powerpoint/2010/main" val="23075097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886700" cy="1325563"/>
          </a:xfrm>
        </p:spPr>
        <p:txBody>
          <a:bodyPr>
            <a:normAutofit/>
          </a:bodyPr>
          <a:lstStyle/>
          <a:p>
            <a:pPr algn="l"/>
            <a:r>
              <a:rPr lang="en-US" b="1" dirty="0" smtClean="0">
                <a:ln w="12700">
                  <a:noFill/>
                  <a:prstDash val="solid"/>
                </a:ln>
                <a:solidFill>
                  <a:schemeClr val="bg1"/>
                </a:solidFill>
              </a:rPr>
              <a:t>No Child Left Behind (2002)</a:t>
            </a:r>
            <a:endParaRPr lang="en-US" b="1" dirty="0">
              <a:ln w="12700">
                <a:noFill/>
                <a:prstDash val="solid"/>
              </a:ln>
              <a:solidFill>
                <a:schemeClr val="bg1"/>
              </a:solidFill>
            </a:endParaRPr>
          </a:p>
        </p:txBody>
      </p:sp>
      <p:sp>
        <p:nvSpPr>
          <p:cNvPr id="3" name="Content Placeholder 2"/>
          <p:cNvSpPr>
            <a:spLocks noGrp="1"/>
          </p:cNvSpPr>
          <p:nvPr>
            <p:ph idx="1"/>
          </p:nvPr>
        </p:nvSpPr>
        <p:spPr>
          <a:xfrm>
            <a:off x="533400" y="1447800"/>
            <a:ext cx="8305800" cy="4956175"/>
          </a:xfrm>
        </p:spPr>
        <p:txBody>
          <a:bodyPr>
            <a:normAutofit/>
          </a:bodyPr>
          <a:lstStyle/>
          <a:p>
            <a:r>
              <a:rPr lang="en-US" sz="2600" b="1" dirty="0" smtClean="0">
                <a:ln w="12700">
                  <a:noFill/>
                  <a:prstDash val="solid"/>
                </a:ln>
                <a:solidFill>
                  <a:schemeClr val="bg1"/>
                </a:solidFill>
              </a:rPr>
              <a:t>Until this, there was minimal federal </a:t>
            </a:r>
            <a:r>
              <a:rPr lang="en-US" sz="2600" b="1" dirty="0" err="1" smtClean="0">
                <a:ln w="12700">
                  <a:noFill/>
                  <a:prstDash val="solid"/>
                </a:ln>
                <a:solidFill>
                  <a:schemeClr val="bg1"/>
                </a:solidFill>
              </a:rPr>
              <a:t>gov’t</a:t>
            </a:r>
            <a:r>
              <a:rPr lang="en-US" sz="2600" b="1" dirty="0" smtClean="0">
                <a:ln w="12700">
                  <a:noFill/>
                  <a:prstDash val="solid"/>
                </a:ln>
                <a:solidFill>
                  <a:schemeClr val="bg1"/>
                </a:solidFill>
              </a:rPr>
              <a:t> involvement</a:t>
            </a:r>
          </a:p>
          <a:p>
            <a:r>
              <a:rPr lang="en-US" sz="2600" b="1" dirty="0" smtClean="0">
                <a:ln w="12700">
                  <a:noFill/>
                  <a:prstDash val="solid"/>
                </a:ln>
                <a:solidFill>
                  <a:schemeClr val="bg1"/>
                </a:solidFill>
              </a:rPr>
              <a:t>Greater </a:t>
            </a:r>
            <a:r>
              <a:rPr lang="en-US" sz="2600" b="1" u="sng" dirty="0" smtClean="0">
                <a:ln w="12700">
                  <a:noFill/>
                  <a:prstDash val="solid"/>
                </a:ln>
                <a:solidFill>
                  <a:schemeClr val="bg1"/>
                </a:solidFill>
              </a:rPr>
              <a:t>accountability</a:t>
            </a:r>
            <a:r>
              <a:rPr lang="en-US" sz="2600" b="1" dirty="0" smtClean="0">
                <a:ln w="12700">
                  <a:noFill/>
                  <a:prstDash val="solid"/>
                </a:ln>
                <a:solidFill>
                  <a:schemeClr val="bg1"/>
                </a:solidFill>
              </a:rPr>
              <a:t> for schools </a:t>
            </a:r>
          </a:p>
          <a:p>
            <a:pPr lvl="1"/>
            <a:r>
              <a:rPr lang="en-US" sz="2600" b="1" dirty="0">
                <a:ln w="12700">
                  <a:noFill/>
                  <a:prstDash val="solid"/>
                </a:ln>
                <a:solidFill>
                  <a:schemeClr val="bg1"/>
                </a:solidFill>
              </a:rPr>
              <a:t>Statewide proficiency testing</a:t>
            </a:r>
          </a:p>
          <a:p>
            <a:pPr lvl="1"/>
            <a:r>
              <a:rPr lang="en-US" sz="2600" b="1" dirty="0" smtClean="0">
                <a:ln w="12700">
                  <a:noFill/>
                  <a:prstDash val="solid"/>
                </a:ln>
                <a:solidFill>
                  <a:schemeClr val="bg1"/>
                </a:solidFill>
              </a:rPr>
              <a:t>All </a:t>
            </a:r>
            <a:r>
              <a:rPr lang="en-US" sz="2600" b="1" dirty="0">
                <a:ln w="12700">
                  <a:noFill/>
                  <a:prstDash val="solid"/>
                </a:ln>
                <a:solidFill>
                  <a:schemeClr val="bg1"/>
                </a:solidFill>
              </a:rPr>
              <a:t>students “Proficient” </a:t>
            </a:r>
            <a:r>
              <a:rPr lang="en-US" sz="2600" b="1" dirty="0" smtClean="0">
                <a:ln w="12700">
                  <a:noFill/>
                  <a:prstDash val="solid"/>
                </a:ln>
                <a:solidFill>
                  <a:schemeClr val="bg1"/>
                </a:solidFill>
              </a:rPr>
              <a:t>– 2014</a:t>
            </a:r>
          </a:p>
          <a:p>
            <a:r>
              <a:rPr lang="en-US" sz="2600" b="1" dirty="0" smtClean="0">
                <a:ln w="12700">
                  <a:noFill/>
                  <a:prstDash val="solid"/>
                </a:ln>
                <a:solidFill>
                  <a:schemeClr val="bg1"/>
                </a:solidFill>
              </a:rPr>
              <a:t>Strengthen </a:t>
            </a:r>
            <a:r>
              <a:rPr lang="en-US" sz="2600" b="1" dirty="0" smtClean="0">
                <a:ln w="12700">
                  <a:noFill/>
                  <a:prstDash val="solid"/>
                </a:ln>
                <a:solidFill>
                  <a:schemeClr val="bg1"/>
                </a:solidFill>
              </a:rPr>
              <a:t>teacher quality</a:t>
            </a:r>
          </a:p>
          <a:p>
            <a:r>
              <a:rPr lang="en-US" sz="2600" b="1" dirty="0" smtClean="0">
                <a:ln w="12700">
                  <a:noFill/>
                  <a:prstDash val="solid"/>
                </a:ln>
                <a:solidFill>
                  <a:schemeClr val="bg1"/>
                </a:solidFill>
              </a:rPr>
              <a:t>Sanction </a:t>
            </a:r>
            <a:r>
              <a:rPr lang="en-US" sz="2600" b="1" dirty="0" smtClean="0">
                <a:ln w="12700">
                  <a:noFill/>
                  <a:prstDash val="solid"/>
                </a:ln>
                <a:solidFill>
                  <a:schemeClr val="bg1"/>
                </a:solidFill>
              </a:rPr>
              <a:t>schools that </a:t>
            </a:r>
            <a:r>
              <a:rPr lang="en-US" sz="2600" b="1" dirty="0" smtClean="0">
                <a:ln w="12700">
                  <a:noFill/>
                  <a:prstDash val="solid"/>
                </a:ln>
                <a:solidFill>
                  <a:schemeClr val="bg1"/>
                </a:solidFill>
              </a:rPr>
              <a:t>don’t show </a:t>
            </a:r>
            <a:r>
              <a:rPr lang="en-US" sz="2600" b="1" dirty="0" smtClean="0">
                <a:ln w="12700">
                  <a:noFill/>
                  <a:prstDash val="solid"/>
                </a:ln>
                <a:solidFill>
                  <a:schemeClr val="bg1"/>
                </a:solidFill>
              </a:rPr>
              <a:t>“Adequate Progress”</a:t>
            </a:r>
            <a:endParaRPr lang="en-US" sz="2600" b="1" u="sng" dirty="0" smtClean="0">
              <a:ln w="12700">
                <a:noFill/>
                <a:prstDash val="solid"/>
              </a:ln>
              <a:solidFill>
                <a:schemeClr val="bg1"/>
              </a:solidFill>
            </a:endParaRPr>
          </a:p>
          <a:p>
            <a:pPr>
              <a:buNone/>
            </a:pPr>
            <a:endParaRPr lang="en-US" sz="2800" dirty="0"/>
          </a:p>
        </p:txBody>
      </p:sp>
      <p:pic>
        <p:nvPicPr>
          <p:cNvPr id="41988" name="Picture 4" descr="Visiting Hamilton High School in Hamilton, Ohio, Jan. 8, President George W. Bush signs into law historic, bi-partisan education legislation. On hand for the signing are Democratic Rep. George Miller of California (far left), Democratic U.S. Sen. Edward Kennedy of Massachusetts (center, left), Secretary of Education Rod Paige (center, behind President Bush), Republican Rep. John Boehner of Ohio, and Republican Sen. Judd Gregg of New Hampshire (not pictured). White House photo by Paul Morse.">
            <a:hlinkClick r:id="rId4"/>
          </p:cNvPr>
          <p:cNvPicPr>
            <a:picLocks noChangeAspect="1" noChangeArrowheads="1"/>
          </p:cNvPicPr>
          <p:nvPr/>
        </p:nvPicPr>
        <p:blipFill>
          <a:blip r:embed="rId5" cstate="print"/>
          <a:srcRect/>
          <a:stretch>
            <a:fillRect/>
          </a:stretch>
        </p:blipFill>
        <p:spPr bwMode="auto">
          <a:xfrm>
            <a:off x="3048000" y="4114800"/>
            <a:ext cx="3657599" cy="2625969"/>
          </a:xfrm>
          <a:prstGeom prst="rect">
            <a:avLst/>
          </a:prstGeom>
          <a:noFill/>
        </p:spPr>
      </p:pic>
    </p:spTree>
    <p:custDataLst>
      <p:tags r:id="rId1"/>
    </p:custDataLst>
    <p:extLst>
      <p:ext uri="{BB962C8B-B14F-4D97-AF65-F5344CB8AC3E}">
        <p14:creationId xmlns:p14="http://schemas.microsoft.com/office/powerpoint/2010/main" val="8518020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10550" cy="1325563"/>
          </a:xfrm>
        </p:spPr>
        <p:txBody>
          <a:bodyPr/>
          <a:lstStyle/>
          <a:p>
            <a:pPr algn="l"/>
            <a:r>
              <a:rPr lang="en-US" b="1" dirty="0" smtClean="0">
                <a:ln w="12700">
                  <a:noFill/>
                  <a:prstDash val="solid"/>
                </a:ln>
                <a:solidFill>
                  <a:schemeClr val="bg1"/>
                </a:solidFill>
              </a:rPr>
              <a:t>Possible Reform Approaches: Overview</a:t>
            </a:r>
            <a:endParaRPr lang="en-US" b="1" dirty="0">
              <a:ln w="12700">
                <a:noFill/>
                <a:prstDash val="solid"/>
              </a:ln>
              <a:solidFill>
                <a:schemeClr val="bg1"/>
              </a:solidFill>
            </a:endParaRPr>
          </a:p>
        </p:txBody>
      </p:sp>
      <p:sp>
        <p:nvSpPr>
          <p:cNvPr id="3" name="Content Placeholder 2"/>
          <p:cNvSpPr>
            <a:spLocks noGrp="1"/>
          </p:cNvSpPr>
          <p:nvPr>
            <p:ph idx="1"/>
          </p:nvPr>
        </p:nvSpPr>
        <p:spPr>
          <a:xfrm>
            <a:off x="838200" y="1828800"/>
            <a:ext cx="7772400" cy="4724400"/>
          </a:xfrm>
        </p:spPr>
        <p:txBody>
          <a:bodyPr>
            <a:normAutofit fontScale="92500" lnSpcReduction="10000"/>
          </a:bodyPr>
          <a:lstStyle/>
          <a:p>
            <a:r>
              <a:rPr lang="en-US" b="1" dirty="0">
                <a:ln w="12700">
                  <a:noFill/>
                  <a:prstDash val="solid"/>
                </a:ln>
                <a:solidFill>
                  <a:schemeClr val="bg1"/>
                </a:solidFill>
              </a:rPr>
              <a:t>Market-based approaches</a:t>
            </a:r>
          </a:p>
          <a:p>
            <a:pPr lvl="1"/>
            <a:r>
              <a:rPr lang="en-US" b="1" dirty="0">
                <a:ln w="12700">
                  <a:noFill/>
                  <a:prstDash val="solid"/>
                </a:ln>
                <a:solidFill>
                  <a:schemeClr val="bg1"/>
                </a:solidFill>
              </a:rPr>
              <a:t>Charter schools</a:t>
            </a:r>
          </a:p>
          <a:p>
            <a:pPr lvl="1"/>
            <a:r>
              <a:rPr lang="en-US" sz="2800" b="1" dirty="0" smtClean="0">
                <a:ln w="12700">
                  <a:noFill/>
                  <a:prstDash val="solid"/>
                </a:ln>
                <a:solidFill>
                  <a:schemeClr val="bg1"/>
                </a:solidFill>
              </a:rPr>
              <a:t>School choice</a:t>
            </a:r>
          </a:p>
          <a:p>
            <a:pPr lvl="1"/>
            <a:endParaRPr lang="en-US" sz="2800" b="1" dirty="0">
              <a:ln w="12700">
                <a:noFill/>
                <a:prstDash val="solid"/>
              </a:ln>
              <a:solidFill>
                <a:schemeClr val="bg1"/>
              </a:solidFill>
            </a:endParaRPr>
          </a:p>
          <a:p>
            <a:r>
              <a:rPr lang="en-US" b="1" dirty="0" smtClean="0">
                <a:ln w="12700">
                  <a:noFill/>
                  <a:prstDash val="solid"/>
                </a:ln>
                <a:solidFill>
                  <a:schemeClr val="bg1"/>
                </a:solidFill>
              </a:rPr>
              <a:t>Teacher </a:t>
            </a:r>
            <a:r>
              <a:rPr lang="en-US" b="1" dirty="0">
                <a:ln w="12700">
                  <a:noFill/>
                  <a:prstDash val="solid"/>
                </a:ln>
                <a:solidFill>
                  <a:schemeClr val="bg1"/>
                </a:solidFill>
              </a:rPr>
              <a:t>quality approaches</a:t>
            </a:r>
          </a:p>
          <a:p>
            <a:pPr lvl="1"/>
            <a:r>
              <a:rPr lang="en-US" sz="2800" b="1" dirty="0">
                <a:ln w="12700">
                  <a:noFill/>
                  <a:prstDash val="solid"/>
                </a:ln>
                <a:solidFill>
                  <a:schemeClr val="bg1"/>
                </a:solidFill>
              </a:rPr>
              <a:t>Merit </a:t>
            </a:r>
            <a:r>
              <a:rPr lang="en-US" sz="2800" b="1" dirty="0" smtClean="0">
                <a:ln w="12700">
                  <a:noFill/>
                  <a:prstDash val="solid"/>
                </a:ln>
                <a:solidFill>
                  <a:schemeClr val="bg1"/>
                </a:solidFill>
              </a:rPr>
              <a:t>pay</a:t>
            </a:r>
          </a:p>
          <a:p>
            <a:pPr lvl="1"/>
            <a:r>
              <a:rPr lang="en-US" sz="2800" b="1" dirty="0" smtClean="0">
                <a:ln w="12700">
                  <a:noFill/>
                  <a:prstDash val="solid"/>
                </a:ln>
                <a:solidFill>
                  <a:schemeClr val="bg1"/>
                </a:solidFill>
              </a:rPr>
              <a:t>Evaluation</a:t>
            </a:r>
          </a:p>
          <a:p>
            <a:pPr lvl="1"/>
            <a:endParaRPr lang="en-US" sz="2800" b="1" dirty="0" smtClean="0">
              <a:ln w="12700">
                <a:noFill/>
                <a:prstDash val="solid"/>
              </a:ln>
              <a:solidFill>
                <a:schemeClr val="bg1"/>
              </a:solidFill>
            </a:endParaRPr>
          </a:p>
          <a:p>
            <a:r>
              <a:rPr lang="en-US" b="1" dirty="0" smtClean="0">
                <a:ln w="12700">
                  <a:noFill/>
                  <a:prstDash val="solid"/>
                </a:ln>
                <a:solidFill>
                  <a:schemeClr val="bg1"/>
                </a:solidFill>
              </a:rPr>
              <a:t>Reforms to No Child Left Behind </a:t>
            </a:r>
          </a:p>
          <a:p>
            <a:endParaRPr lang="en-US" b="1" dirty="0" smtClean="0">
              <a:ln w="12700">
                <a:noFill/>
                <a:prstDash val="solid"/>
              </a:ln>
              <a:solidFill>
                <a:schemeClr val="bg1"/>
              </a:solidFill>
            </a:endParaRPr>
          </a:p>
          <a:p>
            <a:r>
              <a:rPr lang="en-US" b="1" dirty="0" smtClean="0">
                <a:ln w="12700">
                  <a:noFill/>
                  <a:prstDash val="solid"/>
                </a:ln>
                <a:solidFill>
                  <a:schemeClr val="bg1"/>
                </a:solidFill>
              </a:rPr>
              <a:t>“</a:t>
            </a:r>
            <a:r>
              <a:rPr lang="en-US" b="1" dirty="0">
                <a:ln w="12700">
                  <a:noFill/>
                  <a:prstDash val="solid"/>
                </a:ln>
                <a:solidFill>
                  <a:schemeClr val="bg1"/>
                </a:solidFill>
              </a:rPr>
              <a:t>Race to the Top</a:t>
            </a:r>
            <a:r>
              <a:rPr lang="en-US" b="1" dirty="0" smtClean="0">
                <a:ln w="12700">
                  <a:noFill/>
                  <a:prstDash val="solid"/>
                </a:ln>
                <a:solidFill>
                  <a:schemeClr val="bg1"/>
                </a:solidFill>
              </a:rPr>
              <a:t>”</a:t>
            </a:r>
          </a:p>
        </p:txBody>
      </p:sp>
    </p:spTree>
    <p:custDataLst>
      <p:tags r:id="rId1"/>
    </p:custDataLst>
    <p:extLst>
      <p:ext uri="{BB962C8B-B14F-4D97-AF65-F5344CB8AC3E}">
        <p14:creationId xmlns:p14="http://schemas.microsoft.com/office/powerpoint/2010/main" val="22525872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886700" cy="1325563"/>
          </a:xfrm>
        </p:spPr>
        <p:txBody>
          <a:bodyPr/>
          <a:lstStyle/>
          <a:p>
            <a:r>
              <a:rPr lang="en-US" b="1" dirty="0" smtClean="0">
                <a:ln w="12700">
                  <a:noFill/>
                  <a:prstDash val="solid"/>
                </a:ln>
                <a:solidFill>
                  <a:schemeClr val="bg1"/>
                </a:solidFill>
              </a:rPr>
              <a:t>Merit Pay Approach</a:t>
            </a:r>
            <a:endParaRPr lang="en-US" b="1" dirty="0">
              <a:ln w="12700">
                <a:noFill/>
                <a:prstDash val="solid"/>
              </a:ln>
              <a:solidFill>
                <a:schemeClr val="bg1"/>
              </a:solidFill>
            </a:endParaRPr>
          </a:p>
        </p:txBody>
      </p:sp>
      <p:sp>
        <p:nvSpPr>
          <p:cNvPr id="6" name="Content Placeholder 5"/>
          <p:cNvSpPr>
            <a:spLocks noGrp="1"/>
          </p:cNvSpPr>
          <p:nvPr>
            <p:ph idx="1"/>
          </p:nvPr>
        </p:nvSpPr>
        <p:spPr/>
        <p:txBody>
          <a:bodyPr/>
          <a:lstStyle/>
          <a:p>
            <a:r>
              <a:rPr lang="en-US" b="1" dirty="0" smtClean="0">
                <a:solidFill>
                  <a:schemeClr val="bg1"/>
                </a:solidFill>
              </a:rPr>
              <a:t>Video</a:t>
            </a:r>
            <a:r>
              <a:rPr lang="en-US" b="1" dirty="0" smtClean="0">
                <a:solidFill>
                  <a:schemeClr val="bg1"/>
                </a:solidFill>
              </a:rPr>
              <a:t>: (</a:t>
            </a:r>
            <a:r>
              <a:rPr lang="en-US" b="1" dirty="0" smtClean="0">
                <a:solidFill>
                  <a:schemeClr val="bg1"/>
                </a:solidFill>
                <a:hlinkClick r:id="rId3"/>
              </a:rPr>
              <a:t>https://www.youtube.com/watch?v=NqWYJSUTDog</a:t>
            </a:r>
            <a:r>
              <a:rPr lang="en-US" b="1" dirty="0" smtClean="0">
                <a:solidFill>
                  <a:schemeClr val="bg1"/>
                </a:solidFill>
              </a:rPr>
              <a:t>)</a:t>
            </a:r>
          </a:p>
          <a:p>
            <a:pPr lvl="1">
              <a:buNone/>
            </a:pPr>
            <a:endParaRPr lang="en-US" b="1" dirty="0" smtClean="0">
              <a:solidFill>
                <a:srgbClr val="002060"/>
              </a:solidFill>
            </a:endParaRPr>
          </a:p>
        </p:txBody>
      </p:sp>
    </p:spTree>
    <p:extLst>
      <p:ext uri="{BB962C8B-B14F-4D97-AF65-F5344CB8AC3E}">
        <p14:creationId xmlns:p14="http://schemas.microsoft.com/office/powerpoint/2010/main" val="2477176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886700" cy="1325563"/>
          </a:xfrm>
        </p:spPr>
        <p:txBody>
          <a:bodyPr/>
          <a:lstStyle/>
          <a:p>
            <a:pPr algn="l"/>
            <a:r>
              <a:rPr lang="en-US" b="1" dirty="0" smtClean="0">
                <a:ln w="12700">
                  <a:noFill/>
                  <a:prstDash val="solid"/>
                </a:ln>
                <a:solidFill>
                  <a:schemeClr val="bg1"/>
                </a:solidFill>
              </a:rPr>
              <a:t>Introduction</a:t>
            </a:r>
            <a:endParaRPr lang="en-US" b="1" dirty="0">
              <a:ln w="12700">
                <a:noFill/>
                <a:prstDash val="solid"/>
              </a:ln>
              <a:solidFill>
                <a:schemeClr val="bg1"/>
              </a:solidFill>
            </a:endParaRPr>
          </a:p>
        </p:txBody>
      </p:sp>
      <p:sp>
        <p:nvSpPr>
          <p:cNvPr id="3" name="Content Placeholder 2"/>
          <p:cNvSpPr>
            <a:spLocks noGrp="1"/>
          </p:cNvSpPr>
          <p:nvPr>
            <p:ph idx="1"/>
          </p:nvPr>
        </p:nvSpPr>
        <p:spPr>
          <a:xfrm>
            <a:off x="838200" y="1447800"/>
            <a:ext cx="8151600" cy="4803776"/>
          </a:xfrm>
        </p:spPr>
        <p:txBody>
          <a:bodyPr>
            <a:normAutofit fontScale="92500" lnSpcReduction="10000"/>
          </a:bodyPr>
          <a:lstStyle/>
          <a:p>
            <a:r>
              <a:rPr lang="en-US" b="1" dirty="0" smtClean="0">
                <a:solidFill>
                  <a:schemeClr val="bg1"/>
                </a:solidFill>
                <a:cs typeface="Times New Roman" pitchFamily="18" charset="0"/>
              </a:rPr>
              <a:t>Education: Why is it important?</a:t>
            </a:r>
          </a:p>
          <a:p>
            <a:endParaRPr lang="en-US" b="1" dirty="0" smtClean="0">
              <a:solidFill>
                <a:schemeClr val="bg1"/>
              </a:solidFill>
              <a:cs typeface="Times New Roman" pitchFamily="18" charset="0"/>
            </a:endParaRPr>
          </a:p>
          <a:p>
            <a:r>
              <a:rPr lang="en-US" b="1" dirty="0">
                <a:solidFill>
                  <a:schemeClr val="bg1"/>
                </a:solidFill>
                <a:cs typeface="Times New Roman" pitchFamily="18" charset="0"/>
              </a:rPr>
              <a:t>K-12 Public education</a:t>
            </a:r>
          </a:p>
          <a:p>
            <a:pPr lvl="1"/>
            <a:r>
              <a:rPr lang="en-US" dirty="0">
                <a:solidFill>
                  <a:schemeClr val="bg1"/>
                </a:solidFill>
                <a:cs typeface="Times New Roman" pitchFamily="18" charset="0"/>
              </a:rPr>
              <a:t>What is the government’s role in K-12?</a:t>
            </a:r>
          </a:p>
          <a:p>
            <a:pPr lvl="1"/>
            <a:r>
              <a:rPr lang="en-US" dirty="0">
                <a:solidFill>
                  <a:schemeClr val="bg1"/>
                </a:solidFill>
                <a:cs typeface="Times New Roman" pitchFamily="18" charset="0"/>
              </a:rPr>
              <a:t>What are the policy issues and concerns?</a:t>
            </a:r>
          </a:p>
          <a:p>
            <a:pPr lvl="1"/>
            <a:r>
              <a:rPr lang="en-US" dirty="0">
                <a:solidFill>
                  <a:schemeClr val="bg1"/>
                </a:solidFill>
                <a:cs typeface="Times New Roman" pitchFamily="18" charset="0"/>
              </a:rPr>
              <a:t>What are the reforms being attempted</a:t>
            </a:r>
            <a:r>
              <a:rPr lang="en-US" dirty="0" smtClean="0">
                <a:solidFill>
                  <a:schemeClr val="bg1"/>
                </a:solidFill>
                <a:cs typeface="Times New Roman" pitchFamily="18" charset="0"/>
              </a:rPr>
              <a:t>?</a:t>
            </a:r>
          </a:p>
          <a:p>
            <a:pPr lvl="1"/>
            <a:endParaRPr lang="en-US" b="1" dirty="0">
              <a:solidFill>
                <a:schemeClr val="bg1"/>
              </a:solidFill>
              <a:cs typeface="Times New Roman" pitchFamily="18" charset="0"/>
            </a:endParaRPr>
          </a:p>
          <a:p>
            <a:r>
              <a:rPr lang="en-US" b="1" dirty="0" smtClean="0">
                <a:solidFill>
                  <a:schemeClr val="bg1"/>
                </a:solidFill>
                <a:cs typeface="Times New Roman" pitchFamily="18" charset="0"/>
              </a:rPr>
              <a:t>Higher education</a:t>
            </a:r>
          </a:p>
          <a:p>
            <a:pPr lvl="1"/>
            <a:r>
              <a:rPr lang="en-US" dirty="0" smtClean="0">
                <a:solidFill>
                  <a:schemeClr val="bg1"/>
                </a:solidFill>
                <a:cs typeface="Times New Roman" pitchFamily="18" charset="0"/>
              </a:rPr>
              <a:t>What is the government’s role in higher </a:t>
            </a:r>
            <a:r>
              <a:rPr lang="en-US" dirty="0" err="1" smtClean="0">
                <a:solidFill>
                  <a:schemeClr val="bg1"/>
                </a:solidFill>
                <a:cs typeface="Times New Roman" pitchFamily="18" charset="0"/>
              </a:rPr>
              <a:t>ed</a:t>
            </a:r>
            <a:r>
              <a:rPr lang="en-US" dirty="0" smtClean="0">
                <a:solidFill>
                  <a:schemeClr val="bg1"/>
                </a:solidFill>
                <a:cs typeface="Times New Roman" pitchFamily="18" charset="0"/>
              </a:rPr>
              <a:t>?</a:t>
            </a:r>
            <a:endParaRPr lang="en-US" dirty="0">
              <a:solidFill>
                <a:schemeClr val="bg1"/>
              </a:solidFill>
              <a:cs typeface="Times New Roman" pitchFamily="18" charset="0"/>
            </a:endParaRPr>
          </a:p>
          <a:p>
            <a:pPr lvl="1"/>
            <a:r>
              <a:rPr lang="en-US" dirty="0" smtClean="0">
                <a:solidFill>
                  <a:schemeClr val="bg1"/>
                </a:solidFill>
                <a:cs typeface="Times New Roman" pitchFamily="18" charset="0"/>
              </a:rPr>
              <a:t>What </a:t>
            </a:r>
            <a:r>
              <a:rPr lang="en-US" dirty="0">
                <a:solidFill>
                  <a:schemeClr val="bg1"/>
                </a:solidFill>
                <a:cs typeface="Times New Roman" pitchFamily="18" charset="0"/>
              </a:rPr>
              <a:t>are the </a:t>
            </a:r>
            <a:r>
              <a:rPr lang="en-US" dirty="0" smtClean="0">
                <a:solidFill>
                  <a:schemeClr val="bg1"/>
                </a:solidFill>
                <a:cs typeface="Times New Roman" pitchFamily="18" charset="0"/>
              </a:rPr>
              <a:t>policy issues and concerns</a:t>
            </a:r>
            <a:r>
              <a:rPr lang="en-US" dirty="0">
                <a:solidFill>
                  <a:schemeClr val="bg1"/>
                </a:solidFill>
                <a:cs typeface="Times New Roman" pitchFamily="18" charset="0"/>
              </a:rPr>
              <a:t>? </a:t>
            </a:r>
            <a:endParaRPr lang="en-US" dirty="0" smtClean="0">
              <a:solidFill>
                <a:schemeClr val="bg1"/>
              </a:solidFill>
              <a:cs typeface="Times New Roman" pitchFamily="18" charset="0"/>
            </a:endParaRPr>
          </a:p>
          <a:p>
            <a:pPr lvl="1"/>
            <a:r>
              <a:rPr lang="en-US" dirty="0" smtClean="0">
                <a:solidFill>
                  <a:schemeClr val="bg1"/>
                </a:solidFill>
                <a:cs typeface="Times New Roman" pitchFamily="18" charset="0"/>
              </a:rPr>
              <a:t>What reforms are being attempted? </a:t>
            </a:r>
            <a:endParaRPr lang="en-US" dirty="0" smtClean="0"/>
          </a:p>
          <a:p>
            <a:pPr marL="457200" lvl="1" indent="0">
              <a:buNone/>
            </a:pPr>
            <a:endParaRPr lang="en-US" dirty="0"/>
          </a:p>
        </p:txBody>
      </p:sp>
      <p:sp>
        <p:nvSpPr>
          <p:cNvPr id="4" name="Slide Number Placeholder 3"/>
          <p:cNvSpPr>
            <a:spLocks noGrp="1"/>
          </p:cNvSpPr>
          <p:nvPr>
            <p:ph type="sldNum" sz="quarter" idx="12"/>
          </p:nvPr>
        </p:nvSpPr>
        <p:spPr/>
        <p:txBody>
          <a:bodyPr/>
          <a:lstStyle/>
          <a:p>
            <a:fld id="{3D0200AE-F066-4424-BB16-2CE3C6E1D144}" type="slidenum">
              <a:rPr lang="en-US" smtClean="0"/>
              <a:pPr/>
              <a:t>2</a:t>
            </a:fld>
            <a:endParaRPr lang="en-US" dirty="0"/>
          </a:p>
        </p:txBody>
      </p:sp>
    </p:spTree>
    <p:extLst>
      <p:ext uri="{BB962C8B-B14F-4D97-AF65-F5344CB8AC3E}">
        <p14:creationId xmlns:p14="http://schemas.microsoft.com/office/powerpoint/2010/main" val="21955992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300" y="685800"/>
            <a:ext cx="8382000" cy="1325563"/>
          </a:xfrm>
        </p:spPr>
        <p:txBody>
          <a:bodyPr>
            <a:normAutofit/>
          </a:bodyPr>
          <a:lstStyle/>
          <a:p>
            <a:pPr algn="l"/>
            <a:r>
              <a:rPr lang="en-US" b="1" dirty="0" smtClean="0">
                <a:ln w="12700">
                  <a:noFill/>
                  <a:prstDash val="solid"/>
                </a:ln>
                <a:solidFill>
                  <a:schemeClr val="bg1"/>
                </a:solidFill>
              </a:rPr>
              <a:t>Market-Based Approaches:  </a:t>
            </a:r>
            <a:br>
              <a:rPr lang="en-US" b="1" dirty="0" smtClean="0">
                <a:ln w="12700">
                  <a:noFill/>
                  <a:prstDash val="solid"/>
                </a:ln>
                <a:solidFill>
                  <a:schemeClr val="bg1"/>
                </a:solidFill>
              </a:rPr>
            </a:br>
            <a:r>
              <a:rPr lang="en-US" b="1" dirty="0" smtClean="0">
                <a:ln w="12700">
                  <a:noFill/>
                  <a:prstDash val="solid"/>
                </a:ln>
                <a:solidFill>
                  <a:schemeClr val="bg1"/>
                </a:solidFill>
              </a:rPr>
              <a:t>“Competition Increases Quality”</a:t>
            </a:r>
            <a:endParaRPr lang="en-US" b="1" dirty="0">
              <a:ln w="12700">
                <a:noFill/>
                <a:prstDash val="solid"/>
              </a:ln>
              <a:solidFill>
                <a:schemeClr val="bg1"/>
              </a:solidFill>
            </a:endParaRPr>
          </a:p>
        </p:txBody>
      </p:sp>
      <p:sp>
        <p:nvSpPr>
          <p:cNvPr id="3" name="Content Placeholder 2"/>
          <p:cNvSpPr>
            <a:spLocks noGrp="1"/>
          </p:cNvSpPr>
          <p:nvPr>
            <p:ph idx="1"/>
          </p:nvPr>
        </p:nvSpPr>
        <p:spPr>
          <a:xfrm>
            <a:off x="838200" y="1905000"/>
            <a:ext cx="7924800" cy="4724400"/>
          </a:xfrm>
        </p:spPr>
        <p:txBody>
          <a:bodyPr>
            <a:normAutofit lnSpcReduction="10000"/>
          </a:bodyPr>
          <a:lstStyle/>
          <a:p>
            <a:r>
              <a:rPr lang="en-US" b="1" dirty="0">
                <a:ln w="12700">
                  <a:noFill/>
                  <a:prstDash val="solid"/>
                </a:ln>
                <a:solidFill>
                  <a:schemeClr val="bg1"/>
                </a:solidFill>
              </a:rPr>
              <a:t>Charter </a:t>
            </a:r>
            <a:r>
              <a:rPr lang="en-US" b="1" dirty="0" smtClean="0">
                <a:ln w="12700">
                  <a:noFill/>
                  <a:prstDash val="solid"/>
                </a:ln>
                <a:solidFill>
                  <a:schemeClr val="bg1"/>
                </a:solidFill>
              </a:rPr>
              <a:t>schools</a:t>
            </a:r>
          </a:p>
          <a:p>
            <a:endParaRPr lang="en-US" b="1" dirty="0">
              <a:ln w="12700">
                <a:noFill/>
                <a:prstDash val="solid"/>
              </a:ln>
              <a:solidFill>
                <a:schemeClr val="bg1"/>
              </a:solidFill>
            </a:endParaRPr>
          </a:p>
          <a:p>
            <a:r>
              <a:rPr lang="en-US" b="1" dirty="0" smtClean="0">
                <a:ln w="12700">
                  <a:noFill/>
                  <a:prstDash val="solid"/>
                </a:ln>
                <a:solidFill>
                  <a:schemeClr val="bg1"/>
                </a:solidFill>
              </a:rPr>
              <a:t>School choice (Open Enrollment)</a:t>
            </a:r>
          </a:p>
          <a:p>
            <a:pPr lvl="1"/>
            <a:r>
              <a:rPr lang="en-US" b="1" dirty="0" smtClean="0">
                <a:ln w="12700">
                  <a:noFill/>
                  <a:prstDash val="solid"/>
                </a:ln>
                <a:solidFill>
                  <a:schemeClr val="bg1"/>
                </a:solidFill>
              </a:rPr>
              <a:t>Choice of public schools</a:t>
            </a:r>
          </a:p>
          <a:p>
            <a:pPr lvl="1"/>
            <a:endParaRPr lang="en-US" b="1" u="sng" dirty="0" smtClean="0">
              <a:ln w="12700">
                <a:noFill/>
                <a:prstDash val="solid"/>
              </a:ln>
              <a:solidFill>
                <a:schemeClr val="bg1"/>
              </a:solidFill>
            </a:endParaRPr>
          </a:p>
          <a:p>
            <a:r>
              <a:rPr lang="en-US" b="1" dirty="0" smtClean="0">
                <a:ln w="12700">
                  <a:noFill/>
                  <a:prstDash val="solid"/>
                </a:ln>
                <a:solidFill>
                  <a:schemeClr val="bg1"/>
                </a:solidFill>
              </a:rPr>
              <a:t>School choice vouchers </a:t>
            </a:r>
          </a:p>
          <a:p>
            <a:pPr lvl="1"/>
            <a:r>
              <a:rPr lang="en-US" b="1" dirty="0" smtClean="0">
                <a:ln w="12700">
                  <a:noFill/>
                  <a:prstDash val="solid"/>
                </a:ln>
                <a:solidFill>
                  <a:schemeClr val="bg1"/>
                </a:solidFill>
              </a:rPr>
              <a:t>Individual subsidies to attend private school </a:t>
            </a:r>
          </a:p>
          <a:p>
            <a:pPr lvl="1"/>
            <a:r>
              <a:rPr lang="en-US" sz="2800" b="1" dirty="0" smtClean="0">
                <a:ln w="12700">
                  <a:noFill/>
                  <a:prstDash val="solid"/>
                </a:ln>
                <a:solidFill>
                  <a:schemeClr val="bg1"/>
                </a:solidFill>
              </a:rPr>
              <a:t>Separation of church and state?</a:t>
            </a:r>
          </a:p>
          <a:p>
            <a:pPr lvl="1"/>
            <a:r>
              <a:rPr lang="en-US" sz="2800" b="1" dirty="0" smtClean="0">
                <a:ln w="12700">
                  <a:noFill/>
                  <a:prstDash val="solid"/>
                </a:ln>
                <a:solidFill>
                  <a:schemeClr val="bg1"/>
                </a:solidFill>
              </a:rPr>
              <a:t>Expansion occurring nationally</a:t>
            </a:r>
          </a:p>
          <a:p>
            <a:pPr lvl="1"/>
            <a:r>
              <a:rPr lang="en-US" sz="2800" b="1" dirty="0" smtClean="0">
                <a:ln w="12700">
                  <a:noFill/>
                  <a:prstDash val="solid"/>
                </a:ln>
                <a:solidFill>
                  <a:schemeClr val="bg1"/>
                </a:solidFill>
              </a:rPr>
              <a:t>Does it improve quality?  </a:t>
            </a:r>
          </a:p>
        </p:txBody>
      </p:sp>
    </p:spTree>
    <p:custDataLst>
      <p:tags r:id="rId1"/>
    </p:custDataLst>
    <p:extLst>
      <p:ext uri="{BB962C8B-B14F-4D97-AF65-F5344CB8AC3E}">
        <p14:creationId xmlns:p14="http://schemas.microsoft.com/office/powerpoint/2010/main" val="3624912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886700" cy="1325563"/>
          </a:xfrm>
        </p:spPr>
        <p:txBody>
          <a:bodyPr/>
          <a:lstStyle/>
          <a:p>
            <a:r>
              <a:rPr lang="en-US" b="1" dirty="0" smtClean="0">
                <a:ln w="12700">
                  <a:noFill/>
                  <a:prstDash val="solid"/>
                </a:ln>
                <a:solidFill>
                  <a:schemeClr val="bg1"/>
                </a:solidFill>
              </a:rPr>
              <a:t>School Choice Vouchers</a:t>
            </a:r>
            <a:endParaRPr lang="en-US" b="1" dirty="0">
              <a:ln w="12700">
                <a:noFill/>
                <a:prstDash val="solid"/>
              </a:ln>
              <a:solidFill>
                <a:schemeClr val="bg1"/>
              </a:solidFill>
            </a:endParaRPr>
          </a:p>
        </p:txBody>
      </p:sp>
      <p:sp>
        <p:nvSpPr>
          <p:cNvPr id="6" name="Content Placeholder 5"/>
          <p:cNvSpPr>
            <a:spLocks noGrp="1"/>
          </p:cNvSpPr>
          <p:nvPr>
            <p:ph idx="1"/>
          </p:nvPr>
        </p:nvSpPr>
        <p:spPr/>
        <p:txBody>
          <a:bodyPr/>
          <a:lstStyle/>
          <a:p>
            <a:r>
              <a:rPr lang="en-US" b="1" dirty="0" smtClean="0">
                <a:solidFill>
                  <a:schemeClr val="bg1"/>
                </a:solidFill>
              </a:rPr>
              <a:t>Video</a:t>
            </a:r>
            <a:r>
              <a:rPr lang="en-US" b="1" dirty="0" smtClean="0">
                <a:solidFill>
                  <a:schemeClr val="bg1"/>
                </a:solidFill>
              </a:rPr>
              <a:t>: (</a:t>
            </a:r>
            <a:r>
              <a:rPr lang="en-US" b="1" dirty="0" smtClean="0">
                <a:solidFill>
                  <a:schemeClr val="bg1"/>
                </a:solidFill>
                <a:hlinkClick r:id="rId3"/>
              </a:rPr>
              <a:t>https://www.youtube.com/watch?v=Moy5wfr3wpo</a:t>
            </a:r>
            <a:r>
              <a:rPr lang="en-US"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15725314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304800"/>
            <a:ext cx="7886700" cy="1325563"/>
          </a:xfrm>
        </p:spPr>
        <p:txBody>
          <a:bodyPr/>
          <a:lstStyle/>
          <a:p>
            <a:pPr algn="l"/>
            <a:r>
              <a:rPr lang="en-US" b="1" dirty="0" smtClean="0">
                <a:ln w="12700">
                  <a:noFill/>
                  <a:prstDash val="solid"/>
                </a:ln>
                <a:solidFill>
                  <a:schemeClr val="bg1"/>
                </a:solidFill>
              </a:rPr>
              <a:t>Teacher Quality Approaches</a:t>
            </a:r>
            <a:endParaRPr lang="en-US" b="1" dirty="0">
              <a:ln w="12700">
                <a:noFill/>
                <a:prstDash val="solid"/>
              </a:ln>
              <a:solidFill>
                <a:schemeClr val="bg1"/>
              </a:solidFill>
            </a:endParaRPr>
          </a:p>
        </p:txBody>
      </p:sp>
      <p:sp>
        <p:nvSpPr>
          <p:cNvPr id="8" name="Content Placeholder 7"/>
          <p:cNvSpPr>
            <a:spLocks noGrp="1"/>
          </p:cNvSpPr>
          <p:nvPr>
            <p:ph idx="1"/>
          </p:nvPr>
        </p:nvSpPr>
        <p:spPr>
          <a:xfrm>
            <a:off x="533400" y="1295400"/>
            <a:ext cx="8610600" cy="5257800"/>
          </a:xfrm>
        </p:spPr>
        <p:txBody>
          <a:bodyPr>
            <a:noAutofit/>
          </a:bodyPr>
          <a:lstStyle/>
          <a:p>
            <a:r>
              <a:rPr lang="en-US" sz="2400" b="1" dirty="0" smtClean="0">
                <a:ln w="12700">
                  <a:noFill/>
                  <a:prstDash val="solid"/>
                </a:ln>
                <a:solidFill>
                  <a:schemeClr val="bg1"/>
                </a:solidFill>
              </a:rPr>
              <a:t>Merit pay</a:t>
            </a:r>
          </a:p>
          <a:p>
            <a:pPr lvl="1"/>
            <a:r>
              <a:rPr lang="en-US" sz="2400" dirty="0" smtClean="0">
                <a:ln w="12700">
                  <a:noFill/>
                  <a:prstDash val="solid"/>
                </a:ln>
                <a:solidFill>
                  <a:schemeClr val="bg1"/>
                </a:solidFill>
              </a:rPr>
              <a:t>Teacher pay based on student achievement</a:t>
            </a:r>
          </a:p>
          <a:p>
            <a:pPr lvl="1"/>
            <a:r>
              <a:rPr lang="en-US" sz="2400" dirty="0" smtClean="0">
                <a:ln w="12700">
                  <a:noFill/>
                  <a:prstDash val="solid"/>
                </a:ln>
                <a:solidFill>
                  <a:schemeClr val="bg1"/>
                </a:solidFill>
              </a:rPr>
              <a:t>In scattered use; mixed results</a:t>
            </a:r>
          </a:p>
          <a:p>
            <a:pPr lvl="1"/>
            <a:r>
              <a:rPr lang="en-US" sz="2400" dirty="0" smtClean="0">
                <a:ln w="12700">
                  <a:noFill/>
                  <a:prstDash val="solid"/>
                </a:ln>
                <a:solidFill>
                  <a:schemeClr val="bg1"/>
                </a:solidFill>
              </a:rPr>
              <a:t>Problems of community hold students back</a:t>
            </a:r>
          </a:p>
          <a:p>
            <a:r>
              <a:rPr lang="en-US" sz="2400" b="1" dirty="0">
                <a:ln w="12700">
                  <a:noFill/>
                  <a:prstDash val="solid"/>
                </a:ln>
                <a:solidFill>
                  <a:schemeClr val="bg1"/>
                </a:solidFill>
              </a:rPr>
              <a:t>Teacher competency standards</a:t>
            </a:r>
          </a:p>
          <a:p>
            <a:r>
              <a:rPr lang="en-US" sz="2400" b="1" dirty="0" smtClean="0">
                <a:ln w="12700">
                  <a:noFill/>
                  <a:prstDash val="solid"/>
                </a:ln>
                <a:solidFill>
                  <a:schemeClr val="bg1"/>
                </a:solidFill>
              </a:rPr>
              <a:t>Increase </a:t>
            </a:r>
            <a:r>
              <a:rPr lang="en-US" sz="2400" b="1" dirty="0" smtClean="0">
                <a:ln w="12700">
                  <a:noFill/>
                  <a:prstDash val="solid"/>
                </a:ln>
                <a:solidFill>
                  <a:schemeClr val="bg1"/>
                </a:solidFill>
              </a:rPr>
              <a:t>teacher salaries to attract better </a:t>
            </a:r>
            <a:r>
              <a:rPr lang="en-US" sz="2400" b="1" dirty="0" smtClean="0">
                <a:ln w="12700">
                  <a:noFill/>
                  <a:prstDash val="solid"/>
                </a:ln>
                <a:solidFill>
                  <a:schemeClr val="bg1"/>
                </a:solidFill>
              </a:rPr>
              <a:t>people</a:t>
            </a:r>
          </a:p>
          <a:p>
            <a:endParaRPr lang="en-US" sz="2400" b="1" dirty="0">
              <a:ln w="12700">
                <a:noFill/>
                <a:prstDash val="solid"/>
              </a:ln>
              <a:solidFill>
                <a:schemeClr val="bg1"/>
              </a:solidFill>
            </a:endParaRPr>
          </a:p>
          <a:p>
            <a:endParaRPr lang="en-US" sz="2400" b="1" dirty="0" smtClean="0">
              <a:ln w="12700">
                <a:noFill/>
                <a:prstDash val="solid"/>
              </a:ln>
              <a:solidFill>
                <a:schemeClr val="bg1"/>
              </a:solidFill>
            </a:endParaRPr>
          </a:p>
          <a:p>
            <a:endParaRPr lang="en-US" sz="2400" b="1" dirty="0">
              <a:ln w="12700">
                <a:noFill/>
                <a:prstDash val="solid"/>
              </a:ln>
              <a:solidFill>
                <a:schemeClr val="bg1"/>
              </a:solidFill>
            </a:endParaRPr>
          </a:p>
          <a:p>
            <a:endParaRPr lang="en-US" sz="2400" b="1" dirty="0" smtClean="0">
              <a:ln w="12700">
                <a:noFill/>
                <a:prstDash val="solid"/>
              </a:ln>
              <a:solidFill>
                <a:schemeClr val="bg1"/>
              </a:solidFill>
            </a:endParaRPr>
          </a:p>
          <a:p>
            <a:endParaRPr lang="en-US" sz="2400" b="1" dirty="0" smtClean="0">
              <a:ln w="12700">
                <a:noFill/>
                <a:prstDash val="solid"/>
              </a:ln>
              <a:solidFill>
                <a:schemeClr val="bg1"/>
              </a:solidFill>
            </a:endParaRPr>
          </a:p>
          <a:p>
            <a:pPr marL="0" indent="0">
              <a:buNone/>
            </a:pPr>
            <a:endParaRPr lang="en-US" dirty="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2999" y="3657600"/>
            <a:ext cx="6855079" cy="2961438"/>
          </a:xfrm>
          <a:prstGeom prst="rect">
            <a:avLst/>
          </a:prstGeom>
        </p:spPr>
      </p:pic>
    </p:spTree>
    <p:custDataLst>
      <p:tags r:id="rId1"/>
    </p:custDataLst>
    <p:extLst>
      <p:ext uri="{BB962C8B-B14F-4D97-AF65-F5344CB8AC3E}">
        <p14:creationId xmlns:p14="http://schemas.microsoft.com/office/powerpoint/2010/main" val="41446563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050" y="427037"/>
            <a:ext cx="8362950" cy="1325563"/>
          </a:xfrm>
        </p:spPr>
        <p:txBody>
          <a:bodyPr>
            <a:normAutofit/>
          </a:bodyPr>
          <a:lstStyle/>
          <a:p>
            <a:pPr algn="l"/>
            <a:r>
              <a:rPr lang="en-US" b="1" dirty="0" smtClean="0">
                <a:ln w="12700">
                  <a:noFill/>
                  <a:prstDash val="solid"/>
                </a:ln>
                <a:solidFill>
                  <a:schemeClr val="bg1"/>
                </a:solidFill>
              </a:rPr>
              <a:t>“Race to the Top” Initiative (2009)</a:t>
            </a:r>
            <a:endParaRPr lang="en-US" b="1" dirty="0">
              <a:ln w="12700">
                <a:noFill/>
                <a:prstDash val="solid"/>
              </a:ln>
              <a:solidFill>
                <a:schemeClr val="bg1"/>
              </a:solidFill>
            </a:endParaRPr>
          </a:p>
        </p:txBody>
      </p:sp>
      <p:sp>
        <p:nvSpPr>
          <p:cNvPr id="3" name="Content Placeholder 2"/>
          <p:cNvSpPr>
            <a:spLocks noGrp="1"/>
          </p:cNvSpPr>
          <p:nvPr>
            <p:ph idx="1"/>
          </p:nvPr>
        </p:nvSpPr>
        <p:spPr>
          <a:xfrm>
            <a:off x="838200" y="1447800"/>
            <a:ext cx="7772400" cy="5029200"/>
          </a:xfrm>
        </p:spPr>
        <p:txBody>
          <a:bodyPr>
            <a:noAutofit/>
          </a:bodyPr>
          <a:lstStyle/>
          <a:p>
            <a:r>
              <a:rPr lang="en-US" sz="2600" b="1" dirty="0" smtClean="0">
                <a:ln w="12700">
                  <a:noFill/>
                  <a:prstDash val="solid"/>
                </a:ln>
                <a:solidFill>
                  <a:schemeClr val="bg1"/>
                </a:solidFill>
              </a:rPr>
              <a:t>Obama’s innovative competition for states</a:t>
            </a:r>
          </a:p>
          <a:p>
            <a:endParaRPr lang="en-US" sz="2600" b="1" dirty="0" smtClean="0">
              <a:ln w="12700">
                <a:noFill/>
                <a:prstDash val="solid"/>
              </a:ln>
              <a:solidFill>
                <a:schemeClr val="bg1"/>
              </a:solidFill>
            </a:endParaRPr>
          </a:p>
          <a:p>
            <a:r>
              <a:rPr lang="en-US" sz="2600" b="1" dirty="0" smtClean="0">
                <a:ln w="12700">
                  <a:noFill/>
                  <a:prstDash val="solid"/>
                </a:ln>
                <a:solidFill>
                  <a:schemeClr val="bg1"/>
                </a:solidFill>
              </a:rPr>
              <a:t>Some funding from the Gates Foundation</a:t>
            </a:r>
          </a:p>
          <a:p>
            <a:endParaRPr lang="en-US" sz="2600" b="1" dirty="0" smtClean="0">
              <a:ln w="12700">
                <a:noFill/>
                <a:prstDash val="solid"/>
              </a:ln>
              <a:solidFill>
                <a:schemeClr val="bg1"/>
              </a:solidFill>
            </a:endParaRPr>
          </a:p>
          <a:p>
            <a:r>
              <a:rPr lang="en-US" sz="2600" b="1" dirty="0" smtClean="0">
                <a:ln w="12700">
                  <a:noFill/>
                  <a:prstDash val="solid"/>
                </a:ln>
                <a:solidFill>
                  <a:schemeClr val="bg1"/>
                </a:solidFill>
              </a:rPr>
              <a:t>$4.35 billion awarded to 11 states for education reform</a:t>
            </a:r>
          </a:p>
          <a:p>
            <a:endParaRPr lang="en-US" sz="2600" b="1" dirty="0" smtClean="0">
              <a:ln w="12700">
                <a:noFill/>
                <a:prstDash val="solid"/>
              </a:ln>
              <a:solidFill>
                <a:schemeClr val="bg1"/>
              </a:solidFill>
            </a:endParaRPr>
          </a:p>
          <a:p>
            <a:r>
              <a:rPr lang="en-US" sz="2600" b="1" dirty="0" smtClean="0">
                <a:ln w="12700">
                  <a:noFill/>
                  <a:prstDash val="solid"/>
                </a:ln>
                <a:solidFill>
                  <a:schemeClr val="bg1"/>
                </a:solidFill>
              </a:rPr>
              <a:t>Requires innovation to address large, failing districts</a:t>
            </a:r>
          </a:p>
          <a:p>
            <a:endParaRPr lang="en-US" sz="2600" b="1" dirty="0" smtClean="0">
              <a:ln w="12700">
                <a:noFill/>
                <a:prstDash val="solid"/>
              </a:ln>
              <a:solidFill>
                <a:schemeClr val="bg1"/>
              </a:solidFill>
            </a:endParaRPr>
          </a:p>
          <a:p>
            <a:r>
              <a:rPr lang="en-US" sz="2600" b="1" dirty="0" smtClean="0">
                <a:ln w="12700">
                  <a:noFill/>
                  <a:prstDash val="solid"/>
                </a:ln>
                <a:solidFill>
                  <a:schemeClr val="bg1"/>
                </a:solidFill>
              </a:rPr>
              <a:t>Required merit pay for teachers</a:t>
            </a:r>
            <a:endParaRPr lang="en-US" sz="2600" b="1" u="sng" dirty="0" smtClean="0">
              <a:ln w="12700">
                <a:noFill/>
                <a:prstDash val="solid"/>
              </a:ln>
              <a:solidFill>
                <a:schemeClr val="bg1"/>
              </a:solidFill>
            </a:endParaRPr>
          </a:p>
        </p:txBody>
      </p:sp>
    </p:spTree>
    <p:custDataLst>
      <p:tags r:id="rId1"/>
    </p:custDataLst>
    <p:extLst>
      <p:ext uri="{BB962C8B-B14F-4D97-AF65-F5344CB8AC3E}">
        <p14:creationId xmlns:p14="http://schemas.microsoft.com/office/powerpoint/2010/main" val="25587364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76300" y="457200"/>
            <a:ext cx="7886700" cy="1325563"/>
          </a:xfrm>
        </p:spPr>
        <p:txBody>
          <a:bodyPr/>
          <a:lstStyle/>
          <a:p>
            <a:pPr algn="l"/>
            <a:r>
              <a:rPr lang="en-US" b="1" dirty="0" smtClean="0">
                <a:ln w="12700">
                  <a:noFill/>
                  <a:prstDash val="solid"/>
                </a:ln>
                <a:solidFill>
                  <a:schemeClr val="bg1"/>
                </a:solidFill>
              </a:rPr>
              <a:t>NCLB “Waivers”</a:t>
            </a:r>
            <a:endParaRPr lang="en-US" b="1" dirty="0">
              <a:ln w="12700">
                <a:noFill/>
                <a:prstDash val="solid"/>
              </a:ln>
              <a:solidFill>
                <a:schemeClr val="bg1"/>
              </a:solidFill>
            </a:endParaRPr>
          </a:p>
        </p:txBody>
      </p:sp>
      <p:sp>
        <p:nvSpPr>
          <p:cNvPr id="9" name="Content Placeholder 8"/>
          <p:cNvSpPr>
            <a:spLocks noGrp="1"/>
          </p:cNvSpPr>
          <p:nvPr>
            <p:ph idx="1"/>
          </p:nvPr>
        </p:nvSpPr>
        <p:spPr>
          <a:xfrm>
            <a:off x="838200" y="1752600"/>
            <a:ext cx="7923000" cy="4727575"/>
          </a:xfrm>
        </p:spPr>
        <p:txBody>
          <a:bodyPr>
            <a:normAutofit fontScale="92500" lnSpcReduction="10000"/>
          </a:bodyPr>
          <a:lstStyle/>
          <a:p>
            <a:r>
              <a:rPr lang="en-US" b="1" dirty="0" smtClean="0">
                <a:ln w="12700">
                  <a:noFill/>
                  <a:prstDash val="solid"/>
                </a:ln>
                <a:solidFill>
                  <a:schemeClr val="bg1"/>
                </a:solidFill>
              </a:rPr>
              <a:t>Duncan:  8 in 10 schools may be failing to meet NCLB “adequate yearly progress”</a:t>
            </a:r>
          </a:p>
          <a:p>
            <a:endParaRPr lang="en-US" b="1" dirty="0" smtClean="0">
              <a:ln w="12700">
                <a:noFill/>
                <a:prstDash val="solid"/>
              </a:ln>
              <a:solidFill>
                <a:schemeClr val="bg1"/>
              </a:solidFill>
            </a:endParaRPr>
          </a:p>
          <a:p>
            <a:r>
              <a:rPr lang="en-US" b="1" dirty="0" smtClean="0">
                <a:ln w="12700">
                  <a:noFill/>
                  <a:prstDash val="solid"/>
                </a:ln>
                <a:solidFill>
                  <a:schemeClr val="bg1"/>
                </a:solidFill>
              </a:rPr>
              <a:t>Waiver of NCLB possible</a:t>
            </a:r>
          </a:p>
          <a:p>
            <a:endParaRPr lang="en-US" b="1" dirty="0" smtClean="0">
              <a:ln w="12700">
                <a:noFill/>
                <a:prstDash val="solid"/>
              </a:ln>
              <a:solidFill>
                <a:schemeClr val="bg1"/>
              </a:solidFill>
            </a:endParaRPr>
          </a:p>
          <a:p>
            <a:r>
              <a:rPr lang="en-US" b="1" dirty="0">
                <a:ln w="12700">
                  <a:noFill/>
                  <a:prstDash val="solid"/>
                </a:ln>
                <a:solidFill>
                  <a:schemeClr val="bg1"/>
                </a:solidFill>
              </a:rPr>
              <a:t>A</a:t>
            </a:r>
            <a:r>
              <a:rPr lang="en-US" b="1" dirty="0" smtClean="0">
                <a:ln w="12700">
                  <a:noFill/>
                  <a:prstDash val="solid"/>
                </a:ln>
                <a:solidFill>
                  <a:schemeClr val="bg1"/>
                </a:solidFill>
              </a:rPr>
              <a:t>llows </a:t>
            </a:r>
            <a:r>
              <a:rPr lang="en-US" b="1" dirty="0">
                <a:ln w="12700">
                  <a:noFill/>
                  <a:prstDash val="solid"/>
                </a:ln>
                <a:solidFill>
                  <a:schemeClr val="bg1"/>
                </a:solidFill>
              </a:rPr>
              <a:t>states to apply for </a:t>
            </a:r>
            <a:r>
              <a:rPr lang="en-US" b="1" dirty="0" smtClean="0">
                <a:ln w="12700">
                  <a:noFill/>
                  <a:prstDash val="solid"/>
                </a:ln>
                <a:solidFill>
                  <a:schemeClr val="bg1"/>
                </a:solidFill>
              </a:rPr>
              <a:t>waiver </a:t>
            </a:r>
            <a:r>
              <a:rPr lang="en-US" b="1" dirty="0">
                <a:ln w="12700">
                  <a:noFill/>
                  <a:prstDash val="solid"/>
                </a:ln>
                <a:solidFill>
                  <a:schemeClr val="bg1"/>
                </a:solidFill>
              </a:rPr>
              <a:t>of annual proficiency </a:t>
            </a:r>
            <a:r>
              <a:rPr lang="en-US" b="1" dirty="0" smtClean="0">
                <a:ln w="12700">
                  <a:noFill/>
                  <a:prstDash val="solid"/>
                </a:ln>
                <a:solidFill>
                  <a:schemeClr val="bg1"/>
                </a:solidFill>
              </a:rPr>
              <a:t>requirements</a:t>
            </a:r>
          </a:p>
          <a:p>
            <a:endParaRPr lang="en-US" b="1" dirty="0" smtClean="0">
              <a:ln w="12700">
                <a:noFill/>
                <a:prstDash val="solid"/>
              </a:ln>
              <a:solidFill>
                <a:schemeClr val="bg1"/>
              </a:solidFill>
            </a:endParaRPr>
          </a:p>
          <a:p>
            <a:r>
              <a:rPr lang="en-US" b="1" dirty="0" smtClean="0">
                <a:ln w="12700">
                  <a:noFill/>
                  <a:prstDash val="solid"/>
                </a:ln>
                <a:solidFill>
                  <a:schemeClr val="bg1"/>
                </a:solidFill>
              </a:rPr>
              <a:t>A </a:t>
            </a:r>
            <a:r>
              <a:rPr lang="en-US" b="1" dirty="0">
                <a:ln w="12700">
                  <a:noFill/>
                  <a:prstDash val="solid"/>
                </a:ln>
                <a:solidFill>
                  <a:schemeClr val="bg1"/>
                </a:solidFill>
              </a:rPr>
              <a:t>number of laws and executive orders </a:t>
            </a:r>
            <a:r>
              <a:rPr lang="en-US" b="1" dirty="0" smtClean="0">
                <a:ln w="12700">
                  <a:noFill/>
                  <a:prstDash val="solid"/>
                </a:ln>
                <a:solidFill>
                  <a:schemeClr val="bg1"/>
                </a:solidFill>
              </a:rPr>
              <a:t>now dealing </a:t>
            </a:r>
            <a:r>
              <a:rPr lang="en-US" b="1" dirty="0">
                <a:ln w="12700">
                  <a:noFill/>
                  <a:prstDash val="solid"/>
                </a:ln>
                <a:solidFill>
                  <a:schemeClr val="bg1"/>
                </a:solidFill>
              </a:rPr>
              <a:t>with education </a:t>
            </a:r>
            <a:r>
              <a:rPr lang="en-US" b="1" dirty="0" smtClean="0">
                <a:ln w="12700">
                  <a:noFill/>
                  <a:prstDash val="solid"/>
                </a:ln>
                <a:solidFill>
                  <a:schemeClr val="bg1"/>
                </a:solidFill>
              </a:rPr>
              <a:t>policy</a:t>
            </a:r>
            <a:endParaRPr lang="en-US" b="1" dirty="0">
              <a:ln w="12700">
                <a:noFill/>
                <a:prstDash val="solid"/>
              </a:ln>
              <a:solidFill>
                <a:schemeClr val="bg1"/>
              </a:solidFill>
            </a:endParaRPr>
          </a:p>
        </p:txBody>
      </p:sp>
    </p:spTree>
    <p:custDataLst>
      <p:tags r:id="rId1"/>
    </p:custDataLst>
    <p:extLst>
      <p:ext uri="{BB962C8B-B14F-4D97-AF65-F5344CB8AC3E}">
        <p14:creationId xmlns:p14="http://schemas.microsoft.com/office/powerpoint/2010/main" val="14278766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457200"/>
            <a:ext cx="7886700" cy="1325563"/>
          </a:xfrm>
        </p:spPr>
        <p:txBody>
          <a:bodyPr/>
          <a:lstStyle/>
          <a:p>
            <a:r>
              <a:rPr lang="en-US" b="1" dirty="0" smtClean="0">
                <a:ln w="12700">
                  <a:noFill/>
                  <a:prstDash val="solid"/>
                </a:ln>
                <a:solidFill>
                  <a:schemeClr val="bg1"/>
                </a:solidFill>
              </a:rPr>
              <a:t>Common Core Standards</a:t>
            </a:r>
            <a:endParaRPr lang="en-US" b="1" dirty="0">
              <a:ln w="12700">
                <a:noFill/>
                <a:prstDash val="solid"/>
              </a:ln>
              <a:solidFill>
                <a:schemeClr val="bg1"/>
              </a:solidFill>
            </a:endParaRPr>
          </a:p>
        </p:txBody>
      </p:sp>
      <p:sp>
        <p:nvSpPr>
          <p:cNvPr id="6" name="Content Placeholder 5"/>
          <p:cNvSpPr>
            <a:spLocks noGrp="1"/>
          </p:cNvSpPr>
          <p:nvPr>
            <p:ph idx="1"/>
          </p:nvPr>
        </p:nvSpPr>
        <p:spPr/>
        <p:txBody>
          <a:bodyPr>
            <a:normAutofit/>
          </a:bodyPr>
          <a:lstStyle/>
          <a:p>
            <a:r>
              <a:rPr lang="en-US" sz="3600" b="1" dirty="0" smtClean="0">
                <a:solidFill>
                  <a:schemeClr val="bg1"/>
                </a:solidFill>
              </a:rPr>
              <a:t>Video</a:t>
            </a:r>
            <a:r>
              <a:rPr lang="en-US" sz="3600" b="1" dirty="0" smtClean="0">
                <a:solidFill>
                  <a:schemeClr val="bg1"/>
                </a:solidFill>
              </a:rPr>
              <a:t>: </a:t>
            </a:r>
            <a:r>
              <a:rPr lang="en-US" sz="3200" b="1" dirty="0" smtClean="0">
                <a:solidFill>
                  <a:schemeClr val="bg1"/>
                </a:solidFill>
              </a:rPr>
              <a:t>(</a:t>
            </a:r>
            <a:r>
              <a:rPr lang="en-US" sz="3200" b="1" dirty="0" smtClean="0">
                <a:solidFill>
                  <a:schemeClr val="bg1"/>
                </a:solidFill>
                <a:hlinkClick r:id="rId3"/>
              </a:rPr>
              <a:t>https://www.youtube.com/watch?v=_avkyNOO6EU</a:t>
            </a:r>
            <a:r>
              <a:rPr lang="en-US" sz="3200" b="1" dirty="0" smtClean="0">
                <a:solidFill>
                  <a:schemeClr val="bg1"/>
                </a:solidFill>
              </a:rPr>
              <a:t>)</a:t>
            </a:r>
          </a:p>
        </p:txBody>
      </p:sp>
    </p:spTree>
    <p:extLst>
      <p:ext uri="{BB962C8B-B14F-4D97-AF65-F5344CB8AC3E}">
        <p14:creationId xmlns:p14="http://schemas.microsoft.com/office/powerpoint/2010/main" val="8794405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828800"/>
            <a:ext cx="8458200" cy="2438400"/>
          </a:xfrm>
        </p:spPr>
        <p:txBody>
          <a:bodyPr>
            <a:normAutofit fontScale="90000"/>
          </a:bodyPr>
          <a:lstStyle/>
          <a:p>
            <a:r>
              <a:rPr lang="en-US" sz="6700" b="1" spc="0" dirty="0" smtClean="0">
                <a:ln w="12700">
                  <a:noFill/>
                  <a:prstDash val="solid"/>
                </a:ln>
                <a:solidFill>
                  <a:schemeClr val="bg1"/>
                </a:solidFill>
              </a:rPr>
              <a:t>What is the </a:t>
            </a:r>
            <a:r>
              <a:rPr lang="en-US" sz="6700" b="1" spc="0" dirty="0" smtClean="0">
                <a:ln w="12700">
                  <a:noFill/>
                  <a:prstDash val="solid"/>
                </a:ln>
                <a:solidFill>
                  <a:schemeClr val="bg1"/>
                </a:solidFill>
              </a:rPr>
              <a:t>Government‘s</a:t>
            </a:r>
            <a:r>
              <a:rPr lang="en-US" sz="6700" b="1" spc="0" dirty="0" smtClean="0">
                <a:ln w="12700">
                  <a:noFill/>
                  <a:prstDash val="solid"/>
                </a:ln>
                <a:solidFill>
                  <a:schemeClr val="bg1"/>
                </a:solidFill>
              </a:rPr>
              <a:t/>
            </a:r>
            <a:br>
              <a:rPr lang="en-US" sz="6700" b="1" spc="0" dirty="0" smtClean="0">
                <a:ln w="12700">
                  <a:noFill/>
                  <a:prstDash val="solid"/>
                </a:ln>
                <a:solidFill>
                  <a:schemeClr val="bg1"/>
                </a:solidFill>
              </a:rPr>
            </a:br>
            <a:r>
              <a:rPr lang="en-US" sz="6700" b="1" spc="0" dirty="0" smtClean="0">
                <a:ln w="12700">
                  <a:noFill/>
                  <a:prstDash val="solid"/>
                </a:ln>
                <a:solidFill>
                  <a:schemeClr val="bg1"/>
                </a:solidFill>
              </a:rPr>
              <a:t>Role in Higher Education?</a:t>
            </a:r>
            <a:endParaRPr lang="en-US" b="1" spc="0" dirty="0">
              <a:ln w="12700">
                <a:noFill/>
                <a:prstDash val="solid"/>
              </a:ln>
              <a:solidFill>
                <a:schemeClr val="bg1"/>
              </a:solidFill>
            </a:endParaRPr>
          </a:p>
        </p:txBody>
      </p:sp>
      <p:sp>
        <p:nvSpPr>
          <p:cNvPr id="2" name="Slide Number Placeholder 1"/>
          <p:cNvSpPr>
            <a:spLocks noGrp="1"/>
          </p:cNvSpPr>
          <p:nvPr>
            <p:ph type="sldNum" sz="quarter" idx="12"/>
          </p:nvPr>
        </p:nvSpPr>
        <p:spPr/>
        <p:txBody>
          <a:bodyPr/>
          <a:lstStyle/>
          <a:p>
            <a:fld id="{75ADDCEB-BA1A-4408-BA65-9BBEC264789B}" type="slidenum">
              <a:rPr lang="en-US" smtClean="0"/>
              <a:pPr/>
              <a:t>26</a:t>
            </a:fld>
            <a:endParaRPr lang="en-US"/>
          </a:p>
        </p:txBody>
      </p:sp>
      <p:pic>
        <p:nvPicPr>
          <p:cNvPr id="2050" name="Picture 2" descr="C:\Users\ahughes\AppData\Local\Microsoft\Windows\Temporary Internet Files\Content.IE5\IKT4N35Y\MC90005679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4267200"/>
            <a:ext cx="3891429"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3972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b="1" dirty="0" smtClean="0">
                <a:ln w="12700">
                  <a:noFill/>
                  <a:prstDash val="solid"/>
                </a:ln>
                <a:solidFill>
                  <a:schemeClr val="bg1"/>
                </a:solidFill>
              </a:rPr>
              <a:t>Importance of Higher Education</a:t>
            </a:r>
            <a:endParaRPr lang="en-US" b="1" dirty="0">
              <a:ln w="12700">
                <a:noFill/>
                <a:prstDash val="solid"/>
              </a:ln>
              <a:solidFill>
                <a:schemeClr val="bg1"/>
              </a:solidFill>
            </a:endParaRPr>
          </a:p>
        </p:txBody>
      </p:sp>
      <p:sp>
        <p:nvSpPr>
          <p:cNvPr id="3" name="Text Placeholder 2"/>
          <p:cNvSpPr>
            <a:spLocks noGrp="1"/>
          </p:cNvSpPr>
          <p:nvPr>
            <p:ph type="body" idx="1"/>
          </p:nvPr>
        </p:nvSpPr>
        <p:spPr>
          <a:xfrm>
            <a:off x="838200" y="1524000"/>
            <a:ext cx="7772400" cy="4800600"/>
          </a:xfrm>
        </p:spPr>
        <p:txBody>
          <a:bodyPr>
            <a:noAutofit/>
          </a:bodyPr>
          <a:lstStyle/>
          <a:p>
            <a:r>
              <a:rPr lang="en-US" sz="3200" b="1" dirty="0" smtClean="0">
                <a:ln w="12700">
                  <a:noFill/>
                  <a:prstDash val="solid"/>
                </a:ln>
                <a:solidFill>
                  <a:schemeClr val="bg1"/>
                </a:solidFill>
              </a:rPr>
              <a:t>Individual benefit: earnings </a:t>
            </a:r>
          </a:p>
          <a:p>
            <a:endParaRPr lang="en-US" sz="3200" b="1" dirty="0" smtClean="0">
              <a:ln w="12700">
                <a:noFill/>
                <a:prstDash val="solid"/>
              </a:ln>
              <a:solidFill>
                <a:schemeClr val="bg1"/>
              </a:solidFill>
            </a:endParaRPr>
          </a:p>
          <a:p>
            <a:r>
              <a:rPr lang="en-US" sz="3200" b="1" dirty="0" smtClean="0">
                <a:ln w="12700">
                  <a:noFill/>
                  <a:prstDash val="solid"/>
                </a:ln>
                <a:solidFill>
                  <a:schemeClr val="bg1"/>
                </a:solidFill>
              </a:rPr>
              <a:t>Positive externalities: </a:t>
            </a:r>
            <a:r>
              <a:rPr lang="en-US" sz="3200" b="1" dirty="0" smtClean="0">
                <a:ln w="12700">
                  <a:noFill/>
                  <a:prstDash val="solid"/>
                </a:ln>
                <a:solidFill>
                  <a:schemeClr val="bg1"/>
                </a:solidFill>
              </a:rPr>
              <a:t>civic</a:t>
            </a:r>
            <a:r>
              <a:rPr lang="en-US" sz="3200" b="1" dirty="0" smtClean="0">
                <a:ln w="12700">
                  <a:noFill/>
                  <a:prstDash val="solid"/>
                </a:ln>
                <a:solidFill>
                  <a:schemeClr val="bg1"/>
                </a:solidFill>
              </a:rPr>
              <a:t>, workforce, quality of life</a:t>
            </a:r>
          </a:p>
          <a:p>
            <a:endParaRPr lang="en-US" sz="3200" b="1" dirty="0" smtClean="0">
              <a:ln w="12700">
                <a:noFill/>
                <a:prstDash val="solid"/>
              </a:ln>
              <a:solidFill>
                <a:schemeClr val="bg1"/>
              </a:solidFill>
            </a:endParaRPr>
          </a:p>
          <a:p>
            <a:r>
              <a:rPr lang="en-US" sz="3200" b="1" dirty="0" smtClean="0">
                <a:ln w="12700">
                  <a:noFill/>
                  <a:prstDash val="solid"/>
                </a:ln>
                <a:solidFill>
                  <a:schemeClr val="bg1"/>
                </a:solidFill>
              </a:rPr>
              <a:t>Economic development and higher education</a:t>
            </a:r>
          </a:p>
          <a:p>
            <a:pPr lvl="1"/>
            <a:r>
              <a:rPr lang="en-US" sz="2800" b="1" dirty="0" smtClean="0">
                <a:ln w="12700">
                  <a:noFill/>
                  <a:prstDash val="solid"/>
                </a:ln>
                <a:solidFill>
                  <a:schemeClr val="bg1"/>
                </a:solidFill>
              </a:rPr>
              <a:t>How is our economy changing? </a:t>
            </a:r>
          </a:p>
          <a:p>
            <a:pPr lvl="1"/>
            <a:r>
              <a:rPr lang="en-US" sz="2800" b="1" u="sng" dirty="0" smtClean="0">
                <a:ln w="12700">
                  <a:noFill/>
                  <a:prstDash val="solid"/>
                </a:ln>
                <a:solidFill>
                  <a:schemeClr val="bg1"/>
                </a:solidFill>
              </a:rPr>
              <a:t>The Rise of the Creative Class</a:t>
            </a:r>
            <a:endParaRPr lang="en-US" sz="2800" b="1" dirty="0" smtClean="0">
              <a:ln w="12700">
                <a:noFill/>
                <a:prstDash val="solid"/>
              </a:ln>
              <a:solidFill>
                <a:schemeClr val="bg1"/>
              </a:solidFill>
            </a:endParaRPr>
          </a:p>
        </p:txBody>
      </p:sp>
    </p:spTree>
    <p:custDataLst>
      <p:tags r:id="rId1"/>
    </p:custDataLst>
    <p:extLst>
      <p:ext uri="{BB962C8B-B14F-4D97-AF65-F5344CB8AC3E}">
        <p14:creationId xmlns:p14="http://schemas.microsoft.com/office/powerpoint/2010/main" val="24587253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b="1" dirty="0">
              <a:ln w="12700">
                <a:noFill/>
                <a:prstDash val="solid"/>
              </a:ln>
              <a:solidFill>
                <a:srgbClr val="00206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dirty="0"/>
          </a:p>
        </p:txBody>
      </p:sp>
      <p:cxnSp>
        <p:nvCxnSpPr>
          <p:cNvPr id="4" name="Straight Connector 3"/>
          <p:cNvCxnSpPr/>
          <p:nvPr/>
        </p:nvCxnSpPr>
        <p:spPr>
          <a:xfrm>
            <a:off x="152400" y="1600200"/>
            <a:ext cx="8839200" cy="0"/>
          </a:xfrm>
          <a:prstGeom prst="line">
            <a:avLst/>
          </a:prstGeom>
          <a:ln w="101600" cmpd="dbl">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852" y="1981200"/>
            <a:ext cx="8811148" cy="4114800"/>
          </a:xfrm>
          <a:prstGeom prst="rect">
            <a:avLst/>
          </a:prstGeom>
        </p:spPr>
      </p:pic>
    </p:spTree>
    <p:extLst>
      <p:ext uri="{BB962C8B-B14F-4D97-AF65-F5344CB8AC3E}">
        <p14:creationId xmlns:p14="http://schemas.microsoft.com/office/powerpoint/2010/main" val="27537488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050" y="457200"/>
            <a:ext cx="8210550" cy="1325563"/>
          </a:xfrm>
        </p:spPr>
        <p:txBody>
          <a:bodyPr>
            <a:normAutofit/>
          </a:bodyPr>
          <a:lstStyle/>
          <a:p>
            <a:pPr algn="l"/>
            <a:r>
              <a:rPr lang="en-US" b="1" dirty="0" smtClean="0">
                <a:ln w="12700">
                  <a:noFill/>
                  <a:prstDash val="solid"/>
                </a:ln>
                <a:solidFill>
                  <a:schemeClr val="bg1"/>
                </a:solidFill>
              </a:rPr>
              <a:t>How Are Public Colleges Funded?</a:t>
            </a:r>
            <a:endParaRPr lang="en-US" b="1" dirty="0">
              <a:ln w="12700">
                <a:noFill/>
                <a:prstDash val="solid"/>
              </a:ln>
              <a:solidFill>
                <a:schemeClr val="bg1"/>
              </a:solidFill>
            </a:endParaRPr>
          </a:p>
        </p:txBody>
      </p:sp>
      <p:sp>
        <p:nvSpPr>
          <p:cNvPr id="3" name="Content Placeholder 2"/>
          <p:cNvSpPr>
            <a:spLocks noGrp="1"/>
          </p:cNvSpPr>
          <p:nvPr>
            <p:ph idx="1"/>
          </p:nvPr>
        </p:nvSpPr>
        <p:spPr>
          <a:xfrm>
            <a:off x="609600" y="1752600"/>
            <a:ext cx="8534400" cy="4648200"/>
          </a:xfrm>
        </p:spPr>
        <p:txBody>
          <a:bodyPr>
            <a:normAutofit fontScale="92500" lnSpcReduction="20000"/>
          </a:bodyPr>
          <a:lstStyle/>
          <a:p>
            <a:r>
              <a:rPr lang="en-US" sz="3200" b="1" dirty="0" smtClean="0">
                <a:ln w="12700">
                  <a:noFill/>
                  <a:prstDash val="solid"/>
                </a:ln>
                <a:solidFill>
                  <a:schemeClr val="bg1"/>
                </a:solidFill>
              </a:rPr>
              <a:t>Small portion from local taxes</a:t>
            </a:r>
          </a:p>
          <a:p>
            <a:endParaRPr lang="en-US" sz="3200" b="1" dirty="0" smtClean="0">
              <a:ln w="12700">
                <a:noFill/>
                <a:prstDash val="solid"/>
              </a:ln>
              <a:solidFill>
                <a:schemeClr val="bg1"/>
              </a:solidFill>
            </a:endParaRPr>
          </a:p>
          <a:p>
            <a:r>
              <a:rPr lang="en-US" sz="3200" b="1" u="sng" dirty="0" smtClean="0">
                <a:ln w="12700">
                  <a:noFill/>
                  <a:prstDash val="solid"/>
                </a:ln>
                <a:solidFill>
                  <a:schemeClr val="bg1"/>
                </a:solidFill>
              </a:rPr>
              <a:t>Tuition</a:t>
            </a:r>
            <a:r>
              <a:rPr lang="en-US" sz="3200" b="1" dirty="0" smtClean="0">
                <a:ln w="12700">
                  <a:noFill/>
                  <a:prstDash val="solid"/>
                </a:ln>
                <a:solidFill>
                  <a:schemeClr val="bg1"/>
                </a:solidFill>
              </a:rPr>
              <a:t> – significant and growing portion</a:t>
            </a:r>
          </a:p>
          <a:p>
            <a:endParaRPr lang="en-US" sz="3200" b="1" dirty="0" smtClean="0">
              <a:ln w="12700">
                <a:noFill/>
                <a:prstDash val="solid"/>
              </a:ln>
              <a:solidFill>
                <a:schemeClr val="bg1"/>
              </a:solidFill>
            </a:endParaRPr>
          </a:p>
          <a:p>
            <a:r>
              <a:rPr lang="en-US" sz="3200" b="1" dirty="0" smtClean="0">
                <a:ln w="12700">
                  <a:noFill/>
                  <a:prstDash val="solid"/>
                </a:ln>
                <a:solidFill>
                  <a:schemeClr val="bg1"/>
                </a:solidFill>
              </a:rPr>
              <a:t>State </a:t>
            </a:r>
            <a:r>
              <a:rPr lang="en-US" sz="3200" b="1" u="sng" dirty="0" smtClean="0">
                <a:ln w="12700">
                  <a:noFill/>
                  <a:prstDash val="solid"/>
                </a:ln>
                <a:solidFill>
                  <a:schemeClr val="bg1"/>
                </a:solidFill>
              </a:rPr>
              <a:t>appropriations</a:t>
            </a:r>
            <a:r>
              <a:rPr lang="en-US" sz="3200" b="1" dirty="0" smtClean="0">
                <a:ln w="12700">
                  <a:noFill/>
                  <a:prstDash val="solid"/>
                </a:ln>
                <a:solidFill>
                  <a:schemeClr val="bg1"/>
                </a:solidFill>
              </a:rPr>
              <a:t> – declining portion</a:t>
            </a:r>
          </a:p>
          <a:p>
            <a:endParaRPr lang="en-US" sz="3200" b="1" dirty="0" smtClean="0">
              <a:ln w="12700">
                <a:noFill/>
                <a:prstDash val="solid"/>
              </a:ln>
              <a:solidFill>
                <a:schemeClr val="bg1"/>
              </a:solidFill>
            </a:endParaRPr>
          </a:p>
          <a:p>
            <a:r>
              <a:rPr lang="en-US" sz="3200" b="1" dirty="0" smtClean="0">
                <a:ln w="12700">
                  <a:noFill/>
                  <a:prstDash val="solid"/>
                </a:ln>
                <a:solidFill>
                  <a:schemeClr val="bg1"/>
                </a:solidFill>
              </a:rPr>
              <a:t>Research </a:t>
            </a:r>
            <a:r>
              <a:rPr lang="en-US" sz="3200" b="1" u="sng" dirty="0" smtClean="0">
                <a:ln w="12700">
                  <a:noFill/>
                  <a:prstDash val="solid"/>
                </a:ln>
                <a:solidFill>
                  <a:schemeClr val="bg1"/>
                </a:solidFill>
              </a:rPr>
              <a:t>grants, d</a:t>
            </a:r>
            <a:r>
              <a:rPr lang="en-US" b="1" u="sng" dirty="0" smtClean="0">
                <a:ln w="12700">
                  <a:noFill/>
                  <a:prstDash val="solid"/>
                </a:ln>
                <a:solidFill>
                  <a:schemeClr val="bg1"/>
                </a:solidFill>
              </a:rPr>
              <a:t>onations</a:t>
            </a:r>
          </a:p>
          <a:p>
            <a:endParaRPr lang="en-US" sz="3200" b="1" u="sng" dirty="0" smtClean="0">
              <a:ln w="12700">
                <a:noFill/>
                <a:prstDash val="solid"/>
              </a:ln>
              <a:solidFill>
                <a:schemeClr val="bg1"/>
              </a:solidFill>
            </a:endParaRPr>
          </a:p>
          <a:p>
            <a:r>
              <a:rPr lang="en-US" sz="3200" b="1" dirty="0" smtClean="0">
                <a:ln w="12700">
                  <a:noFill/>
                  <a:prstDash val="solid"/>
                </a:ln>
                <a:solidFill>
                  <a:schemeClr val="bg1"/>
                </a:solidFill>
              </a:rPr>
              <a:t>Most states are cutting back college funding: Nationwide, state funding fell to a 25 year low in inflation-adjusted dollars.</a:t>
            </a:r>
          </a:p>
        </p:txBody>
      </p:sp>
    </p:spTree>
    <p:custDataLst>
      <p:tags r:id="rId1"/>
    </p:custDataLst>
    <p:extLst>
      <p:ext uri="{BB962C8B-B14F-4D97-AF65-F5344CB8AC3E}">
        <p14:creationId xmlns:p14="http://schemas.microsoft.com/office/powerpoint/2010/main" val="29566592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133600"/>
            <a:ext cx="8597900" cy="1325563"/>
          </a:xfrm>
        </p:spPr>
        <p:txBody>
          <a:bodyPr>
            <a:normAutofit/>
          </a:bodyPr>
          <a:lstStyle/>
          <a:p>
            <a:r>
              <a:rPr lang="en-US" b="1" spc="0" dirty="0" smtClean="0">
                <a:ln w="12700">
                  <a:noFill/>
                  <a:prstDash val="solid"/>
                </a:ln>
                <a:solidFill>
                  <a:schemeClr val="bg1"/>
                </a:solidFill>
              </a:rPr>
              <a:t>Why is </a:t>
            </a:r>
            <a:r>
              <a:rPr lang="en-US" b="1" spc="0" dirty="0" smtClean="0">
                <a:ln w="12700">
                  <a:noFill/>
                  <a:prstDash val="solid"/>
                </a:ln>
                <a:solidFill>
                  <a:schemeClr val="bg1"/>
                </a:solidFill>
              </a:rPr>
              <a:t>Education Important</a:t>
            </a:r>
            <a:r>
              <a:rPr lang="en-US" b="1" spc="0" dirty="0" smtClean="0">
                <a:ln w="12700">
                  <a:noFill/>
                  <a:prstDash val="solid"/>
                </a:ln>
                <a:solidFill>
                  <a:schemeClr val="bg1"/>
                </a:solidFill>
              </a:rPr>
              <a:t>? </a:t>
            </a:r>
            <a:endParaRPr lang="en-US" b="1" spc="0" dirty="0">
              <a:ln w="12700">
                <a:noFill/>
                <a:prstDash val="solid"/>
              </a:ln>
              <a:solidFill>
                <a:schemeClr val="bg1"/>
              </a:solidFill>
            </a:endParaRPr>
          </a:p>
        </p:txBody>
      </p:sp>
    </p:spTree>
    <p:custDataLst>
      <p:tags r:id="rId1"/>
    </p:custDataLst>
    <p:extLst>
      <p:ext uri="{BB962C8B-B14F-4D97-AF65-F5344CB8AC3E}">
        <p14:creationId xmlns:p14="http://schemas.microsoft.com/office/powerpoint/2010/main" val="4212408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8458200" cy="1143000"/>
          </a:xfrm>
        </p:spPr>
        <p:txBody>
          <a:bodyPr>
            <a:normAutofit/>
          </a:bodyPr>
          <a:lstStyle/>
          <a:p>
            <a:pPr algn="l"/>
            <a:r>
              <a:rPr lang="en-US" b="1" dirty="0" smtClean="0">
                <a:ln w="12700">
                  <a:noFill/>
                  <a:prstDash val="solid"/>
                </a:ln>
                <a:solidFill>
                  <a:schemeClr val="bg1"/>
                </a:solidFill>
              </a:rPr>
              <a:t>Higher Education Policy</a:t>
            </a:r>
            <a:endParaRPr lang="en-US" b="1" dirty="0">
              <a:ln w="12700">
                <a:noFill/>
                <a:prstDash val="solid"/>
              </a:ln>
              <a:solidFill>
                <a:schemeClr val="bg1"/>
              </a:solidFill>
            </a:endParaRPr>
          </a:p>
        </p:txBody>
      </p:sp>
      <p:sp>
        <p:nvSpPr>
          <p:cNvPr id="3" name="Text Placeholder 2"/>
          <p:cNvSpPr>
            <a:spLocks noGrp="1"/>
          </p:cNvSpPr>
          <p:nvPr>
            <p:ph type="body" idx="1"/>
          </p:nvPr>
        </p:nvSpPr>
        <p:spPr>
          <a:xfrm>
            <a:off x="457200" y="1752600"/>
            <a:ext cx="8458200" cy="4572000"/>
          </a:xfrm>
        </p:spPr>
        <p:txBody>
          <a:bodyPr>
            <a:noAutofit/>
          </a:bodyPr>
          <a:lstStyle/>
          <a:p>
            <a:r>
              <a:rPr lang="en-US" sz="3200" b="1" dirty="0" smtClean="0">
                <a:ln w="12700">
                  <a:noFill/>
                  <a:prstDash val="solid"/>
                </a:ln>
                <a:solidFill>
                  <a:schemeClr val="bg1"/>
                </a:solidFill>
              </a:rPr>
              <a:t>Land grant colleges (Morrill Act 1862)</a:t>
            </a:r>
          </a:p>
          <a:p>
            <a:endParaRPr lang="en-US" sz="3200" b="1" dirty="0" smtClean="0">
              <a:ln w="12700">
                <a:noFill/>
                <a:prstDash val="solid"/>
              </a:ln>
              <a:solidFill>
                <a:schemeClr val="bg1"/>
              </a:solidFill>
            </a:endParaRPr>
          </a:p>
          <a:p>
            <a:r>
              <a:rPr lang="en-US" sz="3200" b="1" dirty="0" smtClean="0">
                <a:ln w="12700">
                  <a:noFill/>
                  <a:prstDash val="solid"/>
                </a:ln>
                <a:solidFill>
                  <a:schemeClr val="bg1"/>
                </a:solidFill>
              </a:rPr>
              <a:t>Research grants – billions awarded</a:t>
            </a:r>
          </a:p>
          <a:p>
            <a:endParaRPr lang="en-US" sz="3200" b="1" dirty="0" smtClean="0">
              <a:ln w="12700">
                <a:noFill/>
                <a:prstDash val="solid"/>
              </a:ln>
              <a:solidFill>
                <a:schemeClr val="bg1"/>
              </a:solidFill>
            </a:endParaRPr>
          </a:p>
          <a:p>
            <a:r>
              <a:rPr lang="en-US" sz="3200" b="1" dirty="0" smtClean="0">
                <a:ln w="12700">
                  <a:noFill/>
                  <a:prstDash val="solid"/>
                </a:ln>
                <a:solidFill>
                  <a:schemeClr val="bg1"/>
                </a:solidFill>
              </a:rPr>
              <a:t>Subsidies to </a:t>
            </a:r>
            <a:r>
              <a:rPr lang="en-US" sz="3200" b="1" i="1" dirty="0" smtClean="0">
                <a:ln w="12700">
                  <a:noFill/>
                  <a:prstDash val="solid"/>
                </a:ln>
                <a:solidFill>
                  <a:schemeClr val="bg1"/>
                </a:solidFill>
              </a:rPr>
              <a:t>individual</a:t>
            </a:r>
            <a:r>
              <a:rPr lang="en-US" sz="3200" b="1" dirty="0" smtClean="0">
                <a:ln w="12700">
                  <a:noFill/>
                  <a:prstDash val="solid"/>
                </a:ln>
                <a:solidFill>
                  <a:schemeClr val="bg1"/>
                </a:solidFill>
              </a:rPr>
              <a:t> students</a:t>
            </a:r>
          </a:p>
          <a:p>
            <a:pPr lvl="1"/>
            <a:r>
              <a:rPr lang="en-US" sz="2800" dirty="0" smtClean="0">
                <a:ln w="12700">
                  <a:noFill/>
                  <a:prstDash val="solid"/>
                </a:ln>
                <a:solidFill>
                  <a:schemeClr val="bg1"/>
                </a:solidFill>
              </a:rPr>
              <a:t>1944 and 2008 GI Bills</a:t>
            </a:r>
          </a:p>
          <a:p>
            <a:pPr lvl="1"/>
            <a:r>
              <a:rPr lang="en-US" sz="2800" dirty="0">
                <a:ln w="12700">
                  <a:noFill/>
                  <a:prstDash val="solid"/>
                </a:ln>
                <a:solidFill>
                  <a:schemeClr val="bg1"/>
                </a:solidFill>
              </a:rPr>
              <a:t>1972 </a:t>
            </a:r>
            <a:r>
              <a:rPr lang="en-US" sz="2800" dirty="0" smtClean="0">
                <a:ln w="12700">
                  <a:noFill/>
                  <a:prstDash val="solid"/>
                </a:ln>
                <a:solidFill>
                  <a:schemeClr val="bg1"/>
                </a:solidFill>
              </a:rPr>
              <a:t>and </a:t>
            </a:r>
            <a:r>
              <a:rPr lang="en-US" sz="2800" dirty="0">
                <a:ln w="12700">
                  <a:noFill/>
                  <a:prstDash val="solid"/>
                </a:ln>
                <a:solidFill>
                  <a:schemeClr val="bg1"/>
                </a:solidFill>
              </a:rPr>
              <a:t>2010 Pell Grants (need-based)</a:t>
            </a:r>
          </a:p>
          <a:p>
            <a:pPr lvl="1"/>
            <a:r>
              <a:rPr lang="en-US" sz="2800" dirty="0" smtClean="0">
                <a:ln w="12700">
                  <a:noFill/>
                  <a:prstDash val="solid"/>
                </a:ln>
                <a:solidFill>
                  <a:schemeClr val="bg1"/>
                </a:solidFill>
              </a:rPr>
              <a:t>1965 and 2010 Guaranteed Student Loans </a:t>
            </a:r>
          </a:p>
          <a:p>
            <a:pPr lvl="1"/>
            <a:r>
              <a:rPr lang="en-US" sz="2800" dirty="0" smtClean="0">
                <a:ln w="12700">
                  <a:noFill/>
                  <a:prstDash val="solid"/>
                </a:ln>
                <a:solidFill>
                  <a:schemeClr val="bg1"/>
                </a:solidFill>
              </a:rPr>
              <a:t>Various incentives to go into teaching</a:t>
            </a:r>
          </a:p>
        </p:txBody>
      </p:sp>
    </p:spTree>
    <p:custDataLst>
      <p:tags r:id="rId1"/>
    </p:custDataLst>
    <p:extLst>
      <p:ext uri="{BB962C8B-B14F-4D97-AF65-F5344CB8AC3E}">
        <p14:creationId xmlns:p14="http://schemas.microsoft.com/office/powerpoint/2010/main" val="11080153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ln w="12700">
                  <a:noFill/>
                  <a:prstDash val="solid"/>
                </a:ln>
                <a:solidFill>
                  <a:schemeClr val="bg1"/>
                </a:solidFill>
              </a:rPr>
              <a:t>Pell Grants</a:t>
            </a:r>
            <a:endParaRPr lang="en-US" b="1" dirty="0">
              <a:ln w="12700">
                <a:noFill/>
                <a:prstDash val="solid"/>
              </a:ln>
              <a:solidFill>
                <a:schemeClr val="bg1"/>
              </a:solidFill>
            </a:endParaRPr>
          </a:p>
        </p:txBody>
      </p:sp>
      <p:sp>
        <p:nvSpPr>
          <p:cNvPr id="3" name="Subtitle 2"/>
          <p:cNvSpPr>
            <a:spLocks noGrp="1"/>
          </p:cNvSpPr>
          <p:nvPr>
            <p:ph idx="1"/>
          </p:nvPr>
        </p:nvSpPr>
        <p:spPr>
          <a:xfrm>
            <a:off x="762000" y="1371600"/>
            <a:ext cx="7846800" cy="5032375"/>
          </a:xfrm>
        </p:spPr>
        <p:txBody>
          <a:bodyPr>
            <a:normAutofit lnSpcReduction="10000"/>
          </a:bodyPr>
          <a:lstStyle/>
          <a:p>
            <a:r>
              <a:rPr lang="en-US" sz="3200" b="1" dirty="0" smtClean="0">
                <a:ln w="12700">
                  <a:noFill/>
                  <a:prstDash val="solid"/>
                </a:ln>
                <a:solidFill>
                  <a:schemeClr val="bg1"/>
                </a:solidFill>
              </a:rPr>
              <a:t>Based on financial need</a:t>
            </a:r>
          </a:p>
          <a:p>
            <a:endParaRPr lang="en-US" sz="3200" b="1" dirty="0" smtClean="0">
              <a:ln w="12700">
                <a:noFill/>
                <a:prstDash val="solid"/>
              </a:ln>
              <a:solidFill>
                <a:schemeClr val="bg1"/>
              </a:solidFill>
            </a:endParaRPr>
          </a:p>
          <a:p>
            <a:r>
              <a:rPr lang="en-US" sz="3200" b="1" dirty="0" smtClean="0">
                <a:ln w="12700">
                  <a:noFill/>
                  <a:prstDash val="solid"/>
                </a:ln>
                <a:solidFill>
                  <a:schemeClr val="bg1"/>
                </a:solidFill>
              </a:rPr>
              <a:t>Students </a:t>
            </a:r>
            <a:r>
              <a:rPr lang="en-US" sz="3200" b="1" dirty="0">
                <a:ln w="12700">
                  <a:noFill/>
                  <a:prstDash val="solid"/>
                </a:ln>
                <a:solidFill>
                  <a:schemeClr val="bg1"/>
                </a:solidFill>
              </a:rPr>
              <a:t>with </a:t>
            </a:r>
            <a:r>
              <a:rPr lang="en-US" sz="3200" b="1" dirty="0" smtClean="0">
                <a:ln w="12700">
                  <a:noFill/>
                  <a:prstDash val="solid"/>
                </a:ln>
                <a:solidFill>
                  <a:schemeClr val="bg1"/>
                </a:solidFill>
              </a:rPr>
              <a:t>family </a:t>
            </a:r>
            <a:r>
              <a:rPr lang="en-US" sz="3200" b="1" dirty="0">
                <a:ln w="12700">
                  <a:noFill/>
                  <a:prstDash val="solid"/>
                </a:ln>
                <a:solidFill>
                  <a:schemeClr val="bg1"/>
                </a:solidFill>
              </a:rPr>
              <a:t>incomes less </a:t>
            </a:r>
            <a:r>
              <a:rPr lang="en-US" sz="3200" b="1" dirty="0" smtClean="0">
                <a:ln w="12700">
                  <a:noFill/>
                  <a:prstDash val="solid"/>
                </a:ln>
                <a:solidFill>
                  <a:schemeClr val="bg1"/>
                </a:solidFill>
              </a:rPr>
              <a:t>than $60,000</a:t>
            </a:r>
          </a:p>
          <a:p>
            <a:endParaRPr lang="en-US" sz="3200" b="1" dirty="0" smtClean="0">
              <a:ln w="12700">
                <a:noFill/>
                <a:prstDash val="solid"/>
              </a:ln>
              <a:solidFill>
                <a:schemeClr val="bg1"/>
              </a:solidFill>
            </a:endParaRPr>
          </a:p>
          <a:p>
            <a:r>
              <a:rPr lang="en-US" sz="3200" b="1" dirty="0" smtClean="0">
                <a:ln w="12700">
                  <a:noFill/>
                  <a:prstDash val="solid"/>
                </a:ln>
                <a:solidFill>
                  <a:schemeClr val="bg1"/>
                </a:solidFill>
              </a:rPr>
              <a:t>Family size</a:t>
            </a:r>
            <a:r>
              <a:rPr lang="en-US" sz="3200" b="1" dirty="0">
                <a:ln w="12700">
                  <a:noFill/>
                  <a:prstDash val="solid"/>
                </a:ln>
                <a:solidFill>
                  <a:schemeClr val="bg1"/>
                </a:solidFill>
              </a:rPr>
              <a:t>, income, price and length of </a:t>
            </a:r>
            <a:r>
              <a:rPr lang="en-US" sz="3200" b="1" dirty="0" smtClean="0">
                <a:ln w="12700">
                  <a:noFill/>
                  <a:prstDash val="solid"/>
                </a:ln>
                <a:solidFill>
                  <a:schemeClr val="bg1"/>
                </a:solidFill>
              </a:rPr>
              <a:t>attendance</a:t>
            </a:r>
          </a:p>
          <a:p>
            <a:endParaRPr lang="en-US" sz="3200" b="1" dirty="0" smtClean="0">
              <a:ln w="12700">
                <a:noFill/>
                <a:prstDash val="solid"/>
              </a:ln>
              <a:solidFill>
                <a:schemeClr val="bg1"/>
              </a:solidFill>
            </a:endParaRPr>
          </a:p>
          <a:p>
            <a:r>
              <a:rPr lang="en-US" b="1" dirty="0" smtClean="0">
                <a:ln w="12700">
                  <a:noFill/>
                  <a:prstDash val="solid"/>
                </a:ln>
                <a:solidFill>
                  <a:schemeClr val="bg1"/>
                </a:solidFill>
              </a:rPr>
              <a:t>At $5,000-$6,000 per year, Pell grants no longer covers significant part of college costs</a:t>
            </a:r>
            <a:endParaRPr lang="en-US" sz="3200" b="1" dirty="0">
              <a:ln w="12700">
                <a:noFill/>
                <a:prstDash val="solid"/>
              </a:ln>
              <a:solidFill>
                <a:schemeClr val="bg1"/>
              </a:solidFill>
            </a:endParaRPr>
          </a:p>
        </p:txBody>
      </p:sp>
    </p:spTree>
    <p:custDataLst>
      <p:tags r:id="rId1"/>
    </p:custDataLst>
    <p:extLst>
      <p:ext uri="{BB962C8B-B14F-4D97-AF65-F5344CB8AC3E}">
        <p14:creationId xmlns:p14="http://schemas.microsoft.com/office/powerpoint/2010/main" val="29629187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1676400"/>
            <a:ext cx="8077200" cy="1325563"/>
          </a:xfrm>
        </p:spPr>
        <p:txBody>
          <a:bodyPr>
            <a:normAutofit fontScale="90000"/>
          </a:bodyPr>
          <a:lstStyle/>
          <a:p>
            <a:r>
              <a:rPr lang="en-US" sz="6500" b="1" spc="0" dirty="0" smtClean="0">
                <a:ln w="12700">
                  <a:noFill/>
                  <a:prstDash val="solid"/>
                </a:ln>
                <a:solidFill>
                  <a:schemeClr val="bg1"/>
                </a:solidFill>
              </a:rPr>
              <a:t>What Are the Policy </a:t>
            </a:r>
            <a:br>
              <a:rPr lang="en-US" sz="6500" b="1" spc="0" dirty="0" smtClean="0">
                <a:ln w="12700">
                  <a:noFill/>
                  <a:prstDash val="solid"/>
                </a:ln>
                <a:solidFill>
                  <a:schemeClr val="bg1"/>
                </a:solidFill>
              </a:rPr>
            </a:br>
            <a:r>
              <a:rPr lang="en-US" sz="6500" b="1" spc="0" dirty="0" smtClean="0">
                <a:ln w="12700">
                  <a:noFill/>
                  <a:prstDash val="solid"/>
                </a:ln>
                <a:solidFill>
                  <a:schemeClr val="bg1"/>
                </a:solidFill>
              </a:rPr>
              <a:t>Issues and Concerns?</a:t>
            </a:r>
            <a:endParaRPr lang="en-US" sz="6500" b="1" spc="0" dirty="0">
              <a:ln w="12700">
                <a:noFill/>
                <a:prstDash val="solid"/>
              </a:ln>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32</a:t>
            </a:fld>
            <a:endParaRPr lang="en-US"/>
          </a:p>
        </p:txBody>
      </p:sp>
      <p:sp>
        <p:nvSpPr>
          <p:cNvPr id="6" name="Subtitle 5"/>
          <p:cNvSpPr>
            <a:spLocks noGrp="1"/>
          </p:cNvSpPr>
          <p:nvPr>
            <p:ph type="subTitle" idx="4294967295"/>
          </p:nvPr>
        </p:nvSpPr>
        <p:spPr>
          <a:xfrm>
            <a:off x="2286000" y="3830638"/>
            <a:ext cx="6858000" cy="617537"/>
          </a:xfrm>
        </p:spPr>
        <p:txBody>
          <a:bodyPr/>
          <a:lstStyle/>
          <a:p>
            <a:r>
              <a:rPr lang="en-US" b="1" dirty="0" smtClean="0">
                <a:ln w="12700">
                  <a:noFill/>
                  <a:prstDash val="solid"/>
                </a:ln>
                <a:solidFill>
                  <a:schemeClr val="bg1"/>
                </a:solidFill>
              </a:rPr>
              <a:t>Higher Education</a:t>
            </a:r>
            <a:endParaRPr lang="en-US" b="1" dirty="0">
              <a:ln w="12700">
                <a:noFill/>
                <a:prstDash val="solid"/>
              </a:ln>
              <a:solidFill>
                <a:schemeClr val="bg1"/>
              </a:solidFill>
            </a:endParaRPr>
          </a:p>
        </p:txBody>
      </p:sp>
    </p:spTree>
    <p:extLst>
      <p:ext uri="{BB962C8B-B14F-4D97-AF65-F5344CB8AC3E}">
        <p14:creationId xmlns:p14="http://schemas.microsoft.com/office/powerpoint/2010/main" val="17302856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381000"/>
            <a:ext cx="7886700" cy="1325563"/>
          </a:xfrm>
        </p:spPr>
        <p:txBody>
          <a:bodyPr/>
          <a:lstStyle/>
          <a:p>
            <a:pPr algn="l"/>
            <a:r>
              <a:rPr lang="en-US" b="1" dirty="0" smtClean="0">
                <a:ln w="12700">
                  <a:noFill/>
                  <a:prstDash val="solid"/>
                </a:ln>
                <a:solidFill>
                  <a:schemeClr val="bg1"/>
                </a:solidFill>
              </a:rPr>
              <a:t>Higher Ed Policy Issues</a:t>
            </a:r>
            <a:endParaRPr lang="en-US" b="1" dirty="0">
              <a:ln w="12700">
                <a:noFill/>
                <a:prstDash val="solid"/>
              </a:ln>
              <a:solidFill>
                <a:schemeClr val="bg1"/>
              </a:solidFill>
            </a:endParaRPr>
          </a:p>
        </p:txBody>
      </p:sp>
      <p:sp>
        <p:nvSpPr>
          <p:cNvPr id="3" name="Text Placeholder 2"/>
          <p:cNvSpPr>
            <a:spLocks noGrp="1"/>
          </p:cNvSpPr>
          <p:nvPr>
            <p:ph type="body" idx="1"/>
          </p:nvPr>
        </p:nvSpPr>
        <p:spPr>
          <a:xfrm>
            <a:off x="685800" y="1447800"/>
            <a:ext cx="8153400" cy="4953000"/>
          </a:xfrm>
        </p:spPr>
        <p:txBody>
          <a:bodyPr>
            <a:noAutofit/>
          </a:bodyPr>
          <a:lstStyle/>
          <a:p>
            <a:r>
              <a:rPr lang="en-US" sz="2600" b="1" dirty="0" smtClean="0">
                <a:ln w="12700">
                  <a:noFill/>
                  <a:prstDash val="solid"/>
                </a:ln>
                <a:solidFill>
                  <a:schemeClr val="bg1"/>
                </a:solidFill>
              </a:rPr>
              <a:t>Not necessarily quality</a:t>
            </a:r>
          </a:p>
          <a:p>
            <a:endParaRPr lang="en-US" b="1" dirty="0" smtClean="0">
              <a:ln w="12700">
                <a:noFill/>
                <a:prstDash val="solid"/>
              </a:ln>
              <a:solidFill>
                <a:schemeClr val="bg1"/>
              </a:solidFill>
            </a:endParaRPr>
          </a:p>
          <a:p>
            <a:r>
              <a:rPr lang="en-US" sz="2600" b="1" dirty="0" smtClean="0">
                <a:ln w="12700">
                  <a:noFill/>
                  <a:prstDash val="solid"/>
                </a:ln>
                <a:solidFill>
                  <a:schemeClr val="bg1"/>
                </a:solidFill>
              </a:rPr>
              <a:t>Affirmative action: equity concern</a:t>
            </a:r>
          </a:p>
          <a:p>
            <a:endParaRPr lang="en-US" b="1" dirty="0" smtClean="0">
              <a:ln w="12700">
                <a:noFill/>
                <a:prstDash val="solid"/>
              </a:ln>
              <a:solidFill>
                <a:schemeClr val="bg1"/>
              </a:solidFill>
            </a:endParaRPr>
          </a:p>
          <a:p>
            <a:r>
              <a:rPr lang="en-US" sz="2600" b="1" dirty="0" smtClean="0">
                <a:ln w="12700">
                  <a:noFill/>
                  <a:prstDash val="solid"/>
                </a:ln>
                <a:solidFill>
                  <a:schemeClr val="bg1"/>
                </a:solidFill>
              </a:rPr>
              <a:t>Cost and access (another equity concern)</a:t>
            </a:r>
          </a:p>
          <a:p>
            <a:pPr lvl="1"/>
            <a:r>
              <a:rPr lang="en-US" sz="2400" b="1" dirty="0" smtClean="0">
                <a:ln w="12700">
                  <a:noFill/>
                  <a:prstDash val="solid"/>
                </a:ln>
                <a:solidFill>
                  <a:schemeClr val="bg1"/>
                </a:solidFill>
              </a:rPr>
              <a:t>30% gap in rate of college attendance of lower income individuals</a:t>
            </a:r>
          </a:p>
          <a:p>
            <a:pPr lvl="1"/>
            <a:endParaRPr lang="en-US" sz="3200" b="1" dirty="0" smtClean="0">
              <a:ln w="12700">
                <a:noFill/>
                <a:prstDash val="solid"/>
              </a:ln>
              <a:solidFill>
                <a:schemeClr val="bg1"/>
              </a:solidFill>
            </a:endParaRPr>
          </a:p>
          <a:p>
            <a:r>
              <a:rPr lang="en-US" sz="2600" b="1" dirty="0" smtClean="0">
                <a:ln w="12700">
                  <a:noFill/>
                  <a:prstDash val="solid"/>
                </a:ln>
                <a:solidFill>
                  <a:schemeClr val="bg1"/>
                </a:solidFill>
              </a:rPr>
              <a:t>Aid programs have not kept up</a:t>
            </a:r>
          </a:p>
          <a:p>
            <a:endParaRPr lang="en-US" sz="2600" b="1" dirty="0" smtClean="0">
              <a:ln w="12700">
                <a:noFill/>
                <a:prstDash val="solid"/>
              </a:ln>
              <a:solidFill>
                <a:schemeClr val="bg1"/>
              </a:solidFill>
            </a:endParaRPr>
          </a:p>
          <a:p>
            <a:r>
              <a:rPr lang="en-US" sz="2600" b="1" dirty="0" smtClean="0">
                <a:ln w="12700">
                  <a:noFill/>
                  <a:prstDash val="solid"/>
                </a:ln>
                <a:solidFill>
                  <a:schemeClr val="bg1"/>
                </a:solidFill>
              </a:rPr>
              <a:t>Student debt at graduation averages over $28,000</a:t>
            </a:r>
          </a:p>
        </p:txBody>
      </p:sp>
    </p:spTree>
    <p:custDataLst>
      <p:tags r:id="rId1"/>
    </p:custDataLst>
    <p:extLst>
      <p:ext uri="{BB962C8B-B14F-4D97-AF65-F5344CB8AC3E}">
        <p14:creationId xmlns:p14="http://schemas.microsoft.com/office/powerpoint/2010/main" val="24649072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350" y="381000"/>
            <a:ext cx="8515350" cy="1325563"/>
          </a:xfrm>
        </p:spPr>
        <p:txBody>
          <a:bodyPr/>
          <a:lstStyle/>
          <a:p>
            <a:r>
              <a:rPr lang="en-US" b="1" dirty="0" smtClean="0">
                <a:ln w="12700">
                  <a:noFill/>
                  <a:prstDash val="solid"/>
                </a:ln>
                <a:solidFill>
                  <a:schemeClr val="bg1"/>
                </a:solidFill>
              </a:rPr>
              <a:t>Why Are College Costs Increasing? </a:t>
            </a:r>
            <a:endParaRPr lang="en-US" b="1" dirty="0">
              <a:ln w="12700">
                <a:noFill/>
                <a:prstDash val="solid"/>
              </a:ln>
              <a:solidFill>
                <a:schemeClr val="bg1"/>
              </a:solidFill>
            </a:endParaRPr>
          </a:p>
        </p:txBody>
      </p:sp>
      <p:sp>
        <p:nvSpPr>
          <p:cNvPr id="6" name="Content Placeholder 5"/>
          <p:cNvSpPr>
            <a:spLocks noGrp="1"/>
          </p:cNvSpPr>
          <p:nvPr>
            <p:ph idx="1"/>
          </p:nvPr>
        </p:nvSpPr>
        <p:spPr/>
        <p:txBody>
          <a:bodyPr>
            <a:normAutofit/>
          </a:bodyPr>
          <a:lstStyle/>
          <a:p>
            <a:r>
              <a:rPr lang="en-US" sz="3600" b="1" dirty="0" smtClean="0">
                <a:solidFill>
                  <a:schemeClr val="bg1"/>
                </a:solidFill>
              </a:rPr>
              <a:t>Video</a:t>
            </a:r>
            <a:r>
              <a:rPr lang="en-US" sz="3600" b="1" dirty="0" smtClean="0">
                <a:solidFill>
                  <a:schemeClr val="bg1"/>
                </a:solidFill>
              </a:rPr>
              <a:t>: </a:t>
            </a:r>
            <a:r>
              <a:rPr lang="en-US" b="1" dirty="0" smtClean="0">
                <a:solidFill>
                  <a:schemeClr val="bg1"/>
                </a:solidFill>
              </a:rPr>
              <a:t>(</a:t>
            </a:r>
            <a:r>
              <a:rPr lang="en-US" b="1" dirty="0" smtClean="0">
                <a:solidFill>
                  <a:schemeClr val="bg1"/>
                </a:solidFill>
                <a:hlinkClick r:id="rId3"/>
              </a:rPr>
              <a:t>https://www.youtube.com/watch?v=L1rbKFBXyXM</a:t>
            </a:r>
            <a:r>
              <a:rPr lang="en-US"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23812829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915400" cy="1325563"/>
          </a:xfrm>
        </p:spPr>
        <p:txBody>
          <a:bodyPr/>
          <a:lstStyle/>
          <a:p>
            <a:r>
              <a:rPr lang="en-US" b="1" dirty="0" smtClean="0">
                <a:ln w="12700">
                  <a:noFill/>
                  <a:prstDash val="solid"/>
                </a:ln>
                <a:solidFill>
                  <a:schemeClr val="bg1"/>
                </a:solidFill>
              </a:rPr>
              <a:t>Emerging Issue: For-Profit Colleges</a:t>
            </a:r>
            <a:endParaRPr lang="en-US" b="1" dirty="0">
              <a:ln w="12700">
                <a:noFill/>
                <a:prstDash val="solid"/>
              </a:ln>
              <a:solidFill>
                <a:schemeClr val="bg1"/>
              </a:solidFill>
            </a:endParaRPr>
          </a:p>
        </p:txBody>
      </p:sp>
      <p:sp>
        <p:nvSpPr>
          <p:cNvPr id="5" name="TextBox 4"/>
          <p:cNvSpPr txBox="1"/>
          <p:nvPr/>
        </p:nvSpPr>
        <p:spPr>
          <a:xfrm>
            <a:off x="1219200" y="2209800"/>
            <a:ext cx="7467600" cy="1446550"/>
          </a:xfrm>
          <a:prstGeom prst="rect">
            <a:avLst/>
          </a:prstGeom>
          <a:noFill/>
        </p:spPr>
        <p:txBody>
          <a:bodyPr wrap="square" rtlCol="0">
            <a:spAutoFit/>
          </a:bodyPr>
          <a:lstStyle/>
          <a:p>
            <a:pPr>
              <a:buFont typeface="Arial" pitchFamily="34" charset="0"/>
              <a:buChar char="•"/>
            </a:pPr>
            <a:r>
              <a:rPr lang="en-US" sz="3200" b="1" dirty="0" smtClean="0">
                <a:solidFill>
                  <a:schemeClr val="bg1"/>
                </a:solidFill>
                <a:latin typeface="Calibri" panose="020F0502020204030204" pitchFamily="34" charset="0"/>
              </a:rPr>
              <a:t>Video</a:t>
            </a:r>
            <a:r>
              <a:rPr lang="en-US" sz="3200" b="1" dirty="0" smtClean="0">
                <a:solidFill>
                  <a:schemeClr val="bg1"/>
                </a:solidFill>
                <a:latin typeface="Calibri" panose="020F0502020204030204" pitchFamily="34" charset="0"/>
              </a:rPr>
              <a:t>: </a:t>
            </a:r>
            <a:r>
              <a:rPr lang="en-US" sz="2800" b="1" dirty="0" smtClean="0">
                <a:solidFill>
                  <a:schemeClr val="bg1"/>
                </a:solidFill>
                <a:latin typeface="Calibri" panose="020F0502020204030204" pitchFamily="34" charset="0"/>
              </a:rPr>
              <a:t>(</a:t>
            </a:r>
            <a:r>
              <a:rPr lang="en-US" sz="2800" b="1" dirty="0" smtClean="0">
                <a:solidFill>
                  <a:schemeClr val="bg1"/>
                </a:solidFill>
                <a:latin typeface="Calibri" panose="020F0502020204030204" pitchFamily="34" charset="0"/>
                <a:hlinkClick r:id="rId3"/>
              </a:rPr>
              <a:t>https://www.youtube.com/watch?v=Pa1DxUWMsEU</a:t>
            </a:r>
            <a:r>
              <a:rPr lang="en-US" sz="2800" b="1" dirty="0" smtClean="0">
                <a:solidFill>
                  <a:schemeClr val="bg1"/>
                </a:solidFill>
                <a:latin typeface="Calibri" panose="020F0502020204030204" pitchFamily="34" charset="0"/>
              </a:rPr>
              <a:t>)</a:t>
            </a:r>
            <a:endParaRPr lang="en-US" sz="28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22538116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609600"/>
            <a:ext cx="8229600" cy="1143000"/>
          </a:xfrm>
        </p:spPr>
        <p:txBody>
          <a:bodyPr>
            <a:normAutofit/>
          </a:bodyPr>
          <a:lstStyle/>
          <a:p>
            <a:pPr algn="l"/>
            <a:r>
              <a:rPr lang="en-US" b="1" dirty="0" smtClean="0">
                <a:solidFill>
                  <a:schemeClr val="bg1"/>
                </a:solidFill>
              </a:rPr>
              <a:t>Should </a:t>
            </a:r>
            <a:r>
              <a:rPr lang="en-US" b="1" dirty="0" err="1" smtClean="0">
                <a:solidFill>
                  <a:schemeClr val="bg1"/>
                </a:solidFill>
              </a:rPr>
              <a:t>Gov’t</a:t>
            </a:r>
            <a:r>
              <a:rPr lang="en-US" b="1" dirty="0" smtClean="0">
                <a:solidFill>
                  <a:schemeClr val="bg1"/>
                </a:solidFill>
              </a:rPr>
              <a:t> Fund Merit or Need?</a:t>
            </a:r>
            <a:endParaRPr lang="en-US" b="1" dirty="0">
              <a:solidFill>
                <a:schemeClr val="bg1"/>
              </a:solidFill>
            </a:endParaRPr>
          </a:p>
        </p:txBody>
      </p:sp>
      <p:sp>
        <p:nvSpPr>
          <p:cNvPr id="6" name="Content Placeholder 5"/>
          <p:cNvSpPr>
            <a:spLocks noGrp="1"/>
          </p:cNvSpPr>
          <p:nvPr>
            <p:ph idx="1"/>
          </p:nvPr>
        </p:nvSpPr>
        <p:spPr>
          <a:xfrm>
            <a:off x="381000" y="1828800"/>
            <a:ext cx="4114800" cy="3962400"/>
          </a:xfrm>
          <a:ln>
            <a:solidFill>
              <a:schemeClr val="bg1"/>
            </a:solidFill>
          </a:ln>
        </p:spPr>
        <p:txBody>
          <a:bodyPr>
            <a:normAutofit lnSpcReduction="10000"/>
          </a:bodyPr>
          <a:lstStyle/>
          <a:p>
            <a:pPr>
              <a:buNone/>
            </a:pPr>
            <a:r>
              <a:rPr lang="en-US" b="1" u="sng" dirty="0" smtClean="0">
                <a:solidFill>
                  <a:schemeClr val="bg1"/>
                </a:solidFill>
              </a:rPr>
              <a:t>Merit based</a:t>
            </a:r>
          </a:p>
          <a:p>
            <a:r>
              <a:rPr lang="en-US" sz="2800" b="1" dirty="0" smtClean="0">
                <a:solidFill>
                  <a:schemeClr val="bg1"/>
                </a:solidFill>
              </a:rPr>
              <a:t>Huge increase in 1990’s</a:t>
            </a:r>
          </a:p>
          <a:p>
            <a:endParaRPr lang="en-US" sz="2800" b="1" dirty="0" smtClean="0">
              <a:solidFill>
                <a:schemeClr val="bg1"/>
              </a:solidFill>
            </a:endParaRPr>
          </a:p>
          <a:p>
            <a:r>
              <a:rPr lang="en-US" sz="2800" b="1" dirty="0" smtClean="0">
                <a:solidFill>
                  <a:schemeClr val="bg1"/>
                </a:solidFill>
              </a:rPr>
              <a:t>More politically popular – work hard, rewarded</a:t>
            </a:r>
          </a:p>
          <a:p>
            <a:endParaRPr lang="en-US" sz="2800" b="1" dirty="0" smtClean="0">
              <a:solidFill>
                <a:schemeClr val="bg1"/>
              </a:solidFill>
            </a:endParaRPr>
          </a:p>
          <a:p>
            <a:r>
              <a:rPr lang="en-US" sz="2800" b="1" dirty="0" smtClean="0">
                <a:solidFill>
                  <a:schemeClr val="bg1"/>
                </a:solidFill>
              </a:rPr>
              <a:t>Financially needy students get much less of this aid</a:t>
            </a:r>
          </a:p>
        </p:txBody>
      </p:sp>
      <p:sp>
        <p:nvSpPr>
          <p:cNvPr id="8" name="TextBox 7"/>
          <p:cNvSpPr txBox="1"/>
          <p:nvPr/>
        </p:nvSpPr>
        <p:spPr>
          <a:xfrm>
            <a:off x="4648200" y="1828800"/>
            <a:ext cx="4343400" cy="3962400"/>
          </a:xfrm>
          <a:prstGeom prst="rect">
            <a:avLst/>
          </a:prstGeom>
          <a:noFill/>
          <a:ln>
            <a:solidFill>
              <a:schemeClr val="bg1"/>
            </a:solidFill>
          </a:ln>
        </p:spPr>
        <p:txBody>
          <a:bodyPr wrap="square" rtlCol="0">
            <a:spAutoFit/>
          </a:bodyPr>
          <a:lstStyle/>
          <a:p>
            <a:pPr>
              <a:spcAft>
                <a:spcPts val="600"/>
              </a:spcAft>
            </a:pPr>
            <a:r>
              <a:rPr lang="en-US" sz="3200" b="1" u="sng" dirty="0" smtClean="0">
                <a:solidFill>
                  <a:schemeClr val="bg1"/>
                </a:solidFill>
                <a:latin typeface="Calibri" panose="020F0502020204030204" pitchFamily="34" charset="0"/>
              </a:rPr>
              <a:t>Need based</a:t>
            </a:r>
          </a:p>
          <a:p>
            <a:pPr marL="514350" indent="-514350">
              <a:spcAft>
                <a:spcPts val="600"/>
              </a:spcAft>
              <a:buFont typeface="Arial" pitchFamily="34" charset="0"/>
              <a:buChar char="•"/>
            </a:pPr>
            <a:r>
              <a:rPr lang="en-US" sz="2800" b="1" dirty="0" smtClean="0">
                <a:solidFill>
                  <a:schemeClr val="bg1"/>
                </a:solidFill>
                <a:latin typeface="Calibri" panose="020F0502020204030204" pitchFamily="34" charset="0"/>
              </a:rPr>
              <a:t>Expand access to all income groups</a:t>
            </a:r>
          </a:p>
          <a:p>
            <a:pPr marL="514350" indent="-514350">
              <a:spcAft>
                <a:spcPts val="600"/>
              </a:spcAft>
              <a:buFont typeface="Arial" pitchFamily="34" charset="0"/>
              <a:buChar char="•"/>
            </a:pPr>
            <a:endParaRPr lang="en-US" sz="2800" b="1" dirty="0" smtClean="0">
              <a:solidFill>
                <a:schemeClr val="bg1"/>
              </a:solidFill>
              <a:latin typeface="Calibri" panose="020F0502020204030204" pitchFamily="34" charset="0"/>
            </a:endParaRPr>
          </a:p>
          <a:p>
            <a:pPr marL="514350" indent="-514350">
              <a:spcAft>
                <a:spcPts val="600"/>
              </a:spcAft>
              <a:buFont typeface="Arial" pitchFamily="34" charset="0"/>
              <a:buChar char="•"/>
            </a:pPr>
            <a:r>
              <a:rPr lang="en-US" sz="2800" b="1" dirty="0" smtClean="0">
                <a:solidFill>
                  <a:schemeClr val="bg1"/>
                </a:solidFill>
                <a:latin typeface="Calibri" panose="020F0502020204030204" pitchFamily="34" charset="0"/>
              </a:rPr>
              <a:t>Raises student high school graduation rates</a:t>
            </a:r>
          </a:p>
          <a:p>
            <a:pPr marL="514350" indent="-514350">
              <a:spcAft>
                <a:spcPts val="600"/>
              </a:spcAft>
              <a:buFont typeface="Arial" pitchFamily="34" charset="0"/>
              <a:buChar char="•"/>
            </a:pPr>
            <a:endParaRPr lang="en-US" sz="2800" b="1" dirty="0" smtClean="0">
              <a:solidFill>
                <a:schemeClr val="bg1"/>
              </a:solidFill>
              <a:latin typeface="Calibri" panose="020F0502020204030204" pitchFamily="34" charset="0"/>
            </a:endParaRPr>
          </a:p>
          <a:p>
            <a:pPr marL="514350" indent="-514350">
              <a:spcAft>
                <a:spcPts val="600"/>
              </a:spcAft>
              <a:buFont typeface="Arial" pitchFamily="34" charset="0"/>
              <a:buChar char="•"/>
            </a:pPr>
            <a:endParaRPr lang="en-US" sz="2800" b="1" dirty="0" smtClean="0">
              <a:solidFill>
                <a:schemeClr val="bg1"/>
              </a:solidFill>
              <a:latin typeface="Calibri" panose="020F0502020204030204" pitchFamily="34" charset="0"/>
            </a:endParaRPr>
          </a:p>
        </p:txBody>
      </p:sp>
    </p:spTree>
    <p:custDataLst>
      <p:tags r:id="rId1"/>
    </p:custDataLst>
    <p:extLst>
      <p:ext uri="{BB962C8B-B14F-4D97-AF65-F5344CB8AC3E}">
        <p14:creationId xmlns:p14="http://schemas.microsoft.com/office/powerpoint/2010/main" val="153578293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2286000"/>
            <a:ext cx="8610600" cy="2057400"/>
          </a:xfrm>
        </p:spPr>
        <p:txBody>
          <a:bodyPr>
            <a:noAutofit/>
          </a:bodyPr>
          <a:lstStyle/>
          <a:p>
            <a:r>
              <a:rPr lang="en-US" sz="4800" b="1" dirty="0" smtClean="0">
                <a:solidFill>
                  <a:schemeClr val="bg1"/>
                </a:solidFill>
              </a:rPr>
              <a:t>What Reforms to Higher </a:t>
            </a:r>
            <a:r>
              <a:rPr lang="en-US" sz="4800" b="1" dirty="0" smtClean="0">
                <a:solidFill>
                  <a:schemeClr val="bg1"/>
                </a:solidFill>
              </a:rPr>
              <a:t>Education </a:t>
            </a:r>
            <a:r>
              <a:rPr lang="en-US" sz="4800" b="1" dirty="0" smtClean="0">
                <a:solidFill>
                  <a:schemeClr val="bg1"/>
                </a:solidFill>
              </a:rPr>
              <a:t>are </a:t>
            </a:r>
            <a:r>
              <a:rPr lang="en-US" sz="4800" b="1" dirty="0" smtClean="0">
                <a:solidFill>
                  <a:schemeClr val="bg1"/>
                </a:solidFill>
              </a:rPr>
              <a:t>Being </a:t>
            </a:r>
            <a:r>
              <a:rPr lang="en-US" sz="4800" b="1" dirty="0" smtClean="0">
                <a:solidFill>
                  <a:schemeClr val="bg1"/>
                </a:solidFill>
              </a:rPr>
              <a:t>Attempted?</a:t>
            </a:r>
            <a:endParaRPr lang="en-US" sz="4800" b="1" dirty="0">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37</a:t>
            </a:fld>
            <a:endParaRPr lang="en-US"/>
          </a:p>
        </p:txBody>
      </p:sp>
    </p:spTree>
    <p:extLst>
      <p:ext uri="{BB962C8B-B14F-4D97-AF65-F5344CB8AC3E}">
        <p14:creationId xmlns:p14="http://schemas.microsoft.com/office/powerpoint/2010/main" val="18047328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b="1" dirty="0" smtClean="0">
                <a:solidFill>
                  <a:schemeClr val="bg1"/>
                </a:solidFill>
              </a:rPr>
              <a:t>Student Loan Overhaul (2010)</a:t>
            </a:r>
            <a:endParaRPr lang="en-US" b="1" dirty="0">
              <a:solidFill>
                <a:schemeClr val="bg1"/>
              </a:solidFill>
            </a:endParaRPr>
          </a:p>
        </p:txBody>
      </p:sp>
      <p:sp>
        <p:nvSpPr>
          <p:cNvPr id="5" name="Content Placeholder 4"/>
          <p:cNvSpPr>
            <a:spLocks noGrp="1"/>
          </p:cNvSpPr>
          <p:nvPr>
            <p:ph idx="1"/>
          </p:nvPr>
        </p:nvSpPr>
        <p:spPr>
          <a:xfrm>
            <a:off x="609600" y="1447800"/>
            <a:ext cx="7923000" cy="4727575"/>
          </a:xfrm>
        </p:spPr>
        <p:txBody>
          <a:bodyPr>
            <a:normAutofit/>
          </a:bodyPr>
          <a:lstStyle/>
          <a:p>
            <a:r>
              <a:rPr lang="en-US" b="1" dirty="0" smtClean="0">
                <a:solidFill>
                  <a:schemeClr val="bg1"/>
                </a:solidFill>
              </a:rPr>
              <a:t>Signed into law with Health Care bill</a:t>
            </a:r>
          </a:p>
          <a:p>
            <a:endParaRPr lang="en-US" b="1" dirty="0" smtClean="0">
              <a:solidFill>
                <a:schemeClr val="bg1"/>
              </a:solidFill>
            </a:endParaRPr>
          </a:p>
          <a:p>
            <a:r>
              <a:rPr lang="en-US" b="1" dirty="0" smtClean="0">
                <a:solidFill>
                  <a:schemeClr val="bg1"/>
                </a:solidFill>
              </a:rPr>
              <a:t>Changes management of student loans</a:t>
            </a:r>
          </a:p>
          <a:p>
            <a:pPr lvl="1"/>
            <a:r>
              <a:rPr lang="en-US" b="1" dirty="0" smtClean="0">
                <a:solidFill>
                  <a:schemeClr val="bg1"/>
                </a:solidFill>
              </a:rPr>
              <a:t>No more private lenders subsidized by </a:t>
            </a:r>
            <a:r>
              <a:rPr lang="en-US" b="1" dirty="0" err="1" smtClean="0">
                <a:solidFill>
                  <a:schemeClr val="bg1"/>
                </a:solidFill>
              </a:rPr>
              <a:t>gov’t</a:t>
            </a:r>
            <a:endParaRPr lang="en-US" b="1" dirty="0" smtClean="0">
              <a:solidFill>
                <a:schemeClr val="bg1"/>
              </a:solidFill>
            </a:endParaRPr>
          </a:p>
          <a:p>
            <a:pPr lvl="1"/>
            <a:r>
              <a:rPr lang="en-US" b="1" dirty="0" smtClean="0">
                <a:solidFill>
                  <a:schemeClr val="bg1"/>
                </a:solidFill>
              </a:rPr>
              <a:t>Now run by federal government</a:t>
            </a:r>
          </a:p>
          <a:p>
            <a:pPr lvl="1"/>
            <a:endParaRPr lang="en-US" b="1" dirty="0" smtClean="0">
              <a:solidFill>
                <a:schemeClr val="bg1"/>
              </a:solidFill>
            </a:endParaRPr>
          </a:p>
          <a:p>
            <a:r>
              <a:rPr lang="en-US" b="1" dirty="0" smtClean="0">
                <a:solidFill>
                  <a:schemeClr val="bg1"/>
                </a:solidFill>
              </a:rPr>
              <a:t>Aim is to save the government money</a:t>
            </a:r>
          </a:p>
          <a:p>
            <a:endParaRPr lang="en-US" b="1" dirty="0" smtClean="0">
              <a:solidFill>
                <a:schemeClr val="bg1"/>
              </a:solidFill>
            </a:endParaRPr>
          </a:p>
          <a:p>
            <a:r>
              <a:rPr lang="en-US" b="1" dirty="0" smtClean="0">
                <a:solidFill>
                  <a:schemeClr val="bg1"/>
                </a:solidFill>
              </a:rPr>
              <a:t>“Government management”</a:t>
            </a:r>
          </a:p>
        </p:txBody>
      </p:sp>
      <p:pic>
        <p:nvPicPr>
          <p:cNvPr id="7" name="Picture 3" descr="C:\Users\klowry\AppData\Local\Microsoft\Windows\Temporary Internet Files\Content.IE5\QU88XRD9\MC900037084[1].wmf"/>
          <p:cNvPicPr>
            <a:picLocks noChangeAspect="1" noChangeArrowheads="1"/>
          </p:cNvPicPr>
          <p:nvPr/>
        </p:nvPicPr>
        <p:blipFill>
          <a:blip r:embed="rId4" cstate="print"/>
          <a:srcRect/>
          <a:stretch>
            <a:fillRect/>
          </a:stretch>
        </p:blipFill>
        <p:spPr bwMode="auto">
          <a:xfrm rot="21337475">
            <a:off x="7659948" y="1340690"/>
            <a:ext cx="1254557" cy="1761134"/>
          </a:xfrm>
          <a:prstGeom prst="rect">
            <a:avLst/>
          </a:prstGeom>
          <a:noFill/>
        </p:spPr>
      </p:pic>
    </p:spTree>
    <p:custDataLst>
      <p:tags r:id="rId1"/>
    </p:custDataLst>
    <p:extLst>
      <p:ext uri="{BB962C8B-B14F-4D97-AF65-F5344CB8AC3E}">
        <p14:creationId xmlns:p14="http://schemas.microsoft.com/office/powerpoint/2010/main" val="37603514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503237"/>
            <a:ext cx="7886700" cy="1325563"/>
          </a:xfrm>
        </p:spPr>
        <p:txBody>
          <a:bodyPr/>
          <a:lstStyle/>
          <a:p>
            <a:pPr algn="l"/>
            <a:r>
              <a:rPr lang="en-US" b="1" dirty="0" smtClean="0">
                <a:solidFill>
                  <a:schemeClr val="bg1"/>
                </a:solidFill>
              </a:rPr>
              <a:t>2011 Student Loan Reform</a:t>
            </a:r>
            <a:endParaRPr lang="en-US" b="1" dirty="0">
              <a:solidFill>
                <a:schemeClr val="bg1"/>
              </a:solidFill>
            </a:endParaRPr>
          </a:p>
        </p:txBody>
      </p:sp>
      <p:sp>
        <p:nvSpPr>
          <p:cNvPr id="3" name="Content Placeholder 2"/>
          <p:cNvSpPr>
            <a:spLocks noGrp="1"/>
          </p:cNvSpPr>
          <p:nvPr>
            <p:ph idx="1"/>
          </p:nvPr>
        </p:nvSpPr>
        <p:spPr>
          <a:xfrm>
            <a:off x="609600" y="1447800"/>
            <a:ext cx="5486400" cy="4912689"/>
          </a:xfrm>
        </p:spPr>
        <p:txBody>
          <a:bodyPr>
            <a:normAutofit fontScale="92500"/>
          </a:bodyPr>
          <a:lstStyle/>
          <a:p>
            <a:r>
              <a:rPr lang="en-US" b="1" dirty="0" smtClean="0">
                <a:solidFill>
                  <a:schemeClr val="bg1"/>
                </a:solidFill>
              </a:rPr>
              <a:t>Executive Order of the President </a:t>
            </a:r>
          </a:p>
          <a:p>
            <a:endParaRPr lang="en-US" b="1" dirty="0" smtClean="0">
              <a:solidFill>
                <a:schemeClr val="bg1"/>
              </a:solidFill>
            </a:endParaRPr>
          </a:p>
          <a:p>
            <a:r>
              <a:rPr lang="en-US" b="1" dirty="0" smtClean="0">
                <a:solidFill>
                  <a:schemeClr val="bg1"/>
                </a:solidFill>
              </a:rPr>
              <a:t>Consolidate loans to make one low interest rate</a:t>
            </a:r>
          </a:p>
          <a:p>
            <a:endParaRPr lang="en-US" b="1" dirty="0">
              <a:solidFill>
                <a:schemeClr val="bg1"/>
              </a:solidFill>
            </a:endParaRPr>
          </a:p>
          <a:p>
            <a:r>
              <a:rPr lang="en-US" b="1" dirty="0" smtClean="0">
                <a:solidFill>
                  <a:schemeClr val="bg1"/>
                </a:solidFill>
              </a:rPr>
              <a:t>Make monthly payments only 10% of income</a:t>
            </a:r>
          </a:p>
          <a:p>
            <a:endParaRPr lang="en-US" b="1" dirty="0" smtClean="0">
              <a:solidFill>
                <a:schemeClr val="bg1"/>
              </a:solidFill>
            </a:endParaRPr>
          </a:p>
          <a:p>
            <a:r>
              <a:rPr lang="en-US" b="1" dirty="0" smtClean="0">
                <a:solidFill>
                  <a:schemeClr val="bg1"/>
                </a:solidFill>
              </a:rPr>
              <a:t>Forgive loans after 20 years (if still paying them)</a:t>
            </a:r>
          </a:p>
          <a:p>
            <a:pPr marL="0" indent="0">
              <a:buNone/>
            </a:pPr>
            <a:endParaRPr lang="en-US" dirty="0"/>
          </a:p>
        </p:txBody>
      </p:sp>
      <p:pic>
        <p:nvPicPr>
          <p:cNvPr id="1026" name="Picture 2" descr="C:\Users\klowry\AppData\Local\Microsoft\Windows\Temporary Internet Files\Content.IE5\JLRM4Z02\MP900387285[1].jpg"/>
          <p:cNvPicPr>
            <a:picLocks noChangeAspect="1" noChangeArrowheads="1"/>
          </p:cNvPicPr>
          <p:nvPr/>
        </p:nvPicPr>
        <p:blipFill>
          <a:blip r:embed="rId3" cstate="print"/>
          <a:srcRect/>
          <a:stretch>
            <a:fillRect/>
          </a:stretch>
        </p:blipFill>
        <p:spPr bwMode="auto">
          <a:xfrm>
            <a:off x="6096000" y="2057400"/>
            <a:ext cx="2762429" cy="2744670"/>
          </a:xfrm>
          <a:prstGeom prst="rect">
            <a:avLst/>
          </a:prstGeom>
          <a:noFill/>
        </p:spPr>
      </p:pic>
    </p:spTree>
    <p:extLst>
      <p:ext uri="{BB962C8B-B14F-4D97-AF65-F5344CB8AC3E}">
        <p14:creationId xmlns:p14="http://schemas.microsoft.com/office/powerpoint/2010/main" val="10721756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34350" cy="1325563"/>
          </a:xfrm>
        </p:spPr>
        <p:txBody>
          <a:bodyPr/>
          <a:lstStyle/>
          <a:p>
            <a:r>
              <a:rPr lang="en-US" b="1" dirty="0" smtClean="0">
                <a:ln w="12700">
                  <a:noFill/>
                  <a:prstDash val="solid"/>
                </a:ln>
                <a:solidFill>
                  <a:schemeClr val="bg1"/>
                </a:solidFill>
              </a:rPr>
              <a:t>Importance of College Education</a:t>
            </a:r>
            <a:endParaRPr lang="en-US" b="1" dirty="0">
              <a:ln w="12700">
                <a:noFill/>
                <a:prstDash val="solid"/>
              </a:ln>
              <a:solidFill>
                <a:schemeClr val="bg1"/>
              </a:solidFill>
            </a:endParaRPr>
          </a:p>
        </p:txBody>
      </p:sp>
      <p:sp>
        <p:nvSpPr>
          <p:cNvPr id="6" name="Content Placeholder 5"/>
          <p:cNvSpPr>
            <a:spLocks noGrp="1"/>
          </p:cNvSpPr>
          <p:nvPr>
            <p:ph idx="1"/>
          </p:nvPr>
        </p:nvSpPr>
        <p:spPr/>
        <p:txBody>
          <a:bodyPr/>
          <a:lstStyle/>
          <a:p>
            <a:r>
              <a:rPr lang="en-US" sz="3600" b="1" dirty="0" smtClean="0">
                <a:solidFill>
                  <a:schemeClr val="bg1"/>
                </a:solidFill>
              </a:rPr>
              <a:t>Video</a:t>
            </a:r>
            <a:r>
              <a:rPr lang="en-US" sz="3600" b="1" dirty="0" smtClean="0">
                <a:solidFill>
                  <a:schemeClr val="bg1"/>
                </a:solidFill>
              </a:rPr>
              <a:t>: </a:t>
            </a:r>
            <a:r>
              <a:rPr lang="en-US" b="1" dirty="0" smtClean="0">
                <a:solidFill>
                  <a:schemeClr val="bg1"/>
                </a:solidFill>
              </a:rPr>
              <a:t>(</a:t>
            </a:r>
            <a:r>
              <a:rPr lang="en-US" b="1" u="sng" dirty="0" smtClean="0">
                <a:solidFill>
                  <a:schemeClr val="bg1"/>
                </a:solidFill>
                <a:hlinkClick r:id="rId3"/>
              </a:rPr>
              <a:t>https://www.youtube.com/watch?v=XsF9Vs6RE-g</a:t>
            </a:r>
            <a:r>
              <a:rPr lang="en-US" b="1" dirty="0" smtClean="0">
                <a:solidFill>
                  <a:schemeClr val="bg1"/>
                </a:solidFill>
              </a:rPr>
              <a:t>)</a:t>
            </a:r>
          </a:p>
          <a:p>
            <a:pPr lvl="1"/>
            <a:endParaRPr lang="en-US" dirty="0"/>
          </a:p>
        </p:txBody>
      </p:sp>
    </p:spTree>
    <p:extLst>
      <p:ext uri="{BB962C8B-B14F-4D97-AF65-F5344CB8AC3E}">
        <p14:creationId xmlns:p14="http://schemas.microsoft.com/office/powerpoint/2010/main" val="7991908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427037"/>
            <a:ext cx="7886700" cy="1325563"/>
          </a:xfrm>
        </p:spPr>
        <p:txBody>
          <a:bodyPr/>
          <a:lstStyle/>
          <a:p>
            <a:pPr algn="l"/>
            <a:r>
              <a:rPr lang="en-US" b="1" dirty="0" smtClean="0">
                <a:solidFill>
                  <a:schemeClr val="bg1"/>
                </a:solidFill>
              </a:rPr>
              <a:t>Wrap-Up</a:t>
            </a:r>
            <a:endParaRPr lang="en-US" b="1" dirty="0">
              <a:solidFill>
                <a:schemeClr val="bg1"/>
              </a:solidFill>
            </a:endParaRPr>
          </a:p>
        </p:txBody>
      </p:sp>
      <p:sp>
        <p:nvSpPr>
          <p:cNvPr id="3" name="Content Placeholder 2"/>
          <p:cNvSpPr>
            <a:spLocks noGrp="1"/>
          </p:cNvSpPr>
          <p:nvPr>
            <p:ph idx="1"/>
          </p:nvPr>
        </p:nvSpPr>
        <p:spPr>
          <a:xfrm>
            <a:off x="762000" y="1524000"/>
            <a:ext cx="7846800" cy="4803775"/>
          </a:xfrm>
        </p:spPr>
        <p:txBody>
          <a:bodyPr>
            <a:normAutofit fontScale="92500" lnSpcReduction="20000"/>
          </a:bodyPr>
          <a:lstStyle/>
          <a:p>
            <a:r>
              <a:rPr lang="en-US" b="1" dirty="0" smtClean="0">
                <a:solidFill>
                  <a:schemeClr val="bg1"/>
                </a:solidFill>
              </a:rPr>
              <a:t>Education: why is it important? </a:t>
            </a:r>
          </a:p>
          <a:p>
            <a:endParaRPr lang="en-US" b="1" dirty="0" smtClean="0">
              <a:solidFill>
                <a:schemeClr val="bg1"/>
              </a:solidFill>
            </a:endParaRPr>
          </a:p>
          <a:p>
            <a:r>
              <a:rPr lang="en-US" b="1" dirty="0" smtClean="0">
                <a:solidFill>
                  <a:schemeClr val="bg1"/>
                </a:solidFill>
              </a:rPr>
              <a:t>K-12 </a:t>
            </a:r>
            <a:r>
              <a:rPr lang="en-US" b="1" dirty="0">
                <a:solidFill>
                  <a:schemeClr val="bg1"/>
                </a:solidFill>
              </a:rPr>
              <a:t>Public </a:t>
            </a:r>
            <a:r>
              <a:rPr lang="en-US" b="1" dirty="0" smtClean="0">
                <a:solidFill>
                  <a:schemeClr val="bg1"/>
                </a:solidFill>
              </a:rPr>
              <a:t>education issues of quality and funding</a:t>
            </a:r>
          </a:p>
          <a:p>
            <a:endParaRPr lang="en-US" b="1" dirty="0">
              <a:solidFill>
                <a:schemeClr val="bg1"/>
              </a:solidFill>
            </a:endParaRPr>
          </a:p>
          <a:p>
            <a:r>
              <a:rPr lang="en-US" b="1" dirty="0" smtClean="0">
                <a:solidFill>
                  <a:schemeClr val="bg1"/>
                </a:solidFill>
              </a:rPr>
              <a:t>Higher education issues of costs and equity of access</a:t>
            </a:r>
          </a:p>
          <a:p>
            <a:endParaRPr lang="en-US" b="1" dirty="0" smtClean="0">
              <a:solidFill>
                <a:schemeClr val="bg1"/>
              </a:solidFill>
            </a:endParaRPr>
          </a:p>
          <a:p>
            <a:r>
              <a:rPr lang="en-US" b="1" dirty="0" smtClean="0">
                <a:solidFill>
                  <a:schemeClr val="bg1"/>
                </a:solidFill>
              </a:rPr>
              <a:t>Much more policy analysis data are being produced </a:t>
            </a:r>
          </a:p>
          <a:p>
            <a:endParaRPr lang="en-US" b="1" dirty="0" smtClean="0">
              <a:solidFill>
                <a:schemeClr val="bg1"/>
              </a:solidFill>
            </a:endParaRPr>
          </a:p>
          <a:p>
            <a:r>
              <a:rPr lang="en-US" b="1" dirty="0" smtClean="0">
                <a:solidFill>
                  <a:schemeClr val="bg1"/>
                </a:solidFill>
              </a:rPr>
              <a:t>Numerous reforms underway</a:t>
            </a:r>
            <a:endParaRPr lang="en-US" b="1" dirty="0">
              <a:solidFill>
                <a:schemeClr val="bg1"/>
              </a:solidFill>
            </a:endParaRPr>
          </a:p>
          <a:p>
            <a:pPr marL="457200" lvl="1" indent="0">
              <a:buNone/>
            </a:pPr>
            <a:endParaRPr lang="en-US" dirty="0" smtClean="0"/>
          </a:p>
          <a:p>
            <a:pPr marL="457200" lvl="1" indent="0">
              <a:buNone/>
            </a:pPr>
            <a:endParaRPr lang="en-US" dirty="0"/>
          </a:p>
        </p:txBody>
      </p:sp>
      <p:sp>
        <p:nvSpPr>
          <p:cNvPr id="4" name="Slide Number Placeholder 3"/>
          <p:cNvSpPr>
            <a:spLocks noGrp="1"/>
          </p:cNvSpPr>
          <p:nvPr>
            <p:ph type="sldNum" sz="quarter" idx="12"/>
          </p:nvPr>
        </p:nvSpPr>
        <p:spPr/>
        <p:txBody>
          <a:bodyPr/>
          <a:lstStyle/>
          <a:p>
            <a:fld id="{3D0200AE-F066-4424-BB16-2CE3C6E1D144}" type="slidenum">
              <a:rPr lang="en-US" smtClean="0"/>
              <a:pPr/>
              <a:t>40</a:t>
            </a:fld>
            <a:endParaRPr lang="en-US"/>
          </a:p>
        </p:txBody>
      </p:sp>
    </p:spTree>
    <p:extLst>
      <p:ext uri="{BB962C8B-B14F-4D97-AF65-F5344CB8AC3E}">
        <p14:creationId xmlns:p14="http://schemas.microsoft.com/office/powerpoint/2010/main" val="1531188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915400" cy="1828800"/>
          </a:xfrm>
        </p:spPr>
        <p:txBody>
          <a:bodyPr>
            <a:noAutofit/>
          </a:bodyPr>
          <a:lstStyle/>
          <a:p>
            <a:pPr algn="l"/>
            <a:r>
              <a:rPr lang="en-US" b="1" dirty="0" smtClean="0">
                <a:ln w="12700">
                  <a:noFill/>
                  <a:prstDash val="solid"/>
                </a:ln>
                <a:solidFill>
                  <a:schemeClr val="bg1"/>
                </a:solidFill>
              </a:rPr>
              <a:t>In the </a:t>
            </a:r>
            <a:r>
              <a:rPr lang="en-US" b="1" dirty="0" smtClean="0">
                <a:ln w="12700">
                  <a:noFill/>
                  <a:prstDash val="solid"/>
                </a:ln>
                <a:solidFill>
                  <a:schemeClr val="bg1"/>
                </a:solidFill>
              </a:rPr>
              <a:t>U.S., </a:t>
            </a:r>
            <a:r>
              <a:rPr lang="en-US" b="1" dirty="0" smtClean="0">
                <a:ln w="12700">
                  <a:noFill/>
                  <a:prstDash val="solid"/>
                </a:ln>
                <a:solidFill>
                  <a:schemeClr val="bg1"/>
                </a:solidFill>
              </a:rPr>
              <a:t>Education Has an Important Social and Democratic Purpose</a:t>
            </a:r>
            <a:endParaRPr lang="en-US" dirty="0">
              <a:ln w="12700">
                <a:noFill/>
                <a:prstDash val="solid"/>
              </a:ln>
              <a:solidFill>
                <a:schemeClr val="bg1"/>
              </a:solidFill>
            </a:endParaRPr>
          </a:p>
        </p:txBody>
      </p:sp>
      <p:sp>
        <p:nvSpPr>
          <p:cNvPr id="3" name="Text Placeholder 2"/>
          <p:cNvSpPr>
            <a:spLocks noGrp="1"/>
          </p:cNvSpPr>
          <p:nvPr>
            <p:ph type="body" idx="1"/>
          </p:nvPr>
        </p:nvSpPr>
        <p:spPr>
          <a:xfrm>
            <a:off x="1143000" y="2743200"/>
            <a:ext cx="7239000" cy="3124200"/>
          </a:xfrm>
        </p:spPr>
        <p:txBody>
          <a:bodyPr>
            <a:normAutofit/>
          </a:bodyPr>
          <a:lstStyle/>
          <a:p>
            <a:pPr marL="0" indent="0">
              <a:buNone/>
            </a:pPr>
            <a:r>
              <a:rPr lang="en-US" sz="3200" b="1" dirty="0" smtClean="0">
                <a:ln w="12700">
                  <a:noFill/>
                  <a:prstDash val="solid"/>
                </a:ln>
                <a:solidFill>
                  <a:schemeClr val="bg1"/>
                </a:solidFill>
              </a:rPr>
              <a:t>It has </a:t>
            </a:r>
            <a:r>
              <a:rPr lang="en-US" sz="3200" b="1" dirty="0" smtClean="0">
                <a:ln w="12700">
                  <a:noFill/>
                  <a:prstDash val="solid"/>
                </a:ln>
                <a:solidFill>
                  <a:schemeClr val="bg1"/>
                </a:solidFill>
              </a:rPr>
              <a:t>provided:</a:t>
            </a:r>
            <a:endParaRPr lang="en-US" sz="3200" b="1" dirty="0" smtClean="0">
              <a:ln w="12700">
                <a:noFill/>
                <a:prstDash val="solid"/>
              </a:ln>
              <a:solidFill>
                <a:schemeClr val="bg1"/>
              </a:solidFill>
            </a:endParaRPr>
          </a:p>
          <a:p>
            <a:pPr marL="514350" indent="-514350"/>
            <a:r>
              <a:rPr lang="en-US" sz="2800" b="1" dirty="0" smtClean="0">
                <a:ln w="12700">
                  <a:noFill/>
                  <a:prstDash val="solid"/>
                </a:ln>
                <a:solidFill>
                  <a:schemeClr val="bg1"/>
                </a:solidFill>
              </a:rPr>
              <a:t>Upward </a:t>
            </a:r>
            <a:r>
              <a:rPr lang="en-US" sz="2800" b="1" dirty="0" smtClean="0">
                <a:ln w="12700">
                  <a:noFill/>
                  <a:prstDash val="solid"/>
                </a:ln>
                <a:solidFill>
                  <a:schemeClr val="bg1"/>
                </a:solidFill>
              </a:rPr>
              <a:t>mobility</a:t>
            </a:r>
          </a:p>
          <a:p>
            <a:pPr marL="514350" indent="-514350"/>
            <a:r>
              <a:rPr lang="en-US" sz="2800" b="1" dirty="0" smtClean="0">
                <a:ln w="12700">
                  <a:noFill/>
                  <a:prstDash val="solid"/>
                </a:ln>
                <a:solidFill>
                  <a:schemeClr val="bg1"/>
                </a:solidFill>
              </a:rPr>
              <a:t>Assimilation </a:t>
            </a:r>
            <a:r>
              <a:rPr lang="en-US" sz="2800" b="1" dirty="0" smtClean="0">
                <a:ln w="12700">
                  <a:noFill/>
                  <a:prstDash val="solid"/>
                </a:ln>
                <a:solidFill>
                  <a:schemeClr val="bg1"/>
                </a:solidFill>
              </a:rPr>
              <a:t>of immigrants</a:t>
            </a:r>
          </a:p>
          <a:p>
            <a:pPr marL="514350" indent="-514350"/>
            <a:r>
              <a:rPr lang="en-US" sz="2800" b="1" dirty="0" smtClean="0">
                <a:ln w="12700">
                  <a:noFill/>
                  <a:prstDash val="solid"/>
                </a:ln>
                <a:solidFill>
                  <a:schemeClr val="bg1"/>
                </a:solidFill>
              </a:rPr>
              <a:t>Perpetuation </a:t>
            </a:r>
            <a:r>
              <a:rPr lang="en-US" sz="2800" b="1" dirty="0" smtClean="0">
                <a:ln w="12700">
                  <a:noFill/>
                  <a:prstDash val="solid"/>
                </a:ln>
                <a:solidFill>
                  <a:schemeClr val="bg1"/>
                </a:solidFill>
              </a:rPr>
              <a:t>of our democracy </a:t>
            </a:r>
          </a:p>
          <a:p>
            <a:pPr>
              <a:buNone/>
            </a:pPr>
            <a:endParaRPr lang="en-US" sz="2800" dirty="0"/>
          </a:p>
        </p:txBody>
      </p:sp>
    </p:spTree>
    <p:custDataLst>
      <p:tags r:id="rId1"/>
    </p:custDataLst>
    <p:extLst>
      <p:ext uri="{BB962C8B-B14F-4D97-AF65-F5344CB8AC3E}">
        <p14:creationId xmlns:p14="http://schemas.microsoft.com/office/powerpoint/2010/main" val="3037056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86750" cy="1325563"/>
          </a:xfrm>
        </p:spPr>
        <p:txBody>
          <a:bodyPr>
            <a:normAutofit/>
          </a:bodyPr>
          <a:lstStyle/>
          <a:p>
            <a:pPr algn="l"/>
            <a:r>
              <a:rPr lang="en-US" b="1" dirty="0" smtClean="0">
                <a:ln w="12700">
                  <a:noFill/>
                  <a:prstDash val="solid"/>
                </a:ln>
                <a:solidFill>
                  <a:schemeClr val="bg1"/>
                </a:solidFill>
              </a:rPr>
              <a:t>Education:  A Positive Externality</a:t>
            </a:r>
            <a:endParaRPr lang="en-US" b="1" dirty="0">
              <a:ln w="12700">
                <a:noFill/>
                <a:prstDash val="solid"/>
              </a:ln>
              <a:solidFill>
                <a:schemeClr val="bg1"/>
              </a:solidFill>
            </a:endParaRPr>
          </a:p>
        </p:txBody>
      </p:sp>
      <p:sp>
        <p:nvSpPr>
          <p:cNvPr id="3" name="Content Placeholder 2"/>
          <p:cNvSpPr>
            <a:spLocks noGrp="1"/>
          </p:cNvSpPr>
          <p:nvPr>
            <p:ph idx="1"/>
          </p:nvPr>
        </p:nvSpPr>
        <p:spPr>
          <a:xfrm>
            <a:off x="304800" y="1600200"/>
            <a:ext cx="4495800" cy="4876800"/>
          </a:xfrm>
        </p:spPr>
        <p:txBody>
          <a:bodyPr>
            <a:normAutofit/>
          </a:bodyPr>
          <a:lstStyle/>
          <a:p>
            <a:r>
              <a:rPr lang="en-US" b="1" dirty="0" smtClean="0">
                <a:ln w="12700">
                  <a:noFill/>
                  <a:prstDash val="solid"/>
                </a:ln>
                <a:solidFill>
                  <a:schemeClr val="bg1"/>
                </a:solidFill>
              </a:rPr>
              <a:t>The Constitution refers to public education as a right</a:t>
            </a:r>
          </a:p>
          <a:p>
            <a:endParaRPr lang="en-US" b="1" dirty="0" smtClean="0">
              <a:ln w="12700">
                <a:noFill/>
                <a:prstDash val="solid"/>
              </a:ln>
              <a:solidFill>
                <a:schemeClr val="bg1"/>
              </a:solidFill>
            </a:endParaRPr>
          </a:p>
          <a:p>
            <a:r>
              <a:rPr lang="en-US" b="1" dirty="0" smtClean="0">
                <a:ln w="12700">
                  <a:noFill/>
                  <a:prstDash val="solid"/>
                </a:ln>
                <a:solidFill>
                  <a:schemeClr val="bg1"/>
                </a:solidFill>
              </a:rPr>
              <a:t>Well educated people help the common good</a:t>
            </a:r>
          </a:p>
          <a:p>
            <a:pPr lvl="1"/>
            <a:r>
              <a:rPr lang="en-US" b="1" dirty="0" smtClean="0">
                <a:ln w="12700">
                  <a:noFill/>
                  <a:prstDash val="solid"/>
                </a:ln>
                <a:solidFill>
                  <a:schemeClr val="bg1"/>
                </a:solidFill>
              </a:rPr>
              <a:t>Contributing citizens</a:t>
            </a:r>
          </a:p>
          <a:p>
            <a:pPr lvl="1"/>
            <a:r>
              <a:rPr lang="en-US" b="1" dirty="0" smtClean="0">
                <a:ln w="12700">
                  <a:noFill/>
                  <a:prstDash val="solid"/>
                </a:ln>
                <a:solidFill>
                  <a:schemeClr val="bg1"/>
                </a:solidFill>
              </a:rPr>
              <a:t>Better workforce</a:t>
            </a:r>
          </a:p>
          <a:p>
            <a:pPr lvl="1"/>
            <a:r>
              <a:rPr lang="en-US" b="1" dirty="0" smtClean="0">
                <a:ln w="12700">
                  <a:noFill/>
                  <a:prstDash val="solid"/>
                </a:ln>
                <a:solidFill>
                  <a:schemeClr val="bg1"/>
                </a:solidFill>
              </a:rPr>
              <a:t>Less need for public support</a:t>
            </a:r>
          </a:p>
        </p:txBody>
      </p:sp>
      <p:pic>
        <p:nvPicPr>
          <p:cNvPr id="58371" name="Picture 3" descr="C:\Users\klowry\AppData\Local\Microsoft\Windows\Temporary Internet Files\Content.IE5\0NO3ST3K\MP900427810[1].jpg"/>
          <p:cNvPicPr>
            <a:picLocks noChangeAspect="1" noChangeArrowheads="1"/>
          </p:cNvPicPr>
          <p:nvPr/>
        </p:nvPicPr>
        <p:blipFill>
          <a:blip r:embed="rId4" cstate="print"/>
          <a:srcRect/>
          <a:stretch>
            <a:fillRect/>
          </a:stretch>
        </p:blipFill>
        <p:spPr bwMode="auto">
          <a:xfrm>
            <a:off x="4876800" y="2057400"/>
            <a:ext cx="4141220" cy="3962400"/>
          </a:xfrm>
          <a:prstGeom prst="rect">
            <a:avLst/>
          </a:prstGeom>
          <a:noFill/>
        </p:spPr>
      </p:pic>
    </p:spTree>
    <p:custDataLst>
      <p:tags r:id="rId1"/>
    </p:custDataLst>
    <p:extLst>
      <p:ext uri="{BB962C8B-B14F-4D97-AF65-F5344CB8AC3E}">
        <p14:creationId xmlns:p14="http://schemas.microsoft.com/office/powerpoint/2010/main" val="18798718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8830" y="609600"/>
            <a:ext cx="7886700" cy="1325563"/>
          </a:xfrm>
        </p:spPr>
        <p:txBody>
          <a:bodyPr>
            <a:normAutofit/>
          </a:bodyPr>
          <a:lstStyle/>
          <a:p>
            <a:pPr algn="l"/>
            <a:r>
              <a:rPr lang="en-US" b="1" dirty="0" smtClean="0">
                <a:ln w="12700">
                  <a:noFill/>
                  <a:prstDash val="solid"/>
                </a:ln>
                <a:solidFill>
                  <a:schemeClr val="bg1"/>
                </a:solidFill>
              </a:rPr>
              <a:t>Should Education Be Viewed as a Public or Private Good?</a:t>
            </a:r>
            <a:endParaRPr lang="en-US" b="1" dirty="0">
              <a:ln w="12700">
                <a:noFill/>
                <a:prstDash val="solid"/>
              </a:ln>
              <a:solidFill>
                <a:schemeClr val="bg1"/>
              </a:solidFill>
            </a:endParaRPr>
          </a:p>
        </p:txBody>
      </p:sp>
      <p:sp>
        <p:nvSpPr>
          <p:cNvPr id="3" name="Content Placeholder 2"/>
          <p:cNvSpPr>
            <a:spLocks noGrp="1"/>
          </p:cNvSpPr>
          <p:nvPr>
            <p:ph idx="1"/>
          </p:nvPr>
        </p:nvSpPr>
        <p:spPr>
          <a:xfrm>
            <a:off x="609600" y="2006565"/>
            <a:ext cx="8386794" cy="4838735"/>
          </a:xfrm>
        </p:spPr>
        <p:txBody>
          <a:bodyPr>
            <a:normAutofit/>
          </a:bodyPr>
          <a:lstStyle/>
          <a:p>
            <a:pPr marL="0" indent="0">
              <a:buNone/>
            </a:pPr>
            <a:r>
              <a:rPr lang="en-US" b="1" dirty="0" smtClean="0">
                <a:ln w="12700">
                  <a:noFill/>
                  <a:prstDash val="solid"/>
                </a:ln>
                <a:solidFill>
                  <a:schemeClr val="bg1"/>
                </a:solidFill>
              </a:rPr>
              <a:t>Two points of view:</a:t>
            </a:r>
          </a:p>
          <a:p>
            <a:pPr lvl="1"/>
            <a:r>
              <a:rPr lang="en-US" b="1" dirty="0" smtClean="0">
                <a:ln w="12700">
                  <a:noFill/>
                  <a:prstDash val="solid"/>
                </a:ln>
                <a:solidFill>
                  <a:schemeClr val="bg1"/>
                </a:solidFill>
              </a:rPr>
              <a:t>Public</a:t>
            </a:r>
          </a:p>
          <a:p>
            <a:pPr lvl="1"/>
            <a:r>
              <a:rPr lang="en-US" b="1" dirty="0" smtClean="0">
                <a:ln w="12700">
                  <a:noFill/>
                  <a:prstDash val="solid"/>
                </a:ln>
                <a:solidFill>
                  <a:schemeClr val="bg1"/>
                </a:solidFill>
              </a:rPr>
              <a:t>Private</a:t>
            </a:r>
          </a:p>
          <a:p>
            <a:pPr marL="0" indent="0">
              <a:buNone/>
            </a:pPr>
            <a:endParaRPr lang="en-US" b="1" dirty="0">
              <a:ln w="12700">
                <a:noFill/>
                <a:prstDash val="solid"/>
              </a:ln>
              <a:solidFill>
                <a:schemeClr val="bg1"/>
              </a:solidFill>
            </a:endParaRPr>
          </a:p>
          <a:p>
            <a:pPr marL="514350" indent="-514350">
              <a:buFont typeface="+mj-lt"/>
              <a:buAutoNum type="arabicPeriod"/>
            </a:pPr>
            <a:r>
              <a:rPr lang="en-US" b="1" dirty="0" smtClean="0">
                <a:ln w="12700">
                  <a:noFill/>
                  <a:prstDash val="solid"/>
                </a:ln>
                <a:solidFill>
                  <a:schemeClr val="bg1"/>
                </a:solidFill>
              </a:rPr>
              <a:t>Define this type of good.</a:t>
            </a:r>
          </a:p>
          <a:p>
            <a:pPr marL="514350" indent="-514350">
              <a:buFont typeface="+mj-lt"/>
              <a:buAutoNum type="arabicPeriod"/>
            </a:pPr>
            <a:r>
              <a:rPr lang="en-US" b="1" dirty="0" smtClean="0">
                <a:ln w="12700">
                  <a:noFill/>
                  <a:prstDash val="solid"/>
                </a:ln>
                <a:solidFill>
                  <a:schemeClr val="bg1"/>
                </a:solidFill>
              </a:rPr>
              <a:t>It should be viewed as a public/private  good because…</a:t>
            </a:r>
          </a:p>
          <a:p>
            <a:pPr marL="514350" indent="-514350">
              <a:buFont typeface="+mj-lt"/>
              <a:buAutoNum type="arabicPeriod"/>
            </a:pPr>
            <a:r>
              <a:rPr lang="en-US" b="1" dirty="0" smtClean="0">
                <a:ln w="12700">
                  <a:noFill/>
                  <a:prstDash val="solid"/>
                </a:ln>
                <a:solidFill>
                  <a:schemeClr val="bg1"/>
                </a:solidFill>
              </a:rPr>
              <a:t>Implications for government role</a:t>
            </a:r>
            <a:endParaRPr lang="en-US" b="1" dirty="0">
              <a:ln w="12700">
                <a:noFill/>
                <a:prstDash val="solid"/>
              </a:ln>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7</a:t>
            </a:fld>
            <a:endParaRPr lang="en-US"/>
          </a:p>
        </p:txBody>
      </p:sp>
      <p:pic>
        <p:nvPicPr>
          <p:cNvPr id="57350" name="Picture 6" descr="C:\Users\klowry\AppData\Local\Microsoft\Windows\Temporary Internet Files\Content.IE5\0NO3ST3K\MP900427688[1].jpg"/>
          <p:cNvPicPr>
            <a:picLocks noChangeAspect="1" noChangeArrowheads="1"/>
          </p:cNvPicPr>
          <p:nvPr/>
        </p:nvPicPr>
        <p:blipFill>
          <a:blip r:embed="rId3" cstate="print"/>
          <a:srcRect/>
          <a:stretch>
            <a:fillRect/>
          </a:stretch>
        </p:blipFill>
        <p:spPr bwMode="auto">
          <a:xfrm>
            <a:off x="6096000" y="1828800"/>
            <a:ext cx="2440930" cy="2514600"/>
          </a:xfrm>
          <a:prstGeom prst="rect">
            <a:avLst/>
          </a:prstGeom>
          <a:noFill/>
        </p:spPr>
      </p:pic>
    </p:spTree>
    <p:extLst>
      <p:ext uri="{BB962C8B-B14F-4D97-AF65-F5344CB8AC3E}">
        <p14:creationId xmlns:p14="http://schemas.microsoft.com/office/powerpoint/2010/main" val="13022379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8458200" cy="1143000"/>
          </a:xfrm>
        </p:spPr>
        <p:txBody>
          <a:bodyPr>
            <a:noAutofit/>
          </a:bodyPr>
          <a:lstStyle/>
          <a:p>
            <a:pPr algn="l"/>
            <a:r>
              <a:rPr lang="en-US" b="1" dirty="0" smtClean="0">
                <a:ln w="12700">
                  <a:noFill/>
                  <a:prstDash val="solid"/>
                </a:ln>
                <a:solidFill>
                  <a:schemeClr val="bg1"/>
                </a:solidFill>
              </a:rPr>
              <a:t>Education Policy: Growing Public Interest and Dissatisfaction</a:t>
            </a:r>
            <a:endParaRPr lang="en-US" b="1" dirty="0">
              <a:ln w="12700">
                <a:noFill/>
                <a:prstDash val="solid"/>
              </a:ln>
              <a:solidFill>
                <a:schemeClr val="bg1"/>
              </a:solidFill>
            </a:endParaRPr>
          </a:p>
        </p:txBody>
      </p:sp>
      <p:sp>
        <p:nvSpPr>
          <p:cNvPr id="3" name="Content Placeholder 2"/>
          <p:cNvSpPr>
            <a:spLocks noGrp="1"/>
          </p:cNvSpPr>
          <p:nvPr>
            <p:ph idx="1"/>
          </p:nvPr>
        </p:nvSpPr>
        <p:spPr>
          <a:xfrm>
            <a:off x="762000" y="4038600"/>
            <a:ext cx="7696200" cy="2590800"/>
          </a:xfrm>
        </p:spPr>
        <p:txBody>
          <a:bodyPr>
            <a:normAutofit/>
          </a:bodyPr>
          <a:lstStyle/>
          <a:p>
            <a:r>
              <a:rPr lang="en-US" sz="2600" b="1" dirty="0" smtClean="0">
                <a:ln w="12700">
                  <a:noFill/>
                  <a:prstDash val="solid"/>
                </a:ln>
                <a:solidFill>
                  <a:schemeClr val="bg1"/>
                </a:solidFill>
              </a:rPr>
              <a:t>Moving up on the policy agenda</a:t>
            </a:r>
          </a:p>
          <a:p>
            <a:pPr lvl="1"/>
            <a:r>
              <a:rPr lang="en-US" sz="2600" dirty="0" smtClean="0">
                <a:ln w="12700">
                  <a:noFill/>
                  <a:prstDash val="solid"/>
                </a:ln>
                <a:solidFill>
                  <a:schemeClr val="bg1"/>
                </a:solidFill>
              </a:rPr>
              <a:t>Feds becoming involved</a:t>
            </a:r>
          </a:p>
          <a:p>
            <a:pPr lvl="1"/>
            <a:endParaRPr lang="en-US" sz="2600" b="1" dirty="0" smtClean="0">
              <a:ln w="12700">
                <a:noFill/>
                <a:prstDash val="solid"/>
              </a:ln>
              <a:solidFill>
                <a:schemeClr val="bg1"/>
              </a:solidFill>
            </a:endParaRPr>
          </a:p>
          <a:p>
            <a:r>
              <a:rPr lang="en-US" sz="2600" b="1" dirty="0" smtClean="0">
                <a:ln w="12700">
                  <a:noFill/>
                  <a:prstDash val="solid"/>
                </a:ln>
                <a:solidFill>
                  <a:schemeClr val="bg1"/>
                </a:solidFill>
              </a:rPr>
              <a:t>Emerging education policy issues   </a:t>
            </a:r>
          </a:p>
          <a:p>
            <a:pPr lvl="1"/>
            <a:r>
              <a:rPr lang="en-US" sz="2600" dirty="0">
                <a:ln w="12700">
                  <a:noFill/>
                  <a:prstDash val="solid"/>
                </a:ln>
                <a:solidFill>
                  <a:schemeClr val="bg1"/>
                </a:solidFill>
              </a:rPr>
              <a:t>Access to college education</a:t>
            </a:r>
          </a:p>
          <a:p>
            <a:pPr lvl="1"/>
            <a:r>
              <a:rPr lang="en-US" sz="2600" dirty="0" smtClean="0">
                <a:ln w="12700">
                  <a:noFill/>
                  <a:prstDash val="solid"/>
                </a:ln>
                <a:solidFill>
                  <a:schemeClr val="bg1"/>
                </a:solidFill>
              </a:rPr>
              <a:t>Funding and quality of K-12 education </a:t>
            </a:r>
          </a:p>
        </p:txBody>
      </p:sp>
      <p:pic>
        <p:nvPicPr>
          <p:cNvPr id="55300" name="Picture 4" descr="C:\Users\klowry\AppData\Local\Microsoft\Windows\Temporary Internet Files\Content.IE5\0NO3ST3K\MP900401966[1].jpg"/>
          <p:cNvPicPr>
            <a:picLocks noChangeAspect="1" noChangeArrowheads="1"/>
          </p:cNvPicPr>
          <p:nvPr/>
        </p:nvPicPr>
        <p:blipFill>
          <a:blip r:embed="rId4" cstate="print"/>
          <a:srcRect/>
          <a:stretch>
            <a:fillRect/>
          </a:stretch>
        </p:blipFill>
        <p:spPr bwMode="auto">
          <a:xfrm>
            <a:off x="2818061" y="1828800"/>
            <a:ext cx="3430339" cy="2286000"/>
          </a:xfrm>
          <a:prstGeom prst="rect">
            <a:avLst/>
          </a:prstGeom>
          <a:noFill/>
        </p:spPr>
      </p:pic>
    </p:spTree>
    <p:custDataLst>
      <p:tags r:id="rId1"/>
    </p:custDataLst>
    <p:extLst>
      <p:ext uri="{BB962C8B-B14F-4D97-AF65-F5344CB8AC3E}">
        <p14:creationId xmlns:p14="http://schemas.microsoft.com/office/powerpoint/2010/main" val="41708613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447800"/>
            <a:ext cx="8382000" cy="1981200"/>
          </a:xfrm>
        </p:spPr>
        <p:txBody>
          <a:bodyPr>
            <a:noAutofit/>
          </a:bodyPr>
          <a:lstStyle/>
          <a:p>
            <a:r>
              <a:rPr lang="en-US" sz="4800" b="1" spc="0" dirty="0" smtClean="0">
                <a:ln w="12700">
                  <a:noFill/>
                  <a:prstDash val="solid"/>
                </a:ln>
                <a:solidFill>
                  <a:schemeClr val="bg1"/>
                </a:solidFill>
              </a:rPr>
              <a:t>What is the Government’s </a:t>
            </a:r>
            <a:r>
              <a:rPr lang="en-US" sz="4800" b="1" spc="0" dirty="0" smtClean="0">
                <a:ln w="12700">
                  <a:noFill/>
                  <a:prstDash val="solid"/>
                </a:ln>
                <a:solidFill>
                  <a:schemeClr val="bg1"/>
                </a:solidFill>
              </a:rPr>
              <a:t>Role </a:t>
            </a:r>
            <a:r>
              <a:rPr lang="en-US" sz="4800" b="1" spc="0" dirty="0" smtClean="0">
                <a:ln w="12700">
                  <a:noFill/>
                  <a:prstDash val="solid"/>
                </a:ln>
                <a:solidFill>
                  <a:schemeClr val="bg1"/>
                </a:solidFill>
              </a:rPr>
              <a:t>in K-12? </a:t>
            </a:r>
            <a:endParaRPr lang="en-US" sz="4800" b="1" spc="0" dirty="0">
              <a:ln w="12700">
                <a:noFill/>
                <a:prstDash val="solid"/>
              </a:ln>
              <a:solidFill>
                <a:schemeClr val="bg1"/>
              </a:solidFill>
            </a:endParaRPr>
          </a:p>
        </p:txBody>
      </p:sp>
      <p:sp>
        <p:nvSpPr>
          <p:cNvPr id="6" name="Subtitle 5"/>
          <p:cNvSpPr>
            <a:spLocks noGrp="1"/>
          </p:cNvSpPr>
          <p:nvPr>
            <p:ph type="subTitle" idx="4294967295"/>
          </p:nvPr>
        </p:nvSpPr>
        <p:spPr>
          <a:xfrm>
            <a:off x="2305050" y="3830638"/>
            <a:ext cx="6838950" cy="741362"/>
          </a:xfrm>
        </p:spPr>
        <p:txBody>
          <a:bodyPr/>
          <a:lstStyle/>
          <a:p>
            <a:r>
              <a:rPr lang="en-US" b="1" dirty="0" smtClean="0">
                <a:ln w="12700">
                  <a:noFill/>
                  <a:prstDash val="solid"/>
                </a:ln>
                <a:solidFill>
                  <a:schemeClr val="bg1"/>
                </a:solidFill>
              </a:rPr>
              <a:t>Which </a:t>
            </a:r>
            <a:r>
              <a:rPr lang="en-US" b="1" u="sng" dirty="0" smtClean="0">
                <a:ln w="12700">
                  <a:noFill/>
                  <a:prstDash val="solid"/>
                </a:ln>
                <a:solidFill>
                  <a:schemeClr val="bg1"/>
                </a:solidFill>
              </a:rPr>
              <a:t>Level</a:t>
            </a:r>
            <a:r>
              <a:rPr lang="en-US" b="1" dirty="0" smtClean="0">
                <a:ln w="12700">
                  <a:noFill/>
                  <a:prstDash val="solid"/>
                </a:ln>
                <a:solidFill>
                  <a:schemeClr val="bg1"/>
                </a:solidFill>
              </a:rPr>
              <a:t> of Government? </a:t>
            </a:r>
            <a:endParaRPr lang="en-US" b="1" dirty="0">
              <a:ln w="12700">
                <a:noFill/>
                <a:prstDash val="solid"/>
              </a:ln>
              <a:solidFill>
                <a:schemeClr val="bg1"/>
              </a:solidFill>
            </a:endParaRPr>
          </a:p>
        </p:txBody>
      </p:sp>
    </p:spTree>
    <p:extLst>
      <p:ext uri="{BB962C8B-B14F-4D97-AF65-F5344CB8AC3E}">
        <p14:creationId xmlns:p14="http://schemas.microsoft.com/office/powerpoint/2010/main" val="79248911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TASKPANEKEY" val="74072442-7b1f-4ef4-b42c-91337cb3e4f8"/>
  <p:tag name="POWERPOINTVERSION" val="14.0"/>
  <p:tag name="TPFULLVERSION" val="4.3.2.1178"/>
  <p:tag name="ISPRING_RESOURCE_PATHS_HASH_PRESENTER" val="819789747eec94e998557161df29d422284d4fd8"/>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Depth">
  <a:themeElements>
    <a:clrScheme name="Custom 11">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0070C0"/>
      </a:hlink>
      <a:folHlink>
        <a:srgbClr val="D3B86D"/>
      </a:folHlink>
    </a:clrScheme>
    <a:fontScheme name="Depth">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Depth" id="{7BEAFC2A-325C-49C4-AC08-2B765DA903F9}" vid="{1735E755-43E6-43AA-ABA2-C989ECC79AF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TC104033923[[fn=Depth]]</Template>
  <TotalTime>10518475</TotalTime>
  <Pages>10</Pages>
  <Words>1867</Words>
  <Application>Microsoft Office PowerPoint</Application>
  <PresentationFormat>On-screen Show (4:3)</PresentationFormat>
  <Paragraphs>338</Paragraphs>
  <Slides>40</Slides>
  <Notes>32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Depth</vt:lpstr>
      <vt:lpstr>Chapter Ten: Education Policy</vt:lpstr>
      <vt:lpstr>Introduction</vt:lpstr>
      <vt:lpstr>Why is Education Important? </vt:lpstr>
      <vt:lpstr>Importance of College Education</vt:lpstr>
      <vt:lpstr>In the U.S., Education Has an Important Social and Democratic Purpose</vt:lpstr>
      <vt:lpstr>Education:  A Positive Externality</vt:lpstr>
      <vt:lpstr>Should Education Be Viewed as a Public or Private Good?</vt:lpstr>
      <vt:lpstr>Education Policy: Growing Public Interest and Dissatisfaction</vt:lpstr>
      <vt:lpstr>What is the Government’s Role in K-12? </vt:lpstr>
      <vt:lpstr>Government Role in K-12</vt:lpstr>
      <vt:lpstr>How is K-12 Education Funded?</vt:lpstr>
      <vt:lpstr>What Are the Policy Issues and Concerns?</vt:lpstr>
      <vt:lpstr>K-12 Funding Concerns</vt:lpstr>
      <vt:lpstr>UNESCO Program Requirements</vt:lpstr>
      <vt:lpstr>What Was the Quality  of Your K-12 Education? </vt:lpstr>
      <vt:lpstr>Quality Issues in K-12 Education</vt:lpstr>
      <vt:lpstr>No Child Left Behind (2002)</vt:lpstr>
      <vt:lpstr>Possible Reform Approaches: Overview</vt:lpstr>
      <vt:lpstr>Merit Pay Approach</vt:lpstr>
      <vt:lpstr>Market-Based Approaches:   “Competition Increases Quality”</vt:lpstr>
      <vt:lpstr>School Choice Vouchers</vt:lpstr>
      <vt:lpstr>Teacher Quality Approaches</vt:lpstr>
      <vt:lpstr>“Race to the Top” Initiative (2009)</vt:lpstr>
      <vt:lpstr>NCLB “Waivers”</vt:lpstr>
      <vt:lpstr>Common Core Standards</vt:lpstr>
      <vt:lpstr>What is the Government‘s Role in Higher Education?</vt:lpstr>
      <vt:lpstr>Importance of Higher Education</vt:lpstr>
      <vt:lpstr>PowerPoint Presentation</vt:lpstr>
      <vt:lpstr>How Are Public Colleges Funded?</vt:lpstr>
      <vt:lpstr>Higher Education Policy</vt:lpstr>
      <vt:lpstr>Pell Grants</vt:lpstr>
      <vt:lpstr>What Are the Policy  Issues and Concerns?</vt:lpstr>
      <vt:lpstr>Higher Ed Policy Issues</vt:lpstr>
      <vt:lpstr>Why Are College Costs Increasing? </vt:lpstr>
      <vt:lpstr>Emerging Issue: For-Profit Colleges</vt:lpstr>
      <vt:lpstr>Should Gov’t Fund Merit or Need?</vt:lpstr>
      <vt:lpstr>What Reforms to Higher Education are Being Attempted?</vt:lpstr>
      <vt:lpstr>Student Loan Overhaul (2010)</vt:lpstr>
      <vt:lpstr>2011 Student Loan Reform</vt:lpstr>
      <vt:lpstr>Wrap-Up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Public Policy</dc:title>
  <dc:subject>Introduction</dc:subject>
  <dc:creator>CIT</dc:creator>
  <cp:lastModifiedBy>ahughes</cp:lastModifiedBy>
  <cp:revision>562</cp:revision>
  <cp:lastPrinted>1601-01-01T00:00:00Z</cp:lastPrinted>
  <dcterms:created xsi:type="dcterms:W3CDTF">1996-06-04T09:17:48Z</dcterms:created>
  <dcterms:modified xsi:type="dcterms:W3CDTF">2014-11-05T16:39:17Z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furlongs@uwgb.edu</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W:\POLICY\OUTLINES</vt:lpwstr>
  </property>
</Properties>
</file>