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31"/>
  </p:notesMasterIdLst>
  <p:handoutMasterIdLst>
    <p:handoutMasterId r:id="rId32"/>
  </p:handoutMasterIdLst>
  <p:sldIdLst>
    <p:sldId id="300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</p:sldIdLst>
  <p:sldSz cx="9144000" cy="6858000" type="screen4x3"/>
  <p:notesSz cx="7010400" cy="9296400"/>
  <p:custDataLst>
    <p:tags r:id="rId33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00"/>
    <a:srgbClr val="DDA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0373" autoAdjust="0"/>
  </p:normalViewPr>
  <p:slideViewPr>
    <p:cSldViewPr>
      <p:cViewPr>
        <p:scale>
          <a:sx n="90" d="100"/>
          <a:sy n="90" d="100"/>
        </p:scale>
        <p:origin x="-1234" y="3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155"/>
    </p:cViewPr>
  </p:sorterViewPr>
  <p:notesViewPr>
    <p:cSldViewPr>
      <p:cViewPr>
        <p:scale>
          <a:sx n="75" d="100"/>
          <a:sy n="75" d="100"/>
        </p:scale>
        <p:origin x="-732" y="18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086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6"/>
            <a:ext cx="5140960" cy="418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03263"/>
            <a:ext cx="4630738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543040" y="8896350"/>
            <a:ext cx="395958" cy="306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A6387FC2-3D27-4F52-9D76-628B6E360B66}" type="slidenum">
              <a:rPr lang="en-US" sz="1400"/>
              <a:pPr algn="r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652649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zFruNyiUHQ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1wEk1nHTo4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zFruNyiUHQ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CpIm4YolQI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03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Video clip: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  <a:hlinkClick r:id="rId3"/>
              </a:rPr>
              <a:t>http://www.youtube.com/watch?v=1zFruNyiUHQ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 Meet the Press debate on Climate Change with Bill Nye the science guy, and Congresswoman Marsha Blackburn. Should the </a:t>
            </a:r>
            <a:r>
              <a:rPr lang="en-US" sz="1200" kern="1200" dirty="0" smtClean="0">
                <a:solidFill>
                  <a:srgbClr val="FFFF00"/>
                </a:solidFill>
                <a:effectLst/>
                <a:latin typeface="Times New Roman" charset="0"/>
                <a:ea typeface="+mn-ea"/>
                <a:cs typeface="+mn-cs"/>
              </a:rPr>
              <a:t>U.S.</a:t>
            </a:r>
            <a:r>
              <a:rPr lang="en-US" sz="1200" kern="1200" baseline="0" dirty="0" smtClean="0">
                <a:solidFill>
                  <a:srgbClr val="FFFF00"/>
                </a:solidFill>
                <a:effectLst/>
                <a:latin typeface="Times New Roman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rgbClr val="FF0000"/>
                </a:solidFill>
                <a:effectLst/>
                <a:latin typeface="Times New Roman" charset="0"/>
                <a:ea typeface="+mn-ea"/>
                <a:cs typeface="+mn-cs"/>
              </a:rPr>
              <a:t>develop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policy? (Time: 13:42)</a:t>
            </a:r>
          </a:p>
          <a:p>
            <a:endParaRPr lang="en-US" dirty="0" smtClean="0"/>
          </a:p>
          <a:p>
            <a:r>
              <a:rPr lang="en-US" dirty="0" smtClean="0"/>
              <a:t>Photo from</a:t>
            </a:r>
            <a:r>
              <a:rPr lang="en-US" baseline="0" dirty="0" smtClean="0"/>
              <a:t> Clip Art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42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Video (</a:t>
            </a:r>
            <a:r>
              <a:rPr lang="en-US" b="1" u="sng" dirty="0" smtClean="0">
                <a:solidFill>
                  <a:schemeClr val="bg1"/>
                </a:solidFill>
                <a:hlinkClick r:id="rId3"/>
              </a:rPr>
              <a:t>https://www.youtube.com/watch?v=31wEk1nHTo4</a:t>
            </a:r>
            <a:r>
              <a:rPr lang="en-US" b="1" u="sng" dirty="0" smtClean="0">
                <a:solidFill>
                  <a:schemeClr val="bg1"/>
                </a:solidFill>
              </a:rPr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09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Video: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  <a:hlinkClick r:id="rId3"/>
              </a:rPr>
              <a:t>http://www.youtube.com/watch?v=1zFruNyiUHQ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 Meet the Press debate on Climate Change with Bill Nye the science guy and Congresswoman Marsha Blackburn. Should the US develop policy? (Time: 13:42)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87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Monopoly game licensed by Bing Creative Commons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Externality – transaction between two parties affects a third party</a:t>
            </a:r>
          </a:p>
          <a:p>
            <a:endParaRPr lang="en-US" baseline="0" dirty="0" smtClean="0"/>
          </a:p>
          <a:p>
            <a:r>
              <a:rPr lang="en-US" dirty="0" smtClean="0"/>
              <a:t>Negative</a:t>
            </a:r>
            <a:r>
              <a:rPr lang="en-US" baseline="0" dirty="0" smtClean="0"/>
              <a:t> externality – someone else is harmed because of other person’s actions </a:t>
            </a:r>
          </a:p>
          <a:p>
            <a:r>
              <a:rPr lang="en-US" baseline="0" dirty="0" smtClean="0"/>
              <a:t>		home foreclosures – property values</a:t>
            </a:r>
          </a:p>
          <a:p>
            <a:r>
              <a:rPr lang="en-US" baseline="0" dirty="0" smtClean="0"/>
              <a:t>		water pollution – farmers – runoff </a:t>
            </a:r>
          </a:p>
          <a:p>
            <a:r>
              <a:rPr lang="en-US" baseline="0" dirty="0" smtClean="0"/>
              <a:t>		air pollution – burning coal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Positive externality – education for children or higher education.  All taxpayers benefit. Our region benefits when you finish college – why?</a:t>
            </a:r>
          </a:p>
          <a:p>
            <a:r>
              <a:rPr lang="en-US" baseline="0" dirty="0" smtClean="0"/>
              <a:t>		fix up neighborhood – all benefit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04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Video: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  <a:hlinkClick r:id="rId3"/>
              </a:rPr>
              <a:t>https://www.youtube.com/watch?v=LCpIm4YolQI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“Is Google a Monopoly?” (June 8, 2012)  Wall Street Journal Opinion. Good debate starter – what makes a monopoly?  (Time: 3:07)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94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Information failures – in a perfect market consumers have the information they need. Medicare Part D.  Privatize Social Security – can everyone be a smart investor?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84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– national</a:t>
            </a:r>
            <a:r>
              <a:rPr lang="en-US" baseline="0" dirty="0" smtClean="0"/>
              <a:t> security – safety is a collective good</a:t>
            </a:r>
          </a:p>
          <a:p>
            <a:r>
              <a:rPr lang="en-US" baseline="0" dirty="0" smtClean="0"/>
              <a:t>Example – state smoking bans – the air, or not being exposed to tobacco, is a collective good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16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INSERT TABLE 1.1</a:t>
            </a:r>
          </a:p>
          <a:p>
            <a:r>
              <a:rPr lang="en-US" baseline="0" dirty="0" smtClean="0"/>
              <a:t>No joint consumption = individuals use it and can use it up </a:t>
            </a:r>
          </a:p>
          <a:p>
            <a:r>
              <a:rPr lang="en-US" baseline="0" dirty="0" smtClean="0"/>
              <a:t>Joint consumption = shared, not sold to an individual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Exclusion feasible – not everyone uses it</a:t>
            </a:r>
          </a:p>
          <a:p>
            <a:r>
              <a:rPr lang="en-US" baseline="0" dirty="0" smtClean="0"/>
              <a:t>Exclusion not feasible – affects the entire public</a:t>
            </a:r>
          </a:p>
          <a:p>
            <a:endParaRPr lang="en-US" baseline="0" dirty="0" smtClean="0"/>
          </a:p>
          <a:p>
            <a:r>
              <a:rPr lang="en-US" dirty="0" smtClean="0"/>
              <a:t>1. The government protects</a:t>
            </a:r>
            <a:r>
              <a:rPr lang="en-US" baseline="0" dirty="0" smtClean="0"/>
              <a:t> things that the free market wouldn’t protect</a:t>
            </a:r>
          </a:p>
          <a:p>
            <a:r>
              <a:rPr lang="en-US" baseline="0" dirty="0" smtClean="0"/>
              <a:t>	Does not protect pure private goods, which are not subject to market failure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2. Toll goods, government subsidizes to keep these goods affordable so that all people can access the service (electricity, roads)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3. Common pool – shared resources; everyone uses these goods. If left alone, individuals might use the goods up or destroy them, so government protects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4. Pure public goods – national defense; there is no market incentive at all for this type of thing; it wouldn’t happen if not for the government.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14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Policy analysis </a:t>
            </a:r>
            <a:r>
              <a:rPr lang="en-US" baseline="0" dirty="0" smtClean="0"/>
              <a:t>– </a:t>
            </a:r>
            <a:r>
              <a:rPr lang="en-US" dirty="0" smtClean="0"/>
              <a:t>“deconstructing something to its basic elements and looking at those elements” </a:t>
            </a:r>
          </a:p>
          <a:p>
            <a:endParaRPr lang="en-US" dirty="0" smtClean="0"/>
          </a:p>
          <a:p>
            <a:r>
              <a:rPr lang="en-US" dirty="0" smtClean="0"/>
              <a:t>Study the causes and consequences of policy decisions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67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87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87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Video:  News story; federal government does not oversee theme park rides (1:38) incident at Universal Studios</a:t>
            </a:r>
          </a:p>
          <a:p>
            <a:r>
              <a:rPr lang="en-US" dirty="0" smtClean="0"/>
              <a:t>http://youtu.be/1vlL5FPq_3o  news feature; not graphic.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29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Picture licensed by Bing Creative Commons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175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know of any policies in</a:t>
            </a:r>
            <a:r>
              <a:rPr lang="en-US" baseline="0" dirty="0" smtClean="0"/>
              <a:t> place where you work?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purposive course of action that an individual or group consistently follows in dealing with a problem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can be in the public or private sector.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6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Public problems</a:t>
            </a:r>
            <a:r>
              <a:rPr lang="en-US" baseline="0" dirty="0" smtClean="0"/>
              <a:t> – not being solved by free market or individuals themselves (Social Security – retirement savings)</a:t>
            </a:r>
          </a:p>
          <a:p>
            <a:endParaRPr lang="en-US" dirty="0" smtClean="0"/>
          </a:p>
          <a:p>
            <a:r>
              <a:rPr lang="en-US" baseline="0" dirty="0" smtClean="0"/>
              <a:t>To solve a problem or reach a goal, do we need new “courses of action” (laws, regulations, programs)?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73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Photo from</a:t>
            </a:r>
            <a:r>
              <a:rPr lang="en-US" baseline="0" dirty="0" smtClean="0"/>
              <a:t> Clip Art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92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Photo from</a:t>
            </a:r>
            <a:r>
              <a:rPr lang="en-US" baseline="0" dirty="0" smtClean="0"/>
              <a:t> Clip Art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1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09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9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01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642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36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15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98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2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2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99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3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90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6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49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0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009892A-0574-4753-B3B5-882803074C2D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7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" panose="020F050202020403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" panose="020F050202020403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zFruNyiUHQ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1wEk1nHTo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zFruNyiUHQ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CpIm4YolQ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1vlL5FPq_3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5562600"/>
            <a:ext cx="8686800" cy="1066800"/>
          </a:xfrm>
        </p:spPr>
        <p:txBody>
          <a:bodyPr>
            <a:normAutofit/>
          </a:bodyPr>
          <a:lstStyle/>
          <a:p>
            <a:r>
              <a:rPr lang="en-US" sz="4600" b="1" dirty="0">
                <a:solidFill>
                  <a:schemeClr val="bg1"/>
                </a:solidFill>
                <a:effectLst/>
              </a:rPr>
              <a:t>Chapter One: Public Policy and </a:t>
            </a:r>
            <a:r>
              <a:rPr lang="en-US" sz="4600" b="1" dirty="0" smtClean="0">
                <a:solidFill>
                  <a:schemeClr val="bg1"/>
                </a:solidFill>
                <a:effectLst/>
              </a:rPr>
              <a:t>Politics</a:t>
            </a:r>
            <a:endParaRPr lang="en-US" sz="4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9437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Why Study Public Policy?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Improve citizens’ ability to participate and make choices</a:t>
            </a:r>
          </a:p>
          <a:p>
            <a:pPr marL="342900" lvl="2" indent="0"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</a:rPr>
              <a:t>More knowledge of policy issues and process</a:t>
            </a:r>
          </a:p>
          <a:p>
            <a:pPr marL="342900" lvl="2" indent="0">
              <a:spcBef>
                <a:spcPts val="0"/>
              </a:spcBef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Improve citizens’ ability to influence policy decisions</a:t>
            </a:r>
          </a:p>
          <a:p>
            <a:pPr marL="342900" lvl="2" indent="0"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</a:rPr>
              <a:t>More informed arguments and analyses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933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01"/>
            <a:ext cx="78867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How Might Government Act?</a:t>
            </a:r>
            <a:r>
              <a:rPr lang="en-US" sz="1000" b="1" dirty="0" smtClean="0">
                <a:solidFill>
                  <a:schemeClr val="bg1"/>
                </a:solidFill>
              </a:rPr>
              <a:t/>
            </a:r>
            <a:br>
              <a:rPr lang="en-US" sz="1000" b="1" dirty="0" smtClean="0">
                <a:solidFill>
                  <a:schemeClr val="bg1"/>
                </a:solidFill>
              </a:rPr>
            </a:br>
            <a:r>
              <a:rPr lang="en-US" sz="1100" b="1" dirty="0" smtClean="0">
                <a:solidFill>
                  <a:schemeClr val="bg1"/>
                </a:solidFill>
              </a:rPr>
              <a:t/>
            </a:r>
            <a:br>
              <a:rPr lang="en-US" sz="1100" b="1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Some Policy “Tools” Include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2201862"/>
            <a:ext cx="4417800" cy="4351338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sz="3300" b="1" dirty="0">
                <a:solidFill>
                  <a:schemeClr val="bg1"/>
                </a:solidFill>
              </a:rPr>
              <a:t>Give tax breaks</a:t>
            </a:r>
          </a:p>
          <a:p>
            <a:pPr lvl="1"/>
            <a:endParaRPr lang="en-US" sz="3300" b="1" dirty="0">
              <a:solidFill>
                <a:schemeClr val="bg1"/>
              </a:solidFill>
            </a:endParaRPr>
          </a:p>
          <a:p>
            <a:pPr lvl="1"/>
            <a:r>
              <a:rPr lang="en-US" sz="3300" b="1" dirty="0">
                <a:solidFill>
                  <a:schemeClr val="bg1"/>
                </a:solidFill>
              </a:rPr>
              <a:t>Subsidize</a:t>
            </a:r>
          </a:p>
          <a:p>
            <a:pPr lvl="1"/>
            <a:endParaRPr lang="en-US" sz="3300" b="1" dirty="0">
              <a:solidFill>
                <a:schemeClr val="bg1"/>
              </a:solidFill>
            </a:endParaRPr>
          </a:p>
          <a:p>
            <a:pPr lvl="1"/>
            <a:r>
              <a:rPr lang="en-US" sz="3300" b="1" dirty="0">
                <a:solidFill>
                  <a:schemeClr val="bg1"/>
                </a:solidFill>
              </a:rPr>
              <a:t>Regulate</a:t>
            </a:r>
          </a:p>
          <a:p>
            <a:pPr lvl="1"/>
            <a:endParaRPr lang="en-US" sz="3300" b="1" dirty="0">
              <a:solidFill>
                <a:schemeClr val="bg1"/>
              </a:solidFill>
            </a:endParaRPr>
          </a:p>
          <a:p>
            <a:pPr lvl="1"/>
            <a:r>
              <a:rPr lang="en-US" sz="3300" b="1" dirty="0">
                <a:solidFill>
                  <a:schemeClr val="bg1"/>
                </a:solidFill>
              </a:rPr>
              <a:t>Educate</a:t>
            </a:r>
          </a:p>
          <a:p>
            <a:pPr lvl="1"/>
            <a:endParaRPr lang="en-US" sz="3300" b="1" dirty="0">
              <a:solidFill>
                <a:schemeClr val="bg1"/>
              </a:solidFill>
            </a:endParaRPr>
          </a:p>
          <a:p>
            <a:pPr lvl="1"/>
            <a:r>
              <a:rPr lang="en-US" sz="3300" b="1" dirty="0">
                <a:solidFill>
                  <a:schemeClr val="bg1"/>
                </a:solidFill>
              </a:rPr>
              <a:t>Offer direct services</a:t>
            </a:r>
          </a:p>
          <a:p>
            <a:pPr lvl="1"/>
            <a:endParaRPr lang="en-US" sz="3300" b="1" dirty="0">
              <a:solidFill>
                <a:schemeClr val="bg1"/>
              </a:solidFill>
            </a:endParaRPr>
          </a:p>
          <a:p>
            <a:pPr lvl="1"/>
            <a:r>
              <a:rPr lang="en-US" sz="3300" b="1" dirty="0">
                <a:solidFill>
                  <a:schemeClr val="bg1"/>
                </a:solidFill>
              </a:rPr>
              <a:t>Set up market incentives</a:t>
            </a:r>
          </a:p>
          <a:p>
            <a:endParaRPr lang="en-US" dirty="0"/>
          </a:p>
        </p:txBody>
      </p:sp>
      <p:pic>
        <p:nvPicPr>
          <p:cNvPr id="4" name="Picture 9" descr="C:\Users\klowry\AppData\Local\Microsoft\Windows\Temporary Internet Files\Content.IE5\2M61PBYA\MP90043049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133600"/>
            <a:ext cx="3334808" cy="4038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166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037"/>
            <a:ext cx="8610600" cy="1096963"/>
          </a:xfrm>
        </p:spPr>
        <p:txBody>
          <a:bodyPr>
            <a:normAutofit/>
          </a:bodyPr>
          <a:lstStyle/>
          <a:p>
            <a:r>
              <a:rPr lang="en-US" sz="3700" b="1" dirty="0" smtClean="0">
                <a:solidFill>
                  <a:schemeClr val="bg1"/>
                </a:solidFill>
              </a:rPr>
              <a:t>What a Great Time to Study Public Policy…</a:t>
            </a:r>
            <a:endParaRPr lang="en-US" sz="37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825625"/>
            <a:ext cx="4798800" cy="4351338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Should your community, state, or U.S. government regulate greenhouse gases?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Does someone in your family own a small business?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Do you have health insurance?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Climate Debate (</a:t>
            </a:r>
            <a:r>
              <a:rPr lang="en-US" b="1" u="sng" dirty="0">
                <a:solidFill>
                  <a:schemeClr val="bg1"/>
                </a:solidFill>
                <a:hlinkClick r:id="rId3"/>
              </a:rPr>
              <a:t>http://www.youtube.com/watch?v=1zFruNyiUHQ</a:t>
            </a:r>
            <a:r>
              <a:rPr lang="en-US" b="1" dirty="0">
                <a:solidFill>
                  <a:schemeClr val="bg1"/>
                </a:solidFill>
              </a:rPr>
              <a:t>)</a:t>
            </a:r>
          </a:p>
          <a:p>
            <a:endParaRPr lang="en-US" dirty="0"/>
          </a:p>
        </p:txBody>
      </p:sp>
      <p:pic>
        <p:nvPicPr>
          <p:cNvPr id="4" name="Picture 4" descr="C:\Users\klowry\AppData\Local\Microsoft\Windows\Temporary Internet Files\Content.IE5\2UZ8XGJF\MP90044867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658533"/>
            <a:ext cx="3435069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2971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4237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How Are Problems in Society Addressed?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2201862"/>
            <a:ext cx="36558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bg1"/>
                </a:solidFill>
              </a:rPr>
              <a:t>Private action:  </a:t>
            </a:r>
          </a:p>
          <a:p>
            <a:pPr marL="0" indent="0">
              <a:buNone/>
            </a:pPr>
            <a:endParaRPr lang="en-US" b="1" u="sng" dirty="0">
              <a:solidFill>
                <a:schemeClr val="bg1"/>
              </a:solidFill>
            </a:endParaRPr>
          </a:p>
          <a:p>
            <a:pPr marL="0" indent="0"/>
            <a:r>
              <a:rPr lang="en-US" b="1" dirty="0">
                <a:solidFill>
                  <a:schemeClr val="bg1"/>
                </a:solidFill>
              </a:rPr>
              <a:t> Individuals and corporations act individually</a:t>
            </a:r>
          </a:p>
          <a:p>
            <a:pPr marL="0" indent="0"/>
            <a:endParaRPr lang="en-US" b="1" dirty="0">
              <a:solidFill>
                <a:schemeClr val="bg1"/>
              </a:solidFill>
            </a:endParaRPr>
          </a:p>
          <a:p>
            <a:pPr marL="0" indent="0"/>
            <a:r>
              <a:rPr lang="en-US" b="1" dirty="0">
                <a:solidFill>
                  <a:schemeClr val="bg1"/>
                </a:solidFill>
              </a:rPr>
              <a:t> There is little coordination or thought about public well being</a:t>
            </a:r>
          </a:p>
          <a:p>
            <a:pPr marL="0" indent="0"/>
            <a:endParaRPr lang="en-US" b="1" dirty="0">
              <a:solidFill>
                <a:schemeClr val="bg1"/>
              </a:solidFill>
            </a:endParaRPr>
          </a:p>
          <a:p>
            <a:pPr marL="0" indent="0"/>
            <a:r>
              <a:rPr lang="en-US" b="1" dirty="0">
                <a:solidFill>
                  <a:schemeClr val="bg1"/>
                </a:solidFill>
              </a:rPr>
              <a:t> People have liberty to pursue their own interests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44325" y="2125662"/>
            <a:ext cx="38376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Calibri" panose="020F0502020204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Calibri" panose="020F05020202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Calibri" panose="020F05020202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Calibri" panose="020F05020202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Calibri" panose="020F05020202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>
                <a:solidFill>
                  <a:schemeClr val="bg1"/>
                </a:solidFill>
              </a:rPr>
              <a:t>Government </a:t>
            </a:r>
            <a:r>
              <a:rPr lang="en-US" b="1" u="sng" dirty="0" smtClean="0">
                <a:solidFill>
                  <a:schemeClr val="bg1"/>
                </a:solidFill>
              </a:rPr>
              <a:t>action:</a:t>
            </a:r>
            <a:endParaRPr lang="en-US" b="1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u="sng" dirty="0">
              <a:solidFill>
                <a:schemeClr val="bg1"/>
              </a:solidFill>
            </a:endParaRPr>
          </a:p>
          <a:p>
            <a:pPr marL="0" indent="0"/>
            <a:r>
              <a:rPr lang="en-US" b="1" dirty="0">
                <a:solidFill>
                  <a:schemeClr val="bg1"/>
                </a:solidFill>
              </a:rPr>
              <a:t> Governments can set policies that require people and  organizations to act collectively</a:t>
            </a:r>
          </a:p>
          <a:p>
            <a:pPr marL="0" indent="0"/>
            <a:endParaRPr lang="en-US" b="1" dirty="0">
              <a:solidFill>
                <a:schemeClr val="bg1"/>
              </a:solidFill>
            </a:endParaRPr>
          </a:p>
          <a:p>
            <a:pPr marL="0" indent="0"/>
            <a:r>
              <a:rPr lang="en-US" b="1" dirty="0">
                <a:solidFill>
                  <a:schemeClr val="bg1"/>
                </a:solidFill>
              </a:rPr>
              <a:t> The focus is on public well being</a:t>
            </a:r>
          </a:p>
          <a:p>
            <a:pPr marL="0" indent="0"/>
            <a:endParaRPr lang="en-US" b="1" dirty="0">
              <a:solidFill>
                <a:schemeClr val="bg1"/>
              </a:solidFill>
            </a:endParaRPr>
          </a:p>
          <a:p>
            <a:pPr marL="0" indent="0"/>
            <a:r>
              <a:rPr lang="en-US" b="1" dirty="0">
                <a:solidFill>
                  <a:schemeClr val="bg1"/>
                </a:solidFill>
              </a:rPr>
              <a:t> People must comply with the law</a:t>
            </a:r>
            <a:endParaRPr lang="en-US" sz="2000" b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98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1437"/>
            <a:ext cx="7886700" cy="1554163"/>
          </a:xfrm>
        </p:spPr>
        <p:txBody>
          <a:bodyPr>
            <a:normAutofit/>
          </a:bodyPr>
          <a:lstStyle/>
          <a:p>
            <a:r>
              <a:rPr lang="en-US" sz="4600" b="1" dirty="0" smtClean="0">
                <a:solidFill>
                  <a:schemeClr val="bg1"/>
                </a:solidFill>
              </a:rPr>
              <a:t>What Situational Factors Affect Policymaking?</a:t>
            </a:r>
            <a:endParaRPr lang="en-US" sz="4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29000"/>
            <a:ext cx="7675350" cy="612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>
                <a:solidFill>
                  <a:schemeClr val="bg1"/>
                </a:solidFill>
              </a:rPr>
              <a:t>“Context” or surrounding circumstances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90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5637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Contexts of Public Policy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Social context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Societal changes (e.g., population changes)</a:t>
            </a:r>
          </a:p>
          <a:p>
            <a:pPr lvl="1"/>
            <a:endParaRPr lang="en-US" sz="2400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Economic context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State of the economy (e.g., surplus vs. deficit)</a:t>
            </a:r>
          </a:p>
          <a:p>
            <a:pPr lvl="1"/>
            <a:endParaRPr lang="en-US" sz="2400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Political context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Political/ideological issues (who is in power?)</a:t>
            </a:r>
          </a:p>
          <a:p>
            <a:pPr lvl="1"/>
            <a:endParaRPr lang="en-US" sz="2400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Governing context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Structure of government (e.g., separation of powers)</a:t>
            </a:r>
          </a:p>
          <a:p>
            <a:pPr lvl="1"/>
            <a:endParaRPr lang="en-US" sz="2400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Cultural context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Values, beliefs (e.g., red state vs. blue state)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837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Social and Demographic Changes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Video: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  <a:hlinkClick r:id="rId3"/>
              </a:rPr>
              <a:t>https</a:t>
            </a:r>
            <a:r>
              <a:rPr lang="en-US" b="1" dirty="0">
                <a:solidFill>
                  <a:schemeClr val="bg1"/>
                </a:solidFill>
                <a:hlinkClick r:id="rId3"/>
              </a:rPr>
              <a:t>://</a:t>
            </a:r>
            <a:r>
              <a:rPr lang="en-US" b="1" dirty="0" smtClean="0">
                <a:solidFill>
                  <a:schemeClr val="bg1"/>
                </a:solidFill>
                <a:hlinkClick r:id="rId3"/>
              </a:rPr>
              <a:t>www.youtube.com/watch?v=31wEk1nHTo4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Polarization Around Social Identity Is Shaping the Future of Politics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36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0437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Why Does Government Take Action?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2278062"/>
            <a:ext cx="7675350" cy="4351338"/>
          </a:xfrm>
        </p:spPr>
        <p:txBody>
          <a:bodyPr/>
          <a:lstStyle/>
          <a:p>
            <a:r>
              <a:rPr lang="en-US" sz="3000" b="1" dirty="0">
                <a:solidFill>
                  <a:schemeClr val="bg1"/>
                </a:solidFill>
              </a:rPr>
              <a:t>When the public decides that private action IS NOT </a:t>
            </a:r>
            <a:r>
              <a:rPr lang="en-US" sz="3000" b="1" dirty="0" smtClean="0">
                <a:solidFill>
                  <a:schemeClr val="bg1"/>
                </a:solidFill>
              </a:rPr>
              <a:t>enough</a:t>
            </a:r>
          </a:p>
          <a:p>
            <a:pPr lvl="1"/>
            <a:r>
              <a:rPr lang="en-US" sz="2700" b="1" dirty="0">
                <a:solidFill>
                  <a:schemeClr val="bg1"/>
                </a:solidFill>
              </a:rPr>
              <a:t>T</a:t>
            </a:r>
            <a:r>
              <a:rPr lang="en-US" sz="2700" b="1" dirty="0" smtClean="0">
                <a:solidFill>
                  <a:schemeClr val="bg1"/>
                </a:solidFill>
              </a:rPr>
              <a:t>he </a:t>
            </a:r>
            <a:r>
              <a:rPr lang="en-US" sz="2700" b="1" dirty="0">
                <a:solidFill>
                  <a:schemeClr val="bg1"/>
                </a:solidFill>
              </a:rPr>
              <a:t>problem has become too severe or widespread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75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9437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Many Reasons. . .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828800"/>
            <a:ext cx="7675350" cy="4351338"/>
          </a:xfrm>
        </p:spPr>
        <p:txBody>
          <a:bodyPr/>
          <a:lstStyle/>
          <a:p>
            <a:r>
              <a:rPr lang="en-US" sz="3500" b="1" dirty="0">
                <a:solidFill>
                  <a:schemeClr val="bg1"/>
                </a:solidFill>
              </a:rPr>
              <a:t>Political reasons</a:t>
            </a:r>
          </a:p>
          <a:p>
            <a:endParaRPr lang="en-US" sz="3500" b="1" dirty="0">
              <a:solidFill>
                <a:schemeClr val="bg1"/>
              </a:solidFill>
            </a:endParaRPr>
          </a:p>
          <a:p>
            <a:r>
              <a:rPr lang="en-US" sz="3500" b="1" dirty="0">
                <a:solidFill>
                  <a:schemeClr val="bg1"/>
                </a:solidFill>
              </a:rPr>
              <a:t>Moral or ethical reasons</a:t>
            </a:r>
          </a:p>
          <a:p>
            <a:endParaRPr lang="en-US" sz="3500" b="1" dirty="0">
              <a:solidFill>
                <a:schemeClr val="bg1"/>
              </a:solidFill>
            </a:endParaRPr>
          </a:p>
          <a:p>
            <a:r>
              <a:rPr lang="en-US" sz="3500" b="1" dirty="0">
                <a:solidFill>
                  <a:schemeClr val="bg1"/>
                </a:solidFill>
              </a:rPr>
              <a:t>Economic reasons – Market </a:t>
            </a:r>
            <a:r>
              <a:rPr lang="en-US" sz="3500" b="1" dirty="0" smtClean="0">
                <a:solidFill>
                  <a:schemeClr val="bg1"/>
                </a:solidFill>
              </a:rPr>
              <a:t>failures</a:t>
            </a:r>
          </a:p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>
                <a:solidFill>
                  <a:schemeClr val="bg1"/>
                </a:solidFill>
              </a:rPr>
              <a:t>“free market” does not solve a </a:t>
            </a:r>
            <a:r>
              <a:rPr lang="en-US" sz="2800" b="1" dirty="0" smtClean="0">
                <a:solidFill>
                  <a:schemeClr val="bg1"/>
                </a:solidFill>
              </a:rPr>
              <a:t>problem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09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423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Should the U.S. Become More Involved in Climate Change Policy?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2201862"/>
            <a:ext cx="7675350" cy="4351338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Video: (</a:t>
            </a:r>
            <a:r>
              <a:rPr lang="en-US" b="1" u="sng" dirty="0">
                <a:hlinkClick r:id="rId3"/>
              </a:rPr>
              <a:t>http://www.youtube.com/watch?v=1zFruNyiUHQ</a:t>
            </a:r>
            <a:r>
              <a:rPr lang="en-US" b="1" dirty="0" smtClean="0">
                <a:solidFill>
                  <a:schemeClr val="bg1"/>
                </a:solidFill>
              </a:rPr>
              <a:t>) 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Meet the Press debate on Climate Change with Bill Nye the science guy and Congresswoman Marsha Blackburn. Should the US develop policy? (Time: 13:42)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94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47711"/>
            <a:ext cx="7886700" cy="1157289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Broad Course Goals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u="sng" dirty="0">
                <a:solidFill>
                  <a:schemeClr val="bg1"/>
                </a:solidFill>
              </a:rPr>
              <a:t>To help you: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Understand public policy and how governments make policy decisions</a:t>
            </a:r>
          </a:p>
          <a:p>
            <a:pPr>
              <a:lnSpc>
                <a:spcPct val="100000"/>
              </a:lnSpc>
            </a:pP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Think about implications of policy choices</a:t>
            </a:r>
          </a:p>
          <a:p>
            <a:pPr>
              <a:lnSpc>
                <a:spcPct val="100000"/>
              </a:lnSpc>
            </a:pP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Develop critical thinking skills to consider alternative courses of 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90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9437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Market Failures: Four Types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825625"/>
            <a:ext cx="4341600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</a:rPr>
              <a:t>Monopolies</a:t>
            </a:r>
            <a:r>
              <a:rPr lang="en-US" sz="2800" b="1" dirty="0">
                <a:solidFill>
                  <a:schemeClr val="bg1"/>
                </a:solidFill>
              </a:rPr>
              <a:t>: one entity has too much control over the market. 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</a:rPr>
              <a:t>Externalities</a:t>
            </a:r>
            <a:r>
              <a:rPr lang="en-US" sz="2800" b="1" dirty="0">
                <a:solidFill>
                  <a:schemeClr val="bg1"/>
                </a:solidFill>
              </a:rPr>
              <a:t>: effects external to a transaction. </a:t>
            </a:r>
          </a:p>
          <a:p>
            <a:pPr lvl="2"/>
            <a:r>
              <a:rPr lang="en-US" sz="2400" b="1" dirty="0">
                <a:solidFill>
                  <a:schemeClr val="bg1"/>
                </a:solidFill>
              </a:rPr>
              <a:t>Negative: third party harmed by a transaction                        (e.g.  pollution)</a:t>
            </a:r>
          </a:p>
          <a:p>
            <a:pPr lvl="2"/>
            <a:r>
              <a:rPr lang="en-US" sz="2400" b="1" dirty="0">
                <a:solidFill>
                  <a:schemeClr val="bg1"/>
                </a:solidFill>
              </a:rPr>
              <a:t>Positive:  third party benefits from a transaction (e.g. education)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09800"/>
            <a:ext cx="3541836" cy="33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07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1837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What Constitutes a Monopoly?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Video: </a:t>
            </a:r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u="sng" dirty="0">
                <a:hlinkClick r:id="rId3"/>
              </a:rPr>
              <a:t>https://www.youtube.com/watch?v=LCpIm4YolQI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“</a:t>
            </a:r>
            <a:r>
              <a:rPr lang="en-US" b="1" dirty="0">
                <a:solidFill>
                  <a:schemeClr val="bg1"/>
                </a:solidFill>
              </a:rPr>
              <a:t>Is Google a Monopoly?” (June 8, 2012)  Wall Street Journal Opinion. Good debate starter – what makes a monopoly?  (Time: 3:07)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19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5637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Marketing Failures (cont’d)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500" b="1" u="sng" dirty="0">
                <a:solidFill>
                  <a:schemeClr val="bg1"/>
                </a:solidFill>
              </a:rPr>
              <a:t>Information Failures</a:t>
            </a:r>
          </a:p>
          <a:p>
            <a:pPr marL="514350" indent="-514350">
              <a:buFont typeface="+mj-lt"/>
              <a:buAutoNum type="arabicPeriod" startAt="3"/>
            </a:pPr>
            <a:endParaRPr lang="en-US" sz="3200" b="1" u="sng" dirty="0">
              <a:solidFill>
                <a:schemeClr val="bg1"/>
              </a:solidFill>
            </a:endParaRP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Incomplete information</a:t>
            </a:r>
          </a:p>
          <a:p>
            <a:pPr lvl="1"/>
            <a:endParaRPr lang="en-US" sz="3200" b="1" dirty="0">
              <a:solidFill>
                <a:schemeClr val="bg1"/>
              </a:solidFill>
            </a:endParaRP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Consumers are unable to make some  decisions on their own due to complexities</a:t>
            </a:r>
          </a:p>
          <a:p>
            <a:pPr lvl="1"/>
            <a:endParaRPr lang="en-US" sz="3200" b="1" dirty="0">
              <a:solidFill>
                <a:schemeClr val="bg1"/>
              </a:solidFill>
            </a:endParaRP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Not a problem for certain items</a:t>
            </a:r>
          </a:p>
          <a:p>
            <a:pPr lvl="1"/>
            <a:endParaRPr lang="en-US" sz="3200" b="1" dirty="0">
              <a:solidFill>
                <a:schemeClr val="bg1"/>
              </a:solidFill>
            </a:endParaRP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Can be a problem for complex items that are difficult to understand e.g. purchasing health insurance, privatizing Social Security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333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9437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Marketing Failures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4. </a:t>
            </a:r>
            <a:r>
              <a:rPr lang="en-US" sz="3200" b="1" u="sng" dirty="0">
                <a:solidFill>
                  <a:schemeClr val="bg1"/>
                </a:solidFill>
              </a:rPr>
              <a:t>Protection of Public or Collective Good </a:t>
            </a:r>
          </a:p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lvl="1"/>
            <a:r>
              <a:rPr lang="en-US" sz="2900" b="1" dirty="0">
                <a:solidFill>
                  <a:schemeClr val="bg1"/>
                </a:solidFill>
              </a:rPr>
              <a:t>Free market transactions might harm things we all use or enjoy</a:t>
            </a:r>
          </a:p>
          <a:p>
            <a:pPr lvl="1"/>
            <a:endParaRPr lang="en-US" sz="2900" b="1" dirty="0">
              <a:solidFill>
                <a:schemeClr val="bg1"/>
              </a:solidFill>
            </a:endParaRPr>
          </a:p>
          <a:p>
            <a:pPr lvl="1"/>
            <a:r>
              <a:rPr lang="en-US" sz="2900" b="1" dirty="0">
                <a:solidFill>
                  <a:schemeClr val="bg1"/>
                </a:solidFill>
              </a:rPr>
              <a:t>e.g. wetlands, clean air, beautiful places</a:t>
            </a:r>
          </a:p>
          <a:p>
            <a:pPr lvl="1"/>
            <a:endParaRPr lang="en-US" sz="2900" b="1" dirty="0">
              <a:solidFill>
                <a:schemeClr val="bg1"/>
              </a:solidFill>
            </a:endParaRPr>
          </a:p>
          <a:p>
            <a:pPr lvl="1"/>
            <a:r>
              <a:rPr lang="en-US" sz="2900" b="1" dirty="0">
                <a:solidFill>
                  <a:schemeClr val="bg1"/>
                </a:solidFill>
              </a:rPr>
              <a:t>Government protects the jointly consumed or collective resources e.g. national security, natural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851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1219200"/>
            <a:ext cx="8229600" cy="4585871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1" algn="ctr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Private Goods and Public Goods</a:t>
            </a:r>
          </a:p>
          <a:p>
            <a:pPr indent="2168525"/>
            <a:endParaRPr lang="en-US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2" indent="914400"/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No Joint Consumption		Joint Consumption</a:t>
            </a:r>
          </a:p>
          <a:p>
            <a:pPr indent="1147763"/>
            <a:endParaRPr lang="en-US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Exclusion is	1				2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Feasible		Pure Private Goods			Toll goods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		Examples: DVD players, automobiles,	Examples: Cable TV Services,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		houses				electrical utilities	</a:t>
            </a:r>
          </a:p>
          <a:p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Exclusion is	3				4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Not Feasible	Common pool resources		Pure public goods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		Examples: air, water, grazing land,	Examples: national defense,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		oceans, fisheries, wildlife		public parks</a:t>
            </a:r>
          </a:p>
          <a:p>
            <a:endParaRPr lang="en-US" sz="1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50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043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How Can We Improve the Policies That Our Governments Make?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2511425"/>
            <a:ext cx="7675350" cy="2593975"/>
          </a:xfrm>
        </p:spPr>
        <p:txBody>
          <a:bodyPr/>
          <a:lstStyle/>
          <a:p>
            <a:r>
              <a:rPr lang="en-US" sz="3000" b="1" dirty="0">
                <a:solidFill>
                  <a:schemeClr val="bg1"/>
                </a:solidFill>
              </a:rPr>
              <a:t>Study the problems</a:t>
            </a:r>
          </a:p>
          <a:p>
            <a:endParaRPr lang="en-US" sz="3000" b="1" dirty="0">
              <a:solidFill>
                <a:schemeClr val="bg1"/>
              </a:solidFill>
            </a:endParaRPr>
          </a:p>
          <a:p>
            <a:r>
              <a:rPr lang="en-US" sz="3000" b="1" dirty="0">
                <a:solidFill>
                  <a:schemeClr val="bg1"/>
                </a:solidFill>
              </a:rPr>
              <a:t>Develop careful policies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52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9437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Policy Analysis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 systematic method for studying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Problems – nature and scope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Proposals,  policy alternatives – possible actions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Policy outcomes – effects of policies </a:t>
            </a:r>
          </a:p>
          <a:p>
            <a:pPr lvl="1"/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Dissect problems and possible solutions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Good policy analysis equals better policy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Policy analysis is a career field!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382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4237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Why Should You Study Public Policy?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2206625"/>
            <a:ext cx="7675350" cy="404177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3200" b="1" dirty="0">
                <a:solidFill>
                  <a:schemeClr val="bg1"/>
                </a:solidFill>
              </a:rPr>
              <a:t>Improve your ability to take a position and participate</a:t>
            </a:r>
          </a:p>
          <a:p>
            <a:pPr marL="0"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Influence policy decisions</a:t>
            </a:r>
          </a:p>
          <a:p>
            <a:pPr marL="685800" lvl="3">
              <a:spcBef>
                <a:spcPts val="0"/>
              </a:spcBef>
            </a:pPr>
            <a:r>
              <a:rPr lang="en-US" sz="2800" b="1" dirty="0">
                <a:solidFill>
                  <a:schemeClr val="bg1"/>
                </a:solidFill>
              </a:rPr>
              <a:t>If you know how policies get made, you can influence that process!</a:t>
            </a:r>
          </a:p>
          <a:p>
            <a:pPr marL="685800" lvl="3">
              <a:spcBef>
                <a:spcPts val="0"/>
              </a:spcBef>
            </a:pPr>
            <a:r>
              <a:rPr lang="en-US" sz="2800" b="1" dirty="0">
                <a:solidFill>
                  <a:schemeClr val="bg1"/>
                </a:solidFill>
              </a:rPr>
              <a:t>If you stay informed on issues and speak up, you may influence the outcome for the better!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18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9437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Evaluate Our Policies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Evaluative criteria help policymakers ask: </a:t>
            </a: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Did the policy alleviate the problem?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Was the policy fair and equitable?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Did the policy impinge too much on our freedoms?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Will the policy be feasible to implement?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65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5637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Wrap-Up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cs typeface="Corbel (Body)"/>
              </a:rPr>
              <a:t>What is public policy? What is involved?</a:t>
            </a:r>
          </a:p>
          <a:p>
            <a:endParaRPr lang="en-US" b="1" dirty="0">
              <a:solidFill>
                <a:schemeClr val="bg1"/>
              </a:solidFill>
              <a:cs typeface="Corbel (Body)"/>
            </a:endParaRPr>
          </a:p>
          <a:p>
            <a:r>
              <a:rPr lang="en-US" b="1" dirty="0">
                <a:solidFill>
                  <a:schemeClr val="bg1"/>
                </a:solidFill>
                <a:cs typeface="Corbel (Body)"/>
              </a:rPr>
              <a:t>What is the goal of public policy?</a:t>
            </a:r>
          </a:p>
          <a:p>
            <a:endParaRPr lang="en-US" b="1" dirty="0">
              <a:solidFill>
                <a:schemeClr val="bg1"/>
              </a:solidFill>
              <a:cs typeface="Corbel (Body)"/>
            </a:endParaRPr>
          </a:p>
          <a:p>
            <a:r>
              <a:rPr lang="en-US" b="1" dirty="0">
                <a:solidFill>
                  <a:schemeClr val="bg1"/>
                </a:solidFill>
                <a:cs typeface="Corbel (Body)"/>
              </a:rPr>
              <a:t>Why does government take action?</a:t>
            </a:r>
          </a:p>
          <a:p>
            <a:endParaRPr lang="en-US" b="1" dirty="0">
              <a:solidFill>
                <a:schemeClr val="bg1"/>
              </a:solidFill>
              <a:cs typeface="Corbel (Body)"/>
            </a:endParaRPr>
          </a:p>
          <a:p>
            <a:r>
              <a:rPr lang="en-US" b="1" dirty="0">
                <a:solidFill>
                  <a:schemeClr val="bg1"/>
                </a:solidFill>
                <a:cs typeface="Corbel (Body)"/>
              </a:rPr>
              <a:t>What factors affect policymaking? </a:t>
            </a:r>
          </a:p>
          <a:p>
            <a:endParaRPr lang="en-US" b="1" dirty="0">
              <a:solidFill>
                <a:schemeClr val="bg1"/>
              </a:solidFill>
              <a:cs typeface="Corbel (Body)"/>
            </a:endParaRPr>
          </a:p>
          <a:p>
            <a:r>
              <a:rPr lang="en-US" b="1" dirty="0">
                <a:solidFill>
                  <a:schemeClr val="bg1"/>
                </a:solidFill>
                <a:cs typeface="Corbel (Body)"/>
              </a:rPr>
              <a:t>How can we improve the policies made by government?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32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47711"/>
            <a:ext cx="7886700" cy="115728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1"/>
                </a:solidFill>
              </a:rPr>
              <a:t>Policy Issues We Will Study This Term</a:t>
            </a:r>
            <a:endParaRPr lang="en-US" sz="3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Economics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Health 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Welfare and Social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K-12 education and higher education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Environment and energy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Foreign policy and homeland security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34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5637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ysClr val="windowText" lastClr="000000"/>
                </a:solidFill>
              </a:rPr>
              <a:t>Introduction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ysClr val="windowText" lastClr="000000"/>
                </a:solidFill>
                <a:cs typeface="Corbel (Body)"/>
              </a:rPr>
              <a:t>What </a:t>
            </a:r>
            <a:r>
              <a:rPr lang="en-US" b="1" dirty="0">
                <a:solidFill>
                  <a:sysClr val="windowText" lastClr="000000"/>
                </a:solidFill>
                <a:cs typeface="Corbel (Body)"/>
              </a:rPr>
              <a:t>is public policy? What is involved? </a:t>
            </a:r>
          </a:p>
          <a:p>
            <a:endParaRPr lang="en-US" b="1" dirty="0">
              <a:solidFill>
                <a:sysClr val="windowText" lastClr="000000"/>
              </a:solidFill>
              <a:cs typeface="Corbel (Body)"/>
            </a:endParaRPr>
          </a:p>
          <a:p>
            <a:r>
              <a:rPr lang="en-US" b="1" dirty="0">
                <a:solidFill>
                  <a:sysClr val="windowText" lastClr="000000"/>
                </a:solidFill>
                <a:cs typeface="Corbel (Body)"/>
              </a:rPr>
              <a:t>What is the goal of public policy?</a:t>
            </a:r>
          </a:p>
          <a:p>
            <a:endParaRPr lang="en-US" b="1" dirty="0">
              <a:solidFill>
                <a:sysClr val="windowText" lastClr="000000"/>
              </a:solidFill>
              <a:cs typeface="Corbel (Body)"/>
            </a:endParaRPr>
          </a:p>
          <a:p>
            <a:r>
              <a:rPr lang="en-US" b="1" dirty="0">
                <a:solidFill>
                  <a:sysClr val="windowText" lastClr="000000"/>
                </a:solidFill>
                <a:cs typeface="Corbel (Body)"/>
              </a:rPr>
              <a:t>Why does government take action?</a:t>
            </a:r>
          </a:p>
          <a:p>
            <a:endParaRPr lang="en-US" b="1" dirty="0">
              <a:solidFill>
                <a:sysClr val="windowText" lastClr="000000"/>
              </a:solidFill>
              <a:cs typeface="Corbel (Body)"/>
            </a:endParaRPr>
          </a:p>
          <a:p>
            <a:r>
              <a:rPr lang="en-US" b="1" dirty="0">
                <a:solidFill>
                  <a:sysClr val="windowText" lastClr="000000"/>
                </a:solidFill>
                <a:cs typeface="Corbel (Body)"/>
              </a:rPr>
              <a:t>What factors affect policymaking? </a:t>
            </a:r>
          </a:p>
          <a:p>
            <a:endParaRPr lang="en-US" b="1" dirty="0">
              <a:solidFill>
                <a:sysClr val="windowText" lastClr="000000"/>
              </a:solidFill>
              <a:cs typeface="Corbel (Body)"/>
            </a:endParaRPr>
          </a:p>
          <a:p>
            <a:r>
              <a:rPr lang="en-US" b="1" dirty="0">
                <a:solidFill>
                  <a:sysClr val="windowText" lastClr="000000"/>
                </a:solidFill>
                <a:cs typeface="Corbel (Body)"/>
              </a:rPr>
              <a:t>How can we improve the policies made by government</a:t>
            </a:r>
            <a:r>
              <a:rPr lang="en-US" b="1" dirty="0">
                <a:solidFill>
                  <a:schemeClr val="bg1"/>
                </a:solidFill>
                <a:cs typeface="Corbel (Body)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38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9437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Regulation of Amusement Parks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ysClr val="windowText" lastClr="000000"/>
                </a:solidFill>
              </a:rPr>
              <a:t>Video (</a:t>
            </a:r>
            <a:r>
              <a:rPr lang="en-US" b="1" dirty="0">
                <a:solidFill>
                  <a:sysClr val="windowText" lastClr="000000"/>
                </a:solidFill>
                <a:hlinkClick r:id="rId3"/>
              </a:rPr>
              <a:t>http://youtu.be/1vlL5FPq_3o</a:t>
            </a:r>
            <a:r>
              <a:rPr lang="en-US" b="1" dirty="0">
                <a:solidFill>
                  <a:sysClr val="windowText" lastClr="000000"/>
                </a:solidFill>
              </a:rPr>
              <a:t>):  </a:t>
            </a:r>
          </a:p>
          <a:p>
            <a:endParaRPr lang="en-US" b="1" dirty="0">
              <a:solidFill>
                <a:sysClr val="windowText" lastClr="000000"/>
              </a:solidFill>
            </a:endParaRPr>
          </a:p>
          <a:p>
            <a:r>
              <a:rPr lang="en-US" b="1" dirty="0">
                <a:solidFill>
                  <a:sysClr val="windowText" lastClr="000000"/>
                </a:solidFill>
              </a:rPr>
              <a:t>News story; federal government does not oversee theme park rides (1:38) incident at Universal Studios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93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9437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Discussion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2125662"/>
            <a:ext cx="7675350" cy="4351338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Should government regulate amusement park rides?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Arguments for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Arguments against</a:t>
            </a:r>
          </a:p>
          <a:p>
            <a:pPr lvl="1"/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If so, which level of government should do it?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33" y="304800"/>
            <a:ext cx="2540000" cy="176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41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8037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What is a </a:t>
            </a:r>
            <a:r>
              <a:rPr lang="en-US" b="1" i="1" dirty="0" smtClean="0">
                <a:solidFill>
                  <a:schemeClr val="bg1"/>
                </a:solidFill>
              </a:rPr>
              <a:t>Policy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					</a:t>
            </a:r>
            <a:r>
              <a:rPr lang="en-US" sz="3800" b="1" dirty="0" smtClean="0">
                <a:solidFill>
                  <a:schemeClr val="bg1"/>
                </a:solidFill>
              </a:rPr>
              <a:t>(of any kind)</a:t>
            </a:r>
            <a:endParaRPr lang="en-US" sz="3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2125662"/>
            <a:ext cx="7675350" cy="435133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Do you know of any policies in place where you work? 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A purposive course of action that an individual or group consistently follows in dealing with a problem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It can be in the public or private sector.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62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9437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What is </a:t>
            </a:r>
            <a:r>
              <a:rPr lang="en-US" b="1" u="sng" dirty="0" smtClean="0">
                <a:solidFill>
                  <a:schemeClr val="bg1"/>
                </a:solidFill>
              </a:rPr>
              <a:t>Public</a:t>
            </a:r>
            <a:r>
              <a:rPr lang="en-US" b="1" dirty="0" smtClean="0">
                <a:solidFill>
                  <a:schemeClr val="bg1"/>
                </a:solidFill>
              </a:rPr>
              <a:t> Policy?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 Government action that responds to public problems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It is what government does (at all levels)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Public problems – not being solved by free market or individuals themselves (Social Security – retirement savings)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To solve a problem or reach a goal, do we need new “courses of action” (laws, regulations, programs)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55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9437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Why Have Policies?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To promote and protect the public good 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6" name="Content Placeholder 2" descr="C:\Users\klowry\AppData\Local\Microsoft\Windows\Temporary Internet Files\Content.IE5\WCIFHCLU\MP90044224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88" y="2667000"/>
            <a:ext cx="3768725" cy="2590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23571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FIBDISPLAYKEYWORDS" val="Tru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0"/>
  <p:tag name="CORRECTPOINTVALUE" val="100"/>
  <p:tag name="FIBDISPLAYRESULTS" val="True"/>
  <p:tag name="SHOWBARVISIBLE" val="True"/>
  <p:tag name="COUNTDOWNSECONDS" val="10"/>
  <p:tag name="AUTOUPDATEALIASES" val="True"/>
  <p:tag name="CUSTOMGRIDBACKCOLOR" val="-2830136"/>
  <p:tag name="DISPLAYDEVICENUMBER" val="True"/>
  <p:tag name="RESETCHARTS" val="True"/>
  <p:tag name="ZEROBASED" val="False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HARTCOLORS" val="0"/>
  <p:tag name="COUNTDOWNSTYLE" val="-1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  <p:tag name="TASKPANEKEY" val="74072442-7b1f-4ef4-b42c-91337cb3e4f8"/>
  <p:tag name="POWERPOINTVERSION" val="14.0"/>
  <p:tag name="TPFULLVERSION" val="4.3.2.1178"/>
  <p:tag name="ISPRING_RESOURCE_PATHS_HASH_PRESENTER" val="cd2872ec93291fd9d13d215cf75f3d9b5480a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Depth">
  <a:themeElements>
    <a:clrScheme name="Custom 3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0070C0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10517755</TotalTime>
  <Pages>10</Pages>
  <Words>1444</Words>
  <Application>Microsoft Office PowerPoint</Application>
  <PresentationFormat>On-screen Show (4:3)</PresentationFormat>
  <Paragraphs>260</Paragraphs>
  <Slides>29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Depth</vt:lpstr>
      <vt:lpstr>Chapter One: Public Policy and Politics</vt:lpstr>
      <vt:lpstr>Broad Course Goals</vt:lpstr>
      <vt:lpstr>Policy Issues We Will Study This Term</vt:lpstr>
      <vt:lpstr>Introduction</vt:lpstr>
      <vt:lpstr>Regulation of Amusement Parks</vt:lpstr>
      <vt:lpstr>Discussion</vt:lpstr>
      <vt:lpstr>What is a Policy?       (of any kind)</vt:lpstr>
      <vt:lpstr>What is Public Policy?</vt:lpstr>
      <vt:lpstr>Why Have Policies?</vt:lpstr>
      <vt:lpstr>Why Study Public Policy?</vt:lpstr>
      <vt:lpstr>How Might Government Act?  Some Policy “Tools” Include</vt:lpstr>
      <vt:lpstr>What a Great Time to Study Public Policy…</vt:lpstr>
      <vt:lpstr>How Are Problems in Society Addressed?</vt:lpstr>
      <vt:lpstr>What Situational Factors Affect Policymaking?</vt:lpstr>
      <vt:lpstr>Contexts of Public Policy</vt:lpstr>
      <vt:lpstr>Social and Demographic Changes</vt:lpstr>
      <vt:lpstr>Why Does Government Take Action?</vt:lpstr>
      <vt:lpstr>Many Reasons. . . </vt:lpstr>
      <vt:lpstr>Should the U.S. Become More Involved in Climate Change Policy?</vt:lpstr>
      <vt:lpstr>Market Failures: Four Types</vt:lpstr>
      <vt:lpstr>What Constitutes a Monopoly?</vt:lpstr>
      <vt:lpstr>Marketing Failures (cont’d)</vt:lpstr>
      <vt:lpstr>Marketing Failures (cont’d)</vt:lpstr>
      <vt:lpstr>PowerPoint Presentation</vt:lpstr>
      <vt:lpstr>How Can We Improve the Policies That Our Governments Make?</vt:lpstr>
      <vt:lpstr>Policy Analysis</vt:lpstr>
      <vt:lpstr>Why Should You Study Public Policy?</vt:lpstr>
      <vt:lpstr>Evaluate Our Policies</vt:lpstr>
      <vt:lpstr>Wrap-Up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Public Policy</dc:title>
  <dc:subject>Introduction</dc:subject>
  <dc:creator>CIT</dc:creator>
  <cp:lastModifiedBy>ahughes</cp:lastModifiedBy>
  <cp:revision>507</cp:revision>
  <cp:lastPrinted>1601-01-01T00:00:00Z</cp:lastPrinted>
  <dcterms:created xsi:type="dcterms:W3CDTF">1996-06-04T09:17:48Z</dcterms:created>
  <dcterms:modified xsi:type="dcterms:W3CDTF">2014-11-04T00:11:59Z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furlongs@uwgb.edu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W:\POLICY\OUTLINES</vt:lpwstr>
  </property>
</Properties>
</file>