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notesMasterIdLst>
    <p:notesMasterId r:id="rId18"/>
  </p:notesMasterIdLst>
  <p:handoutMasterIdLst>
    <p:handoutMasterId r:id="rId19"/>
  </p:handoutMasterIdLst>
  <p:sldIdLst>
    <p:sldId id="301" r:id="rId2"/>
    <p:sldId id="28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00" r:id="rId17"/>
  </p:sldIdLst>
  <p:sldSz cx="9144000" cy="6858000" type="screen4x3"/>
  <p:notesSz cx="6858000" cy="91170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A50021"/>
    <a:srgbClr val="F0EFE0"/>
    <a:srgbClr val="1F408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10" autoAdjust="0"/>
    <p:restoredTop sz="91000" autoAdjust="0"/>
  </p:normalViewPr>
  <p:slideViewPr>
    <p:cSldViewPr>
      <p:cViewPr>
        <p:scale>
          <a:sx n="80" d="100"/>
          <a:sy n="80" d="100"/>
        </p:scale>
        <p:origin x="-2514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72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9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9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D32623E-8727-40E4-8269-8675EB691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40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1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6125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1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30700"/>
            <a:ext cx="54864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1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5981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1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5981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pPr>
              <a:defRPr/>
            </a:pPr>
            <a:fld id="{994D0094-DA0C-4AA0-B25C-DBD9FAF7B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951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4D0094-DA0C-4AA0-B25C-DBD9FAF7B1C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sz="6600" b="1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13-29B5-42E6-A3CB-F9153A03CEBA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 SAGE Publications,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9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85D6-2F70-4E21-89B9-15844C986752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2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35D6F-5A43-4588-9DEC-63210AE4E4DD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53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>
            <a:lvl1pPr>
              <a:buClr>
                <a:srgbClr val="00B050"/>
              </a:buClr>
              <a:defRPr/>
            </a:lvl1pPr>
            <a:lvl2pPr>
              <a:buClr>
                <a:srgbClr val="00B050"/>
              </a:buClr>
              <a:defRPr/>
            </a:lvl2pPr>
            <a:lvl3pPr>
              <a:buClr>
                <a:srgbClr val="00B050"/>
              </a:buClr>
              <a:defRPr/>
            </a:lvl3pPr>
            <a:lvl4pPr>
              <a:buClr>
                <a:srgbClr val="00B050"/>
              </a:buClr>
              <a:defRPr/>
            </a:lvl4pPr>
            <a:lvl5pPr>
              <a:buClr>
                <a:srgbClr val="00B05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86DA-A4BA-4E7D-8ADB-528486D277DB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33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1B42-31C8-41B6-8196-EDA86222E7A9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7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91E-AD81-409A-AA61-A7002C745188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16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0A62-425C-4602-A6FE-C24E49283BC9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45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F491-8D1F-4D60-94CA-178352823D5B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 SAGE Publications,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16CC0-7174-4A0F-9827-6A82AC0B50E4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2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60FB-E85A-43D4-A699-66A85BFB705C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83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1A6EF-DA57-40D6-B7A4-A77E1A05D921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1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90A17-F00E-4010-A847-1B6D2AA194FC}" type="datetime1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© 2016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>
                <a:latin typeface="Lucida Sans Unicode" pitchFamily="34" charset="0"/>
                <a:cs typeface="Lucida Sans Unicode" pitchFamily="34" charset="0"/>
              </a:rPr>
              <a:t>Chapter </a:t>
            </a:r>
            <a:r>
              <a:rPr lang="en-US" sz="6000" dirty="0" smtClean="0">
                <a:latin typeface="Lucida Sans Unicode" pitchFamily="34" charset="0"/>
                <a:cs typeface="Lucida Sans Unicode" pitchFamily="34" charset="0"/>
              </a:rPr>
              <a:t>14: </a:t>
            </a:r>
            <a:endParaRPr lang="en-US" sz="6000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505200"/>
            <a:ext cx="6934200" cy="1981200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latin typeface="Lucida Sans Unicode" pitchFamily="34" charset="0"/>
                <a:cs typeface="Lucida Sans Unicode" pitchFamily="34" charset="0"/>
              </a:rPr>
              <a:t>Future Challenges</a:t>
            </a:r>
            <a:endParaRPr lang="en-US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2015, SAGE Publications, Inc.</a:t>
            </a:r>
          </a:p>
        </p:txBody>
      </p:sp>
    </p:spTree>
    <p:extLst>
      <p:ext uri="{BB962C8B-B14F-4D97-AF65-F5344CB8AC3E}">
        <p14:creationId xmlns:p14="http://schemas.microsoft.com/office/powerpoint/2010/main" val="120832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Nation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828800"/>
            <a:ext cx="8991600" cy="4876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Nation-state identity has superseded                                        other sources as the primary identity                                           in most of the world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Nation-state identity is strongest in modern developed nations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 A 2007 Pew Research Center worldwide survey found increasing concerns about threats to culture, threats to the environment, and threats posed by immigration 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ZoomImage" descr="Globe with world flags Royalty Free Stock Phot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219200"/>
            <a:ext cx="2037398" cy="203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Threats to Culture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76400"/>
            <a:ext cx="8991600" cy="5105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Cultures feel threatened by spread of products and ideas from one culture to another when those products and ideas are perceived as weakening the receiving culture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The imperialism of nations a century ago is today seen as the imperialism of modern multinational corporations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Frank (2000): “the corporation [is] the most powerful institution on earth” 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ZoomImage" descr="Silhouette businesspeople entering office building Royalty Free Stock Phot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800600"/>
            <a:ext cx="2667000" cy="205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Threats to the Environment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00200"/>
            <a:ext cx="8991600" cy="5105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Civilization may disappear because of overexploitation of environmental resources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People fill every ecological niche on the planet, from icy tundra to rainforests to deserts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In some locations, societies have outstripped the carrying capacity of the land; chronic hunger, environmental degradation, large-scale exodus of desperate populations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People have unequal incomes and wealth across the world, and climate change will thus affect regions very differently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Environmental concerns become source of tension between groups when developed countries able to reduce their sources of emissions are compared with developing countries dependent on high emissions for economies 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68362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Threats from Immigration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0"/>
            <a:ext cx="8991600" cy="5181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In both poor and rich countries, people are concerned about immigration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Large majorities in nearly every country express the view that there should be greater restriction of immigration and tighter control of their country’s borders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Putnam (2007): the greater the diversity in a community, the less civic engagement it shows; fewer people vote, fewer volunteer, less is given to charities, and less cooperative work is done on community projects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Putnam was concerned that his research would be used to argue against immigration, affirmative action, and multiculturalism, and that has occurred 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68362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Threats from Immigration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00200"/>
            <a:ext cx="9067800" cy="5105400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  <a:buNone/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Putnam’s research, in total, argues the following: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Increased immigration and diversity not only are inevitable in modern societies but over the long term are desirable; the history of the United States demonstrates that, over the long run, ethnic diversity is an important social asset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In the short to medium run, immigration and ethnic diversity challenge social solidarity and inhibit the strength of relationships that bond similar people together and bridge people of diversity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In the medium to long run, successful immigrant societies create new forms of social solidarity, dampen negative effects of diversity by constructing more encompassing identities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The Promise of the New Media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76400"/>
            <a:ext cx="8991600" cy="5105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E-mail, mobile phones, text messaging, and social media are now enabling individuals to connect across cultures in ways that were not possible only a couple of decades ago 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New media is a new lens to study how we struggle with intercultural communication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ZoomImage" descr="Social Media Royalty Free Stock Phot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419600"/>
            <a:ext cx="3617595" cy="240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latin typeface="Lucida Sans Unicode" pitchFamily="34" charset="0"/>
              </a:rPr>
              <a:t/>
            </a:r>
            <a:br>
              <a:rPr lang="en-US" sz="4400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Let’s Discuss!</a:t>
            </a:r>
            <a:r>
              <a:rPr lang="en-US" sz="4000" dirty="0" smtClean="0">
                <a:latin typeface="Lucida Sans Unicode" pitchFamily="34" charset="0"/>
              </a:rPr>
              <a:t/>
            </a:r>
            <a:br>
              <a:rPr lang="en-US" sz="4000" dirty="0" smtClean="0">
                <a:latin typeface="Lucida Sans Unicode" pitchFamily="34" charset="0"/>
              </a:rPr>
            </a:br>
            <a:endParaRPr lang="en-US" sz="40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52400" y="1752600"/>
            <a:ext cx="8991600" cy="4953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Should developed countries which in their past damaged the environment prohibit developing countries from using those same practices in order to raise their standard of living? 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Is the United States on the path to becoming another India, with many strong cultures within the dominant culture?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How can people begin to develop a world identity? Is that something to be desired? Are there dangers to a world identity?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© 2015, SAGE Publications, Inc.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458200" cy="50323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Lucida Sans Unicode" pitchFamily="34" charset="0"/>
                <a:cs typeface="Lucida Sans Unicode" pitchFamily="34" charset="0"/>
              </a:rPr>
              <a:t>What will you learn</a:t>
            </a:r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?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828800"/>
            <a:ext cx="8382000" cy="46482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How will religion, class, gender, race, skin color, and ethnicity, civilization, and nation pose future challenges to intercultural communication?</a:t>
            </a:r>
          </a:p>
          <a:p>
            <a:pPr lvl="0"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 lvl="0"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What are some of the threats to and some of the opportunities for future intercultural communication possibilities?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72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© 2015, SAGE Publications, Inc.</a:t>
            </a:r>
            <a:endParaRPr lang="en-US" dirty="0"/>
          </a:p>
        </p:txBody>
      </p:sp>
      <p:sp>
        <p:nvSpPr>
          <p:cNvPr id="17410" name="AutoShape 2" descr="Road Sign - The Future with Clipping Path Royalty Free Stock Photo"/>
          <p:cNvSpPr>
            <a:spLocks noChangeAspect="1" noChangeArrowheads="1"/>
          </p:cNvSpPr>
          <p:nvPr/>
        </p:nvSpPr>
        <p:spPr bwMode="auto">
          <a:xfrm>
            <a:off x="63500" y="-136525"/>
            <a:ext cx="3619500" cy="2533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ZoomImage" descr="Road Sign - The Future with Clipping Path Royalty Free Stock Phot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876800"/>
            <a:ext cx="3048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Future Challenges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752600"/>
            <a:ext cx="8991600" cy="5029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Over the past decades, all regions and groups in the world have demonstrated notable improvements in all HDI indicators; unprecedented improvement in human condition worldwide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In today’s world of 7 billion people with modern transportation, we are not physically isolated, we recognize our interdependence 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6386" name="AutoShape 2" descr="Power of Unity Royalty Free Stock Photo"/>
          <p:cNvSpPr>
            <a:spLocks noChangeAspect="1" noChangeArrowheads="1"/>
          </p:cNvSpPr>
          <p:nvPr/>
        </p:nvSpPr>
        <p:spPr bwMode="auto">
          <a:xfrm>
            <a:off x="63500" y="-136525"/>
            <a:ext cx="3619500" cy="2409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ZoomImage" descr="Power of Unity Royalty Free Stock Phot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5029200"/>
            <a:ext cx="259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Religion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828800"/>
            <a:ext cx="8991600" cy="495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err="1" smtClean="0">
                <a:latin typeface="Lucida Sans Unicode" pitchFamily="34" charset="0"/>
                <a:cs typeface="Lucida Sans Unicode" pitchFamily="34" charset="0"/>
              </a:rPr>
              <a:t>Cannadine</a:t>
            </a: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 (2013) argues that religion is the oldest source of human identity and conflict 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In Israel, the Arab world, the former Soviet Union, or any number of other places where religious identity is a central part of many individuals’ identity, any threat to one’s religious beliefs is a threat to one’s identity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Oftentimes religious conflict becomes intertwined with ethnic and nationalist causes, as with Catholics in Northern Ireland and Hindu nationalists in India 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Class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76400"/>
            <a:ext cx="8991600" cy="51054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sz="2400" dirty="0" err="1" smtClean="0">
                <a:latin typeface="Lucida Sans Unicode" pitchFamily="34" charset="0"/>
                <a:cs typeface="Lucida Sans Unicode" pitchFamily="34" charset="0"/>
              </a:rPr>
              <a:t>Cannadine</a:t>
            </a: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 (2013) identified class, as developed by Marx, as a source of identity; yet since the collapse of Communism, it is no longer pervasive nor an all-encompassing source of identity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Several studies have linked class, now defined as economic position in society, to important parts of one’s identity (e.g. marriage choices, child-rearing practices, career choices)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Disparity of wealth: </a:t>
            </a: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1% of the world’s population controls 46% of the world’s money, property, and other material resources; two-thirds of the world’s population controls no more than 3% of global wealth 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68362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Gender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76200" y="1600200"/>
            <a:ext cx="8991600" cy="5105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err="1" smtClean="0">
                <a:latin typeface="Lucida Sans Unicode" pitchFamily="34" charset="0"/>
                <a:cs typeface="Lucida Sans Unicode" pitchFamily="34" charset="0"/>
              </a:rPr>
              <a:t>Cannadine</a:t>
            </a: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 (2013): it is difficult to substantiate that there is such a unifying identity like solidarity among all women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Cultures treat the genders differently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Attempts led by U.S. and various                                         nation-states to end violence and                          discrimination against women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Woman’s economic status - related                                           to fertility rate; areas of high income                               disparity also tend to be areas of high fertility rate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3314" name="Picture 2" descr="Three mature ladies smiling Royalty Free Stock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505200"/>
            <a:ext cx="3276600" cy="218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Race, Skin Color, and Ethnicity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76400"/>
            <a:ext cx="8991600" cy="510540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Many argue that race, however defined, skin color, and ethnicity are major regulators of human life and identity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1904 World’s Fair in St. Louis included an exhibit of living “foreign people;” the head anthropologist at the fair wrote: humans “are conveniently grouped in the four culture grades of savagery, barbarism, civilization, and enlightenment”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This historic ranking of individuals has resulted in </a:t>
            </a:r>
            <a:r>
              <a:rPr lang="en-US" sz="2400" dirty="0" err="1" smtClean="0">
                <a:latin typeface="Lucida Sans Unicode" pitchFamily="34" charset="0"/>
                <a:cs typeface="Lucida Sans Unicode" pitchFamily="34" charset="0"/>
              </a:rPr>
              <a:t>othering</a:t>
            </a: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, or labeling and degrading of cultures and groups outside of one’s own; many groups have been the subject of </a:t>
            </a:r>
            <a:r>
              <a:rPr lang="en-US" sz="2400" dirty="0" err="1" smtClean="0">
                <a:latin typeface="Lucida Sans Unicode" pitchFamily="34" charset="0"/>
                <a:cs typeface="Lucida Sans Unicode" pitchFamily="34" charset="0"/>
              </a:rPr>
              <a:t>othering</a:t>
            </a: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, but racial and ethnic groups have been particularly subjected to </a:t>
            </a:r>
            <a:r>
              <a:rPr lang="en-US" sz="2400" dirty="0" err="1" smtClean="0">
                <a:latin typeface="Lucida Sans Unicode" pitchFamily="34" charset="0"/>
                <a:cs typeface="Lucida Sans Unicode" pitchFamily="34" charset="0"/>
              </a:rPr>
              <a:t>othering</a:t>
            </a: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 in language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Race, Skin Color, and Ethnicity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76400"/>
            <a:ext cx="8991600" cy="5029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Abuse and killing of another human being has often been justified based on labels placed on a group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			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Segregation was justified when Blacks were considered “chattel” or property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The Nazis labeled Jews “bacilli,” “parasites,” “disease,” “demon,” and “plague”</a:t>
            </a:r>
          </a:p>
          <a:p>
            <a:pPr lvl="1"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The subjugation of American Indians was defensible when the word “savage” was used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ZoomImage" descr="Chinese-Americans protest Kimmel skit in San Francisco - Stock Image Royalty Free Stock Phot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5181601"/>
            <a:ext cx="2590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68362"/>
            <a:ext cx="9144000" cy="8080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Civilization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0"/>
            <a:ext cx="8991600" cy="5181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Huntington (1996, 2004) asserts that the clash of the Western and the Islamic civilizations dates back 1,300 years and has become “more virulent” due to the 1990 Gulf War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Pew Research Center’s Global Attitudes Project (2006, 2012) - how Muslims and Westerners regard each other: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Each side has a negative image of the other: Westerners see Muslims as fanatical, violent, not tolerant; Muslims see Westerners as selfish, immoral, greedy, violent, fanatical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The war on terrorism has never been accepted as legitimate by Muslims; it is seen as the U.S. picking on Muslim countries, protecting Israel, and attempting to control the world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Many in Muslim countries agree that suicide bombings targeting civilians can often or sometimes be justified in defense of Islam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Western publics do not think of Muslims as respectful of women; half of Muslims surveyed say the same about people in the West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3838</TotalTime>
  <Words>1349</Words>
  <Application>Microsoft Office PowerPoint</Application>
  <PresentationFormat>On-screen Show (4:3)</PresentationFormat>
  <Paragraphs>105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Chapter 14: </vt:lpstr>
      <vt:lpstr>What will you learn?</vt:lpstr>
      <vt:lpstr>Future Challenges</vt:lpstr>
      <vt:lpstr>Religion</vt:lpstr>
      <vt:lpstr>Class</vt:lpstr>
      <vt:lpstr>Gender</vt:lpstr>
      <vt:lpstr>Race, Skin Color, and Ethnicity</vt:lpstr>
      <vt:lpstr>Race, Skin Color, and Ethnicity</vt:lpstr>
      <vt:lpstr>Civilization</vt:lpstr>
      <vt:lpstr>Nation</vt:lpstr>
      <vt:lpstr>Threats to Culture</vt:lpstr>
      <vt:lpstr>Threats to the Environment</vt:lpstr>
      <vt:lpstr>Threats from Immigration</vt:lpstr>
      <vt:lpstr>Threats from Immigration</vt:lpstr>
      <vt:lpstr>The Promise of the New Media</vt:lpstr>
      <vt:lpstr> Let’s Discuss! </vt:lpstr>
    </vt:vector>
  </TitlesOfParts>
  <Company>CSUSB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Defining Communication as an Element of Culture</dc:title>
  <dc:creator>Rueyling Chuang</dc:creator>
  <cp:lastModifiedBy>Mosier, Daniel</cp:lastModifiedBy>
  <cp:revision>343</cp:revision>
  <cp:lastPrinted>1601-01-01T00:00:00Z</cp:lastPrinted>
  <dcterms:created xsi:type="dcterms:W3CDTF">2001-04-10T04:11:05Z</dcterms:created>
  <dcterms:modified xsi:type="dcterms:W3CDTF">2015-02-23T14:47:57Z</dcterms:modified>
</cp:coreProperties>
</file>