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18"/>
  </p:notesMasterIdLst>
  <p:handoutMasterIdLst>
    <p:handoutMasterId r:id="rId19"/>
  </p:handoutMasterIdLst>
  <p:sldIdLst>
    <p:sldId id="301" r:id="rId2"/>
    <p:sldId id="281" r:id="rId3"/>
    <p:sldId id="314" r:id="rId4"/>
    <p:sldId id="316" r:id="rId5"/>
    <p:sldId id="328" r:id="rId6"/>
    <p:sldId id="317" r:id="rId7"/>
    <p:sldId id="318" r:id="rId8"/>
    <p:sldId id="319" r:id="rId9"/>
    <p:sldId id="329" r:id="rId10"/>
    <p:sldId id="331" r:id="rId11"/>
    <p:sldId id="320" r:id="rId12"/>
    <p:sldId id="321" r:id="rId13"/>
    <p:sldId id="330" r:id="rId14"/>
    <p:sldId id="322" r:id="rId15"/>
    <p:sldId id="324" r:id="rId16"/>
    <p:sldId id="300" r:id="rId17"/>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19" autoAdjust="0"/>
    <p:restoredTop sz="91000" autoAdjust="0"/>
  </p:normalViewPr>
  <p:slideViewPr>
    <p:cSldViewPr>
      <p:cViewPr>
        <p:scale>
          <a:sx n="80" d="100"/>
          <a:sy n="80" d="100"/>
        </p:scale>
        <p:origin x="-2514" y="-6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pPr>
                <a:defRPr/>
              </a:pPr>
              <a:t>‹#›</a:t>
            </a:fld>
            <a:endParaRPr lang="en-US"/>
          </a:p>
        </p:txBody>
      </p:sp>
    </p:spTree>
    <p:extLst>
      <p:ext uri="{BB962C8B-B14F-4D97-AF65-F5344CB8AC3E}">
        <p14:creationId xmlns:p14="http://schemas.microsoft.com/office/powerpoint/2010/main" val="3986740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vl1pPr>
          </a:lstStyle>
          <a:p>
            <a:pPr>
              <a:defRPr/>
            </a:pPr>
            <a:endParaRPr lang="en-US"/>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vl1pPr>
          </a:lstStyle>
          <a:p>
            <a:pPr>
              <a:defRPr/>
            </a:pPr>
            <a:endParaRPr lang="en-US"/>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vl1pPr>
          </a:lstStyle>
          <a:p>
            <a:pPr>
              <a:defRPr/>
            </a:pPr>
            <a:fld id="{994D0094-DA0C-4AA0-B25C-DBD9FAF7B1C0}" type="slidenum">
              <a:rPr lang="en-US"/>
              <a:pPr>
                <a:defRPr/>
              </a:pPr>
              <a:t>‹#›</a:t>
            </a:fld>
            <a:endParaRPr lang="en-US"/>
          </a:p>
        </p:txBody>
      </p:sp>
    </p:spTree>
    <p:extLst>
      <p:ext uri="{BB962C8B-B14F-4D97-AF65-F5344CB8AC3E}">
        <p14:creationId xmlns:p14="http://schemas.microsoft.com/office/powerpoint/2010/main" val="126469514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Autofit/>
          </a:bodyPr>
          <a:lstStyle>
            <a:lvl1pPr>
              <a:defRPr sz="6600"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4000"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FED6A13-29B5-42E6-A3CB-F9153A03CEBA}" type="datetime1">
              <a:rPr lang="en-US" smtClean="0"/>
              <a:pPr/>
              <a:t>2/23/2015</a:t>
            </a:fld>
            <a:endParaRPr lang="en-US"/>
          </a:p>
        </p:txBody>
      </p:sp>
      <p:sp>
        <p:nvSpPr>
          <p:cNvPr id="5" name="Footer Placeholder 4"/>
          <p:cNvSpPr>
            <a:spLocks noGrp="1"/>
          </p:cNvSpPr>
          <p:nvPr>
            <p:ph type="ftr" sz="quarter" idx="11"/>
          </p:nvPr>
        </p:nvSpPr>
        <p:spPr/>
        <p:txBody>
          <a:bodyPr/>
          <a:lstStyle/>
          <a:p>
            <a:r>
              <a:rPr lang="en-US" dirty="0" smtClean="0"/>
              <a:t>© 2016 SAGE Publications, Inc.</a:t>
            </a:r>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28419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B85D6-2F70-4E21-89B9-15844C986752}"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46652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35D6F-5A43-4588-9DEC-63210AE4E4DD}"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518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7B486DA-A4BA-4E7D-8ADB-528486D277DB}"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0123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B71B42-31C8-41B6-8196-EDA86222E7A9}"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957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A4B91E-AD81-409A-AA61-A7002C745188}"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001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B20A62-425C-4602-A6FE-C24E49283BC9}" type="datetime1">
              <a:rPr lang="en-US" smtClean="0"/>
              <a:pPr/>
              <a:t>2/23/2015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9794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8F491-8D1F-4D60-94CA-178352823D5B}" type="datetime1">
              <a:rPr lang="en-US" smtClean="0"/>
              <a:pPr/>
              <a:t>2/23/2015</a:t>
            </a:fld>
            <a:endParaRPr lang="en-US"/>
          </a:p>
        </p:txBody>
      </p:sp>
      <p:sp>
        <p:nvSpPr>
          <p:cNvPr id="4" name="Footer Placeholder 3"/>
          <p:cNvSpPr>
            <a:spLocks noGrp="1"/>
          </p:cNvSpPr>
          <p:nvPr>
            <p:ph type="ftr" sz="quarter" idx="11"/>
          </p:nvPr>
        </p:nvSpPr>
        <p:spPr/>
        <p:txBody>
          <a:bodyPr/>
          <a:lstStyle/>
          <a:p>
            <a:r>
              <a:rPr lang="en-US" dirty="0" smtClean="0"/>
              <a:t>© 2016 SAGE Publications, Inc.</a:t>
            </a:r>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86100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16CC0-7174-4A0F-9827-6A82AC0B50E4}" type="datetime1">
              <a:rPr lang="en-US" smtClean="0"/>
              <a:pPr/>
              <a:t>2/23/2015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00672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160FB-E85A-43D4-A699-66A85BFB705C}"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9028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1A6EF-DA57-40D6-B7A4-A77E1A05D921}"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00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90A17-F00E-4010-A847-1B6D2AA194FC}" type="datetime1">
              <a:rPr lang="en-US" smtClean="0"/>
              <a:pPr/>
              <a:t>2/23/2015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dirty="0"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D0ADA-1414-4ED5-8509-DF9CA4FC8B0A}" type="slidenum">
              <a:rPr lang="en-US" smtClean="0"/>
              <a:pPr/>
              <a:t>‹#›</a:t>
            </a:fld>
            <a:endParaRPr lang="en-US"/>
          </a:p>
        </p:txBody>
      </p:sp>
    </p:spTree>
    <p:extLst>
      <p:ext uri="{BB962C8B-B14F-4D97-AF65-F5344CB8AC3E}">
        <p14:creationId xmlns:p14="http://schemas.microsoft.com/office/powerpoint/2010/main" val="100654915"/>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Lucida Sans Unicode" pitchFamily="34" charset="0"/>
                <a:cs typeface="Lucida Sans Unicode" pitchFamily="34" charset="0"/>
              </a:rPr>
              <a:t>Chapter </a:t>
            </a:r>
            <a:r>
              <a:rPr lang="en-US" sz="6000" dirty="0" smtClean="0">
                <a:latin typeface="Lucida Sans Unicode" pitchFamily="34" charset="0"/>
                <a:cs typeface="Lucida Sans Unicode" pitchFamily="34" charset="0"/>
              </a:rPr>
              <a:t>13: </a:t>
            </a:r>
            <a:endParaRPr lang="en-US" sz="6000" dirty="0">
              <a:latin typeface="Lucida Sans Unicode" pitchFamily="34" charset="0"/>
              <a:cs typeface="Lucida Sans Unicode" pitchFamily="34" charset="0"/>
            </a:endParaRPr>
          </a:p>
        </p:txBody>
      </p:sp>
      <p:sp>
        <p:nvSpPr>
          <p:cNvPr id="3" name="Subtitle 2"/>
          <p:cNvSpPr>
            <a:spLocks noGrp="1"/>
          </p:cNvSpPr>
          <p:nvPr>
            <p:ph type="subTitle" idx="1"/>
          </p:nvPr>
        </p:nvSpPr>
        <p:spPr>
          <a:xfrm>
            <a:off x="1066800" y="3505200"/>
            <a:ext cx="6934200" cy="1981200"/>
          </a:xfrm>
        </p:spPr>
        <p:txBody>
          <a:bodyPr>
            <a:normAutofit/>
          </a:bodyPr>
          <a:lstStyle/>
          <a:p>
            <a:r>
              <a:rPr lang="en-US" dirty="0"/>
              <a:t/>
            </a:r>
            <a:br>
              <a:rPr lang="en-US" dirty="0"/>
            </a:br>
            <a:r>
              <a:rPr lang="en-US" dirty="0" smtClean="0">
                <a:latin typeface="Lucida Sans Unicode" pitchFamily="34" charset="0"/>
                <a:cs typeface="Lucida Sans Unicode" pitchFamily="34" charset="0"/>
              </a:rPr>
              <a:t>Contact Between Cultures</a:t>
            </a:r>
            <a:endParaRPr lang="en-US" dirty="0">
              <a:latin typeface="Lucida Sans Unicode" pitchFamily="34" charset="0"/>
              <a:cs typeface="Lucida Sans Unicode" pitchFamily="34" charset="0"/>
            </a:endParaRPr>
          </a:p>
        </p:txBody>
      </p:sp>
      <p:sp>
        <p:nvSpPr>
          <p:cNvPr id="4" name="Footer Placeholder 3"/>
          <p:cNvSpPr>
            <a:spLocks noGrp="1"/>
          </p:cNvSpPr>
          <p:nvPr>
            <p:ph type="ftr" sz="quarter" idx="11"/>
          </p:nvPr>
        </p:nvSpPr>
        <p:spPr/>
        <p:txBody>
          <a:bodyPr/>
          <a:lstStyle/>
          <a:p>
            <a:r>
              <a:rPr lang="en-US" dirty="0" smtClean="0"/>
              <a:t>© 2015, SAGE Publications, Inc.</a:t>
            </a:r>
          </a:p>
        </p:txBody>
      </p:sp>
    </p:spTree>
    <p:extLst>
      <p:ext uri="{BB962C8B-B14F-4D97-AF65-F5344CB8AC3E}">
        <p14:creationId xmlns:p14="http://schemas.microsoft.com/office/powerpoint/2010/main" val="1208327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944562"/>
            <a:ext cx="8458200" cy="503238"/>
          </a:xfrm>
        </p:spPr>
        <p:txBody>
          <a:bodyPr>
            <a:noAutofit/>
          </a:bodyPr>
          <a:lstStyle/>
          <a:p>
            <a:r>
              <a:rPr lang="en-US" sz="3600" b="1" dirty="0" smtClean="0">
                <a:latin typeface="Lucida Sans Unicode" pitchFamily="34" charset="0"/>
                <a:cs typeface="Lucida Sans Unicode" pitchFamily="34" charset="0"/>
              </a:rPr>
              <a:t>Other Models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524000"/>
            <a:ext cx="8991600" cy="5334000"/>
          </a:xfrm>
        </p:spPr>
        <p:txBody>
          <a:bodyPr>
            <a:normAutofit/>
          </a:bodyPr>
          <a:lstStyle/>
          <a:p>
            <a:pPr>
              <a:lnSpc>
                <a:spcPct val="80000"/>
              </a:lnSpc>
              <a:spcBef>
                <a:spcPts val="1200"/>
              </a:spcBef>
              <a:buNone/>
            </a:pPr>
            <a:r>
              <a:rPr lang="en-US" sz="2400" b="1" dirty="0" smtClean="0">
                <a:latin typeface="Lucida Sans Unicode" pitchFamily="34" charset="0"/>
                <a:cs typeface="Lucida Sans Unicode" pitchFamily="34" charset="0"/>
              </a:rPr>
              <a:t>Convergence Model</a:t>
            </a:r>
          </a:p>
          <a:p>
            <a:pPr>
              <a:lnSpc>
                <a:spcPct val="80000"/>
              </a:lnSpc>
              <a:spcBef>
                <a:spcPts val="0"/>
              </a:spcBef>
            </a:pPr>
            <a:r>
              <a:rPr lang="en-US" sz="2200" dirty="0" smtClean="0">
                <a:latin typeface="Lucida Sans Unicode" pitchFamily="34" charset="0"/>
                <a:cs typeface="Lucida Sans Unicode" pitchFamily="34" charset="0"/>
              </a:rPr>
              <a:t>Rogers moved away from diffusion model to what he called convergence model</a:t>
            </a:r>
          </a:p>
          <a:p>
            <a:pPr>
              <a:lnSpc>
                <a:spcPct val="80000"/>
              </a:lnSpc>
              <a:spcBef>
                <a:spcPts val="0"/>
              </a:spcBef>
            </a:pPr>
            <a:r>
              <a:rPr lang="en-US" sz="2200" dirty="0" smtClean="0">
                <a:latin typeface="Lucida Sans Unicode" pitchFamily="34" charset="0"/>
                <a:cs typeface="Lucida Sans Unicode" pitchFamily="34" charset="0"/>
              </a:rPr>
              <a:t>Treating communication as process of convergence among members of interpersonal networks; information is shared by more individuals who converge over time toward greater degree of mutual agreement (shift from individuals to groups)</a:t>
            </a:r>
          </a:p>
          <a:p>
            <a:pPr>
              <a:lnSpc>
                <a:spcPct val="80000"/>
              </a:lnSpc>
              <a:spcBef>
                <a:spcPts val="0"/>
              </a:spcBef>
              <a:buNone/>
            </a:pPr>
            <a:r>
              <a:rPr lang="en-US" sz="2400" b="1" dirty="0" smtClean="0">
                <a:latin typeface="Lucida Sans Unicode" pitchFamily="34" charset="0"/>
                <a:cs typeface="Lucida Sans Unicode" pitchFamily="34" charset="0"/>
              </a:rPr>
              <a:t>Participatory Model</a:t>
            </a:r>
          </a:p>
          <a:p>
            <a:pPr>
              <a:lnSpc>
                <a:spcPct val="80000"/>
              </a:lnSpc>
              <a:spcBef>
                <a:spcPts val="0"/>
              </a:spcBef>
            </a:pPr>
            <a:r>
              <a:rPr lang="en-US" sz="2200" dirty="0" smtClean="0">
                <a:latin typeface="Lucida Sans Unicode" pitchFamily="34" charset="0"/>
                <a:cs typeface="Lucida Sans Unicode" pitchFamily="34" charset="0"/>
              </a:rPr>
              <a:t>Emerged in response to criticism of diffusion model, its heavy identification with mass media channels, and its basic assumption that information flows from the knowledgeable to the less knowledgeable</a:t>
            </a:r>
          </a:p>
          <a:p>
            <a:pPr>
              <a:lnSpc>
                <a:spcPct val="80000"/>
              </a:lnSpc>
              <a:spcBef>
                <a:spcPts val="0"/>
              </a:spcBef>
            </a:pPr>
            <a:r>
              <a:rPr lang="en-US" sz="2200" dirty="0" smtClean="0">
                <a:latin typeface="Lucida Sans Unicode" pitchFamily="34" charset="0"/>
                <a:cs typeface="Lucida Sans Unicode" pitchFamily="34" charset="0"/>
              </a:rPr>
              <a:t>Adapted from work of Paulo </a:t>
            </a:r>
            <a:r>
              <a:rPr lang="en-US" sz="2200" dirty="0" err="1" smtClean="0">
                <a:latin typeface="Lucida Sans Unicode" pitchFamily="34" charset="0"/>
                <a:cs typeface="Lucida Sans Unicode" pitchFamily="34" charset="0"/>
              </a:rPr>
              <a:t>Freire</a:t>
            </a:r>
            <a:r>
              <a:rPr lang="en-US" sz="2200" dirty="0" smtClean="0">
                <a:latin typeface="Lucida Sans Unicode" pitchFamily="34" charset="0"/>
                <a:cs typeface="Lucida Sans Unicode" pitchFamily="34" charset="0"/>
              </a:rPr>
              <a:t> (1970); stressed the dialogue as catalyst for individual and community empowerment; people should have control over decisions that affect them; groups should be involved in determining their needs and designing and implementing programs to address these needs</a:t>
            </a:r>
          </a:p>
        </p:txBody>
      </p:sp>
      <p:sp>
        <p:nvSpPr>
          <p:cNvPr id="5"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66800"/>
            <a:ext cx="8458200" cy="503238"/>
          </a:xfrm>
        </p:spPr>
        <p:txBody>
          <a:bodyPr>
            <a:noAutofit/>
          </a:bodyPr>
          <a:lstStyle/>
          <a:p>
            <a:r>
              <a:rPr lang="en-US" sz="3600" b="1" dirty="0" smtClean="0">
                <a:latin typeface="Lucida Sans Unicode" pitchFamily="34" charset="0"/>
                <a:cs typeface="Lucida Sans Unicode" pitchFamily="34" charset="0"/>
              </a:rPr>
              <a:t>Cultural Icons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828800"/>
            <a:ext cx="8915400" cy="5029200"/>
          </a:xfrm>
        </p:spPr>
        <p:txBody>
          <a:bodyPr>
            <a:normAutofit/>
          </a:bodyPr>
          <a:lstStyle/>
          <a:p>
            <a:pPr>
              <a:spcBef>
                <a:spcPts val="0"/>
              </a:spcBef>
            </a:pPr>
            <a:r>
              <a:rPr lang="en-US" sz="2400" dirty="0" smtClean="0">
                <a:latin typeface="Lucida Sans Unicode" pitchFamily="34" charset="0"/>
                <a:cs typeface="Lucida Sans Unicode" pitchFamily="34" charset="0"/>
              </a:rPr>
              <a:t>Products can carry cultural values, and many products that are seen to represent a culture have been both widely popular and resisted</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err="1" smtClean="0">
                <a:latin typeface="Lucida Sans Unicode" pitchFamily="34" charset="0"/>
                <a:cs typeface="Lucida Sans Unicode" pitchFamily="34" charset="0"/>
              </a:rPr>
              <a:t>Whetmore</a:t>
            </a:r>
            <a:r>
              <a:rPr lang="en-US" sz="2400" dirty="0" smtClean="0">
                <a:latin typeface="Lucida Sans Unicode" pitchFamily="34" charset="0"/>
                <a:cs typeface="Lucida Sans Unicode" pitchFamily="34" charset="0"/>
              </a:rPr>
              <a:t> (1987): icons and artifacts as aspects of popular culture</a:t>
            </a:r>
          </a:p>
          <a:p>
            <a:pPr>
              <a:spcBef>
                <a:spcPts val="0"/>
              </a:spcBef>
              <a:buNone/>
            </a:pPr>
            <a:r>
              <a:rPr lang="en-US" sz="2200" dirty="0" smtClean="0">
                <a:latin typeface="Lucida Sans Unicode" pitchFamily="34" charset="0"/>
                <a:cs typeface="Lucida Sans Unicode" pitchFamily="34" charset="0"/>
              </a:rPr>
              <a:t>	icon = special symbol that tends to be idolized in a culture</a:t>
            </a:r>
          </a:p>
          <a:p>
            <a:pPr>
              <a:spcBef>
                <a:spcPts val="0"/>
              </a:spcBef>
              <a:buNone/>
            </a:pPr>
            <a:r>
              <a:rPr lang="en-US" sz="2200" dirty="0" smtClean="0">
                <a:latin typeface="Lucida Sans Unicode" pitchFamily="34" charset="0"/>
                <a:cs typeface="Lucida Sans Unicode" pitchFamily="34" charset="0"/>
              </a:rPr>
              <a:t>	artifact = object less widely recognized</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A global brand carries the same brand name or logo worldwide; most global brands are of U.S. origin and to many they represent the U.S. lifestyle and culture </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66800"/>
            <a:ext cx="8458200" cy="503238"/>
          </a:xfrm>
        </p:spPr>
        <p:txBody>
          <a:bodyPr>
            <a:noAutofit/>
          </a:bodyPr>
          <a:lstStyle/>
          <a:p>
            <a:r>
              <a:rPr lang="en-US" sz="3600" b="1" dirty="0" smtClean="0">
                <a:latin typeface="Lucida Sans Unicode" pitchFamily="34" charset="0"/>
                <a:cs typeface="Lucida Sans Unicode" pitchFamily="34" charset="0"/>
              </a:rPr>
              <a:t>Cultural Hegemony</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15400" cy="5105400"/>
          </a:xfrm>
        </p:spPr>
        <p:txBody>
          <a:bodyPr>
            <a:normAutofit/>
          </a:bodyPr>
          <a:lstStyle/>
          <a:p>
            <a:pPr>
              <a:spcBef>
                <a:spcPts val="1200"/>
              </a:spcBef>
            </a:pPr>
            <a:r>
              <a:rPr lang="en-US" sz="2200" dirty="0" smtClean="0">
                <a:latin typeface="Lucida Sans Unicode" pitchFamily="34" charset="0"/>
                <a:cs typeface="Lucida Sans Unicode" pitchFamily="34" charset="0"/>
              </a:rPr>
              <a:t>Some nations are major exporters of their own cultures</a:t>
            </a:r>
          </a:p>
          <a:p>
            <a:pPr>
              <a:spcBef>
                <a:spcPts val="1200"/>
              </a:spcBef>
            </a:pPr>
            <a:r>
              <a:rPr lang="en-US" sz="2200" dirty="0" smtClean="0">
                <a:latin typeface="Lucida Sans Unicode" pitchFamily="34" charset="0"/>
                <a:cs typeface="Lucida Sans Unicode" pitchFamily="34" charset="0"/>
              </a:rPr>
              <a:t>Some societies are excellent markets for U.S. icons, other societies may resist adopting these ideas because they fear the changes that may accompany the new ideas</a:t>
            </a:r>
          </a:p>
          <a:p>
            <a:pPr>
              <a:spcBef>
                <a:spcPts val="1200"/>
              </a:spcBef>
            </a:pPr>
            <a:r>
              <a:rPr lang="en-US" sz="2200" dirty="0" smtClean="0">
                <a:latin typeface="Lucida Sans Unicode" pitchFamily="34" charset="0"/>
                <a:cs typeface="Lucida Sans Unicode" pitchFamily="34" charset="0"/>
              </a:rPr>
              <a:t>Perception of </a:t>
            </a:r>
            <a:r>
              <a:rPr lang="en-US" sz="2200" b="1" dirty="0" smtClean="0">
                <a:latin typeface="Lucida Sans Unicode" pitchFamily="34" charset="0"/>
                <a:cs typeface="Lucida Sans Unicode" pitchFamily="34" charset="0"/>
              </a:rPr>
              <a:t>cultural hegemony</a:t>
            </a:r>
            <a:r>
              <a:rPr lang="en-US" sz="2200" dirty="0" smtClean="0">
                <a:latin typeface="Lucida Sans Unicode" pitchFamily="34" charset="0"/>
                <a:cs typeface="Lucida Sans Unicode" pitchFamily="34" charset="0"/>
              </a:rPr>
              <a:t> - fear of predominant influence that one culture can develop over another; it is believed that what is transmitted are the values of the culture, and that reception is unconscious and uncritical</a:t>
            </a:r>
          </a:p>
          <a:p>
            <a:pPr>
              <a:spcBef>
                <a:spcPts val="1200"/>
              </a:spcBef>
            </a:pPr>
            <a:r>
              <a:rPr lang="en-US" sz="2200" b="1" dirty="0" smtClean="0">
                <a:latin typeface="Lucida Sans Unicode" pitchFamily="34" charset="0"/>
                <a:cs typeface="Lucida Sans Unicode" pitchFamily="34" charset="0"/>
              </a:rPr>
              <a:t>Cultural dependency </a:t>
            </a:r>
            <a:r>
              <a:rPr lang="en-US" sz="2200" dirty="0" smtClean="0">
                <a:latin typeface="Lucida Sans Unicode" pitchFamily="34" charset="0"/>
                <a:cs typeface="Lucida Sans Unicode" pitchFamily="34" charset="0"/>
              </a:rPr>
              <a:t>- belief that a receiving culture becomes accustomed to cars from Japan or movies and TV from Great Britain and the U.S., and that it’s natural that they come from there, thus discouraging local businesses</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66800"/>
            <a:ext cx="8458200" cy="503238"/>
          </a:xfrm>
        </p:spPr>
        <p:txBody>
          <a:bodyPr>
            <a:noAutofit/>
          </a:bodyPr>
          <a:lstStyle/>
          <a:p>
            <a:r>
              <a:rPr lang="en-US" sz="3600" b="1" dirty="0" smtClean="0">
                <a:latin typeface="Lucida Sans Unicode" pitchFamily="34" charset="0"/>
                <a:cs typeface="Lucida Sans Unicode" pitchFamily="34" charset="0"/>
              </a:rPr>
              <a:t>U.S. Cultural Icons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7391400" cy="5105400"/>
          </a:xfrm>
        </p:spPr>
        <p:txBody>
          <a:bodyPr>
            <a:normAutofit/>
          </a:bodyPr>
          <a:lstStyle/>
          <a:p>
            <a:pPr>
              <a:spcBef>
                <a:spcPts val="0"/>
              </a:spcBef>
            </a:pPr>
            <a:r>
              <a:rPr lang="en-US" sz="2400" dirty="0" smtClean="0">
                <a:latin typeface="Lucida Sans Unicode" pitchFamily="34" charset="0"/>
                <a:cs typeface="Lucida Sans Unicode" pitchFamily="34" charset="0"/>
              </a:rPr>
              <a:t>The most widely recognized U.S. icon worldwide is Coca-Cola; Coke sells 1.8 billion servings daily in nearly 200 countries </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Disney: Disneyland in Tokyo, attempt to “Europeanize,” under construction in China</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Restaurant chains have become cultural icons; most identified with the U.S.; most influential, by far, is McDonald’s; KFC is also well known</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Other U.S. brands worldwide: Spam, Nike</a:t>
            </a:r>
          </a:p>
          <a:p>
            <a:endParaRPr lang="en-US" sz="2000" dirty="0" smtClean="0">
              <a:latin typeface="Lucida Sans Unicode" pitchFamily="34" charset="0"/>
              <a:cs typeface="Lucida Sans Unicode" pitchFamily="34" charset="0"/>
            </a:endParaRP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pic>
        <p:nvPicPr>
          <p:cNvPr id="5" name="Picture 4" descr="coca-cola-logo2-300x299.jpg"/>
          <p:cNvPicPr>
            <a:picLocks noChangeAspect="1"/>
          </p:cNvPicPr>
          <p:nvPr/>
        </p:nvPicPr>
        <p:blipFill>
          <a:blip r:embed="rId2" cstate="print"/>
          <a:stretch>
            <a:fillRect/>
          </a:stretch>
        </p:blipFill>
        <p:spPr>
          <a:xfrm>
            <a:off x="7639560" y="2209800"/>
            <a:ext cx="1275840" cy="1271587"/>
          </a:xfrm>
          <a:prstGeom prst="rect">
            <a:avLst/>
          </a:prstGeom>
        </p:spPr>
      </p:pic>
      <p:pic>
        <p:nvPicPr>
          <p:cNvPr id="6" name="Picture 5" descr="25309.jpg"/>
          <p:cNvPicPr>
            <a:picLocks noChangeAspect="1"/>
          </p:cNvPicPr>
          <p:nvPr/>
        </p:nvPicPr>
        <p:blipFill>
          <a:blip r:embed="rId3" cstate="print"/>
          <a:stretch>
            <a:fillRect/>
          </a:stretch>
        </p:blipFill>
        <p:spPr>
          <a:xfrm>
            <a:off x="7505700" y="4572000"/>
            <a:ext cx="1638300" cy="12192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66800"/>
            <a:ext cx="8458200" cy="503238"/>
          </a:xfrm>
        </p:spPr>
        <p:txBody>
          <a:bodyPr>
            <a:noAutofit/>
          </a:bodyPr>
          <a:lstStyle/>
          <a:p>
            <a:r>
              <a:rPr lang="en-US" sz="3600" b="1" dirty="0" smtClean="0">
                <a:latin typeface="Lucida Sans Unicode" pitchFamily="34" charset="0"/>
                <a:cs typeface="Lucida Sans Unicode" pitchFamily="34" charset="0"/>
              </a:rPr>
              <a:t>Cultural Critique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15400" cy="5181600"/>
          </a:xfrm>
        </p:spPr>
        <p:txBody>
          <a:bodyPr>
            <a:normAutofit lnSpcReduction="10000"/>
          </a:bodyPr>
          <a:lstStyle/>
          <a:p>
            <a:r>
              <a:rPr lang="en-US" sz="2400" dirty="0" err="1" smtClean="0">
                <a:latin typeface="Lucida Sans Unicode" pitchFamily="34" charset="0"/>
                <a:cs typeface="Lucida Sans Unicode" pitchFamily="34" charset="0"/>
              </a:rPr>
              <a:t>Ritzer</a:t>
            </a:r>
            <a:r>
              <a:rPr lang="en-US" sz="2400" dirty="0" smtClean="0">
                <a:latin typeface="Lucida Sans Unicode" pitchFamily="34" charset="0"/>
                <a:cs typeface="Lucida Sans Unicode" pitchFamily="34" charset="0"/>
              </a:rPr>
              <a:t> (1993) identified the principles of the fast-food restaurant that are coming to dominate more and more sectors worldwide (the “</a:t>
            </a:r>
            <a:r>
              <a:rPr lang="en-US" sz="2400" dirty="0" err="1" smtClean="0">
                <a:latin typeface="Lucida Sans Unicode" pitchFamily="34" charset="0"/>
                <a:cs typeface="Lucida Sans Unicode" pitchFamily="34" charset="0"/>
              </a:rPr>
              <a:t>McDonaldization</a:t>
            </a:r>
            <a:r>
              <a:rPr lang="en-US" sz="2400" dirty="0" smtClean="0">
                <a:latin typeface="Lucida Sans Unicode" pitchFamily="34" charset="0"/>
                <a:cs typeface="Lucida Sans Unicode" pitchFamily="34" charset="0"/>
              </a:rPr>
              <a:t> of society”):</a:t>
            </a:r>
          </a:p>
          <a:p>
            <a:pPr lvl="1">
              <a:lnSpc>
                <a:spcPct val="110000"/>
              </a:lnSpc>
              <a:spcBef>
                <a:spcPts val="0"/>
              </a:spcBef>
            </a:pPr>
            <a:r>
              <a:rPr lang="en-US" sz="2200" b="1" dirty="0" smtClean="0">
                <a:latin typeface="Lucida Sans Unicode" pitchFamily="34" charset="0"/>
                <a:cs typeface="Lucida Sans Unicode" pitchFamily="34" charset="0"/>
              </a:rPr>
              <a:t>Efficiency: </a:t>
            </a:r>
            <a:r>
              <a:rPr lang="en-US" sz="2200" dirty="0" smtClean="0">
                <a:latin typeface="Lucida Sans Unicode" pitchFamily="34" charset="0"/>
                <a:cs typeface="Lucida Sans Unicode" pitchFamily="34" charset="0"/>
              </a:rPr>
              <a:t>The McDonald’s fast-food model offers an efficient method of satisfying many needs</a:t>
            </a:r>
          </a:p>
          <a:p>
            <a:pPr lvl="1">
              <a:lnSpc>
                <a:spcPct val="110000"/>
              </a:lnSpc>
              <a:spcBef>
                <a:spcPts val="0"/>
              </a:spcBef>
            </a:pPr>
            <a:r>
              <a:rPr lang="en-US" sz="2200" b="1" dirty="0" smtClean="0">
                <a:latin typeface="Lucida Sans Unicode" pitchFamily="34" charset="0"/>
                <a:cs typeface="Lucida Sans Unicode" pitchFamily="34" charset="0"/>
              </a:rPr>
              <a:t>Quantification:</a:t>
            </a:r>
            <a:r>
              <a:rPr lang="en-US" sz="2200" i="1" dirty="0" smtClean="0">
                <a:latin typeface="Lucida Sans Unicode" pitchFamily="34" charset="0"/>
                <a:cs typeface="Lucida Sans Unicode" pitchFamily="34" charset="0"/>
              </a:rPr>
              <a:t> </a:t>
            </a:r>
            <a:r>
              <a:rPr lang="en-US" sz="2200" dirty="0" smtClean="0">
                <a:latin typeface="Lucida Sans Unicode" pitchFamily="34" charset="0"/>
                <a:cs typeface="Lucida Sans Unicode" pitchFamily="34" charset="0"/>
              </a:rPr>
              <a:t>Time is quantified in terms of how quickly one is served, and quantity (“bigger is better”) becomes more important than quality</a:t>
            </a:r>
          </a:p>
          <a:p>
            <a:pPr lvl="1">
              <a:lnSpc>
                <a:spcPct val="110000"/>
              </a:lnSpc>
              <a:spcBef>
                <a:spcPts val="0"/>
              </a:spcBef>
            </a:pPr>
            <a:r>
              <a:rPr lang="en-US" sz="2200" b="1" dirty="0" smtClean="0">
                <a:latin typeface="Lucida Sans Unicode" pitchFamily="34" charset="0"/>
                <a:cs typeface="Lucida Sans Unicode" pitchFamily="34" charset="0"/>
              </a:rPr>
              <a:t>Predictability: </a:t>
            </a:r>
            <a:r>
              <a:rPr lang="en-US" sz="2200" dirty="0" smtClean="0">
                <a:latin typeface="Lucida Sans Unicode" pitchFamily="34" charset="0"/>
                <a:cs typeface="Lucida Sans Unicode" pitchFamily="34" charset="0"/>
              </a:rPr>
              <a:t>The food McDonald’s serves in Baltimore is essentially identical to the food it serves in Houston; it offers no surprises</a:t>
            </a:r>
          </a:p>
          <a:p>
            <a:pPr lvl="1">
              <a:lnSpc>
                <a:spcPct val="110000"/>
              </a:lnSpc>
              <a:spcBef>
                <a:spcPts val="0"/>
              </a:spcBef>
            </a:pPr>
            <a:r>
              <a:rPr lang="en-US" sz="2200" b="1" dirty="0" smtClean="0">
                <a:latin typeface="Lucida Sans Unicode" pitchFamily="34" charset="0"/>
                <a:cs typeface="Lucida Sans Unicode" pitchFamily="34" charset="0"/>
              </a:rPr>
              <a:t>Control: </a:t>
            </a:r>
            <a:r>
              <a:rPr lang="en-US" sz="2200" dirty="0" smtClean="0">
                <a:latin typeface="Lucida Sans Unicode" pitchFamily="34" charset="0"/>
                <a:cs typeface="Lucida Sans Unicode" pitchFamily="34" charset="0"/>
              </a:rPr>
              <a:t>Employees are trained to do a very limited number of things, and customers as well are controlled through limited options</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20762"/>
            <a:ext cx="8458200" cy="503238"/>
          </a:xfrm>
        </p:spPr>
        <p:txBody>
          <a:bodyPr>
            <a:noAutofit/>
          </a:bodyPr>
          <a:lstStyle/>
          <a:p>
            <a:r>
              <a:rPr lang="en-US" sz="3600" b="1" dirty="0" smtClean="0">
                <a:latin typeface="Lucida Sans Unicode" pitchFamily="34" charset="0"/>
                <a:cs typeface="Lucida Sans Unicode" pitchFamily="34" charset="0"/>
              </a:rPr>
              <a:t>Adapting the Message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15400" cy="5181600"/>
          </a:xfrm>
        </p:spPr>
        <p:txBody>
          <a:bodyPr>
            <a:normAutofit/>
          </a:bodyPr>
          <a:lstStyle/>
          <a:p>
            <a:pPr>
              <a:spcBef>
                <a:spcPts val="1200"/>
              </a:spcBef>
            </a:pPr>
            <a:r>
              <a:rPr lang="en-US" sz="2400" dirty="0" smtClean="0">
                <a:latin typeface="Lucida Sans Unicode" pitchFamily="34" charset="0"/>
                <a:cs typeface="Lucida Sans Unicode" pitchFamily="34" charset="0"/>
              </a:rPr>
              <a:t>Key to diffusion and convergence processes across cultures is adaptation of message to receiving culture</a:t>
            </a:r>
          </a:p>
          <a:p>
            <a:pPr>
              <a:spcBef>
                <a:spcPts val="1200"/>
              </a:spcBef>
            </a:pPr>
            <a:r>
              <a:rPr lang="en-US" sz="2400" dirty="0" smtClean="0">
                <a:latin typeface="Lucida Sans Unicode" pitchFamily="34" charset="0"/>
                <a:cs typeface="Lucida Sans Unicode" pitchFamily="34" charset="0"/>
              </a:rPr>
              <a:t>Key is to adapt to the local culture, localize thinking, localize the product, and localize the marketing strategy</a:t>
            </a:r>
          </a:p>
          <a:p>
            <a:pPr>
              <a:spcBef>
                <a:spcPts val="1200"/>
              </a:spcBef>
            </a:pPr>
            <a:r>
              <a:rPr lang="en-US" sz="2400" dirty="0" smtClean="0">
                <a:latin typeface="Lucida Sans Unicode" pitchFamily="34" charset="0"/>
                <a:cs typeface="Lucida Sans Unicode" pitchFamily="34" charset="0"/>
              </a:rPr>
              <a:t>De </a:t>
            </a:r>
            <a:r>
              <a:rPr lang="en-US" sz="2400" dirty="0" err="1" smtClean="0">
                <a:latin typeface="Lucida Sans Unicode" pitchFamily="34" charset="0"/>
                <a:cs typeface="Lucida Sans Unicode" pitchFamily="34" charset="0"/>
              </a:rPr>
              <a:t>Mooij</a:t>
            </a:r>
            <a:r>
              <a:rPr lang="en-US" sz="2400" dirty="0" smtClean="0">
                <a:latin typeface="Lucida Sans Unicode" pitchFamily="34" charset="0"/>
                <a:cs typeface="Lucida Sans Unicode" pitchFamily="34" charset="0"/>
              </a:rPr>
              <a:t> (1998): relation of advertising styles to </a:t>
            </a:r>
            <a:r>
              <a:rPr lang="en-US" sz="2400" dirty="0" err="1" smtClean="0">
                <a:latin typeface="Lucida Sans Unicode" pitchFamily="34" charset="0"/>
                <a:cs typeface="Lucida Sans Unicode" pitchFamily="34" charset="0"/>
              </a:rPr>
              <a:t>Hofstede’s</a:t>
            </a:r>
            <a:r>
              <a:rPr lang="en-US" sz="2400" dirty="0" smtClean="0">
                <a:latin typeface="Lucida Sans Unicode" pitchFamily="34" charset="0"/>
                <a:cs typeface="Lucida Sans Unicode" pitchFamily="34" charset="0"/>
              </a:rPr>
              <a:t> dimensions: U.S. advertising reflects individualistic values, Japanese advertising reflects collectivistic values</a:t>
            </a:r>
          </a:p>
          <a:p>
            <a:pPr>
              <a:spcBef>
                <a:spcPts val="1200"/>
              </a:spcBef>
            </a:pPr>
            <a:r>
              <a:rPr lang="en-US" sz="2400" dirty="0" smtClean="0">
                <a:latin typeface="Lucida Sans Unicode" pitchFamily="34" charset="0"/>
                <a:cs typeface="Lucida Sans Unicode" pitchFamily="34" charset="0"/>
              </a:rPr>
              <a:t>Initially, marketing of U.S. icons required that they be the same as in the U.S. because what was being sold was the U.S. culture; over time the focus has shifted to value of icon to local taste and customs</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990600"/>
            <a:ext cx="9144000" cy="685800"/>
          </a:xfrm>
        </p:spPr>
        <p:txBody>
          <a:bodyPr>
            <a:normAutofit fontScale="90000"/>
          </a:bodyPr>
          <a:lstStyle/>
          <a:p>
            <a:r>
              <a:rPr lang="en-US" sz="4400" dirty="0" smtClean="0">
                <a:latin typeface="Lucida Sans Unicode" pitchFamily="34" charset="0"/>
              </a:rPr>
              <a:t/>
            </a:r>
            <a:br>
              <a:rPr lang="en-US" sz="4400" dirty="0" smtClean="0">
                <a:latin typeface="Lucida Sans Unicode" pitchFamily="34" charset="0"/>
              </a:rPr>
            </a:br>
            <a:r>
              <a:rPr lang="en-US" sz="4000" b="1" dirty="0" smtClean="0">
                <a:latin typeface="Lucida Sans Unicode" pitchFamily="34" charset="0"/>
              </a:rPr>
              <a:t>Let’s Discuss!</a:t>
            </a:r>
            <a:r>
              <a:rPr lang="en-US" sz="4000" dirty="0" smtClean="0">
                <a:latin typeface="Lucida Sans Unicode" pitchFamily="34" charset="0"/>
              </a:rPr>
              <a:t/>
            </a:r>
            <a:br>
              <a:rPr lang="en-US" sz="4000" dirty="0" smtClean="0">
                <a:latin typeface="Lucida Sans Unicode" pitchFamily="34" charset="0"/>
              </a:rPr>
            </a:br>
            <a:endParaRPr lang="en-US" sz="4000" dirty="0"/>
          </a:p>
        </p:txBody>
      </p:sp>
      <p:sp>
        <p:nvSpPr>
          <p:cNvPr id="9" name="Content Placeholder 1"/>
          <p:cNvSpPr>
            <a:spLocks noGrp="1"/>
          </p:cNvSpPr>
          <p:nvPr>
            <p:ph idx="1"/>
          </p:nvPr>
        </p:nvSpPr>
        <p:spPr>
          <a:xfrm>
            <a:off x="152400" y="1752600"/>
            <a:ext cx="8991600" cy="4876800"/>
          </a:xfrm>
        </p:spPr>
        <p:txBody>
          <a:bodyPr>
            <a:noAutofit/>
          </a:bodyPr>
          <a:lstStyle/>
          <a:p>
            <a:pPr>
              <a:spcBef>
                <a:spcPts val="0"/>
              </a:spcBef>
            </a:pPr>
            <a:r>
              <a:rPr lang="en-US" sz="2400" dirty="0" smtClean="0">
                <a:latin typeface="Lucida Sans Unicode" pitchFamily="34" charset="0"/>
                <a:cs typeface="Lucida Sans Unicode" pitchFamily="34" charset="0"/>
              </a:rPr>
              <a:t>In what ways can it be said that colonialism is a continuing world theme today?</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Can there be a balance between cultural imperialism and diffusion of cultural icons?</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What are the arguments for and against anyone or any government introducing new ideas or technology into a culture?</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Describe examples of advertising from countries that reflect those countries’ cultural dimensions</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173162"/>
            <a:ext cx="8458200" cy="808038"/>
          </a:xfrm>
        </p:spPr>
        <p:txBody>
          <a:bodyPr>
            <a:noAutofit/>
          </a:bodyPr>
          <a:lstStyle/>
          <a:p>
            <a:r>
              <a:rPr lang="en-US" sz="3600" b="1" dirty="0">
                <a:latin typeface="Lucida Sans Unicode" pitchFamily="34" charset="0"/>
                <a:cs typeface="Lucida Sans Unicode" pitchFamily="34" charset="0"/>
              </a:rPr>
              <a:t>What will you learn</a:t>
            </a:r>
            <a:r>
              <a:rPr lang="en-US" sz="3600" b="1" dirty="0" smtClean="0">
                <a:latin typeface="Lucida Sans Unicode" pitchFamily="34" charset="0"/>
                <a:cs typeface="Lucida Sans Unicode" pitchFamily="34" charset="0"/>
              </a:rPr>
              <a: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457200" y="2286000"/>
            <a:ext cx="8229600" cy="4572000"/>
          </a:xfrm>
        </p:spPr>
        <p:txBody>
          <a:bodyPr>
            <a:normAutofit/>
          </a:bodyPr>
          <a:lstStyle/>
          <a:p>
            <a:pPr lvl="0">
              <a:spcBef>
                <a:spcPts val="0"/>
              </a:spcBef>
            </a:pPr>
            <a:r>
              <a:rPr lang="en-US" sz="2400" dirty="0" smtClean="0">
                <a:latin typeface="Lucida Sans Unicode" pitchFamily="34" charset="0"/>
                <a:cs typeface="Lucida Sans Unicode" pitchFamily="34" charset="0"/>
              </a:rPr>
              <a:t>What happens when people from diverse cultures interact with one another?</a:t>
            </a:r>
          </a:p>
          <a:p>
            <a:pPr lvl="0">
              <a:spcBef>
                <a:spcPts val="0"/>
              </a:spcBef>
              <a:buNone/>
            </a:pPr>
            <a:endParaRPr lang="en-US" sz="2400" dirty="0" smtClean="0">
              <a:latin typeface="Lucida Sans Unicode" pitchFamily="34" charset="0"/>
              <a:cs typeface="Lucida Sans Unicode" pitchFamily="34" charset="0"/>
            </a:endParaRPr>
          </a:p>
          <a:p>
            <a:pPr lvl="0">
              <a:spcBef>
                <a:spcPts val="0"/>
              </a:spcBef>
            </a:pPr>
            <a:r>
              <a:rPr lang="en-US" sz="2400" dirty="0" smtClean="0">
                <a:latin typeface="Lucida Sans Unicode" pitchFamily="34" charset="0"/>
                <a:cs typeface="Lucida Sans Unicode" pitchFamily="34" charset="0"/>
              </a:rPr>
              <a:t>How does one culture learn and adopt practices from another culture, and what are some benefits and some problems resulting from this process?</a:t>
            </a:r>
          </a:p>
          <a:p>
            <a:pPr lvl="0">
              <a:spcBef>
                <a:spcPts val="0"/>
              </a:spcBef>
            </a:pPr>
            <a:endParaRPr lang="en-US" sz="2400" dirty="0" smtClean="0">
              <a:latin typeface="Lucida Sans Unicode" pitchFamily="34" charset="0"/>
              <a:cs typeface="Lucida Sans Unicode" pitchFamily="34" charset="0"/>
            </a:endParaRPr>
          </a:p>
          <a:p>
            <a:pPr lvl="0">
              <a:spcBef>
                <a:spcPts val="0"/>
              </a:spcBef>
            </a:pPr>
            <a:r>
              <a:rPr lang="en-US" sz="2400" dirty="0" smtClean="0">
                <a:latin typeface="Lucida Sans Unicode" pitchFamily="34" charset="0"/>
                <a:cs typeface="Lucida Sans Unicode" pitchFamily="34" charset="0"/>
              </a:rPr>
              <a:t>What are cultural icons and cultural hegemony, and how are they theorized and exemplified?</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990600"/>
            <a:ext cx="8458200" cy="503238"/>
          </a:xfrm>
        </p:spPr>
        <p:txBody>
          <a:bodyPr>
            <a:noAutofit/>
          </a:bodyPr>
          <a:lstStyle/>
          <a:p>
            <a:r>
              <a:rPr lang="en-US" sz="3600" b="1" dirty="0" smtClean="0">
                <a:latin typeface="Lucida Sans Unicode" pitchFamily="34" charset="0"/>
                <a:cs typeface="Lucida Sans Unicode" pitchFamily="34" charset="0"/>
              </a:rPr>
              <a:t>Cultural Contact and Colonialism</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9067800" cy="5257800"/>
          </a:xfrm>
        </p:spPr>
        <p:txBody>
          <a:bodyPr>
            <a:normAutofit fontScale="92500" lnSpcReduction="10000"/>
          </a:bodyPr>
          <a:lstStyle/>
          <a:p>
            <a:pPr>
              <a:lnSpc>
                <a:spcPct val="110000"/>
              </a:lnSpc>
              <a:spcBef>
                <a:spcPts val="1200"/>
              </a:spcBef>
            </a:pPr>
            <a:r>
              <a:rPr lang="en-US" sz="2400" dirty="0" smtClean="0">
                <a:latin typeface="Lucida Sans Unicode" pitchFamily="34" charset="0"/>
                <a:cs typeface="Lucida Sans Unicode" pitchFamily="34" charset="0"/>
              </a:rPr>
              <a:t>For thousands of years, humans lived in isolated communities, cultures developed largely independently, and many were unaware of the others’ existence</a:t>
            </a:r>
          </a:p>
          <a:p>
            <a:pPr>
              <a:lnSpc>
                <a:spcPct val="110000"/>
              </a:lnSpc>
              <a:spcBef>
                <a:spcPts val="1200"/>
              </a:spcBef>
            </a:pPr>
            <a:r>
              <a:rPr lang="en-US" sz="2400" dirty="0" smtClean="0">
                <a:latin typeface="Lucida Sans Unicode" pitchFamily="34" charset="0"/>
                <a:cs typeface="Lucida Sans Unicode" pitchFamily="34" charset="0"/>
              </a:rPr>
              <a:t>The initiation of contact among previously separate cultures has been the major world event of past centuries </a:t>
            </a:r>
          </a:p>
          <a:p>
            <a:pPr>
              <a:lnSpc>
                <a:spcPct val="110000"/>
              </a:lnSpc>
              <a:spcBef>
                <a:spcPts val="1200"/>
              </a:spcBef>
            </a:pPr>
            <a:r>
              <a:rPr lang="en-US" sz="2400" b="1" dirty="0" smtClean="0">
                <a:latin typeface="Lucida Sans Unicode" pitchFamily="34" charset="0"/>
                <a:cs typeface="Lucida Sans Unicode" pitchFamily="34" charset="0"/>
              </a:rPr>
              <a:t>Contact zone: </a:t>
            </a:r>
            <a:r>
              <a:rPr lang="en-US" sz="2400" dirty="0" smtClean="0">
                <a:latin typeface="Lucida Sans Unicode" pitchFamily="34" charset="0"/>
                <a:cs typeface="Lucida Sans Unicode" pitchFamily="34" charset="0"/>
              </a:rPr>
              <a:t>“space in which geographically and historically separated peoples come into contact with each other and establish ongoing relations, usually involving conditions of coercion, radical inequality, intractable conflict” (Pratt, 1992)</a:t>
            </a:r>
          </a:p>
          <a:p>
            <a:pPr>
              <a:lnSpc>
                <a:spcPct val="110000"/>
              </a:lnSpc>
              <a:spcBef>
                <a:spcPts val="1200"/>
              </a:spcBef>
            </a:pPr>
            <a:r>
              <a:rPr lang="en-US" sz="2400" dirty="0" smtClean="0">
                <a:latin typeface="Lucida Sans Unicode" pitchFamily="34" charset="0"/>
                <a:cs typeface="Lucida Sans Unicode" pitchFamily="34" charset="0"/>
              </a:rPr>
              <a:t>16</a:t>
            </a:r>
            <a:r>
              <a:rPr lang="en-US" sz="2400" baseline="30000" dirty="0" smtClean="0">
                <a:latin typeface="Lucida Sans Unicode" pitchFamily="34" charset="0"/>
                <a:cs typeface="Lucida Sans Unicode" pitchFamily="34" charset="0"/>
              </a:rPr>
              <a:t>th</a:t>
            </a:r>
            <a:r>
              <a:rPr lang="en-US" sz="2400" dirty="0" smtClean="0">
                <a:latin typeface="Lucida Sans Unicode" pitchFamily="34" charset="0"/>
                <a:cs typeface="Lucida Sans Unicode" pitchFamily="34" charset="0"/>
              </a:rPr>
              <a:t> to 19</a:t>
            </a:r>
            <a:r>
              <a:rPr lang="en-US" sz="2400" baseline="30000" dirty="0" smtClean="0">
                <a:latin typeface="Lucida Sans Unicode" pitchFamily="34" charset="0"/>
                <a:cs typeface="Lucida Sans Unicode" pitchFamily="34" charset="0"/>
              </a:rPr>
              <a:t>th</a:t>
            </a:r>
            <a:r>
              <a:rPr lang="en-US" sz="2400" dirty="0" smtClean="0">
                <a:latin typeface="Lucida Sans Unicode" pitchFamily="34" charset="0"/>
                <a:cs typeface="Lucida Sans Unicode" pitchFamily="34" charset="0"/>
              </a:rPr>
              <a:t> centuries: new contacts dominated Euro-American cultures; yet  in the Euro-American cultures peoples and cultures from other lands were devalued and information from them ignored; the perception of difference lead to violence</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66800"/>
            <a:ext cx="7086600" cy="503238"/>
          </a:xfrm>
        </p:spPr>
        <p:txBody>
          <a:bodyPr>
            <a:noAutofit/>
          </a:bodyPr>
          <a:lstStyle/>
          <a:p>
            <a:r>
              <a:rPr lang="en-US" sz="3600" b="1" dirty="0" smtClean="0">
                <a:latin typeface="Lucida Sans Unicode" pitchFamily="34" charset="0"/>
                <a:cs typeface="Lucida Sans Unicode" pitchFamily="34" charset="0"/>
              </a:rPr>
              <a:t>Colonialism: Examples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9067800" cy="5181600"/>
          </a:xfrm>
        </p:spPr>
        <p:txBody>
          <a:bodyPr>
            <a:normAutofit/>
          </a:bodyPr>
          <a:lstStyle/>
          <a:p>
            <a:pPr>
              <a:spcBef>
                <a:spcPts val="1200"/>
              </a:spcBef>
              <a:buNone/>
            </a:pPr>
            <a:r>
              <a:rPr lang="en-US" sz="2200" b="1" dirty="0" smtClean="0">
                <a:latin typeface="Lucida Sans Unicode" pitchFamily="34" charset="0"/>
                <a:cs typeface="Lucida Sans Unicode" pitchFamily="34" charset="0"/>
              </a:rPr>
              <a:t>Hawaii</a:t>
            </a:r>
          </a:p>
          <a:p>
            <a:pPr>
              <a:spcBef>
                <a:spcPts val="0"/>
              </a:spcBef>
            </a:pPr>
            <a:r>
              <a:rPr lang="en-US" sz="2000" dirty="0" smtClean="0">
                <a:latin typeface="Lucida Sans Unicode" pitchFamily="34" charset="0"/>
                <a:cs typeface="Lucida Sans Unicode" pitchFamily="34" charset="0"/>
              </a:rPr>
              <a:t>Captain James Cook arrived on Hawai’i in 1778                                       and described the natives as savages </a:t>
            </a:r>
          </a:p>
          <a:p>
            <a:pPr>
              <a:spcBef>
                <a:spcPts val="0"/>
              </a:spcBef>
            </a:pPr>
            <a:r>
              <a:rPr lang="en-US" sz="2000" dirty="0" smtClean="0">
                <a:latin typeface="Lucida Sans Unicode" pitchFamily="34" charset="0"/>
                <a:cs typeface="Lucida Sans Unicode" pitchFamily="34" charset="0"/>
              </a:rPr>
              <a:t>Edward Said (1978, 1981) describes the contact and subsequent linguistic construction of non-Western cultures as “</a:t>
            </a:r>
            <a:r>
              <a:rPr lang="en-US" sz="2000" dirty="0" err="1" smtClean="0">
                <a:latin typeface="Lucida Sans Unicode" pitchFamily="34" charset="0"/>
                <a:cs typeface="Lucida Sans Unicode" pitchFamily="34" charset="0"/>
              </a:rPr>
              <a:t>Orientalism</a:t>
            </a:r>
            <a:r>
              <a:rPr lang="en-US" sz="2000" dirty="0" smtClean="0">
                <a:latin typeface="Lucida Sans Unicode" pitchFamily="34" charset="0"/>
                <a:cs typeface="Lucida Sans Unicode" pitchFamily="34" charset="0"/>
              </a:rPr>
              <a:t>,” process of labeling peoples of “underdeveloped” cultures as insignificant “others” </a:t>
            </a:r>
          </a:p>
          <a:p>
            <a:pPr>
              <a:spcBef>
                <a:spcPts val="0"/>
              </a:spcBef>
            </a:pPr>
            <a:r>
              <a:rPr lang="en-US" sz="2000" dirty="0" smtClean="0">
                <a:latin typeface="Lucida Sans Unicode" pitchFamily="34" charset="0"/>
                <a:cs typeface="Lucida Sans Unicode" pitchFamily="34" charset="0"/>
              </a:rPr>
              <a:t>The dehumanization of Hawaiians into “others” contributed to near destruction of Hawaiian culture</a:t>
            </a:r>
          </a:p>
          <a:p>
            <a:pPr>
              <a:spcBef>
                <a:spcPts val="1200"/>
              </a:spcBef>
              <a:buNone/>
            </a:pPr>
            <a:r>
              <a:rPr lang="en-US" sz="2200" b="1" dirty="0" smtClean="0">
                <a:latin typeface="Lucida Sans Unicode" pitchFamily="34" charset="0"/>
                <a:cs typeface="Lucida Sans Unicode" pitchFamily="34" charset="0"/>
              </a:rPr>
              <a:t>Australia</a:t>
            </a:r>
          </a:p>
          <a:p>
            <a:pPr>
              <a:lnSpc>
                <a:spcPct val="90000"/>
              </a:lnSpc>
              <a:spcBef>
                <a:spcPts val="0"/>
              </a:spcBef>
            </a:pPr>
            <a:r>
              <a:rPr lang="en-US" sz="2000" dirty="0" smtClean="0">
                <a:latin typeface="Lucida Sans Unicode" pitchFamily="34" charset="0"/>
                <a:cs typeface="Lucida Sans Unicode" pitchFamily="34" charset="0"/>
              </a:rPr>
              <a:t>Captain Arthur Phillip arrived in Australia in 1788; his view of the colonists as “guests” of the Indigenous inhabitants and his edict prohibiting molesting or killing Aboriginals were not long-lasting </a:t>
            </a:r>
          </a:p>
          <a:p>
            <a:pPr>
              <a:lnSpc>
                <a:spcPct val="90000"/>
              </a:lnSpc>
              <a:spcBef>
                <a:spcPts val="0"/>
              </a:spcBef>
            </a:pPr>
            <a:r>
              <a:rPr lang="en-US" sz="2000" dirty="0" smtClean="0">
                <a:latin typeface="Lucida Sans Unicode" pitchFamily="34" charset="0"/>
                <a:cs typeface="Lucida Sans Unicode" pitchFamily="34" charset="0"/>
              </a:rPr>
              <a:t>Aborigines were killed and children were forcibly removed from families for assimilation purposes</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
        <p:nvSpPr>
          <p:cNvPr id="15362" name="AutoShape 2" descr="Hula dancers Royalty Free Stock Photo"/>
          <p:cNvSpPr>
            <a:spLocks noChangeAspect="1" noChangeArrowheads="1"/>
          </p:cNvSpPr>
          <p:nvPr/>
        </p:nvSpPr>
        <p:spPr bwMode="auto">
          <a:xfrm>
            <a:off x="63500" y="-136525"/>
            <a:ext cx="3619500" cy="24098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ZoomImage" descr="Hula dancers Royalty Free Stock Photo"/>
          <p:cNvPicPr/>
          <p:nvPr/>
        </p:nvPicPr>
        <p:blipFill>
          <a:blip r:embed="rId2" cstate="print"/>
          <a:srcRect/>
          <a:stretch>
            <a:fillRect/>
          </a:stretch>
        </p:blipFill>
        <p:spPr bwMode="auto">
          <a:xfrm>
            <a:off x="6705600" y="1066800"/>
            <a:ext cx="2209800" cy="15001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20762"/>
            <a:ext cx="8458200" cy="503238"/>
          </a:xfrm>
        </p:spPr>
        <p:txBody>
          <a:bodyPr>
            <a:noAutofit/>
          </a:bodyPr>
          <a:lstStyle/>
          <a:p>
            <a:r>
              <a:rPr lang="en-US" sz="3600" b="1" dirty="0" smtClean="0">
                <a:latin typeface="Lucida Sans Unicode" pitchFamily="34" charset="0"/>
                <a:cs typeface="Lucida Sans Unicode" pitchFamily="34" charset="0"/>
              </a:rPr>
              <a:t>Cultural Exchanges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9067800" cy="5105400"/>
          </a:xfrm>
        </p:spPr>
        <p:txBody>
          <a:bodyPr>
            <a:noAutofit/>
          </a:bodyPr>
          <a:lstStyle/>
          <a:p>
            <a:pPr>
              <a:spcBef>
                <a:spcPts val="1200"/>
              </a:spcBef>
            </a:pPr>
            <a:r>
              <a:rPr lang="en-US" sz="2200" dirty="0" smtClean="0">
                <a:latin typeface="Lucida Sans Unicode" pitchFamily="34" charset="0"/>
                <a:cs typeface="Lucida Sans Unicode" pitchFamily="34" charset="0"/>
              </a:rPr>
              <a:t>Throughout history, ideas and technology have spread from one culture to another; spontaneous and unplanned or carefully planned and managed; as a result of interaction, one culture may learn and adopt practices of other culture</a:t>
            </a:r>
          </a:p>
          <a:p>
            <a:pPr>
              <a:spcBef>
                <a:spcPts val="1200"/>
              </a:spcBef>
            </a:pPr>
            <a:r>
              <a:rPr lang="en-US" sz="2200" dirty="0" smtClean="0">
                <a:latin typeface="Lucida Sans Unicode" pitchFamily="34" charset="0"/>
                <a:cs typeface="Lucida Sans Unicode" pitchFamily="34" charset="0"/>
              </a:rPr>
              <a:t>Example of adopting new practices: Columbus’s voyages</a:t>
            </a:r>
          </a:p>
          <a:p>
            <a:pPr>
              <a:spcBef>
                <a:spcPts val="0"/>
              </a:spcBef>
              <a:buNone/>
            </a:pPr>
            <a:r>
              <a:rPr lang="en-US" sz="2000" dirty="0" smtClean="0">
                <a:latin typeface="Lucida Sans Unicode" pitchFamily="34" charset="0"/>
                <a:cs typeface="Lucida Sans Unicode" pitchFamily="34" charset="0"/>
              </a:rPr>
              <a:t>	The Old World brought horses, cows, sheep, chickens, honeybees, coffee, wheat, cabbage, lettuce, bananas, olives, tulips, daisies</a:t>
            </a:r>
          </a:p>
          <a:p>
            <a:pPr>
              <a:spcBef>
                <a:spcPts val="0"/>
              </a:spcBef>
              <a:buNone/>
            </a:pPr>
            <a:r>
              <a:rPr lang="en-US" sz="2000" dirty="0" smtClean="0">
                <a:latin typeface="Lucida Sans Unicode" pitchFamily="34" charset="0"/>
                <a:cs typeface="Lucida Sans Unicode" pitchFamily="34" charset="0"/>
              </a:rPr>
              <a:t>	The New World provided turkeys, sugarcane, corn, sweet potatoes, tomatoes, pumpkins, pineapples, petunias, poinsettias</a:t>
            </a:r>
          </a:p>
          <a:p>
            <a:pPr>
              <a:spcBef>
                <a:spcPts val="1200"/>
              </a:spcBef>
            </a:pPr>
            <a:r>
              <a:rPr lang="en-US" sz="2200" dirty="0" smtClean="0">
                <a:latin typeface="Lucida Sans Unicode" pitchFamily="34" charset="0"/>
                <a:cs typeface="Lucida Sans Unicode" pitchFamily="34" charset="0"/>
              </a:rPr>
              <a:t>Planned and managed spread from                                                       one culture to another: intent to help                                 develop the country or marketing for                                         purpose of economic gain</a:t>
            </a:r>
          </a:p>
        </p:txBody>
      </p:sp>
      <p:sp>
        <p:nvSpPr>
          <p:cNvPr id="4" name="Footer Placeholder 3"/>
          <p:cNvSpPr>
            <a:spLocks noGrp="1"/>
          </p:cNvSpPr>
          <p:nvPr>
            <p:ph type="ftr" sz="quarter" idx="11"/>
          </p:nvPr>
        </p:nvSpPr>
        <p:spPr>
          <a:xfrm>
            <a:off x="3124200" y="6416675"/>
            <a:ext cx="2895600" cy="365125"/>
          </a:xfrm>
        </p:spPr>
        <p:txBody>
          <a:bodyPr/>
          <a:lstStyle/>
          <a:p>
            <a:pPr>
              <a:defRPr/>
            </a:pPr>
            <a:r>
              <a:rPr lang="en-US" dirty="0" smtClean="0"/>
              <a:t>© 2015, SAGE Publications, Inc.</a:t>
            </a:r>
            <a:endParaRPr lang="en-US" dirty="0"/>
          </a:p>
        </p:txBody>
      </p:sp>
      <p:sp>
        <p:nvSpPr>
          <p:cNvPr id="1028" name="AutoShape 4" descr="Columbus Landing In America Royalty Free Stock Photo"/>
          <p:cNvSpPr>
            <a:spLocks noChangeAspect="1" noChangeArrowheads="1"/>
          </p:cNvSpPr>
          <p:nvPr/>
        </p:nvSpPr>
        <p:spPr bwMode="auto">
          <a:xfrm>
            <a:off x="63500" y="-136525"/>
            <a:ext cx="3619500" cy="2990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 name="ZoomImage" descr="Columbus Landing In America Royalty Free Stock Photo"/>
          <p:cNvPicPr/>
          <p:nvPr/>
        </p:nvPicPr>
        <p:blipFill>
          <a:blip r:embed="rId2" cstate="print"/>
          <a:srcRect/>
          <a:stretch>
            <a:fillRect/>
          </a:stretch>
        </p:blipFill>
        <p:spPr bwMode="auto">
          <a:xfrm>
            <a:off x="6553200" y="4724400"/>
            <a:ext cx="22860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914400"/>
            <a:ext cx="8458200" cy="503238"/>
          </a:xfrm>
        </p:spPr>
        <p:txBody>
          <a:bodyPr>
            <a:noAutofit/>
          </a:bodyPr>
          <a:lstStyle/>
          <a:p>
            <a:r>
              <a:rPr lang="en-US" sz="3600" b="1" dirty="0" smtClean="0">
                <a:latin typeface="Lucida Sans Unicode" pitchFamily="34" charset="0"/>
                <a:cs typeface="Lucida Sans Unicode" pitchFamily="34" charset="0"/>
              </a:rPr>
              <a:t>Cultural Imperialism</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371600"/>
            <a:ext cx="9067800" cy="5334000"/>
          </a:xfrm>
        </p:spPr>
        <p:txBody>
          <a:bodyPr>
            <a:normAutofit fontScale="92500"/>
          </a:bodyPr>
          <a:lstStyle/>
          <a:p>
            <a:pPr>
              <a:spcBef>
                <a:spcPts val="1200"/>
              </a:spcBef>
            </a:pPr>
            <a:r>
              <a:rPr lang="en-US" sz="2400" dirty="0" smtClean="0">
                <a:latin typeface="Lucida Sans Unicode" pitchFamily="34" charset="0"/>
                <a:cs typeface="Lucida Sans Unicode" pitchFamily="34" charset="0"/>
              </a:rPr>
              <a:t>Some argue that the cultural imperialism of colonialism continues in many ways today</a:t>
            </a:r>
          </a:p>
          <a:p>
            <a:pPr>
              <a:spcBef>
                <a:spcPts val="1200"/>
              </a:spcBef>
            </a:pPr>
            <a:r>
              <a:rPr lang="en-US" sz="2400" b="1" dirty="0" smtClean="0">
                <a:latin typeface="Lucida Sans Unicode" pitchFamily="34" charset="0"/>
                <a:cs typeface="Lucida Sans Unicode" pitchFamily="34" charset="0"/>
              </a:rPr>
              <a:t>Military occupation: </a:t>
            </a:r>
            <a:r>
              <a:rPr lang="en-US" sz="2400" dirty="0" smtClean="0">
                <a:latin typeface="Lucida Sans Unicode" pitchFamily="34" charset="0"/>
                <a:cs typeface="Lucida Sans Unicode" pitchFamily="34" charset="0"/>
              </a:rPr>
              <a:t>After years of contact with U.S. military, Iraqi youth have adopted what they saw and heard from soldiers on patrol </a:t>
            </a:r>
          </a:p>
          <a:p>
            <a:pPr>
              <a:spcBef>
                <a:spcPts val="1200"/>
              </a:spcBef>
            </a:pPr>
            <a:r>
              <a:rPr lang="en-US" sz="2400" b="1" dirty="0" smtClean="0">
                <a:latin typeface="Lucida Sans Unicode" pitchFamily="34" charset="0"/>
                <a:cs typeface="Lucida Sans Unicode" pitchFamily="34" charset="0"/>
              </a:rPr>
              <a:t>Corporate colonialism: </a:t>
            </a:r>
            <a:r>
              <a:rPr lang="en-US" sz="2400" dirty="0" smtClean="0">
                <a:latin typeface="Lucida Sans Unicode" pitchFamily="34" charset="0"/>
                <a:cs typeface="Lucida Sans Unicode" pitchFamily="34" charset="0"/>
              </a:rPr>
              <a:t>The Niger delta has more oil spilled every year than was spilled by BP’s Deepwater Horizon, but little media coverage is devoted to this</a:t>
            </a:r>
          </a:p>
          <a:p>
            <a:pPr>
              <a:spcBef>
                <a:spcPts val="1200"/>
              </a:spcBef>
            </a:pPr>
            <a:r>
              <a:rPr lang="en-US" sz="2400" b="1" dirty="0" smtClean="0">
                <a:latin typeface="Lucida Sans Unicode" pitchFamily="34" charset="0"/>
                <a:cs typeface="Lucida Sans Unicode" pitchFamily="34" charset="0"/>
              </a:rPr>
              <a:t>Media colonialism: </a:t>
            </a:r>
            <a:r>
              <a:rPr lang="en-US" sz="2400" dirty="0" smtClean="0">
                <a:latin typeface="Lucida Sans Unicode" pitchFamily="34" charset="0"/>
                <a:cs typeface="Lucida Sans Unicode" pitchFamily="34" charset="0"/>
              </a:rPr>
              <a:t>Cultures that dominate in media such as the U.S. export values through exported TV programs, films</a:t>
            </a:r>
          </a:p>
          <a:p>
            <a:pPr>
              <a:spcBef>
                <a:spcPts val="1200"/>
              </a:spcBef>
            </a:pPr>
            <a:r>
              <a:rPr lang="en-US" sz="2400" b="1" dirty="0" err="1" smtClean="0">
                <a:latin typeface="Lucida Sans Unicode" pitchFamily="34" charset="0"/>
                <a:cs typeface="Lucida Sans Unicode" pitchFamily="34" charset="0"/>
              </a:rPr>
              <a:t>Ecoimperialism</a:t>
            </a:r>
            <a:r>
              <a:rPr lang="en-US" sz="2400" b="1" dirty="0" smtClean="0">
                <a:latin typeface="Lucida Sans Unicode" pitchFamily="34" charset="0"/>
                <a:cs typeface="Lucida Sans Unicode" pitchFamily="34" charset="0"/>
              </a:rPr>
              <a:t>:</a:t>
            </a:r>
            <a:r>
              <a:rPr lang="en-US" sz="2400" dirty="0" smtClean="0">
                <a:latin typeface="Lucida Sans Unicode" pitchFamily="34" charset="0"/>
                <a:cs typeface="Lucida Sans Unicode" pitchFamily="34" charset="0"/>
              </a:rPr>
              <a:t> global governance that protects the existing power structure at the expense of poor countries by imposing a set of beliefs on poor countries (resource use, etc.) </a:t>
            </a:r>
          </a:p>
          <a:p>
            <a:pPr>
              <a:spcBef>
                <a:spcPts val="1200"/>
              </a:spcBef>
            </a:pPr>
            <a:endParaRPr lang="en-US" sz="2400" dirty="0" smtClean="0">
              <a:latin typeface="Lucida Sans Unicode" pitchFamily="34" charset="0"/>
              <a:cs typeface="Lucida Sans Unicode" pitchFamily="34" charset="0"/>
            </a:endParaRP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96962"/>
            <a:ext cx="8458200" cy="503238"/>
          </a:xfrm>
        </p:spPr>
        <p:txBody>
          <a:bodyPr>
            <a:noAutofit/>
          </a:bodyPr>
          <a:lstStyle/>
          <a:p>
            <a:r>
              <a:rPr lang="en-US" sz="3600" b="1" dirty="0" smtClean="0">
                <a:latin typeface="Lucida Sans Unicode" pitchFamily="34" charset="0"/>
                <a:cs typeface="Lucida Sans Unicode" pitchFamily="34" charset="0"/>
              </a:rPr>
              <a:t>Development Communication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9067800" cy="4876800"/>
          </a:xfrm>
        </p:spPr>
        <p:txBody>
          <a:bodyPr>
            <a:normAutofit/>
          </a:bodyPr>
          <a:lstStyle/>
          <a:p>
            <a:pPr>
              <a:spcBef>
                <a:spcPts val="0"/>
              </a:spcBef>
            </a:pPr>
            <a:r>
              <a:rPr lang="en-US" sz="2200" dirty="0" err="1" smtClean="0">
                <a:latin typeface="Lucida Sans Unicode" pitchFamily="34" charset="0"/>
                <a:cs typeface="Lucida Sans Unicode" pitchFamily="34" charset="0"/>
              </a:rPr>
              <a:t>Quebral</a:t>
            </a:r>
            <a:r>
              <a:rPr lang="en-US" sz="2200" dirty="0" smtClean="0">
                <a:latin typeface="Lucida Sans Unicode" pitchFamily="34" charset="0"/>
                <a:cs typeface="Lucida Sans Unicode" pitchFamily="34" charset="0"/>
              </a:rPr>
              <a:t> (1975): art and science of human communication applied to speedy transformation of a country from poverty to a dynamic state of economic growth; enables economic and social equality, fulfillment of human potential</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Development communication has been focused on agricultural practices, family planning, infant health, nutrition, housing, health education, HIV/AIDS</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Diffusion model </a:t>
            </a:r>
            <a:r>
              <a:rPr lang="en-US" sz="2200" dirty="0" smtClean="0">
                <a:latin typeface="Lucida Sans Unicode" pitchFamily="34" charset="0"/>
                <a:cs typeface="Lucida Sans Unicode" pitchFamily="34" charset="0"/>
              </a:rPr>
              <a:t>(Everett Rogers, 1962): KAP = Knowledge, which leads to a change in Attitudes, which in turn leads to Practice; media-based marketing projects </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990600"/>
            <a:ext cx="8458200" cy="503238"/>
          </a:xfrm>
        </p:spPr>
        <p:txBody>
          <a:bodyPr>
            <a:noAutofit/>
          </a:bodyPr>
          <a:lstStyle/>
          <a:p>
            <a:r>
              <a:rPr lang="en-US" sz="3600" b="1" dirty="0" smtClean="0">
                <a:latin typeface="Lucida Sans Unicode" pitchFamily="34" charset="0"/>
                <a:cs typeface="Lucida Sans Unicode" pitchFamily="34" charset="0"/>
              </a:rPr>
              <a:t>Diffusion Model</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15400" cy="5181600"/>
          </a:xfrm>
        </p:spPr>
        <p:txBody>
          <a:bodyPr>
            <a:normAutofit lnSpcReduction="10000"/>
          </a:bodyPr>
          <a:lstStyle/>
          <a:p>
            <a:pPr>
              <a:spcBef>
                <a:spcPts val="1200"/>
              </a:spcBef>
            </a:pPr>
            <a:r>
              <a:rPr lang="en-US" sz="2200" dirty="0" smtClean="0">
                <a:latin typeface="Lucida Sans Unicode" pitchFamily="34" charset="0"/>
                <a:cs typeface="Lucida Sans Unicode" pitchFamily="34" charset="0"/>
              </a:rPr>
              <a:t>Rate of adoption = speed at which an innovation is adopted by members of a society</a:t>
            </a:r>
          </a:p>
          <a:p>
            <a:pPr>
              <a:spcBef>
                <a:spcPts val="1200"/>
              </a:spcBef>
            </a:pPr>
            <a:r>
              <a:rPr lang="en-US" sz="2200" b="1" dirty="0" smtClean="0">
                <a:latin typeface="Lucida Sans Unicode" pitchFamily="34" charset="0"/>
                <a:cs typeface="Lucida Sans Unicode" pitchFamily="34" charset="0"/>
              </a:rPr>
              <a:t>Important in adoption process</a:t>
            </a:r>
          </a:p>
          <a:p>
            <a:pPr lvl="1">
              <a:spcBef>
                <a:spcPts val="0"/>
              </a:spcBef>
            </a:pPr>
            <a:r>
              <a:rPr lang="en-US" sz="2000" b="1" dirty="0" smtClean="0">
                <a:latin typeface="Lucida Sans Unicode" pitchFamily="34" charset="0"/>
                <a:cs typeface="Lucida Sans Unicode" pitchFamily="34" charset="0"/>
              </a:rPr>
              <a:t>Opinion leaders:</a:t>
            </a:r>
            <a:r>
              <a:rPr lang="en-US" sz="2000" dirty="0" smtClean="0">
                <a:latin typeface="Lucida Sans Unicode" pitchFamily="34" charset="0"/>
                <a:cs typeface="Lucida Sans Unicode" pitchFamily="34" charset="0"/>
              </a:rPr>
              <a:t> individuals who are able to influence informally other individuals’ attitudes or overt behavior in a desired way with relative frequency </a:t>
            </a:r>
          </a:p>
          <a:p>
            <a:pPr lvl="1">
              <a:spcBef>
                <a:spcPts val="0"/>
              </a:spcBef>
            </a:pPr>
            <a:r>
              <a:rPr lang="en-US" sz="2000" b="1" dirty="0" smtClean="0">
                <a:latin typeface="Lucida Sans Unicode" pitchFamily="34" charset="0"/>
                <a:cs typeface="Lucida Sans Unicode" pitchFamily="34" charset="0"/>
              </a:rPr>
              <a:t>Change agent:</a:t>
            </a:r>
            <a:r>
              <a:rPr lang="en-US" sz="2000" dirty="0" smtClean="0">
                <a:latin typeface="Lucida Sans Unicode" pitchFamily="34" charset="0"/>
                <a:cs typeface="Lucida Sans Unicode" pitchFamily="34" charset="0"/>
              </a:rPr>
              <a:t> a person who influences innovation decisions in a direction deemed desirable by a change agency </a:t>
            </a:r>
          </a:p>
          <a:p>
            <a:pPr>
              <a:spcBef>
                <a:spcPts val="1000"/>
              </a:spcBef>
            </a:pPr>
            <a:r>
              <a:rPr lang="en-US" sz="2200" b="1" dirty="0" smtClean="0">
                <a:latin typeface="Lucida Sans Unicode" pitchFamily="34" charset="0"/>
                <a:cs typeface="Lucida Sans Unicode" pitchFamily="34" charset="0"/>
              </a:rPr>
              <a:t>Adoption categories</a:t>
            </a:r>
          </a:p>
          <a:p>
            <a:pPr lvl="1">
              <a:lnSpc>
                <a:spcPct val="110000"/>
              </a:lnSpc>
              <a:spcBef>
                <a:spcPts val="0"/>
              </a:spcBef>
            </a:pPr>
            <a:r>
              <a:rPr lang="en-US" sz="2000" b="1" dirty="0" smtClean="0">
                <a:latin typeface="Lucida Sans Unicode" pitchFamily="34" charset="0"/>
                <a:cs typeface="Lucida Sans Unicode" pitchFamily="34" charset="0"/>
              </a:rPr>
              <a:t>Innovators</a:t>
            </a:r>
            <a:r>
              <a:rPr lang="en-US" sz="2000" dirty="0" smtClean="0">
                <a:latin typeface="Lucida Sans Unicode" pitchFamily="34" charset="0"/>
                <a:cs typeface="Lucida Sans Unicode" pitchFamily="34" charset="0"/>
              </a:rPr>
              <a:t> (younger, better educated,                                                  more familiar with technologies)</a:t>
            </a:r>
          </a:p>
          <a:p>
            <a:pPr lvl="1">
              <a:lnSpc>
                <a:spcPct val="110000"/>
              </a:lnSpc>
              <a:spcBef>
                <a:spcPts val="0"/>
              </a:spcBef>
            </a:pPr>
            <a:r>
              <a:rPr lang="en-US" sz="2000" b="1" dirty="0" smtClean="0">
                <a:latin typeface="Lucida Sans Unicode" pitchFamily="34" charset="0"/>
                <a:cs typeface="Lucida Sans Unicode" pitchFamily="34" charset="0"/>
              </a:rPr>
              <a:t>Early adopters </a:t>
            </a:r>
          </a:p>
          <a:p>
            <a:pPr lvl="1">
              <a:lnSpc>
                <a:spcPct val="110000"/>
              </a:lnSpc>
              <a:spcBef>
                <a:spcPts val="0"/>
              </a:spcBef>
            </a:pPr>
            <a:r>
              <a:rPr lang="en-US" sz="2000" b="1" dirty="0" smtClean="0">
                <a:latin typeface="Lucida Sans Unicode" pitchFamily="34" charset="0"/>
                <a:cs typeface="Lucida Sans Unicode" pitchFamily="34" charset="0"/>
              </a:rPr>
              <a:t>Early majority </a:t>
            </a:r>
          </a:p>
          <a:p>
            <a:pPr lvl="1">
              <a:lnSpc>
                <a:spcPct val="110000"/>
              </a:lnSpc>
              <a:spcBef>
                <a:spcPts val="0"/>
              </a:spcBef>
            </a:pPr>
            <a:r>
              <a:rPr lang="en-US" sz="2000" b="1" dirty="0" smtClean="0">
                <a:latin typeface="Lucida Sans Unicode" pitchFamily="34" charset="0"/>
                <a:cs typeface="Lucida Sans Unicode" pitchFamily="34" charset="0"/>
              </a:rPr>
              <a:t>Late majority</a:t>
            </a:r>
          </a:p>
          <a:p>
            <a:pPr lvl="1">
              <a:lnSpc>
                <a:spcPct val="110000"/>
              </a:lnSpc>
              <a:spcBef>
                <a:spcPts val="0"/>
              </a:spcBef>
            </a:pPr>
            <a:r>
              <a:rPr lang="en-US" sz="2000" b="1" dirty="0" smtClean="0">
                <a:latin typeface="Lucida Sans Unicode" pitchFamily="34" charset="0"/>
                <a:cs typeface="Lucida Sans Unicode" pitchFamily="34" charset="0"/>
              </a:rPr>
              <a:t>Laggards </a:t>
            </a:r>
          </a:p>
          <a:p>
            <a:pPr>
              <a:spcBef>
                <a:spcPts val="1200"/>
              </a:spcBef>
            </a:pPr>
            <a:endParaRPr lang="en-US" sz="2200" dirty="0" smtClean="0">
              <a:latin typeface="Lucida Sans Unicode" pitchFamily="34" charset="0"/>
              <a:cs typeface="Lucida Sans Unicode" pitchFamily="34" charset="0"/>
            </a:endParaRPr>
          </a:p>
        </p:txBody>
      </p:sp>
      <p:sp>
        <p:nvSpPr>
          <p:cNvPr id="4" name="Footer Placeholder 3"/>
          <p:cNvSpPr>
            <a:spLocks noGrp="1"/>
          </p:cNvSpPr>
          <p:nvPr>
            <p:ph type="ftr" sz="quarter" idx="11"/>
          </p:nvPr>
        </p:nvSpPr>
        <p:spPr>
          <a:xfrm>
            <a:off x="2590800" y="6356350"/>
            <a:ext cx="2895600" cy="365125"/>
          </a:xfrm>
        </p:spPr>
        <p:txBody>
          <a:bodyPr/>
          <a:lstStyle/>
          <a:p>
            <a:pPr>
              <a:defRPr/>
            </a:pPr>
            <a:r>
              <a:rPr lang="en-US" dirty="0" smtClean="0"/>
              <a:t>© 2015, SAGE Publications, Inc.</a:t>
            </a:r>
            <a:endParaRPr lang="en-US" dirty="0"/>
          </a:p>
        </p:txBody>
      </p:sp>
      <p:pic>
        <p:nvPicPr>
          <p:cNvPr id="5" name="Picture 4" descr="innn.jpg"/>
          <p:cNvPicPr>
            <a:picLocks noChangeAspect="1"/>
          </p:cNvPicPr>
          <p:nvPr/>
        </p:nvPicPr>
        <p:blipFill>
          <a:blip r:embed="rId2" cstate="print"/>
          <a:stretch>
            <a:fillRect/>
          </a:stretch>
        </p:blipFill>
        <p:spPr>
          <a:xfrm>
            <a:off x="5715000" y="4114800"/>
            <a:ext cx="3429000" cy="264718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990600"/>
            <a:ext cx="8458200" cy="503238"/>
          </a:xfrm>
        </p:spPr>
        <p:txBody>
          <a:bodyPr>
            <a:noAutofit/>
          </a:bodyPr>
          <a:lstStyle/>
          <a:p>
            <a:r>
              <a:rPr lang="en-US" sz="3600" b="1" dirty="0" smtClean="0">
                <a:latin typeface="Lucida Sans Unicode" pitchFamily="34" charset="0"/>
                <a:cs typeface="Lucida Sans Unicode" pitchFamily="34" charset="0"/>
              </a:rPr>
              <a:t>Diffusion Model</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228600" y="1600200"/>
            <a:ext cx="8915400" cy="5181600"/>
          </a:xfrm>
        </p:spPr>
        <p:txBody>
          <a:bodyPr>
            <a:normAutofit/>
          </a:bodyPr>
          <a:lstStyle/>
          <a:p>
            <a:pPr>
              <a:spcBef>
                <a:spcPts val="1200"/>
              </a:spcBef>
              <a:buNone/>
            </a:pPr>
            <a:r>
              <a:rPr lang="en-US" sz="2400" b="1" dirty="0" smtClean="0">
                <a:latin typeface="Lucida Sans Unicode" pitchFamily="34" charset="0"/>
                <a:cs typeface="Lucida Sans Unicode" pitchFamily="34" charset="0"/>
              </a:rPr>
              <a:t>Case Study: Quality Circles</a:t>
            </a:r>
          </a:p>
          <a:p>
            <a:pPr>
              <a:spcBef>
                <a:spcPts val="1200"/>
              </a:spcBef>
            </a:pPr>
            <a:r>
              <a:rPr lang="en-US" sz="2200" dirty="0" smtClean="0">
                <a:latin typeface="Lucida Sans Unicode" pitchFamily="34" charset="0"/>
                <a:cs typeface="Lucida Sans Unicode" pitchFamily="34" charset="0"/>
              </a:rPr>
              <a:t>After World War II, Japan’s industry was destroyed; “Made in Japan” meant cheap and shoddy merchandise </a:t>
            </a:r>
          </a:p>
          <a:p>
            <a:pPr>
              <a:spcBef>
                <a:spcPts val="1200"/>
              </a:spcBef>
            </a:pPr>
            <a:r>
              <a:rPr lang="en-US" sz="2200" dirty="0" smtClean="0">
                <a:latin typeface="Lucida Sans Unicode" pitchFamily="34" charset="0"/>
                <a:cs typeface="Lucida Sans Unicode" pitchFamily="34" charset="0"/>
              </a:rPr>
              <a:t>Based on U.S. models of effectiveness (Deming, </a:t>
            </a:r>
            <a:r>
              <a:rPr lang="en-US" sz="2200" dirty="0" err="1" smtClean="0">
                <a:latin typeface="Lucida Sans Unicode" pitchFamily="34" charset="0"/>
                <a:cs typeface="Lucida Sans Unicode" pitchFamily="34" charset="0"/>
              </a:rPr>
              <a:t>Juran</a:t>
            </a:r>
            <a:r>
              <a:rPr lang="en-US" sz="2200" dirty="0" smtClean="0">
                <a:latin typeface="Lucida Sans Unicode" pitchFamily="34" charset="0"/>
                <a:cs typeface="Lucida Sans Unicode" pitchFamily="34" charset="0"/>
              </a:rPr>
              <a:t>, 1950s) Japan developed by 1962 the concept of the </a:t>
            </a:r>
            <a:r>
              <a:rPr lang="en-US" sz="2200" b="1" dirty="0" smtClean="0">
                <a:latin typeface="Lucida Sans Unicode" pitchFamily="34" charset="0"/>
                <a:cs typeface="Lucida Sans Unicode" pitchFamily="34" charset="0"/>
              </a:rPr>
              <a:t>quality circle</a:t>
            </a:r>
            <a:r>
              <a:rPr lang="en-US" sz="2200" dirty="0" smtClean="0">
                <a:latin typeface="Lucida Sans Unicode" pitchFamily="34" charset="0"/>
                <a:cs typeface="Lucida Sans Unicode" pitchFamily="34" charset="0"/>
              </a:rPr>
              <a:t>: a group of 3 to 10 employees who meet on the job to discuss and solve quality problems</a:t>
            </a:r>
          </a:p>
          <a:p>
            <a:pPr>
              <a:spcBef>
                <a:spcPts val="1200"/>
              </a:spcBef>
            </a:pPr>
            <a:r>
              <a:rPr lang="en-US" sz="2200" dirty="0" smtClean="0">
                <a:latin typeface="Lucida Sans Unicode" pitchFamily="34" charset="0"/>
                <a:cs typeface="Lucida Sans Unicode" pitchFamily="34" charset="0"/>
              </a:rPr>
              <a:t>The concept of working together in groups to benefit the organization matched with the Japanese cultural value placed on group affiliation </a:t>
            </a:r>
          </a:p>
          <a:p>
            <a:pPr>
              <a:spcBef>
                <a:spcPts val="1200"/>
              </a:spcBef>
            </a:pPr>
            <a:r>
              <a:rPr lang="en-US" sz="2200" dirty="0" smtClean="0">
                <a:latin typeface="Lucida Sans Unicode" pitchFamily="34" charset="0"/>
                <a:cs typeface="Lucida Sans Unicode" pitchFamily="34" charset="0"/>
              </a:rPr>
              <a:t>By the 1970s, this and other efforts resulted in top-quality cameras, radios, TV sets, motorcycles, cars</a:t>
            </a:r>
            <a:br>
              <a:rPr lang="en-US" sz="2200" dirty="0" smtClean="0">
                <a:latin typeface="Lucida Sans Unicode" pitchFamily="34" charset="0"/>
                <a:cs typeface="Lucida Sans Unicode" pitchFamily="34" charset="0"/>
              </a:rPr>
            </a:br>
            <a:endParaRPr lang="en-US" sz="2200" dirty="0" smtClean="0">
              <a:latin typeface="Lucida Sans Unicode" pitchFamily="34" charset="0"/>
              <a:cs typeface="Lucida Sans Unicode" pitchFamily="34" charset="0"/>
            </a:endParaRPr>
          </a:p>
        </p:txBody>
      </p:sp>
      <p:sp>
        <p:nvSpPr>
          <p:cNvPr id="4" name="Footer Placeholder 3"/>
          <p:cNvSpPr>
            <a:spLocks noGrp="1"/>
          </p:cNvSpPr>
          <p:nvPr>
            <p:ph type="ftr" sz="quarter" idx="11"/>
          </p:nvPr>
        </p:nvSpPr>
        <p:spPr>
          <a:xfrm>
            <a:off x="2590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3928</TotalTime>
  <Words>1533</Words>
  <Application>Microsoft Office PowerPoint</Application>
  <PresentationFormat>On-screen Show (4:3)</PresentationFormat>
  <Paragraphs>120</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Chapter 13: </vt:lpstr>
      <vt:lpstr>What will you learn?</vt:lpstr>
      <vt:lpstr>Cultural Contact and Colonialism</vt:lpstr>
      <vt:lpstr>Colonialism: Examples</vt:lpstr>
      <vt:lpstr>Cultural Exchanges</vt:lpstr>
      <vt:lpstr>Cultural Imperialism</vt:lpstr>
      <vt:lpstr>Development Communication</vt:lpstr>
      <vt:lpstr>Diffusion Model</vt:lpstr>
      <vt:lpstr>Diffusion Model</vt:lpstr>
      <vt:lpstr>Other Models</vt:lpstr>
      <vt:lpstr>Cultural Icons</vt:lpstr>
      <vt:lpstr>Cultural Hegemony</vt:lpstr>
      <vt:lpstr>U.S. Cultural Icons</vt:lpstr>
      <vt:lpstr>Cultural Critique</vt:lpstr>
      <vt:lpstr>Adapting the Message</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Mosier, Daniel</cp:lastModifiedBy>
  <cp:revision>353</cp:revision>
  <cp:lastPrinted>1601-01-01T00:00:00Z</cp:lastPrinted>
  <dcterms:created xsi:type="dcterms:W3CDTF">2001-04-10T04:11:05Z</dcterms:created>
  <dcterms:modified xsi:type="dcterms:W3CDTF">2015-02-23T14:43:01Z</dcterms:modified>
</cp:coreProperties>
</file>