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18"/>
  </p:notesMasterIdLst>
  <p:handoutMasterIdLst>
    <p:handoutMasterId r:id="rId19"/>
  </p:handoutMasterIdLst>
  <p:sldIdLst>
    <p:sldId id="301" r:id="rId2"/>
    <p:sldId id="281" r:id="rId3"/>
    <p:sldId id="314" r:id="rId4"/>
    <p:sldId id="282" r:id="rId5"/>
    <p:sldId id="302" r:id="rId6"/>
    <p:sldId id="303" r:id="rId7"/>
    <p:sldId id="304" r:id="rId8"/>
    <p:sldId id="305" r:id="rId9"/>
    <p:sldId id="306" r:id="rId10"/>
    <p:sldId id="307" r:id="rId11"/>
    <p:sldId id="308" r:id="rId12"/>
    <p:sldId id="309" r:id="rId13"/>
    <p:sldId id="311" r:id="rId14"/>
    <p:sldId id="312" r:id="rId15"/>
    <p:sldId id="313" r:id="rId16"/>
    <p:sldId id="300" r:id="rId17"/>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10" autoAdjust="0"/>
    <p:restoredTop sz="91000" autoAdjust="0"/>
  </p:normalViewPr>
  <p:slideViewPr>
    <p:cSldViewPr>
      <p:cViewPr>
        <p:scale>
          <a:sx n="80" d="100"/>
          <a:sy n="80" d="100"/>
        </p:scale>
        <p:origin x="-2514" y="-8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pPr>
                <a:defRPr/>
              </a:pPr>
              <a:t>‹#›</a:t>
            </a:fld>
            <a:endParaRPr lang="en-US"/>
          </a:p>
        </p:txBody>
      </p:sp>
    </p:spTree>
    <p:extLst>
      <p:ext uri="{BB962C8B-B14F-4D97-AF65-F5344CB8AC3E}">
        <p14:creationId xmlns:p14="http://schemas.microsoft.com/office/powerpoint/2010/main" val="3986740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vl1pPr>
          </a:lstStyle>
          <a:p>
            <a:pPr>
              <a:defRPr/>
            </a:pPr>
            <a:endParaRPr lang="en-US"/>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vl1pPr>
          </a:lstStyle>
          <a:p>
            <a:pPr>
              <a:defRPr/>
            </a:pPr>
            <a:endParaRPr lang="en-US"/>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vl1pPr>
          </a:lstStyle>
          <a:p>
            <a:pPr>
              <a:defRPr/>
            </a:pPr>
            <a:fld id="{994D0094-DA0C-4AA0-B25C-DBD9FAF7B1C0}" type="slidenum">
              <a:rPr lang="en-US"/>
              <a:pPr>
                <a:defRPr/>
              </a:pPr>
              <a:t>‹#›</a:t>
            </a:fld>
            <a:endParaRPr lang="en-US"/>
          </a:p>
        </p:txBody>
      </p:sp>
    </p:spTree>
    <p:extLst>
      <p:ext uri="{BB962C8B-B14F-4D97-AF65-F5344CB8AC3E}">
        <p14:creationId xmlns:p14="http://schemas.microsoft.com/office/powerpoint/2010/main" val="126469514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Autofit/>
          </a:bodyPr>
          <a:lstStyle>
            <a:lvl1pPr>
              <a:defRPr sz="6600"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4000"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FED6A13-29B5-42E6-A3CB-F9153A03CEBA}" type="datetime1">
              <a:rPr lang="en-US" smtClean="0"/>
              <a:pPr/>
              <a:t>2/23/2015</a:t>
            </a:fld>
            <a:endParaRPr lang="en-US"/>
          </a:p>
        </p:txBody>
      </p:sp>
      <p:sp>
        <p:nvSpPr>
          <p:cNvPr id="5" name="Footer Placeholder 4"/>
          <p:cNvSpPr>
            <a:spLocks noGrp="1"/>
          </p:cNvSpPr>
          <p:nvPr>
            <p:ph type="ftr" sz="quarter" idx="11"/>
          </p:nvPr>
        </p:nvSpPr>
        <p:spPr/>
        <p:txBody>
          <a:bodyPr/>
          <a:lstStyle/>
          <a:p>
            <a:r>
              <a:rPr lang="en-US" dirty="0" smtClean="0"/>
              <a:t>© 2016 SAGE Publications, Inc.</a:t>
            </a:r>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28419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B85D6-2F70-4E21-89B9-15844C986752}"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46652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35D6F-5A43-4588-9DEC-63210AE4E4DD}"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518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7B486DA-A4BA-4E7D-8ADB-528486D277DB}"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0123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B71B42-31C8-41B6-8196-EDA86222E7A9}"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957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A4B91E-AD81-409A-AA61-A7002C745188}"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001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B20A62-425C-4602-A6FE-C24E49283BC9}" type="datetime1">
              <a:rPr lang="en-US" smtClean="0"/>
              <a:pPr/>
              <a:t>2/23/2015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9794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8F491-8D1F-4D60-94CA-178352823D5B}" type="datetime1">
              <a:rPr lang="en-US" smtClean="0"/>
              <a:pPr/>
              <a:t>2/23/2015</a:t>
            </a:fld>
            <a:endParaRPr lang="en-US"/>
          </a:p>
        </p:txBody>
      </p:sp>
      <p:sp>
        <p:nvSpPr>
          <p:cNvPr id="4" name="Footer Placeholder 3"/>
          <p:cNvSpPr>
            <a:spLocks noGrp="1"/>
          </p:cNvSpPr>
          <p:nvPr>
            <p:ph type="ftr" sz="quarter" idx="11"/>
          </p:nvPr>
        </p:nvSpPr>
        <p:spPr/>
        <p:txBody>
          <a:bodyPr/>
          <a:lstStyle/>
          <a:p>
            <a:r>
              <a:rPr lang="en-US" dirty="0" smtClean="0"/>
              <a:t>© 2016 SAGE Publications, Inc.</a:t>
            </a:r>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86100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16CC0-7174-4A0F-9827-6A82AC0B50E4}" type="datetime1">
              <a:rPr lang="en-US" smtClean="0"/>
              <a:pPr/>
              <a:t>2/23/2015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00672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160FB-E85A-43D4-A699-66A85BFB705C}"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9028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1A6EF-DA57-40D6-B7A4-A77E1A05D921}"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00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90A17-F00E-4010-A847-1B6D2AA194FC}" type="datetime1">
              <a:rPr lang="en-US" smtClean="0"/>
              <a:pPr/>
              <a:t>2/23/2015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dirty="0"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D0ADA-1414-4ED5-8509-DF9CA4FC8B0A}" type="slidenum">
              <a:rPr lang="en-US" smtClean="0"/>
              <a:pPr/>
              <a:t>‹#›</a:t>
            </a:fld>
            <a:endParaRPr lang="en-US"/>
          </a:p>
        </p:txBody>
      </p:sp>
    </p:spTree>
    <p:extLst>
      <p:ext uri="{BB962C8B-B14F-4D97-AF65-F5344CB8AC3E}">
        <p14:creationId xmlns:p14="http://schemas.microsoft.com/office/powerpoint/2010/main" val="100654915"/>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Lucida Sans Unicode" pitchFamily="34" charset="0"/>
                <a:cs typeface="Lucida Sans Unicode" pitchFamily="34" charset="0"/>
              </a:rPr>
              <a:t>Chapter </a:t>
            </a:r>
            <a:r>
              <a:rPr lang="en-US" sz="6000" dirty="0" smtClean="0">
                <a:latin typeface="Lucida Sans Unicode" pitchFamily="34" charset="0"/>
                <a:cs typeface="Lucida Sans Unicode" pitchFamily="34" charset="0"/>
              </a:rPr>
              <a:t>12: </a:t>
            </a:r>
            <a:endParaRPr lang="en-US" sz="6000" dirty="0">
              <a:latin typeface="Lucida Sans Unicode" pitchFamily="34" charset="0"/>
              <a:cs typeface="Lucida Sans Unicode" pitchFamily="34" charset="0"/>
            </a:endParaRPr>
          </a:p>
        </p:txBody>
      </p:sp>
      <p:sp>
        <p:nvSpPr>
          <p:cNvPr id="3" name="Subtitle 2"/>
          <p:cNvSpPr>
            <a:spLocks noGrp="1"/>
          </p:cNvSpPr>
          <p:nvPr>
            <p:ph type="subTitle" idx="1"/>
          </p:nvPr>
        </p:nvSpPr>
        <p:spPr>
          <a:xfrm>
            <a:off x="1066800" y="3505200"/>
            <a:ext cx="6934200" cy="1981200"/>
          </a:xfrm>
        </p:spPr>
        <p:txBody>
          <a:bodyPr>
            <a:normAutofit/>
          </a:bodyPr>
          <a:lstStyle/>
          <a:p>
            <a:r>
              <a:rPr lang="en-US" dirty="0"/>
              <a:t/>
            </a:r>
            <a:br>
              <a:rPr lang="en-US" dirty="0"/>
            </a:br>
            <a:r>
              <a:rPr lang="en-US" smtClean="0">
                <a:latin typeface="Lucida Sans Unicode" pitchFamily="34" charset="0"/>
                <a:cs typeface="Lucida Sans Unicode" pitchFamily="34" charset="0"/>
              </a:rPr>
              <a:t>Identity and </a:t>
            </a:r>
            <a:r>
              <a:rPr lang="en-US" dirty="0" smtClean="0">
                <a:latin typeface="Lucida Sans Unicode" pitchFamily="34" charset="0"/>
                <a:cs typeface="Lucida Sans Unicode" pitchFamily="34" charset="0"/>
              </a:rPr>
              <a:t>Subgroups</a:t>
            </a:r>
            <a:endParaRPr lang="en-US" dirty="0">
              <a:latin typeface="Lucida Sans Unicode" pitchFamily="34" charset="0"/>
              <a:cs typeface="Lucida Sans Unicode" pitchFamily="34" charset="0"/>
            </a:endParaRPr>
          </a:p>
        </p:txBody>
      </p:sp>
      <p:sp>
        <p:nvSpPr>
          <p:cNvPr id="4" name="Footer Placeholder 3"/>
          <p:cNvSpPr>
            <a:spLocks noGrp="1"/>
          </p:cNvSpPr>
          <p:nvPr>
            <p:ph type="ftr" sz="quarter" idx="11"/>
          </p:nvPr>
        </p:nvSpPr>
        <p:spPr/>
        <p:txBody>
          <a:bodyPr/>
          <a:lstStyle/>
          <a:p>
            <a:r>
              <a:rPr lang="en-US" dirty="0" smtClean="0"/>
              <a:t>© 2015, SAGE Publications, Inc.</a:t>
            </a:r>
          </a:p>
        </p:txBody>
      </p:sp>
    </p:spTree>
    <p:extLst>
      <p:ext uri="{BB962C8B-B14F-4D97-AF65-F5344CB8AC3E}">
        <p14:creationId xmlns:p14="http://schemas.microsoft.com/office/powerpoint/2010/main" val="1208327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Examples of Subgroups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029200"/>
          </a:xfrm>
        </p:spPr>
        <p:txBody>
          <a:bodyPr>
            <a:normAutofit fontScale="92500" lnSpcReduction="10000"/>
          </a:bodyPr>
          <a:lstStyle/>
          <a:p>
            <a:pPr>
              <a:spcBef>
                <a:spcPts val="1200"/>
              </a:spcBef>
              <a:buNone/>
            </a:pPr>
            <a:r>
              <a:rPr lang="en-US" sz="2400" b="1" dirty="0" smtClean="0">
                <a:latin typeface="Lucida Sans Unicode" pitchFamily="34" charset="0"/>
                <a:cs typeface="Lucida Sans Unicode" pitchFamily="34" charset="0"/>
              </a:rPr>
              <a:t>Corporate Cultures – Case Studies</a:t>
            </a:r>
          </a:p>
          <a:p>
            <a:pPr>
              <a:spcBef>
                <a:spcPts val="1200"/>
              </a:spcBef>
            </a:pPr>
            <a:r>
              <a:rPr lang="en-US" sz="2400" dirty="0" smtClean="0">
                <a:latin typeface="Lucida Sans Unicode" pitchFamily="34" charset="0"/>
                <a:cs typeface="Lucida Sans Unicode" pitchFamily="34" charset="0"/>
              </a:rPr>
              <a:t>Southwest Airlines</a:t>
            </a:r>
          </a:p>
          <a:p>
            <a:pPr lvl="1">
              <a:spcBef>
                <a:spcPts val="0"/>
              </a:spcBef>
            </a:pPr>
            <a:r>
              <a:rPr lang="en-US" sz="2200" dirty="0" smtClean="0">
                <a:latin typeface="Lucida Sans Unicode" pitchFamily="34" charset="0"/>
                <a:cs typeface="Lucida Sans Unicode" pitchFamily="34" charset="0"/>
              </a:rPr>
              <a:t>Influenced by  developer ( gregarious, self-deprecating, chain-smoking, whiskey-drinking Herb Kelleher)</a:t>
            </a:r>
          </a:p>
          <a:p>
            <a:pPr lvl="1">
              <a:spcBef>
                <a:spcPts val="0"/>
              </a:spcBef>
            </a:pPr>
            <a:r>
              <a:rPr lang="en-US" sz="2200" dirty="0" smtClean="0">
                <a:latin typeface="Lucida Sans Unicode" pitchFamily="34" charset="0"/>
                <a:cs typeface="Lucida Sans Unicode" pitchFamily="34" charset="0"/>
              </a:rPr>
              <a:t>Photos of most of company’s 35,000-plus employees cover the walls of its corporate headquarters in Dallas</a:t>
            </a:r>
          </a:p>
          <a:p>
            <a:pPr lvl="1">
              <a:spcBef>
                <a:spcPts val="0"/>
              </a:spcBef>
            </a:pPr>
            <a:r>
              <a:rPr lang="en-US" sz="2200" dirty="0" smtClean="0">
                <a:latin typeface="Lucida Sans Unicode" pitchFamily="34" charset="0"/>
                <a:cs typeface="Lucida Sans Unicode" pitchFamily="34" charset="0"/>
              </a:rPr>
              <a:t>A 100-member employee “Culture Committee” devises celebrations and incentives to keep Southwest Spirit alive</a:t>
            </a:r>
          </a:p>
          <a:p>
            <a:pPr>
              <a:spcBef>
                <a:spcPts val="1200"/>
              </a:spcBef>
            </a:pPr>
            <a:r>
              <a:rPr lang="en-US" sz="2400" dirty="0" smtClean="0">
                <a:latin typeface="Lucida Sans Unicode" pitchFamily="34" charset="0"/>
                <a:cs typeface="Lucida Sans Unicode" pitchFamily="34" charset="0"/>
              </a:rPr>
              <a:t>Google</a:t>
            </a:r>
          </a:p>
          <a:p>
            <a:pPr lvl="1">
              <a:spcBef>
                <a:spcPts val="0"/>
              </a:spcBef>
            </a:pPr>
            <a:r>
              <a:rPr lang="en-US" sz="2200" dirty="0" smtClean="0">
                <a:latin typeface="Lucida Sans Unicode" pitchFamily="34" charset="0"/>
                <a:cs typeface="Lucida Sans Unicode" pitchFamily="34" charset="0"/>
              </a:rPr>
              <a:t>founded in 1998 by two Stanford graduate students, Larry Page and Sergey </a:t>
            </a:r>
            <a:r>
              <a:rPr lang="en-US" sz="2200" dirty="0" err="1" smtClean="0">
                <a:latin typeface="Lucida Sans Unicode" pitchFamily="34" charset="0"/>
                <a:cs typeface="Lucida Sans Unicode" pitchFamily="34" charset="0"/>
              </a:rPr>
              <a:t>Brin</a:t>
            </a:r>
            <a:r>
              <a:rPr lang="en-US" sz="2200" dirty="0" smtClean="0">
                <a:latin typeface="Lucida Sans Unicode" pitchFamily="34" charset="0"/>
                <a:cs typeface="Lucida Sans Unicode" pitchFamily="34" charset="0"/>
              </a:rPr>
              <a:t>; Page and </a:t>
            </a:r>
            <a:r>
              <a:rPr lang="en-US" sz="2200" dirty="0" err="1" smtClean="0">
                <a:latin typeface="Lucida Sans Unicode" pitchFamily="34" charset="0"/>
                <a:cs typeface="Lucida Sans Unicode" pitchFamily="34" charset="0"/>
              </a:rPr>
              <a:t>Brin’s</a:t>
            </a:r>
            <a:r>
              <a:rPr lang="en-US" sz="2200" dirty="0" smtClean="0">
                <a:latin typeface="Lucida Sans Unicode" pitchFamily="34" charset="0"/>
                <a:cs typeface="Lucida Sans Unicode" pitchFamily="34" charset="0"/>
              </a:rPr>
              <a:t> outlook dominates “how things are done at Google” </a:t>
            </a:r>
          </a:p>
          <a:p>
            <a:pPr lvl="1">
              <a:spcBef>
                <a:spcPts val="0"/>
              </a:spcBef>
            </a:pPr>
            <a:r>
              <a:rPr lang="en-US" sz="2200" dirty="0" smtClean="0">
                <a:latin typeface="Lucida Sans Unicode" pitchFamily="34" charset="0"/>
                <a:cs typeface="Lucida Sans Unicode" pitchFamily="34" charset="0"/>
              </a:rPr>
              <a:t>Organized as a “flat” company with a small middle management and a hands-on upper management</a:t>
            </a:r>
          </a:p>
          <a:p>
            <a:pPr lvl="1">
              <a:spcBef>
                <a:spcPts val="0"/>
              </a:spcBef>
            </a:pPr>
            <a:r>
              <a:rPr lang="en-US" sz="2200" dirty="0" smtClean="0">
                <a:latin typeface="Lucida Sans Unicode" pitchFamily="34" charset="0"/>
                <a:cs typeface="Lucida Sans Unicode" pitchFamily="34" charset="0"/>
              </a:rPr>
              <a:t>core employees have autonomy, but work with a single unifying philosophy</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Homosexuality Worldwide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029200"/>
          </a:xfrm>
        </p:spPr>
        <p:txBody>
          <a:bodyPr>
            <a:normAutofit/>
          </a:bodyPr>
          <a:lstStyle/>
          <a:p>
            <a:pPr>
              <a:spcBef>
                <a:spcPts val="1200"/>
              </a:spcBef>
            </a:pPr>
            <a:r>
              <a:rPr lang="en-US" sz="2200" b="1" dirty="0" smtClean="0">
                <a:latin typeface="Lucida Sans Unicode" pitchFamily="34" charset="0"/>
                <a:cs typeface="Lucida Sans Unicode" pitchFamily="34" charset="0"/>
              </a:rPr>
              <a:t>Vocabulary </a:t>
            </a:r>
            <a:r>
              <a:rPr lang="en-US" sz="2200" dirty="0" smtClean="0">
                <a:latin typeface="Lucida Sans Unicode" pitchFamily="34" charset="0"/>
                <a:cs typeface="Lucida Sans Unicode" pitchFamily="34" charset="0"/>
              </a:rPr>
              <a:t>presents a challenge in studying homosexuality worldwide; in some non-Western cultures, men do not even regard sex with other men as sexual activity as by definition sex can only refer to relations with women </a:t>
            </a:r>
          </a:p>
          <a:p>
            <a:pPr>
              <a:spcBef>
                <a:spcPts val="1200"/>
              </a:spcBef>
            </a:pPr>
            <a:r>
              <a:rPr lang="en-US" sz="2200" dirty="0" smtClean="0">
                <a:latin typeface="Lucida Sans Unicode" pitchFamily="34" charset="0"/>
                <a:cs typeface="Lucida Sans Unicode" pitchFamily="34" charset="0"/>
              </a:rPr>
              <a:t>Some individuals may not accept the identity that their behavior would lead others to assume; even in Western countries some men who have sex with men do not accept an identity associated by others with that behavior </a:t>
            </a:r>
          </a:p>
          <a:p>
            <a:pPr>
              <a:spcBef>
                <a:spcPts val="1200"/>
              </a:spcBef>
            </a:pPr>
            <a:r>
              <a:rPr lang="en-US" sz="2200" dirty="0" smtClean="0">
                <a:latin typeface="Lucida Sans Unicode" pitchFamily="34" charset="0"/>
                <a:cs typeface="Lucida Sans Unicode" pitchFamily="34" charset="0"/>
              </a:rPr>
              <a:t>The label </a:t>
            </a:r>
            <a:r>
              <a:rPr lang="en-US" sz="2200" b="1" dirty="0" smtClean="0">
                <a:latin typeface="Lucida Sans Unicode" pitchFamily="34" charset="0"/>
                <a:cs typeface="Lucida Sans Unicode" pitchFamily="34" charset="0"/>
              </a:rPr>
              <a:t>gay </a:t>
            </a:r>
            <a:r>
              <a:rPr lang="en-US" sz="2200" dirty="0" smtClean="0">
                <a:latin typeface="Lucida Sans Unicode" pitchFamily="34" charset="0"/>
                <a:cs typeface="Lucida Sans Unicode" pitchFamily="34" charset="0"/>
              </a:rPr>
              <a:t>came to refer in a positive way to individuals who form primary emotional attachments to members of the same sex and who embody a way of being and a dedicated commitment to certain social or aesthetic values; one can be gay and not be sexual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Homosexuality Worldwide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752600"/>
            <a:ext cx="8991600" cy="5029200"/>
          </a:xfrm>
        </p:spPr>
        <p:txBody>
          <a:bodyPr>
            <a:normAutofit fontScale="92500" lnSpcReduction="10000"/>
          </a:bodyPr>
          <a:lstStyle/>
          <a:p>
            <a:pPr>
              <a:spcBef>
                <a:spcPts val="1200"/>
              </a:spcBef>
              <a:buNone/>
            </a:pPr>
            <a:r>
              <a:rPr lang="en-US" sz="2400" b="1" dirty="0" smtClean="0">
                <a:latin typeface="Lucida Sans Unicode" pitchFamily="34" charset="0"/>
                <a:cs typeface="Lucida Sans Unicode" pitchFamily="34" charset="0"/>
              </a:rPr>
              <a:t>Attitudes about Homosexuality</a:t>
            </a:r>
          </a:p>
          <a:p>
            <a:pPr>
              <a:spcBef>
                <a:spcPts val="1200"/>
              </a:spcBef>
            </a:pPr>
            <a:r>
              <a:rPr lang="en-US" sz="2200" dirty="0" smtClean="0">
                <a:latin typeface="Lucida Sans Unicode" pitchFamily="34" charset="0"/>
                <a:cs typeface="Lucida Sans Unicode" pitchFamily="34" charset="0"/>
              </a:rPr>
              <a:t>A clear majority in the European Union believe that homosexuality should be accepted; opinions are generally positive in North America and Latin America; attitudes are negative in Africa, Asia</a:t>
            </a:r>
          </a:p>
          <a:p>
            <a:pPr>
              <a:spcBef>
                <a:spcPts val="1200"/>
              </a:spcBef>
            </a:pPr>
            <a:r>
              <a:rPr lang="en-US" sz="2200" dirty="0" smtClean="0">
                <a:latin typeface="Lucida Sans Unicode" pitchFamily="34" charset="0"/>
                <a:cs typeface="Lucida Sans Unicode" pitchFamily="34" charset="0"/>
              </a:rPr>
              <a:t>A strong relationship between a country’s religiosity and opinions about homosexuality </a:t>
            </a:r>
          </a:p>
          <a:p>
            <a:pPr>
              <a:spcBef>
                <a:spcPts val="1200"/>
              </a:spcBef>
              <a:buNone/>
            </a:pPr>
            <a:r>
              <a:rPr lang="en-US" sz="2400" b="1" dirty="0" smtClean="0">
                <a:latin typeface="Lucida Sans Unicode" pitchFamily="34" charset="0"/>
                <a:cs typeface="Lucida Sans Unicode" pitchFamily="34" charset="0"/>
              </a:rPr>
              <a:t>Cultural Bases for Attitudes</a:t>
            </a:r>
          </a:p>
          <a:p>
            <a:pPr>
              <a:spcBef>
                <a:spcPts val="1200"/>
              </a:spcBef>
            </a:pPr>
            <a:r>
              <a:rPr lang="en-US" sz="2400" dirty="0" smtClean="0">
                <a:latin typeface="Lucida Sans Unicode" pitchFamily="34" charset="0"/>
                <a:cs typeface="Lucida Sans Unicode" pitchFamily="34" charset="0"/>
              </a:rPr>
              <a:t>Hofstede (1998): masculinity cultural dimension is negatively related to  acceptance of homosexuality</a:t>
            </a:r>
          </a:p>
          <a:p>
            <a:pPr>
              <a:spcBef>
                <a:spcPts val="1200"/>
              </a:spcBef>
            </a:pPr>
            <a:r>
              <a:rPr lang="en-US" sz="2400" b="1" dirty="0" smtClean="0">
                <a:latin typeface="Lucida Sans Unicode" pitchFamily="34" charset="0"/>
                <a:cs typeface="Lucida Sans Unicode" pitchFamily="34" charset="0"/>
              </a:rPr>
              <a:t>Homophobia</a:t>
            </a:r>
            <a:r>
              <a:rPr lang="en-US" sz="2400" dirty="0" smtClean="0">
                <a:latin typeface="Lucida Sans Unicode" pitchFamily="34" charset="0"/>
                <a:cs typeface="Lucida Sans Unicode" pitchFamily="34" charset="0"/>
              </a:rPr>
              <a:t> = irrational fear of gay men and lesbians; </a:t>
            </a:r>
            <a:r>
              <a:rPr lang="en-US" sz="2400" b="1" dirty="0" smtClean="0">
                <a:latin typeface="Lucida Sans Unicode" pitchFamily="34" charset="0"/>
                <a:cs typeface="Lucida Sans Unicode" pitchFamily="34" charset="0"/>
              </a:rPr>
              <a:t>heterosexism</a:t>
            </a:r>
            <a:r>
              <a:rPr lang="en-US" sz="2400" dirty="0" smtClean="0">
                <a:latin typeface="Lucida Sans Unicode" pitchFamily="34" charset="0"/>
                <a:cs typeface="Lucida Sans Unicode" pitchFamily="34" charset="0"/>
              </a:rPr>
              <a:t> =  assumption that the world is and must be heterosexual; </a:t>
            </a:r>
            <a:r>
              <a:rPr lang="en-US" sz="2400" b="1" dirty="0" smtClean="0">
                <a:latin typeface="Lucida Sans Unicode" pitchFamily="34" charset="0"/>
                <a:cs typeface="Lucida Sans Unicode" pitchFamily="34" charset="0"/>
              </a:rPr>
              <a:t>patriarchy</a:t>
            </a:r>
            <a:r>
              <a:rPr lang="en-US" sz="2400" dirty="0" smtClean="0">
                <a:latin typeface="Lucida Sans Unicode" pitchFamily="34" charset="0"/>
                <a:cs typeface="Lucida Sans Unicode" pitchFamily="34" charset="0"/>
              </a:rPr>
              <a:t> =  enforced belief in heterosexual male dominance and control</a:t>
            </a:r>
            <a:endParaRPr lang="en-US" sz="22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200" b="1" dirty="0" smtClean="0">
                <a:latin typeface="Lucida Sans Unicode" pitchFamily="34" charset="0"/>
                <a:cs typeface="Lucida Sans Unicode" pitchFamily="34" charset="0"/>
              </a:rPr>
              <a:t>Sexual Orientation as Basis for Subgroups</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9067800" cy="5029200"/>
          </a:xfrm>
        </p:spPr>
        <p:txBody>
          <a:bodyPr>
            <a:noAutofit/>
          </a:bodyPr>
          <a:lstStyle/>
          <a:p>
            <a:pPr>
              <a:spcBef>
                <a:spcPts val="1200"/>
              </a:spcBef>
            </a:pPr>
            <a:r>
              <a:rPr lang="en-US" sz="2200" b="1" dirty="0" smtClean="0">
                <a:latin typeface="Lucida Sans Unicode" pitchFamily="34" charset="0"/>
                <a:cs typeface="Lucida Sans Unicode" pitchFamily="34" charset="0"/>
              </a:rPr>
              <a:t>Othering</a:t>
            </a:r>
            <a:r>
              <a:rPr lang="en-US" sz="2200" dirty="0" smtClean="0">
                <a:latin typeface="Lucida Sans Unicode" pitchFamily="34" charset="0"/>
                <a:cs typeface="Lucida Sans Unicode" pitchFamily="34" charset="0"/>
              </a:rPr>
              <a:t> applies to subgroups and subcultures</a:t>
            </a:r>
          </a:p>
          <a:p>
            <a:pPr>
              <a:spcBef>
                <a:spcPts val="1200"/>
              </a:spcBef>
            </a:pPr>
            <a:r>
              <a:rPr lang="en-US" sz="2200" dirty="0" smtClean="0">
                <a:latin typeface="Lucida Sans Unicode" pitchFamily="34" charset="0"/>
                <a:cs typeface="Lucida Sans Unicode" pitchFamily="34" charset="0"/>
              </a:rPr>
              <a:t>The language people use to describe their and others’ gender identity and sexual orientation varies widely by location and over time</a:t>
            </a:r>
          </a:p>
          <a:p>
            <a:pPr lvl="1">
              <a:spcBef>
                <a:spcPts val="0"/>
              </a:spcBef>
            </a:pPr>
            <a:r>
              <a:rPr lang="en-US" sz="2000" dirty="0" smtClean="0">
                <a:latin typeface="Lucida Sans Unicode" pitchFamily="34" charset="0"/>
                <a:cs typeface="Lucida Sans Unicode" pitchFamily="34" charset="0"/>
              </a:rPr>
              <a:t>The gay liberation movement: it became “OK to be gay”</a:t>
            </a:r>
          </a:p>
          <a:p>
            <a:pPr lvl="1">
              <a:spcBef>
                <a:spcPts val="0"/>
              </a:spcBef>
            </a:pPr>
            <a:r>
              <a:rPr lang="en-US" sz="2000" dirty="0" smtClean="0">
                <a:latin typeface="Lucida Sans Unicode" pitchFamily="34" charset="0"/>
                <a:cs typeface="Lucida Sans Unicode" pitchFamily="34" charset="0"/>
              </a:rPr>
              <a:t>The words </a:t>
            </a:r>
            <a:r>
              <a:rPr lang="en-US" sz="2000" i="1" dirty="0" smtClean="0">
                <a:latin typeface="Lucida Sans Unicode" pitchFamily="34" charset="0"/>
                <a:cs typeface="Lucida Sans Unicode" pitchFamily="34" charset="0"/>
              </a:rPr>
              <a:t>dyke and faggot </a:t>
            </a:r>
            <a:r>
              <a:rPr lang="en-US" sz="2000" dirty="0" smtClean="0">
                <a:latin typeface="Lucida Sans Unicode" pitchFamily="34" charset="0"/>
                <a:cs typeface="Lucida Sans Unicode" pitchFamily="34" charset="0"/>
              </a:rPr>
              <a:t>became symbols of gay pride</a:t>
            </a:r>
          </a:p>
          <a:p>
            <a:pPr lvl="1">
              <a:spcBef>
                <a:spcPts val="0"/>
              </a:spcBef>
            </a:pPr>
            <a:r>
              <a:rPr lang="en-US" sz="2000" dirty="0" smtClean="0">
                <a:latin typeface="Lucida Sans Unicode" pitchFamily="34" charset="0"/>
                <a:cs typeface="Lucida Sans Unicode" pitchFamily="34" charset="0"/>
              </a:rPr>
              <a:t>The word </a:t>
            </a:r>
            <a:r>
              <a:rPr lang="en-US" sz="2000" i="1" dirty="0" smtClean="0">
                <a:latin typeface="Lucida Sans Unicode" pitchFamily="34" charset="0"/>
                <a:cs typeface="Lucida Sans Unicode" pitchFamily="34" charset="0"/>
              </a:rPr>
              <a:t>lesbian</a:t>
            </a:r>
            <a:r>
              <a:rPr lang="en-US" sz="2000" dirty="0" smtClean="0">
                <a:latin typeface="Lucida Sans Unicode" pitchFamily="34" charset="0"/>
                <a:cs typeface="Lucida Sans Unicode" pitchFamily="34" charset="0"/>
              </a:rPr>
              <a:t> changed from medical word to label of pride</a:t>
            </a:r>
          </a:p>
          <a:p>
            <a:pPr lvl="1">
              <a:spcBef>
                <a:spcPts val="0"/>
              </a:spcBef>
            </a:pPr>
            <a:r>
              <a:rPr lang="en-US" sz="2000" i="1" dirty="0" smtClean="0">
                <a:latin typeface="Lucida Sans Unicode" pitchFamily="34" charset="0"/>
                <a:cs typeface="Lucida Sans Unicode" pitchFamily="34" charset="0"/>
              </a:rPr>
              <a:t>Queer Nation </a:t>
            </a:r>
            <a:r>
              <a:rPr lang="en-US" sz="2000" dirty="0" smtClean="0">
                <a:latin typeface="Lucida Sans Unicode" pitchFamily="34" charset="0"/>
                <a:cs typeface="Lucida Sans Unicode" pitchFamily="34" charset="0"/>
              </a:rPr>
              <a:t>chant: “We’re here, we’re queer, we’re fabulous—get used to it”</a:t>
            </a:r>
          </a:p>
          <a:p>
            <a:r>
              <a:rPr lang="en-US" sz="2200" dirty="0" smtClean="0">
                <a:latin typeface="Lucida Sans Unicode" pitchFamily="34" charset="0"/>
                <a:cs typeface="Lucida Sans Unicode" pitchFamily="34" charset="0"/>
              </a:rPr>
              <a:t>As word symbols are given positive meanings,                    nonverbal symbols facilitate group identification                       (pink triangle - Hitler’s concentration camps to                   label homosexuals – label of pride)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6" name="Picture 5" descr="270px-Pink_triangle_svg.jpg"/>
          <p:cNvPicPr>
            <a:picLocks noChangeAspect="1"/>
          </p:cNvPicPr>
          <p:nvPr/>
        </p:nvPicPr>
        <p:blipFill>
          <a:blip r:embed="rId2" cstate="print"/>
          <a:stretch>
            <a:fillRect/>
          </a:stretch>
        </p:blipFill>
        <p:spPr>
          <a:xfrm>
            <a:off x="7239000" y="4724400"/>
            <a:ext cx="1714500" cy="1524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200" b="1" dirty="0" smtClean="0">
                <a:latin typeface="Lucida Sans Unicode" pitchFamily="34" charset="0"/>
                <a:cs typeface="Lucida Sans Unicode" pitchFamily="34" charset="0"/>
              </a:rPr>
              <a:t>Sexual Orientation as Basis for Subgroups</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828800"/>
            <a:ext cx="8991600" cy="4876800"/>
          </a:xfrm>
        </p:spPr>
        <p:txBody>
          <a:bodyPr>
            <a:normAutofit/>
          </a:bodyPr>
          <a:lstStyle/>
          <a:p>
            <a:pPr>
              <a:spcBef>
                <a:spcPts val="1200"/>
              </a:spcBef>
            </a:pPr>
            <a:r>
              <a:rPr lang="en-US" sz="2200" dirty="0" smtClean="0">
                <a:latin typeface="Lucida Sans Unicode" pitchFamily="34" charset="0"/>
                <a:cs typeface="Lucida Sans Unicode" pitchFamily="34" charset="0"/>
              </a:rPr>
              <a:t>Among the consequences of othering are the potential for emotional and physical harm to those being labeled</a:t>
            </a:r>
          </a:p>
          <a:p>
            <a:pPr>
              <a:spcBef>
                <a:spcPts val="1200"/>
              </a:spcBef>
            </a:pPr>
            <a:r>
              <a:rPr lang="en-US" sz="2200" dirty="0" smtClean="0">
                <a:latin typeface="Lucida Sans Unicode" pitchFamily="34" charset="0"/>
                <a:cs typeface="Lucida Sans Unicode" pitchFamily="34" charset="0"/>
              </a:rPr>
              <a:t>Stereotypical media portrayals of gay men and lesbians have  resulted in a nationwide rise in hate crimes against gay individuals: harassment, vandalism, assault, and police abuse, discrimination in employment</a:t>
            </a:r>
          </a:p>
          <a:p>
            <a:pPr>
              <a:spcBef>
                <a:spcPts val="1200"/>
              </a:spcBef>
            </a:pPr>
            <a:r>
              <a:rPr lang="en-US" sz="2200" dirty="0" smtClean="0">
                <a:latin typeface="Lucida Sans Unicode" pitchFamily="34" charset="0"/>
                <a:cs typeface="Lucida Sans Unicode" pitchFamily="34" charset="0"/>
              </a:rPr>
              <a:t>In countries with greater acceptance of homosexuality, traditional and social media can reinforce subgroup identity</a:t>
            </a:r>
          </a:p>
          <a:p>
            <a:pPr>
              <a:spcBef>
                <a:spcPts val="1200"/>
              </a:spcBef>
            </a:pPr>
            <a:r>
              <a:rPr lang="en-US" sz="2200" dirty="0" smtClean="0">
                <a:latin typeface="Lucida Sans Unicode" pitchFamily="34" charset="0"/>
                <a:cs typeface="Lucida Sans Unicode" pitchFamily="34" charset="0"/>
              </a:rPr>
              <a:t>Rejecting all labels: non-White, non-middle-class lesbians and gay men and people of sexualities of all kinds began to challenge the idea of a single gay/lesbian identity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Separation, Assimilation, Integration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91600" cy="5181600"/>
          </a:xfrm>
        </p:spPr>
        <p:txBody>
          <a:bodyPr>
            <a:normAutofit lnSpcReduction="10000"/>
          </a:bodyPr>
          <a:lstStyle/>
          <a:p>
            <a:pPr>
              <a:spcBef>
                <a:spcPts val="1200"/>
              </a:spcBef>
            </a:pPr>
            <a:r>
              <a:rPr lang="en-US" sz="2400" dirty="0" smtClean="0">
                <a:latin typeface="Lucida Sans Unicode" pitchFamily="34" charset="0"/>
                <a:cs typeface="Lucida Sans Unicode" pitchFamily="34" charset="0"/>
              </a:rPr>
              <a:t>Evidence of separate status: strong argot (“</a:t>
            </a:r>
            <a:r>
              <a:rPr lang="en-US" sz="2400" dirty="0" err="1" smtClean="0">
                <a:latin typeface="Lucida Sans Unicode" pitchFamily="34" charset="0"/>
                <a:cs typeface="Lucida Sans Unicode" pitchFamily="34" charset="0"/>
              </a:rPr>
              <a:t>gayspeak</a:t>
            </a:r>
            <a:r>
              <a:rPr lang="en-US" sz="2400" dirty="0" smtClean="0">
                <a:latin typeface="Lucida Sans Unicode" pitchFamily="34" charset="0"/>
                <a:cs typeface="Lucida Sans Unicode" pitchFamily="34" charset="0"/>
              </a:rPr>
              <a:t>”), hidden identity (coming out)</a:t>
            </a:r>
          </a:p>
          <a:p>
            <a:pPr>
              <a:spcBef>
                <a:spcPts val="1200"/>
              </a:spcBef>
            </a:pPr>
            <a:r>
              <a:rPr lang="en-US" sz="2400" dirty="0" err="1" smtClean="0">
                <a:latin typeface="Lucida Sans Unicode" pitchFamily="34" charset="0"/>
                <a:cs typeface="Lucida Sans Unicode" pitchFamily="34" charset="0"/>
              </a:rPr>
              <a:t>Rotello</a:t>
            </a:r>
            <a:r>
              <a:rPr lang="en-US" sz="2400" dirty="0" smtClean="0">
                <a:latin typeface="Lucida Sans Unicode" pitchFamily="34" charset="0"/>
                <a:cs typeface="Lucida Sans Unicode" pitchFamily="34" charset="0"/>
              </a:rPr>
              <a:t> (1998); cultural separation occurs only when society stigmatizes a group; as long as society in some way stigmatizes gay men and lesbians, a separate culture will exist</a:t>
            </a:r>
          </a:p>
          <a:p>
            <a:pPr>
              <a:spcBef>
                <a:spcPts val="1200"/>
              </a:spcBef>
            </a:pPr>
            <a:r>
              <a:rPr lang="en-US" sz="2400" dirty="0" smtClean="0">
                <a:latin typeface="Lucida Sans Unicode" pitchFamily="34" charset="0"/>
                <a:cs typeface="Lucida Sans Unicode" pitchFamily="34" charset="0"/>
              </a:rPr>
              <a:t>Harris (1997): if gay men and lesbians become too mainstream, what it means to be gay will be lost; rather than assimilation, gays focus on integration, acceptance for people as they are</a:t>
            </a:r>
          </a:p>
          <a:p>
            <a:pPr>
              <a:spcBef>
                <a:spcPts val="1200"/>
              </a:spcBef>
            </a:pPr>
            <a:r>
              <a:rPr lang="en-US" sz="2400" dirty="0" smtClean="0">
                <a:latin typeface="Lucida Sans Unicode" pitchFamily="34" charset="0"/>
                <a:cs typeface="Lucida Sans Unicode" pitchFamily="34" charset="0"/>
              </a:rPr>
              <a:t>Media and assimilation: the lesbian, gay, bisexual, and transgender community is more active on social networks than </a:t>
            </a:r>
            <a:r>
              <a:rPr lang="en-US" sz="2400" dirty="0" err="1" smtClean="0">
                <a:latin typeface="Lucida Sans Unicode" pitchFamily="34" charset="0"/>
                <a:cs typeface="Lucida Sans Unicode" pitchFamily="34" charset="0"/>
              </a:rPr>
              <a:t>nongays</a:t>
            </a:r>
            <a:r>
              <a:rPr lang="en-US" sz="2400" dirty="0" smtClean="0">
                <a:latin typeface="Lucida Sans Unicode" pitchFamily="34" charset="0"/>
                <a:cs typeface="Lucida Sans Unicode" pitchFamily="34" charset="0"/>
              </a:rPr>
              <a:t> and </a:t>
            </a:r>
            <a:r>
              <a:rPr lang="en-US" sz="2400" dirty="0" err="1" smtClean="0">
                <a:latin typeface="Lucida Sans Unicode" pitchFamily="34" charset="0"/>
                <a:cs typeface="Lucida Sans Unicode" pitchFamily="34" charset="0"/>
              </a:rPr>
              <a:t>nonlesbians</a:t>
            </a:r>
            <a:r>
              <a:rPr lang="en-US" sz="2400" dirty="0" smtClean="0">
                <a:latin typeface="Lucida Sans Unicode" pitchFamily="34" charset="0"/>
                <a:cs typeface="Lucida Sans Unicode" pitchFamily="34" charset="0"/>
              </a:rPr>
              <a:t> </a:t>
            </a:r>
          </a:p>
          <a:p>
            <a:pPr>
              <a:spcBef>
                <a:spcPts val="1200"/>
              </a:spcBef>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838200"/>
            <a:ext cx="9144000" cy="685800"/>
          </a:xfrm>
        </p:spPr>
        <p:txBody>
          <a:bodyPr>
            <a:normAutofit fontScale="90000"/>
          </a:bodyPr>
          <a:lstStyle/>
          <a:p>
            <a:r>
              <a:rPr lang="en-US" sz="4400" dirty="0" smtClean="0">
                <a:latin typeface="Lucida Sans Unicode" pitchFamily="34" charset="0"/>
              </a:rPr>
              <a:t/>
            </a:r>
            <a:br>
              <a:rPr lang="en-US" sz="4400" dirty="0" smtClean="0">
                <a:latin typeface="Lucida Sans Unicode" pitchFamily="34" charset="0"/>
              </a:rPr>
            </a:br>
            <a:r>
              <a:rPr lang="en-US" sz="4000" b="1" dirty="0" smtClean="0">
                <a:latin typeface="Lucida Sans Unicode" pitchFamily="34" charset="0"/>
              </a:rPr>
              <a:t>Let’s Discuss!</a:t>
            </a:r>
            <a:r>
              <a:rPr lang="en-US" sz="4000" dirty="0" smtClean="0">
                <a:latin typeface="Lucida Sans Unicode" pitchFamily="34" charset="0"/>
              </a:rPr>
              <a:t/>
            </a:r>
            <a:br>
              <a:rPr lang="en-US" sz="4000" dirty="0" smtClean="0">
                <a:latin typeface="Lucida Sans Unicode" pitchFamily="34" charset="0"/>
              </a:rPr>
            </a:br>
            <a:endParaRPr lang="en-US" sz="4000" dirty="0"/>
          </a:p>
        </p:txBody>
      </p:sp>
      <p:sp>
        <p:nvSpPr>
          <p:cNvPr id="9" name="Content Placeholder 1"/>
          <p:cNvSpPr>
            <a:spLocks noGrp="1"/>
          </p:cNvSpPr>
          <p:nvPr>
            <p:ph idx="1"/>
          </p:nvPr>
        </p:nvSpPr>
        <p:spPr>
          <a:xfrm>
            <a:off x="152400" y="1524000"/>
            <a:ext cx="8991600" cy="5105400"/>
          </a:xfrm>
        </p:spPr>
        <p:txBody>
          <a:bodyPr>
            <a:noAutofit/>
          </a:bodyPr>
          <a:lstStyle/>
          <a:p>
            <a:r>
              <a:rPr lang="en-US" sz="2400" dirty="0" smtClean="0">
                <a:latin typeface="Lucida Sans Unicode" pitchFamily="34" charset="0"/>
                <a:cs typeface="Lucida Sans Unicode" pitchFamily="34" charset="0"/>
              </a:rPr>
              <a:t>Describe a subgroup you have identified with in terms of its argot, media use, and values</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Should corporations that want to build a strong corporate culture require employees to wear uniforms and use a corporate vocabulary? What if employees object for reasonable personal reasons?</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Should Western countries pressure African countries to repeal laws against homosexuality?</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How will social media be used by subgroups? </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66800"/>
            <a:ext cx="8458200" cy="503238"/>
          </a:xfrm>
        </p:spPr>
        <p:txBody>
          <a:bodyPr>
            <a:noAutofit/>
          </a:bodyPr>
          <a:lstStyle/>
          <a:p>
            <a:r>
              <a:rPr lang="en-US" sz="3600" b="1" dirty="0">
                <a:latin typeface="Lucida Sans Unicode" pitchFamily="34" charset="0"/>
                <a:cs typeface="Lucida Sans Unicode" pitchFamily="34" charset="0"/>
              </a:rPr>
              <a:t>What will you learn</a:t>
            </a:r>
            <a:r>
              <a:rPr lang="en-US" sz="3600" b="1" dirty="0" smtClean="0">
                <a:latin typeface="Lucida Sans Unicode" pitchFamily="34" charset="0"/>
                <a:cs typeface="Lucida Sans Unicode" pitchFamily="34" charset="0"/>
              </a:rPr>
              <a: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228600" y="1981200"/>
            <a:ext cx="8915400" cy="4876800"/>
          </a:xfrm>
        </p:spPr>
        <p:txBody>
          <a:bodyPr>
            <a:normAutofit/>
          </a:bodyPr>
          <a:lstStyle/>
          <a:p>
            <a:pPr lvl="0"/>
            <a:r>
              <a:rPr lang="en-US" sz="2400" dirty="0" smtClean="0">
                <a:latin typeface="Lucida Sans Unicode" pitchFamily="34" charset="0"/>
                <a:cs typeface="Lucida Sans Unicode" pitchFamily="34" charset="0"/>
              </a:rPr>
              <a:t>How do subgroups use language and how does subgroup argot impact subgroup identity?</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How do subgroups use media and how does this usage mark subgroup values?</a:t>
            </a:r>
          </a:p>
          <a:p>
            <a:pPr lvl="0">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What are some notable example of subgroups?</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How has sexual orientation become a basis for subgroups?</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66800"/>
            <a:ext cx="8458200" cy="503238"/>
          </a:xfrm>
        </p:spPr>
        <p:txBody>
          <a:bodyPr>
            <a:noAutofit/>
          </a:bodyPr>
          <a:lstStyle/>
          <a:p>
            <a:r>
              <a:rPr lang="en-US" sz="3600" b="1" dirty="0" smtClean="0">
                <a:latin typeface="Lucida Sans Unicode" pitchFamily="34" charset="0"/>
                <a:cs typeface="Lucida Sans Unicode" pitchFamily="34" charset="0"/>
              </a:rPr>
              <a:t>Subgroups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15400" cy="5181600"/>
          </a:xfrm>
        </p:spPr>
        <p:txBody>
          <a:bodyPr>
            <a:normAutofit/>
          </a:bodyPr>
          <a:lstStyle/>
          <a:p>
            <a:pPr>
              <a:spcBef>
                <a:spcPts val="1200"/>
              </a:spcBef>
            </a:pPr>
            <a:r>
              <a:rPr lang="en-US" sz="2400" dirty="0" smtClean="0">
                <a:latin typeface="Lucida Sans Unicode" pitchFamily="34" charset="0"/>
                <a:cs typeface="Lucida Sans Unicode" pitchFamily="34" charset="0"/>
              </a:rPr>
              <a:t>Subgroups do not involve the same large numbers of people as cultures, and are not necessarily thought of as transmitting patterns of behavior over generations in the same way as cultures </a:t>
            </a:r>
          </a:p>
          <a:p>
            <a:pPr>
              <a:spcBef>
                <a:spcPts val="1200"/>
              </a:spcBef>
            </a:pPr>
            <a:r>
              <a:rPr lang="en-US" sz="2400" dirty="0" smtClean="0">
                <a:latin typeface="Lucida Sans Unicode" pitchFamily="34" charset="0"/>
                <a:cs typeface="Lucida Sans Unicode" pitchFamily="34" charset="0"/>
              </a:rPr>
              <a:t>Yet subgroups, characterized by an identifiable distinction and shared interests, have similar communication dynamics as cultures </a:t>
            </a:r>
          </a:p>
          <a:p>
            <a:pPr>
              <a:spcBef>
                <a:spcPts val="1200"/>
              </a:spcBef>
            </a:pPr>
            <a:r>
              <a:rPr lang="en-US" sz="2400" dirty="0" smtClean="0">
                <a:latin typeface="Lucida Sans Unicode" pitchFamily="34" charset="0"/>
                <a:cs typeface="Lucida Sans Unicode" pitchFamily="34" charset="0"/>
              </a:rPr>
              <a:t>Existing within cultures, subgroups share forms of language, media, and values, and do provide members with patterns of behavior</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pic>
        <p:nvPicPr>
          <p:cNvPr id="5" name="Picture 4" descr="Doctor%20picture%20drawing%20stethoscope.gif"/>
          <p:cNvPicPr>
            <a:picLocks noChangeAspect="1"/>
          </p:cNvPicPr>
          <p:nvPr/>
        </p:nvPicPr>
        <p:blipFill>
          <a:blip r:embed="rId2" cstate="print"/>
          <a:stretch>
            <a:fillRect/>
          </a:stretch>
        </p:blipFill>
        <p:spPr>
          <a:xfrm>
            <a:off x="7617032" y="2895600"/>
            <a:ext cx="1526967" cy="1557286"/>
          </a:xfrm>
          <a:prstGeom prst="rect">
            <a:avLst/>
          </a:prstGeom>
        </p:spPr>
      </p:pic>
      <p:pic>
        <p:nvPicPr>
          <p:cNvPr id="6" name="Picture 5" descr="lawyer_jax.jpg"/>
          <p:cNvPicPr>
            <a:picLocks noChangeAspect="1"/>
          </p:cNvPicPr>
          <p:nvPr/>
        </p:nvPicPr>
        <p:blipFill>
          <a:blip r:embed="rId3" cstate="print"/>
          <a:stretch>
            <a:fillRect/>
          </a:stretch>
        </p:blipFill>
        <p:spPr>
          <a:xfrm>
            <a:off x="4648200" y="5410200"/>
            <a:ext cx="1447800" cy="14478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Argot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676400"/>
            <a:ext cx="8991600" cy="5029200"/>
          </a:xfrm>
        </p:spPr>
        <p:txBody>
          <a:bodyPr>
            <a:normAutofit/>
          </a:bodyPr>
          <a:lstStyle/>
          <a:p>
            <a:pPr>
              <a:spcBef>
                <a:spcPts val="1200"/>
              </a:spcBef>
            </a:pPr>
            <a:r>
              <a:rPr lang="en-US" sz="2400" dirty="0" smtClean="0">
                <a:latin typeface="Lucida Sans Unicode" pitchFamily="34" charset="0"/>
                <a:cs typeface="Lucida Sans Unicode" pitchFamily="34" charset="0"/>
              </a:rPr>
              <a:t>Language provides the conceptual categories that influence how its speakers’ perceptions are encoded and stored; for a subgroup, a specialized vocabulary identifies it and establishes its boundaries  </a:t>
            </a:r>
          </a:p>
          <a:p>
            <a:pPr>
              <a:spcBef>
                <a:spcPts val="1200"/>
              </a:spcBef>
            </a:pPr>
            <a:r>
              <a:rPr lang="en-US" sz="2200" b="1" dirty="0" smtClean="0">
                <a:latin typeface="Lucida Sans Unicode" pitchFamily="34" charset="0"/>
                <a:cs typeface="Lucida Sans Unicode" pitchFamily="34" charset="0"/>
              </a:rPr>
              <a:t>Argot:</a:t>
            </a:r>
            <a:r>
              <a:rPr lang="en-US" sz="2200" dirty="0" smtClean="0">
                <a:latin typeface="Lucida Sans Unicode" pitchFamily="34" charset="0"/>
                <a:cs typeface="Lucida Sans Unicode" pitchFamily="34" charset="0"/>
              </a:rPr>
              <a:t> specialized language of subgroups; also called jargon, cant, and slang</a:t>
            </a:r>
          </a:p>
          <a:p>
            <a:pPr lvl="1">
              <a:spcBef>
                <a:spcPts val="1200"/>
              </a:spcBef>
            </a:pPr>
            <a:r>
              <a:rPr lang="en-US" sz="2000" b="1" dirty="0" smtClean="0">
                <a:latin typeface="Lucida Sans Unicode" pitchFamily="34" charset="0"/>
                <a:cs typeface="Lucida Sans Unicode" pitchFamily="34" charset="0"/>
              </a:rPr>
              <a:t>Jargon:</a:t>
            </a:r>
            <a:r>
              <a:rPr lang="en-US" sz="2000" dirty="0" smtClean="0">
                <a:latin typeface="Lucida Sans Unicode" pitchFamily="34" charset="0"/>
                <a:cs typeface="Lucida Sans Unicode" pitchFamily="34" charset="0"/>
              </a:rPr>
              <a:t> technical language of professional groups</a:t>
            </a:r>
          </a:p>
          <a:p>
            <a:pPr lvl="1">
              <a:spcBef>
                <a:spcPts val="1200"/>
              </a:spcBef>
            </a:pPr>
            <a:r>
              <a:rPr lang="en-US" sz="2000" b="1" dirty="0" smtClean="0">
                <a:latin typeface="Lucida Sans Unicode" pitchFamily="34" charset="0"/>
                <a:cs typeface="Lucida Sans Unicode" pitchFamily="34" charset="0"/>
              </a:rPr>
              <a:t>Cant</a:t>
            </a:r>
            <a:r>
              <a:rPr lang="en-US" sz="2000" dirty="0" smtClean="0">
                <a:latin typeface="Lucida Sans Unicode" pitchFamily="34" charset="0"/>
                <a:cs typeface="Lucida Sans Unicode" pitchFamily="34" charset="0"/>
              </a:rPr>
              <a:t>: specialized language of nonprofessional groups</a:t>
            </a:r>
          </a:p>
          <a:p>
            <a:pPr lvl="1">
              <a:spcBef>
                <a:spcPts val="1200"/>
              </a:spcBef>
            </a:pPr>
            <a:r>
              <a:rPr lang="en-US" sz="2000" b="1" dirty="0" smtClean="0">
                <a:latin typeface="Lucida Sans Unicode" pitchFamily="34" charset="0"/>
                <a:cs typeface="Lucida Sans Unicode" pitchFamily="34" charset="0"/>
              </a:rPr>
              <a:t>Slang:</a:t>
            </a:r>
            <a:r>
              <a:rPr lang="en-US" sz="2000" dirty="0" smtClean="0">
                <a:latin typeface="Lucida Sans Unicode" pitchFamily="34" charset="0"/>
                <a:cs typeface="Lucida Sans Unicode" pitchFamily="34" charset="0"/>
              </a:rPr>
              <a:t> the specialized languages of stigmatized groups</a:t>
            </a:r>
          </a:p>
          <a:p>
            <a:pPr>
              <a:spcBef>
                <a:spcPts val="1200"/>
              </a:spcBef>
            </a:pPr>
            <a:r>
              <a:rPr lang="en-US" sz="2200" dirty="0" smtClean="0">
                <a:latin typeface="Lucida Sans Unicode" pitchFamily="34" charset="0"/>
                <a:cs typeface="Lucida Sans Unicode" pitchFamily="34" charset="0"/>
              </a:rPr>
              <a:t>Argot has specific, unambiguous meaning for a subgroup</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Argot and Subgroup Identity</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105400"/>
          </a:xfrm>
        </p:spPr>
        <p:txBody>
          <a:bodyPr>
            <a:normAutofit fontScale="92500"/>
          </a:bodyPr>
          <a:lstStyle/>
          <a:p>
            <a:pPr>
              <a:spcBef>
                <a:spcPts val="1200"/>
              </a:spcBef>
            </a:pPr>
            <a:r>
              <a:rPr lang="en-US" sz="2400" dirty="0" smtClean="0">
                <a:latin typeface="Lucida Sans Unicode" pitchFamily="34" charset="0"/>
                <a:cs typeface="Lucida Sans Unicode" pitchFamily="34" charset="0"/>
              </a:rPr>
              <a:t>The study of argot originated with the work of David Maurer in the 1930s; before his work, observations of nonstandard language were limited to the study of regional dialects</a:t>
            </a:r>
          </a:p>
          <a:p>
            <a:pPr>
              <a:spcBef>
                <a:spcPts val="1200"/>
              </a:spcBef>
            </a:pPr>
            <a:r>
              <a:rPr lang="en-US" sz="2400" dirty="0" smtClean="0">
                <a:latin typeface="Lucida Sans Unicode" pitchFamily="34" charset="0"/>
                <a:cs typeface="Lucida Sans Unicode" pitchFamily="34" charset="0"/>
              </a:rPr>
              <a:t>Maurer, who had studied Sapir’s work, showed that individual criminals were not abnormalities but fully integrated and well-adjusted members of a subgroup</a:t>
            </a:r>
          </a:p>
          <a:p>
            <a:pPr>
              <a:spcBef>
                <a:spcPts val="1200"/>
              </a:spcBef>
            </a:pPr>
            <a:r>
              <a:rPr lang="en-US" sz="2400" dirty="0" smtClean="0">
                <a:latin typeface="Lucida Sans Unicode" pitchFamily="34" charset="0"/>
                <a:cs typeface="Lucida Sans Unicode" pitchFamily="34" charset="0"/>
              </a:rPr>
              <a:t>Maurer’s studies demonstrate that membership in the subgroup provides an identity and that the key to developing and understanding that identity is its language</a:t>
            </a:r>
          </a:p>
          <a:p>
            <a:pPr>
              <a:spcBef>
                <a:spcPts val="1200"/>
              </a:spcBef>
            </a:pPr>
            <a:r>
              <a:rPr lang="en-US" sz="2400" dirty="0" smtClean="0">
                <a:latin typeface="Lucida Sans Unicode" pitchFamily="34" charset="0"/>
                <a:cs typeface="Lucida Sans Unicode" pitchFamily="34" charset="0"/>
              </a:rPr>
              <a:t>A subgroup’s argot also defines the boundaries of the subgroup; if you don’t know the vocabulary, you’re obviously not a member; correct use of the argot establishes the subgroup’s boundary</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Subgroup Media and Values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029200"/>
          </a:xfrm>
        </p:spPr>
        <p:txBody>
          <a:bodyPr>
            <a:normAutofit/>
          </a:bodyPr>
          <a:lstStyle/>
          <a:p>
            <a:pPr>
              <a:spcBef>
                <a:spcPts val="1200"/>
              </a:spcBef>
            </a:pPr>
            <a:r>
              <a:rPr lang="en-US" sz="2400" dirty="0" smtClean="0">
                <a:latin typeface="Lucida Sans Unicode" pitchFamily="34" charset="0"/>
                <a:cs typeface="Lucida Sans Unicode" pitchFamily="34" charset="0"/>
              </a:rPr>
              <a:t>Media use and values contribute to defining subgroup identity and boundaries</a:t>
            </a:r>
          </a:p>
          <a:p>
            <a:pPr>
              <a:spcBef>
                <a:spcPts val="1200"/>
              </a:spcBef>
            </a:pPr>
            <a:r>
              <a:rPr lang="en-US" sz="2400" dirty="0" smtClean="0">
                <a:latin typeface="Lucida Sans Unicode" pitchFamily="34" charset="0"/>
                <a:cs typeface="Lucida Sans Unicode" pitchFamily="34" charset="0"/>
              </a:rPr>
              <a:t>Media distributed only to members can vary widely from graffiti to newsletters, but the subgroup’s argot and pictorial images will be used </a:t>
            </a:r>
          </a:p>
          <a:p>
            <a:pPr>
              <a:spcBef>
                <a:spcPts val="1200"/>
              </a:spcBef>
            </a:pPr>
            <a:r>
              <a:rPr lang="en-US" sz="2400" dirty="0" smtClean="0">
                <a:latin typeface="Lucida Sans Unicode" pitchFamily="34" charset="0"/>
                <a:cs typeface="Lucida Sans Unicode" pitchFamily="34" charset="0"/>
              </a:rPr>
              <a:t>Media help provide subgroups an outlet or way to propagate their values among members, increasing group cohesion and membership identity</a:t>
            </a:r>
          </a:p>
          <a:p>
            <a:pPr>
              <a:spcBef>
                <a:spcPts val="1200"/>
              </a:spcBef>
            </a:pPr>
            <a:r>
              <a:rPr lang="en-US" sz="2400" dirty="0" smtClean="0">
                <a:latin typeface="Lucida Sans Unicode" pitchFamily="34" charset="0"/>
                <a:cs typeface="Lucida Sans Unicode" pitchFamily="34" charset="0"/>
              </a:rPr>
              <a:t>Social media has also become important to                          help contribute to interaction and shared                            identity</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2290" name="Picture 2" descr="Social media background Royalty Free Stock Photo"/>
          <p:cNvPicPr>
            <a:picLocks noChangeAspect="1" noChangeArrowheads="1"/>
          </p:cNvPicPr>
          <p:nvPr/>
        </p:nvPicPr>
        <p:blipFill>
          <a:blip r:embed="rId2" cstate="print"/>
          <a:srcRect/>
          <a:stretch>
            <a:fillRect/>
          </a:stretch>
        </p:blipFill>
        <p:spPr bwMode="auto">
          <a:xfrm>
            <a:off x="6934200" y="4800600"/>
            <a:ext cx="2209800" cy="147126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655638"/>
          </a:xfrm>
        </p:spPr>
        <p:txBody>
          <a:bodyPr>
            <a:noAutofit/>
          </a:bodyPr>
          <a:lstStyle/>
          <a:p>
            <a:r>
              <a:rPr lang="en-US" sz="3600" b="1" dirty="0" smtClean="0">
                <a:latin typeface="Lucida Sans Unicode" pitchFamily="34" charset="0"/>
                <a:cs typeface="Lucida Sans Unicode" pitchFamily="34" charset="0"/>
              </a:rPr>
              <a:t>Examples of Subgroups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600200"/>
            <a:ext cx="8991600" cy="5181600"/>
          </a:xfrm>
        </p:spPr>
        <p:txBody>
          <a:bodyPr>
            <a:normAutofit/>
          </a:bodyPr>
          <a:lstStyle/>
          <a:p>
            <a:pPr>
              <a:spcBef>
                <a:spcPts val="1200"/>
              </a:spcBef>
            </a:pPr>
            <a:r>
              <a:rPr lang="en-US" sz="2400" dirty="0" smtClean="0">
                <a:latin typeface="Lucida Sans Unicode" pitchFamily="34" charset="0"/>
                <a:cs typeface="Lucida Sans Unicode" pitchFamily="34" charset="0"/>
              </a:rPr>
              <a:t>Like with cultures, ethnographic and cultural approaches can be applied to subgroups</a:t>
            </a:r>
          </a:p>
          <a:p>
            <a:pPr>
              <a:spcBef>
                <a:spcPts val="1200"/>
              </a:spcBef>
            </a:pPr>
            <a:r>
              <a:rPr lang="en-US" sz="2400" dirty="0" smtClean="0">
                <a:latin typeface="Lucida Sans Unicode" pitchFamily="34" charset="0"/>
                <a:cs typeface="Lucida Sans Unicode" pitchFamily="34" charset="0"/>
              </a:rPr>
              <a:t>Observations of subgroups range in method from “insider” reports to participant observer ones</a:t>
            </a:r>
            <a:endParaRPr lang="en-US" sz="2400" b="1" dirty="0" smtClean="0">
              <a:latin typeface="Lucida Sans Unicode" pitchFamily="34" charset="0"/>
              <a:cs typeface="Lucida Sans Unicode" pitchFamily="34" charset="0"/>
            </a:endParaRPr>
          </a:p>
          <a:p>
            <a:pPr>
              <a:spcBef>
                <a:spcPts val="1200"/>
              </a:spcBef>
              <a:buNone/>
            </a:pPr>
            <a:r>
              <a:rPr lang="en-US" sz="2400" b="1" dirty="0" smtClean="0">
                <a:latin typeface="Lucida Sans Unicode" pitchFamily="34" charset="0"/>
                <a:cs typeface="Lucida Sans Unicode" pitchFamily="34" charset="0"/>
              </a:rPr>
              <a:t>The Working Class as a Subgroup</a:t>
            </a:r>
          </a:p>
          <a:p>
            <a:pPr>
              <a:spcBef>
                <a:spcPts val="1200"/>
              </a:spcBef>
            </a:pPr>
            <a:r>
              <a:rPr lang="en-US" sz="2200" dirty="0" smtClean="0">
                <a:latin typeface="Lucida Sans Unicode" pitchFamily="34" charset="0"/>
                <a:cs typeface="Lucida Sans Unicode" pitchFamily="34" charset="0"/>
              </a:rPr>
              <a:t>Social class – one basis for a subculture</a:t>
            </a:r>
          </a:p>
          <a:p>
            <a:pPr>
              <a:spcBef>
                <a:spcPts val="1200"/>
              </a:spcBef>
            </a:pPr>
            <a:r>
              <a:rPr lang="en-US" sz="2200" dirty="0" smtClean="0">
                <a:latin typeface="Lucida Sans Unicode" pitchFamily="34" charset="0"/>
                <a:cs typeface="Lucida Sans Unicode" pitchFamily="34" charset="0"/>
              </a:rPr>
              <a:t>Working-class values include loyalty to one’s community even at the cost of self-advancement, lack of a sense of entitlement or privilege, and shared resentment of perceived arrogance in wealthier classes </a:t>
            </a:r>
          </a:p>
          <a:p>
            <a:pPr>
              <a:spcBef>
                <a:spcPts val="1200"/>
              </a:spcBef>
            </a:pPr>
            <a:r>
              <a:rPr lang="en-US" sz="2200" dirty="0" smtClean="0">
                <a:latin typeface="Lucida Sans Unicode" pitchFamily="34" charset="0"/>
                <a:cs typeface="Lucida Sans Unicode" pitchFamily="34" charset="0"/>
              </a:rPr>
              <a:t>Working-class people’s participation in social media is significantly less than others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7010400" cy="808038"/>
          </a:xfrm>
        </p:spPr>
        <p:txBody>
          <a:bodyPr>
            <a:noAutofit/>
          </a:bodyPr>
          <a:lstStyle/>
          <a:p>
            <a:r>
              <a:rPr lang="en-US" sz="3600" b="1" dirty="0" smtClean="0">
                <a:latin typeface="Lucida Sans Unicode" pitchFamily="34" charset="0"/>
                <a:cs typeface="Lucida Sans Unicode" pitchFamily="34" charset="0"/>
              </a:rPr>
              <a:t>Examples of Subgroups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828800"/>
            <a:ext cx="8991600" cy="5029200"/>
          </a:xfrm>
        </p:spPr>
        <p:txBody>
          <a:bodyPr>
            <a:normAutofit/>
          </a:bodyPr>
          <a:lstStyle/>
          <a:p>
            <a:pPr>
              <a:spcBef>
                <a:spcPts val="1200"/>
              </a:spcBef>
              <a:buNone/>
            </a:pPr>
            <a:r>
              <a:rPr lang="en-US" sz="2400" b="1" dirty="0" smtClean="0">
                <a:latin typeface="Lucida Sans Unicode" pitchFamily="34" charset="0"/>
                <a:cs typeface="Lucida Sans Unicode" pitchFamily="34" charset="0"/>
              </a:rPr>
              <a:t>British Punk</a:t>
            </a:r>
          </a:p>
          <a:p>
            <a:pPr>
              <a:spcBef>
                <a:spcPts val="1200"/>
              </a:spcBef>
            </a:pPr>
            <a:r>
              <a:rPr lang="en-US" sz="2200" dirty="0" smtClean="0">
                <a:latin typeface="Lucida Sans Unicode" pitchFamily="34" charset="0"/>
                <a:cs typeface="Lucida Sans Unicode" pitchFamily="34" charset="0"/>
              </a:rPr>
              <a:t>Dick </a:t>
            </a:r>
            <a:r>
              <a:rPr lang="en-US" sz="2200" dirty="0" err="1" smtClean="0">
                <a:latin typeface="Lucida Sans Unicode" pitchFamily="34" charset="0"/>
                <a:cs typeface="Lucida Sans Unicode" pitchFamily="34" charset="0"/>
              </a:rPr>
              <a:t>Hebdige’s</a:t>
            </a:r>
            <a:r>
              <a:rPr lang="en-US" sz="2200" dirty="0" smtClean="0">
                <a:latin typeface="Lucida Sans Unicode" pitchFamily="34" charset="0"/>
                <a:cs typeface="Lucida Sans Unicode" pitchFamily="34" charset="0"/>
              </a:rPr>
              <a:t> 1979 study of British punk youth culture: a classic cultural studies analysis now</a:t>
            </a:r>
          </a:p>
          <a:p>
            <a:pPr>
              <a:spcBef>
                <a:spcPts val="1200"/>
              </a:spcBef>
            </a:pPr>
            <a:r>
              <a:rPr lang="en-US" sz="2200" dirty="0" smtClean="0">
                <a:latin typeface="Lucida Sans Unicode" pitchFamily="34" charset="0"/>
                <a:cs typeface="Lucida Sans Unicode" pitchFamily="34" charset="0"/>
              </a:rPr>
              <a:t>The subgroup members develop a style through the intentional use of clothing, music, dance, argot</a:t>
            </a:r>
          </a:p>
          <a:p>
            <a:pPr>
              <a:spcBef>
                <a:spcPts val="1200"/>
              </a:spcBef>
            </a:pPr>
            <a:r>
              <a:rPr lang="en-US" sz="2200" dirty="0" smtClean="0">
                <a:latin typeface="Lucida Sans Unicode" pitchFamily="34" charset="0"/>
                <a:cs typeface="Lucida Sans Unicode" pitchFamily="34" charset="0"/>
              </a:rPr>
              <a:t>Use of random, mass-produced objects such as dog collars, safety pins, and school uniforms for a parody of consumerism</a:t>
            </a:r>
          </a:p>
          <a:p>
            <a:pPr>
              <a:spcBef>
                <a:spcPts val="1200"/>
              </a:spcBef>
            </a:pPr>
            <a:r>
              <a:rPr lang="en-US" sz="2200" dirty="0" smtClean="0">
                <a:latin typeface="Lucida Sans Unicode" pitchFamily="34" charset="0"/>
                <a:cs typeface="Lucida Sans Unicode" pitchFamily="34" charset="0"/>
              </a:rPr>
              <a:t>Repositioned and </a:t>
            </a:r>
            <a:r>
              <a:rPr lang="en-US" sz="2200" dirty="0" err="1" smtClean="0">
                <a:latin typeface="Lucida Sans Unicode" pitchFamily="34" charset="0"/>
                <a:cs typeface="Lucida Sans Unicode" pitchFamily="34" charset="0"/>
              </a:rPr>
              <a:t>recontextualized</a:t>
            </a:r>
            <a:r>
              <a:rPr lang="en-US" sz="2200" dirty="0" smtClean="0">
                <a:latin typeface="Lucida Sans Unicode" pitchFamily="34" charset="0"/>
                <a:cs typeface="Lucida Sans Unicode" pitchFamily="34" charset="0"/>
              </a:rPr>
              <a:t> commodities by subverting the conventional uses and inventing new ones</a:t>
            </a:r>
          </a:p>
          <a:p>
            <a:pPr>
              <a:spcBef>
                <a:spcPts val="1200"/>
              </a:spcBef>
            </a:pPr>
            <a:r>
              <a:rPr lang="en-US" sz="2200" dirty="0" smtClean="0">
                <a:latin typeface="Lucida Sans Unicode" pitchFamily="34" charset="0"/>
                <a:cs typeface="Lucida Sans Unicode" pitchFamily="34" charset="0"/>
              </a:rPr>
              <a:t>Provides an interesting example of cultural diffusion</a:t>
            </a:r>
          </a:p>
          <a:p>
            <a:pPr>
              <a:spcBef>
                <a:spcPts val="1200"/>
              </a:spcBef>
            </a:pPr>
            <a:r>
              <a:rPr lang="en-US" sz="2200" dirty="0" smtClean="0">
                <a:latin typeface="Lucida Sans Unicode" pitchFamily="34" charset="0"/>
                <a:cs typeface="Lucida Sans Unicode" pitchFamily="34" charset="0"/>
              </a:rPr>
              <a:t>Some bloggers suggest that social media is the punk of today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5" name="Picture 4" descr="untitled.bmp"/>
          <p:cNvPicPr>
            <a:picLocks noChangeAspect="1"/>
          </p:cNvPicPr>
          <p:nvPr/>
        </p:nvPicPr>
        <p:blipFill>
          <a:blip r:embed="rId2" cstate="print"/>
          <a:stretch>
            <a:fillRect/>
          </a:stretch>
        </p:blipFill>
        <p:spPr>
          <a:xfrm>
            <a:off x="6477000" y="838200"/>
            <a:ext cx="2667000" cy="149678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Examples of Subgroups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029200"/>
          </a:xfrm>
        </p:spPr>
        <p:txBody>
          <a:bodyPr>
            <a:normAutofit fontScale="92500" lnSpcReduction="10000"/>
          </a:bodyPr>
          <a:lstStyle/>
          <a:p>
            <a:pPr>
              <a:spcBef>
                <a:spcPts val="1200"/>
              </a:spcBef>
              <a:buNone/>
            </a:pPr>
            <a:r>
              <a:rPr lang="en-US" sz="2600" b="1" dirty="0" smtClean="0">
                <a:latin typeface="Lucida Sans Unicode" pitchFamily="34" charset="0"/>
                <a:cs typeface="Lucida Sans Unicode" pitchFamily="34" charset="0"/>
              </a:rPr>
              <a:t>Corporate Cultures</a:t>
            </a:r>
          </a:p>
          <a:p>
            <a:pPr>
              <a:spcBef>
                <a:spcPts val="1200"/>
              </a:spcBef>
            </a:pPr>
            <a:r>
              <a:rPr lang="en-US" sz="2400" dirty="0" smtClean="0">
                <a:latin typeface="Lucida Sans Unicode" pitchFamily="34" charset="0"/>
                <a:cs typeface="Lucida Sans Unicode" pitchFamily="34" charset="0"/>
              </a:rPr>
              <a:t>Set of values, goals, and priorities encouraged through the policies and procedures of the organization</a:t>
            </a:r>
          </a:p>
          <a:p>
            <a:pPr>
              <a:spcBef>
                <a:spcPts val="1200"/>
              </a:spcBef>
            </a:pPr>
            <a:r>
              <a:rPr lang="en-US" sz="2400" dirty="0" smtClean="0">
                <a:latin typeface="Lucida Sans Unicode" pitchFamily="34" charset="0"/>
                <a:cs typeface="Lucida Sans Unicode" pitchFamily="34" charset="0"/>
              </a:rPr>
              <a:t>Elements of culture including symbols, heroes, rituals, and values, which can be cultivated in a corporation</a:t>
            </a:r>
          </a:p>
          <a:p>
            <a:pPr lvl="1">
              <a:spcBef>
                <a:spcPts val="1200"/>
              </a:spcBef>
            </a:pPr>
            <a:r>
              <a:rPr lang="en-US" sz="2200" dirty="0" smtClean="0">
                <a:latin typeface="Lucida Sans Unicode" pitchFamily="34" charset="0"/>
                <a:cs typeface="Lucida Sans Unicode" pitchFamily="34" charset="0"/>
              </a:rPr>
              <a:t>Organizations can have their own symbols: argot, dress codes, and status symbols recognized by insiders only</a:t>
            </a:r>
          </a:p>
          <a:p>
            <a:pPr lvl="1">
              <a:spcBef>
                <a:spcPts val="1200"/>
              </a:spcBef>
            </a:pPr>
            <a:r>
              <a:rPr lang="en-US" sz="2200" dirty="0" smtClean="0">
                <a:latin typeface="Lucida Sans Unicode" pitchFamily="34" charset="0"/>
                <a:cs typeface="Lucida Sans Unicode" pitchFamily="34" charset="0"/>
              </a:rPr>
              <a:t>Organizational heroes are those people, dead or alive, who serve as models of “ideal employee” or “ideal manager” </a:t>
            </a:r>
          </a:p>
          <a:p>
            <a:pPr lvl="1">
              <a:spcBef>
                <a:spcPts val="1200"/>
              </a:spcBef>
            </a:pPr>
            <a:r>
              <a:rPr lang="en-US" sz="2200" dirty="0" smtClean="0">
                <a:latin typeface="Lucida Sans Unicode" pitchFamily="34" charset="0"/>
                <a:cs typeface="Lucida Sans Unicode" pitchFamily="34" charset="0"/>
              </a:rPr>
              <a:t>Corporate rituals can take the form of myths within organizations (e.g. Disney – “family”)</a:t>
            </a:r>
          </a:p>
          <a:p>
            <a:pPr lvl="1">
              <a:spcBef>
                <a:spcPts val="1200"/>
              </a:spcBef>
            </a:pPr>
            <a:r>
              <a:rPr lang="en-US" sz="2200" dirty="0" smtClean="0">
                <a:latin typeface="Lucida Sans Unicode" pitchFamily="34" charset="0"/>
                <a:cs typeface="Lucida Sans Unicode" pitchFamily="34" charset="0"/>
              </a:rPr>
              <a:t>For many organizations, the value systems were established by personality of leader; socialization into organizational practices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3743</TotalTime>
  <Words>1560</Words>
  <Application>Microsoft Office PowerPoint</Application>
  <PresentationFormat>On-screen Show (4:3)</PresentationFormat>
  <Paragraphs>118</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Chapter 12: </vt:lpstr>
      <vt:lpstr>What will you learn?</vt:lpstr>
      <vt:lpstr>Subgroups</vt:lpstr>
      <vt:lpstr>Argot</vt:lpstr>
      <vt:lpstr>Argot and Subgroup Identity</vt:lpstr>
      <vt:lpstr>Subgroup Media and Values</vt:lpstr>
      <vt:lpstr>Examples of Subgroups</vt:lpstr>
      <vt:lpstr>Examples of Subgroups</vt:lpstr>
      <vt:lpstr>Examples of Subgroups</vt:lpstr>
      <vt:lpstr>Examples of Subgroups</vt:lpstr>
      <vt:lpstr>Homosexuality Worldwide</vt:lpstr>
      <vt:lpstr>Homosexuality Worldwide</vt:lpstr>
      <vt:lpstr>Sexual Orientation as Basis for Subgroups</vt:lpstr>
      <vt:lpstr>Sexual Orientation as Basis for Subgroups</vt:lpstr>
      <vt:lpstr>Separation, Assimilation, Integration</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Mosier, Daniel</cp:lastModifiedBy>
  <cp:revision>346</cp:revision>
  <cp:lastPrinted>1601-01-01T00:00:00Z</cp:lastPrinted>
  <dcterms:created xsi:type="dcterms:W3CDTF">2001-04-10T04:11:05Z</dcterms:created>
  <dcterms:modified xsi:type="dcterms:W3CDTF">2015-02-23T14:38:09Z</dcterms:modified>
</cp:coreProperties>
</file>