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3"/>
  </p:notesMasterIdLst>
  <p:handoutMasterIdLst>
    <p:handoutMasterId r:id="rId24"/>
  </p:handoutMasterIdLst>
  <p:sldIdLst>
    <p:sldId id="301" r:id="rId2"/>
    <p:sldId id="281" r:id="rId3"/>
    <p:sldId id="282" r:id="rId4"/>
    <p:sldId id="302" r:id="rId5"/>
    <p:sldId id="318" r:id="rId6"/>
    <p:sldId id="304" r:id="rId7"/>
    <p:sldId id="319" r:id="rId8"/>
    <p:sldId id="305" r:id="rId9"/>
    <p:sldId id="306" r:id="rId10"/>
    <p:sldId id="307" r:id="rId11"/>
    <p:sldId id="320" r:id="rId12"/>
    <p:sldId id="308" r:id="rId13"/>
    <p:sldId id="310" r:id="rId14"/>
    <p:sldId id="311" r:id="rId15"/>
    <p:sldId id="312" r:id="rId16"/>
    <p:sldId id="313" r:id="rId17"/>
    <p:sldId id="314" r:id="rId18"/>
    <p:sldId id="315" r:id="rId19"/>
    <p:sldId id="316" r:id="rId20"/>
    <p:sldId id="317" r:id="rId21"/>
    <p:sldId id="300" r:id="rId2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80" autoAdjust="0"/>
    <p:restoredTop sz="91000" autoAdjust="0"/>
  </p:normalViewPr>
  <p:slideViewPr>
    <p:cSldViewPr>
      <p:cViewPr>
        <p:scale>
          <a:sx n="80" d="100"/>
          <a:sy n="80" d="100"/>
        </p:scale>
        <p:origin x="-2514" y="-8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2/23/2015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2/23/2015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2/23/2015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2/23/2015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Lucida Sans Unicode" pitchFamily="34" charset="0"/>
                <a:cs typeface="Lucida Sans Unicode" pitchFamily="34" charset="0"/>
              </a:rPr>
              <a:t>Chapter </a:t>
            </a:r>
            <a:r>
              <a:rPr lang="en-US" sz="6000" dirty="0" smtClean="0">
                <a:latin typeface="Lucida Sans Unicode" pitchFamily="34" charset="0"/>
                <a:cs typeface="Lucida Sans Unicode" pitchFamily="34" charset="0"/>
              </a:rPr>
              <a:t>11: </a:t>
            </a:r>
            <a:endParaRPr lang="en-US" sz="6000" dirty="0">
              <a:latin typeface="Lucida Sans Unicode"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a:bodyPr>
          <a:lstStyle/>
          <a:p>
            <a:r>
              <a:rPr lang="en-US" dirty="0"/>
              <a:t/>
            </a:r>
            <a:br>
              <a:rPr lang="en-US" dirty="0"/>
            </a:br>
            <a:r>
              <a:rPr lang="en-US" dirty="0" smtClean="0">
                <a:latin typeface="Lucida Sans Unicode" pitchFamily="34" charset="0"/>
                <a:cs typeface="Lucida Sans Unicode" pitchFamily="34" charset="0"/>
              </a:rPr>
              <a:t>Cultures Within Cultures</a:t>
            </a:r>
            <a:endParaRPr lang="en-US" dirty="0">
              <a:latin typeface="Lucida Sans Unicode"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Separation: The Amish</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029200"/>
          </a:xfrm>
        </p:spPr>
        <p:txBody>
          <a:bodyPr>
            <a:normAutofit/>
          </a:bodyPr>
          <a:lstStyle/>
          <a:p>
            <a:pPr>
              <a:lnSpc>
                <a:spcPct val="80000"/>
              </a:lnSpc>
              <a:spcBef>
                <a:spcPts val="0"/>
              </a:spcBef>
              <a:buNone/>
            </a:pPr>
            <a:r>
              <a:rPr lang="en-US" sz="2400" b="1" dirty="0" smtClean="0">
                <a:latin typeface="Lucida Sans Unicode" pitchFamily="34" charset="0"/>
                <a:cs typeface="Lucida Sans Unicode" pitchFamily="34" charset="0"/>
              </a:rPr>
              <a:t>Cultural Values</a:t>
            </a:r>
          </a:p>
          <a:p>
            <a:r>
              <a:rPr lang="en-US" sz="2200" b="1" dirty="0" smtClean="0">
                <a:latin typeface="Lucida Sans Unicode" pitchFamily="34" charset="0"/>
                <a:cs typeface="Lucida Sans Unicode" pitchFamily="34" charset="0"/>
              </a:rPr>
              <a:t>Worldview: </a:t>
            </a:r>
            <a:r>
              <a:rPr lang="en-US" sz="2200" dirty="0" err="1" smtClean="0">
                <a:latin typeface="Lucida Sans Unicode" pitchFamily="34" charset="0"/>
                <a:cs typeface="Lucida Sans Unicode" pitchFamily="34" charset="0"/>
              </a:rPr>
              <a:t>Gelassenheit</a:t>
            </a:r>
            <a:r>
              <a:rPr lang="en-US" sz="2200" dirty="0" smtClean="0">
                <a:latin typeface="Lucida Sans Unicode" pitchFamily="34" charset="0"/>
                <a:cs typeface="Lucida Sans Unicode" pitchFamily="34" charset="0"/>
              </a:rPr>
              <a:t>, “submission;” the Amish believe in complete submission to God and do not separate religion from other areas of life</a:t>
            </a:r>
          </a:p>
          <a:p>
            <a:r>
              <a:rPr lang="en-US" sz="2200" b="1" dirty="0" smtClean="0">
                <a:latin typeface="Lucida Sans Unicode" pitchFamily="34" charset="0"/>
                <a:cs typeface="Lucida Sans Unicode" pitchFamily="34" charset="0"/>
              </a:rPr>
              <a:t>Activity  Orientation: </a:t>
            </a:r>
            <a:r>
              <a:rPr lang="en-US" sz="2200" dirty="0" smtClean="0">
                <a:latin typeface="Lucida Sans Unicode" pitchFamily="34" charset="0"/>
                <a:cs typeface="Lucida Sans Unicode" pitchFamily="34" charset="0"/>
              </a:rPr>
              <a:t>Work is preferred over idleness, which is believed to breed laziness, a trait of the outside world </a:t>
            </a:r>
          </a:p>
          <a:p>
            <a:r>
              <a:rPr lang="en-US" sz="2200" b="1" dirty="0" smtClean="0">
                <a:latin typeface="Lucida Sans Unicode" pitchFamily="34" charset="0"/>
                <a:cs typeface="Lucida Sans Unicode" pitchFamily="34" charset="0"/>
              </a:rPr>
              <a:t>Human Nature Orientation: </a:t>
            </a:r>
            <a:r>
              <a:rPr lang="en-US" sz="2200" dirty="0" smtClean="0">
                <a:latin typeface="Lucida Sans Unicode" pitchFamily="34" charset="0"/>
                <a:cs typeface="Lucida Sans Unicode" pitchFamily="34" charset="0"/>
              </a:rPr>
              <a:t>A major factor in maintaining control of change was the dominant culture’s allowing the Amish their own educational system </a:t>
            </a:r>
          </a:p>
          <a:p>
            <a:r>
              <a:rPr lang="en-US" sz="2200" b="1" dirty="0" smtClean="0">
                <a:latin typeface="Lucida Sans Unicode" pitchFamily="34" charset="0"/>
                <a:cs typeface="Lucida Sans Unicode" pitchFamily="34" charset="0"/>
              </a:rPr>
              <a:t>Relational Orientation: </a:t>
            </a:r>
            <a:r>
              <a:rPr lang="en-US" sz="2200" dirty="0" smtClean="0">
                <a:latin typeface="Lucida Sans Unicode" pitchFamily="34" charset="0"/>
                <a:cs typeface="Lucida Sans Unicode" pitchFamily="34" charset="0"/>
              </a:rPr>
              <a:t>Amish youth must choose to accept an Amish identity; 80% to 90% make the decision to join the church and choose Amish way of life; male-dominated society</a:t>
            </a:r>
            <a:endParaRPr lang="en-US" sz="2200" b="1" i="1" dirty="0" smtClean="0">
              <a:latin typeface="Lucida Sans Unicode" pitchFamily="34" charset="0"/>
              <a:cs typeface="Lucida Sans Unicode" pitchFamily="34" charset="0"/>
            </a:endParaRPr>
          </a:p>
          <a:p>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600" b="1" dirty="0" smtClean="0">
                <a:latin typeface="Lucida Sans Unicode" pitchFamily="34" charset="0"/>
                <a:cs typeface="Lucida Sans Unicode" pitchFamily="34" charset="0"/>
              </a:rPr>
              <a:t>Indigenous Cultures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181600"/>
          </a:xfrm>
        </p:spPr>
        <p:txBody>
          <a:bodyPr>
            <a:normAutofit/>
          </a:bodyPr>
          <a:lstStyle/>
          <a:p>
            <a:pPr>
              <a:spcBef>
                <a:spcPts val="1200"/>
              </a:spcBef>
            </a:pPr>
            <a:r>
              <a:rPr lang="en-US" sz="2200" dirty="0" smtClean="0">
                <a:latin typeface="Lucida Sans Unicode" pitchFamily="34" charset="0"/>
                <a:cs typeface="Lucida Sans Unicode" pitchFamily="34" charset="0"/>
              </a:rPr>
              <a:t>There are 5,000 indigenous cultures worldwide (300 million people, or 5% of the world’s population)</a:t>
            </a:r>
          </a:p>
          <a:p>
            <a:pPr>
              <a:spcBef>
                <a:spcPts val="1200"/>
              </a:spcBef>
            </a:pPr>
            <a:r>
              <a:rPr lang="en-US" sz="2200" dirty="0" smtClean="0">
                <a:latin typeface="Lucida Sans Unicode" pitchFamily="34" charset="0"/>
                <a:cs typeface="Lucida Sans Unicode" pitchFamily="34" charset="0"/>
              </a:rPr>
              <a:t>There are pressures on indigenous cultures brought on by contact with other cultures</a:t>
            </a:r>
          </a:p>
          <a:p>
            <a:pPr>
              <a:spcBef>
                <a:spcPts val="1200"/>
              </a:spcBef>
            </a:pPr>
            <a:r>
              <a:rPr lang="en-US" sz="2200" dirty="0" smtClean="0">
                <a:latin typeface="Lucida Sans Unicode" pitchFamily="34" charset="0"/>
                <a:cs typeface="Lucida Sans Unicode" pitchFamily="34" charset="0"/>
              </a:rPr>
              <a:t>Individual indigenous peoples are asserting their cultural identities and claiming ancestral lands and the right to control their destinies</a:t>
            </a:r>
          </a:p>
          <a:p>
            <a:pPr>
              <a:spcBef>
                <a:spcPts val="1200"/>
              </a:spcBef>
            </a:pPr>
            <a:r>
              <a:rPr lang="en-US" sz="2200" dirty="0" smtClean="0">
                <a:latin typeface="Lucida Sans Unicode" pitchFamily="34" charset="0"/>
                <a:cs typeface="Lucida Sans Unicode" pitchFamily="34" charset="0"/>
              </a:rPr>
              <a:t>The United Nations Declaration on the Rights of Indigenous Peoples unequivocally suggests that indigenous peoples should occupy a privileged political and legal position</a:t>
            </a:r>
          </a:p>
          <a:p>
            <a:pPr>
              <a:lnSpc>
                <a:spcPct val="80000"/>
              </a:lnSpc>
              <a:spcBef>
                <a:spcPts val="0"/>
              </a:spcBef>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5" name="Picture 4" descr="indigenous_cultures.jpg"/>
          <p:cNvPicPr>
            <a:picLocks noChangeAspect="1"/>
          </p:cNvPicPr>
          <p:nvPr/>
        </p:nvPicPr>
        <p:blipFill>
          <a:blip r:embed="rId2" cstate="print"/>
          <a:stretch>
            <a:fillRect/>
          </a:stretch>
        </p:blipFill>
        <p:spPr>
          <a:xfrm>
            <a:off x="914400" y="5715000"/>
            <a:ext cx="5322092" cy="1143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68362"/>
            <a:ext cx="9144000" cy="808038"/>
          </a:xfrm>
        </p:spPr>
        <p:txBody>
          <a:bodyPr>
            <a:noAutofit/>
          </a:bodyPr>
          <a:lstStyle/>
          <a:p>
            <a:r>
              <a:rPr lang="en-US" sz="3600" b="1" dirty="0" smtClean="0">
                <a:latin typeface="Lucida Sans Unicode" pitchFamily="34" charset="0"/>
                <a:cs typeface="Lucida Sans Unicode" pitchFamily="34" charset="0"/>
              </a:rPr>
              <a:t>Indigenous Cultures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029200"/>
          </a:xfrm>
        </p:spPr>
        <p:txBody>
          <a:bodyPr>
            <a:normAutofit/>
          </a:bodyPr>
          <a:lstStyle/>
          <a:p>
            <a:pPr>
              <a:spcBef>
                <a:spcPts val="1200"/>
              </a:spcBef>
            </a:pPr>
            <a:r>
              <a:rPr lang="en-US" sz="2200" dirty="0" smtClean="0">
                <a:latin typeface="Lucida Sans Unicode" pitchFamily="34" charset="0"/>
                <a:cs typeface="Lucida Sans Unicode" pitchFamily="34" charset="0"/>
              </a:rPr>
              <a:t>At different times in different countries, policies have ranged from forced assimilation to forced separation</a:t>
            </a:r>
          </a:p>
          <a:p>
            <a:pPr>
              <a:spcBef>
                <a:spcPts val="1200"/>
              </a:spcBef>
            </a:pPr>
            <a:r>
              <a:rPr lang="en-US" sz="2200" dirty="0" smtClean="0">
                <a:latin typeface="Lucida Sans Unicode" pitchFamily="34" charset="0"/>
                <a:cs typeface="Lucida Sans Unicode" pitchFamily="34" charset="0"/>
              </a:rPr>
              <a:t>Early laws had as an objective the assimilation of indigenous peoples into national cultures as quickly as possible and at any human cost</a:t>
            </a:r>
          </a:p>
          <a:p>
            <a:pPr>
              <a:spcBef>
                <a:spcPts val="1200"/>
              </a:spcBef>
            </a:pPr>
            <a:r>
              <a:rPr lang="en-US" sz="2200" dirty="0" smtClean="0">
                <a:latin typeface="Lucida Sans Unicode" pitchFamily="34" charset="0"/>
                <a:cs typeface="Lucida Sans Unicode" pitchFamily="34" charset="0"/>
              </a:rPr>
              <a:t>In the U.S., Congress passed the Indian Removal Act in 1820 to force American Indians west of the Mississippi River; later, the U.S. government sent many tribes to reservations</a:t>
            </a:r>
          </a:p>
          <a:p>
            <a:pPr>
              <a:spcBef>
                <a:spcPts val="1200"/>
              </a:spcBef>
            </a:pPr>
            <a:r>
              <a:rPr lang="en-US" sz="2200" dirty="0" smtClean="0">
                <a:latin typeface="Lucida Sans Unicode" pitchFamily="34" charset="0"/>
                <a:cs typeface="Lucida Sans Unicode" pitchFamily="34" charset="0"/>
              </a:rPr>
              <a:t>The trend today is that Indigenous peoples are encouraged or forced to learn a national official language but also are allowed to, and in some cases helped to, develop and promote indigenous languages and cultures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Assimilation: United States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105400"/>
          </a:xfrm>
        </p:spPr>
        <p:txBody>
          <a:bodyPr>
            <a:normAutofit lnSpcReduction="10000"/>
          </a:bodyPr>
          <a:lstStyle/>
          <a:p>
            <a:pPr>
              <a:spcBef>
                <a:spcPts val="1200"/>
              </a:spcBef>
            </a:pPr>
            <a:r>
              <a:rPr lang="en-US" sz="2400" dirty="0" smtClean="0">
                <a:latin typeface="Lucida Sans Unicode" pitchFamily="34" charset="0"/>
                <a:cs typeface="Lucida Sans Unicode" pitchFamily="34" charset="0"/>
              </a:rPr>
              <a:t>Immigration and acculturation policies in the U.S. have ranged from forced separation (slaves), to assimilation (Germans), to acceptance of integration of subcultures while maintaining important aspects of one’s original culture (Hispanics)</a:t>
            </a:r>
          </a:p>
          <a:p>
            <a:pPr>
              <a:spcBef>
                <a:spcPts val="1200"/>
              </a:spcBef>
            </a:pPr>
            <a:r>
              <a:rPr lang="en-US" sz="2400" dirty="0" smtClean="0">
                <a:latin typeface="Lucida Sans Unicode" pitchFamily="34" charset="0"/>
                <a:cs typeface="Lucida Sans Unicode" pitchFamily="34" charset="0"/>
              </a:rPr>
              <a:t>Cultural myth of the United States as a nation                             of many backgrounds with one identity</a:t>
            </a:r>
            <a:endParaRPr lang="en-US" sz="2400" b="1" dirty="0" smtClean="0">
              <a:latin typeface="Lucida Sans Unicode" pitchFamily="34" charset="0"/>
              <a:cs typeface="Lucida Sans Unicode" pitchFamily="34" charset="0"/>
            </a:endParaRPr>
          </a:p>
          <a:p>
            <a:pPr>
              <a:spcBef>
                <a:spcPts val="1200"/>
              </a:spcBef>
            </a:pPr>
            <a:r>
              <a:rPr lang="en-US" sz="2400" dirty="0" smtClean="0">
                <a:latin typeface="Lucida Sans Unicode" pitchFamily="34" charset="0"/>
                <a:cs typeface="Lucida Sans Unicode" pitchFamily="34" charset="0"/>
              </a:rPr>
              <a:t>Phrase most often used to describe the                      assimilation of early immigrants into the U.S.:                          </a:t>
            </a:r>
            <a:r>
              <a:rPr lang="en-US" sz="2400" b="1" dirty="0" smtClean="0">
                <a:latin typeface="Lucida Sans Unicode" pitchFamily="34" charset="0"/>
                <a:cs typeface="Lucida Sans Unicode" pitchFamily="34" charset="0"/>
              </a:rPr>
              <a:t>The Melting Pot </a:t>
            </a:r>
            <a:r>
              <a:rPr lang="en-US" sz="2400" dirty="0" smtClean="0">
                <a:latin typeface="Lucida Sans Unicode" pitchFamily="34" charset="0"/>
                <a:cs typeface="Lucida Sans Unicode" pitchFamily="34" charset="0"/>
              </a:rPr>
              <a:t>(title of popular 1908 play by                                               Israel Zangwill)</a:t>
            </a:r>
          </a:p>
          <a:p>
            <a:pPr>
              <a:spcBef>
                <a:spcPts val="1200"/>
              </a:spcBef>
            </a:pPr>
            <a:r>
              <a:rPr lang="en-US" sz="2400" dirty="0" smtClean="0">
                <a:latin typeface="Lucida Sans Unicode" pitchFamily="34" charset="0"/>
                <a:cs typeface="Lucida Sans Unicode" pitchFamily="34" charset="0"/>
              </a:rPr>
              <a:t>Uniformity encouraged; patriotic significance placed on                                      learning English and becoming “American”</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6" name="Picture 5" descr="170px-TheMeltingpot1.jpg"/>
          <p:cNvPicPr>
            <a:picLocks noChangeAspect="1"/>
          </p:cNvPicPr>
          <p:nvPr/>
        </p:nvPicPr>
        <p:blipFill>
          <a:blip r:embed="rId2" cstate="print"/>
          <a:stretch>
            <a:fillRect/>
          </a:stretch>
        </p:blipFill>
        <p:spPr>
          <a:xfrm>
            <a:off x="7372512" y="3124200"/>
            <a:ext cx="1771488" cy="24384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808038"/>
          </a:xfrm>
        </p:spPr>
        <p:txBody>
          <a:bodyPr>
            <a:noAutofit/>
          </a:bodyPr>
          <a:lstStyle/>
          <a:p>
            <a:r>
              <a:rPr lang="en-US" sz="3600" b="1" dirty="0" smtClean="0">
                <a:latin typeface="Lucida Sans Unicode" pitchFamily="34" charset="0"/>
                <a:cs typeface="Lucida Sans Unicode" pitchFamily="34" charset="0"/>
              </a:rPr>
              <a:t>Integration: United States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a:bodyPr>
          <a:lstStyle/>
          <a:p>
            <a:pPr>
              <a:spcBef>
                <a:spcPts val="1200"/>
              </a:spcBef>
            </a:pPr>
            <a:r>
              <a:rPr lang="en-US" sz="2400" dirty="0" smtClean="0">
                <a:latin typeface="Lucida Sans Unicode" pitchFamily="34" charset="0"/>
                <a:cs typeface="Lucida Sans Unicode" pitchFamily="34" charset="0"/>
              </a:rPr>
              <a:t>A century ago, there may have been a greater consensus as to cultural norms, religion, and what it meant to be a “true American”</a:t>
            </a:r>
          </a:p>
          <a:p>
            <a:pPr>
              <a:spcBef>
                <a:spcPts val="1200"/>
              </a:spcBef>
            </a:pPr>
            <a:r>
              <a:rPr lang="en-US" sz="2400" b="1" dirty="0" smtClean="0">
                <a:latin typeface="Lucida Sans Unicode" pitchFamily="34" charset="0"/>
                <a:cs typeface="Lucida Sans Unicode" pitchFamily="34" charset="0"/>
              </a:rPr>
              <a:t>Cultural pluralism: </a:t>
            </a:r>
            <a:r>
              <a:rPr lang="en-US" sz="2400" dirty="0" smtClean="0">
                <a:latin typeface="Lucida Sans Unicode" pitchFamily="34" charset="0"/>
                <a:cs typeface="Lucida Sans Unicode" pitchFamily="34" charset="0"/>
              </a:rPr>
              <a:t>Horace </a:t>
            </a:r>
            <a:r>
              <a:rPr lang="en-US" sz="2400" dirty="0" err="1" smtClean="0">
                <a:latin typeface="Lucida Sans Unicode" pitchFamily="34" charset="0"/>
                <a:cs typeface="Lucida Sans Unicode" pitchFamily="34" charset="0"/>
              </a:rPr>
              <a:t>Kallen</a:t>
            </a:r>
            <a:r>
              <a:rPr lang="en-US" sz="2400" dirty="0" smtClean="0">
                <a:latin typeface="Lucida Sans Unicode" pitchFamily="34" charset="0"/>
                <a:cs typeface="Lucida Sans Unicode" pitchFamily="34" charset="0"/>
              </a:rPr>
              <a:t> described the United States as a symphony (1915)</a:t>
            </a:r>
          </a:p>
          <a:p>
            <a:pPr>
              <a:spcBef>
                <a:spcPts val="1200"/>
              </a:spcBef>
            </a:pPr>
            <a:r>
              <a:rPr lang="en-US" sz="2400" b="1" dirty="0" smtClean="0">
                <a:latin typeface="Lucida Sans Unicode" pitchFamily="34" charset="0"/>
                <a:cs typeface="Lucida Sans Unicode" pitchFamily="34" charset="0"/>
              </a:rPr>
              <a:t>Multiculturalism: </a:t>
            </a:r>
            <a:r>
              <a:rPr lang="en-US" sz="2400" dirty="0" smtClean="0">
                <a:latin typeface="Lucida Sans Unicode" pitchFamily="34" charset="0"/>
                <a:cs typeface="Lucida Sans Unicode" pitchFamily="34" charset="0"/>
              </a:rPr>
              <a:t>U.S. residents today                          increasingly recognize their immigrant roots </a:t>
            </a:r>
          </a:p>
          <a:p>
            <a:pPr>
              <a:spcBef>
                <a:spcPts val="1200"/>
              </a:spcBef>
            </a:pPr>
            <a:r>
              <a:rPr lang="en-US" sz="2400" dirty="0" smtClean="0">
                <a:latin typeface="Lucida Sans Unicode" pitchFamily="34" charset="0"/>
                <a:cs typeface="Lucida Sans Unicode" pitchFamily="34" charset="0"/>
              </a:rPr>
              <a:t>Today, you are more likely to hear the                               </a:t>
            </a:r>
            <a:r>
              <a:rPr lang="en-US" sz="2400" b="1" dirty="0" smtClean="0">
                <a:latin typeface="Lucida Sans Unicode" pitchFamily="34" charset="0"/>
                <a:cs typeface="Lucida Sans Unicode" pitchFamily="34" charset="0"/>
              </a:rPr>
              <a:t>salad analogy </a:t>
            </a:r>
            <a:r>
              <a:rPr lang="en-US" sz="2400" dirty="0" smtClean="0">
                <a:latin typeface="Lucida Sans Unicode" pitchFamily="34" charset="0"/>
                <a:cs typeface="Lucida Sans Unicode" pitchFamily="34" charset="0"/>
              </a:rPr>
              <a:t>or</a:t>
            </a:r>
            <a:r>
              <a:rPr lang="en-US" sz="2400" b="1" dirty="0" smtClean="0">
                <a:latin typeface="Lucida Sans Unicode" pitchFamily="34" charset="0"/>
                <a:cs typeface="Lucida Sans Unicode" pitchFamily="34" charset="0"/>
              </a:rPr>
              <a:t> stew analogy  </a:t>
            </a:r>
            <a:r>
              <a:rPr lang="en-US" sz="2400" dirty="0" smtClean="0">
                <a:latin typeface="Lucida Sans Unicode" pitchFamily="34" charset="0"/>
                <a:cs typeface="Lucida Sans Unicode" pitchFamily="34" charset="0"/>
              </a:rPr>
              <a:t>to suggest                                    that the elements maintain their own taste                                or identity but exist together to create the whole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5" name="Picture 4" descr="melting_pot.gif"/>
          <p:cNvPicPr>
            <a:picLocks noChangeAspect="1"/>
          </p:cNvPicPr>
          <p:nvPr/>
        </p:nvPicPr>
        <p:blipFill>
          <a:blip r:embed="rId2" cstate="print"/>
          <a:stretch>
            <a:fillRect/>
          </a:stretch>
        </p:blipFill>
        <p:spPr>
          <a:xfrm>
            <a:off x="7211514" y="3581400"/>
            <a:ext cx="1932486" cy="219659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808038"/>
          </a:xfrm>
        </p:spPr>
        <p:txBody>
          <a:bodyPr>
            <a:noAutofit/>
          </a:bodyPr>
          <a:lstStyle/>
          <a:p>
            <a:r>
              <a:rPr lang="en-US" sz="3600" b="1" dirty="0" smtClean="0">
                <a:latin typeface="Lucida Sans Unicode" pitchFamily="34" charset="0"/>
                <a:cs typeface="Lucida Sans Unicode" pitchFamily="34" charset="0"/>
              </a:rPr>
              <a:t>English-Speaking Cultures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a:bodyPr>
          <a:lstStyle/>
          <a:p>
            <a:pPr>
              <a:spcBef>
                <a:spcPts val="1200"/>
              </a:spcBef>
            </a:pPr>
            <a:r>
              <a:rPr lang="en-US" sz="2400" dirty="0" smtClean="0">
                <a:latin typeface="Lucida Sans Unicode" pitchFamily="34" charset="0"/>
                <a:cs typeface="Lucida Sans Unicode" pitchFamily="34" charset="0"/>
              </a:rPr>
              <a:t>English is the native language in Great Britain, Ireland, Canada, the United States, Guyana, Australia, New Zealand, and the Caribbean countries of Bahamas, Barbados, Grenada, Jamaica, and Trinidad and Tobago </a:t>
            </a:r>
          </a:p>
          <a:p>
            <a:pPr>
              <a:spcBef>
                <a:spcPts val="1200"/>
              </a:spcBef>
              <a:buNone/>
            </a:pPr>
            <a:endParaRPr lang="en-US" sz="2400" dirty="0" smtClean="0">
              <a:latin typeface="Lucida Sans Unicode" pitchFamily="34" charset="0"/>
              <a:cs typeface="Lucida Sans Unicode" pitchFamily="34" charset="0"/>
            </a:endParaRPr>
          </a:p>
          <a:p>
            <a:pPr>
              <a:spcBef>
                <a:spcPts val="1200"/>
              </a:spcBef>
            </a:pPr>
            <a:r>
              <a:rPr lang="en-US" sz="2400" dirty="0" smtClean="0">
                <a:latin typeface="Lucida Sans Unicode" pitchFamily="34" charset="0"/>
                <a:cs typeface="Lucida Sans Unicode" pitchFamily="34" charset="0"/>
              </a:rPr>
              <a:t>20% of the U.S. population in 2000 shared an important part of their identity, that they claim an ancestry from an English-speaking country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6146" name="Picture 2" descr="Do You Speak English? Royalty Free Stock Photo"/>
          <p:cNvPicPr>
            <a:picLocks noChangeAspect="1" noChangeArrowheads="1"/>
          </p:cNvPicPr>
          <p:nvPr/>
        </p:nvPicPr>
        <p:blipFill>
          <a:blip r:embed="rId2" cstate="print"/>
          <a:srcRect/>
          <a:stretch>
            <a:fillRect/>
          </a:stretch>
        </p:blipFill>
        <p:spPr bwMode="auto">
          <a:xfrm>
            <a:off x="3120888" y="5181600"/>
            <a:ext cx="2517912" cy="1676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Spanish-Speaking Cultures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828800"/>
            <a:ext cx="8991600" cy="5029200"/>
          </a:xfrm>
        </p:spPr>
        <p:txBody>
          <a:bodyPr>
            <a:normAutofit/>
          </a:bodyPr>
          <a:lstStyle/>
          <a:p>
            <a:r>
              <a:rPr lang="en-US" sz="2400" dirty="0" smtClean="0">
                <a:latin typeface="Lucida Sans Unicode" pitchFamily="34" charset="0"/>
                <a:cs typeface="Lucida Sans Unicode" pitchFamily="34" charset="0"/>
              </a:rPr>
              <a:t>Spanish is official or de facto official language in Spain, Mexico, Colombia, Peru, Venezuela, Ecuador, Guatemala, Cuba, Bolivia, Honduras, Paraguay, El Salvador, Costa Rica, Panama, Equatorial Guinea, Argentina, Chile, Dominican Republic, Nicaragua, Uruguay</a:t>
            </a:r>
          </a:p>
          <a:p>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10% of the U.S. population in 2000 shared                              an important part of their identity, that                                       they claim ancestry from a                                             Spanish-speaking country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5" name="Picture 4" descr="HispanicHeritage.jpg"/>
          <p:cNvPicPr>
            <a:picLocks noChangeAspect="1"/>
          </p:cNvPicPr>
          <p:nvPr/>
        </p:nvPicPr>
        <p:blipFill>
          <a:blip r:embed="rId2" cstate="print"/>
          <a:stretch>
            <a:fillRect/>
          </a:stretch>
        </p:blipFill>
        <p:spPr>
          <a:xfrm>
            <a:off x="6934200" y="4038600"/>
            <a:ext cx="1981200" cy="216851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Spanish-Speaking Cultures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9067800" cy="5257800"/>
          </a:xfrm>
        </p:spPr>
        <p:txBody>
          <a:bodyPr>
            <a:normAutofit fontScale="77500" lnSpcReduction="20000"/>
          </a:bodyPr>
          <a:lstStyle/>
          <a:p>
            <a:pPr>
              <a:buNone/>
            </a:pPr>
            <a:r>
              <a:rPr lang="en-US" sz="2800" dirty="0" smtClean="0">
                <a:latin typeface="Lucida Sans Unicode" pitchFamily="34" charset="0"/>
                <a:cs typeface="Lucida Sans Unicode" pitchFamily="34" charset="0"/>
              </a:rPr>
              <a:t>Antonio Guernica (1982):</a:t>
            </a:r>
          </a:p>
          <a:p>
            <a:r>
              <a:rPr lang="en-US" sz="2600" b="1" dirty="0" smtClean="0">
                <a:latin typeface="Lucida Sans Unicode" pitchFamily="34" charset="0"/>
                <a:cs typeface="Lucida Sans Unicode" pitchFamily="34" charset="0"/>
              </a:rPr>
              <a:t>Spanish speaking: </a:t>
            </a:r>
            <a:r>
              <a:rPr lang="en-US" sz="2600" dirty="0" smtClean="0">
                <a:latin typeface="Lucida Sans Unicode" pitchFamily="34" charset="0"/>
                <a:cs typeface="Lucida Sans Unicode" pitchFamily="34" charset="0"/>
              </a:rPr>
              <a:t>population with ability to speak and comprehend Spanish language, whether as a primary or secondary language</a:t>
            </a:r>
          </a:p>
          <a:p>
            <a:r>
              <a:rPr lang="en-US" sz="2600" b="1" dirty="0" smtClean="0">
                <a:latin typeface="Lucida Sans Unicode" pitchFamily="34" charset="0"/>
                <a:cs typeface="Lucida Sans Unicode" pitchFamily="34" charset="0"/>
              </a:rPr>
              <a:t>Spanish surnamed: </a:t>
            </a:r>
            <a:r>
              <a:rPr lang="en-US" sz="2600" dirty="0" smtClean="0">
                <a:latin typeface="Lucida Sans Unicode" pitchFamily="34" charset="0"/>
                <a:cs typeface="Lucida Sans Unicode" pitchFamily="34" charset="0"/>
              </a:rPr>
              <a:t>population segment with last names that have been identified as Spanish by the U.S. Census Bureau</a:t>
            </a:r>
          </a:p>
          <a:p>
            <a:r>
              <a:rPr lang="en-US" sz="2600" b="1" dirty="0" smtClean="0">
                <a:latin typeface="Lucida Sans Unicode" pitchFamily="34" charset="0"/>
                <a:cs typeface="Lucida Sans Unicode" pitchFamily="34" charset="0"/>
              </a:rPr>
              <a:t>Spanish origin: </a:t>
            </a:r>
            <a:r>
              <a:rPr lang="en-US" sz="2600" dirty="0" smtClean="0">
                <a:latin typeface="Lucida Sans Unicode" pitchFamily="34" charset="0"/>
                <a:cs typeface="Lucida Sans Unicode" pitchFamily="34" charset="0"/>
              </a:rPr>
              <a:t>population segment that came or has ancestors who came from a Spanish-speaking country</a:t>
            </a:r>
          </a:p>
          <a:p>
            <a:r>
              <a:rPr lang="en-US" sz="2600" b="1" dirty="0" smtClean="0">
                <a:latin typeface="Lucida Sans Unicode" pitchFamily="34" charset="0"/>
                <a:cs typeface="Lucida Sans Unicode" pitchFamily="34" charset="0"/>
              </a:rPr>
              <a:t>Hispanic: </a:t>
            </a:r>
            <a:r>
              <a:rPr lang="en-US" sz="2600" dirty="0" smtClean="0">
                <a:latin typeface="Lucida Sans Unicode" pitchFamily="34" charset="0"/>
                <a:cs typeface="Lucida Sans Unicode" pitchFamily="34" charset="0"/>
              </a:rPr>
              <a:t>came into common use as a result of 1980 census to identify U.S. Spanish speakers’ shared roots to Spain; population segment with capability of speaking and comprehending Spanish language, with ancestry based in a Spanish-speaking country, and that identify with Hispanic cultures</a:t>
            </a:r>
          </a:p>
          <a:p>
            <a:r>
              <a:rPr lang="en-US" sz="2600" b="1" dirty="0" smtClean="0">
                <a:latin typeface="Lucida Sans Unicode" pitchFamily="34" charset="0"/>
                <a:cs typeface="Lucida Sans Unicode" pitchFamily="34" charset="0"/>
              </a:rPr>
              <a:t>Chicano: </a:t>
            </a:r>
            <a:r>
              <a:rPr lang="en-US" sz="2600" dirty="0" smtClean="0">
                <a:latin typeface="Lucida Sans Unicode" pitchFamily="34" charset="0"/>
                <a:cs typeface="Lucida Sans Unicode" pitchFamily="34" charset="0"/>
              </a:rPr>
              <a:t>population segment born in the U.S. but with ancestors who came from Mexico </a:t>
            </a:r>
          </a:p>
          <a:p>
            <a:r>
              <a:rPr lang="en-US" sz="2600" b="1" dirty="0" smtClean="0">
                <a:latin typeface="Lucida Sans Unicode" pitchFamily="34" charset="0"/>
                <a:cs typeface="Lucida Sans Unicode" pitchFamily="34" charset="0"/>
              </a:rPr>
              <a:t>Latino: S</a:t>
            </a:r>
            <a:r>
              <a:rPr lang="en-US" sz="2600" dirty="0" smtClean="0">
                <a:latin typeface="Lucida Sans Unicode" pitchFamily="34" charset="0"/>
                <a:cs typeface="Lucida Sans Unicode" pitchFamily="34" charset="0"/>
              </a:rPr>
              <a:t>panish-speaking individuals who came from, or whose ancestors came from, anywhere in Latin America</a:t>
            </a:r>
          </a:p>
          <a:p>
            <a:r>
              <a:rPr lang="en-US" sz="2600" b="1" dirty="0" smtClean="0">
                <a:latin typeface="Lucida Sans Unicode" pitchFamily="34" charset="0"/>
                <a:cs typeface="Lucida Sans Unicode" pitchFamily="34" charset="0"/>
              </a:rPr>
              <a:t>Mexican-American: </a:t>
            </a:r>
            <a:r>
              <a:rPr lang="en-US" sz="2600" dirty="0" smtClean="0">
                <a:latin typeface="Lucida Sans Unicode" pitchFamily="34" charset="0"/>
                <a:cs typeface="Lucida Sans Unicode" pitchFamily="34" charset="0"/>
              </a:rPr>
              <a:t>person from a specific country of origin who is in the assimilation process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Hispanic Culture Within the U.S. Culture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a:bodyPr>
          <a:lstStyle/>
          <a:p>
            <a:pPr>
              <a:spcBef>
                <a:spcPts val="1200"/>
              </a:spcBef>
            </a:pPr>
            <a:r>
              <a:rPr lang="en-US" sz="2200" b="1" dirty="0" smtClean="0">
                <a:latin typeface="Lucida Sans Unicode" pitchFamily="34" charset="0"/>
                <a:cs typeface="Lucida Sans Unicode" pitchFamily="34" charset="0"/>
              </a:rPr>
              <a:t>Hispanic:</a:t>
            </a:r>
            <a:r>
              <a:rPr lang="en-US" sz="2200" dirty="0" smtClean="0">
                <a:latin typeface="Lucida Sans Unicode" pitchFamily="34" charset="0"/>
                <a:cs typeface="Lucida Sans Unicode" pitchFamily="34" charset="0"/>
              </a:rPr>
              <a:t> U.S. Spanish speakers with ancestry based in a Spanish-speaking country </a:t>
            </a:r>
          </a:p>
          <a:p>
            <a:pPr>
              <a:spcBef>
                <a:spcPts val="1200"/>
              </a:spcBef>
            </a:pPr>
            <a:r>
              <a:rPr lang="en-US" sz="2200" dirty="0" smtClean="0">
                <a:latin typeface="Lucida Sans Unicode" pitchFamily="34" charset="0"/>
                <a:cs typeface="Lucida Sans Unicode" pitchFamily="34" charset="0"/>
              </a:rPr>
              <a:t>Total U.S. Hispanic population: 50.5 million (16% of U.S. residents, according to the 2010 census)</a:t>
            </a:r>
          </a:p>
          <a:p>
            <a:pPr>
              <a:spcBef>
                <a:spcPts val="1200"/>
              </a:spcBef>
            </a:pPr>
            <a:r>
              <a:rPr lang="en-US" sz="2200" dirty="0" smtClean="0">
                <a:latin typeface="Lucida Sans Unicode" pitchFamily="34" charset="0"/>
                <a:cs typeface="Lucida Sans Unicode" pitchFamily="34" charset="0"/>
              </a:rPr>
              <a:t>Over 75% of the U.S. Mexican-origin population resides in the Southwest and the Pacific region and, over time, is dispersing beyond border states to virtually every region of the country</a:t>
            </a:r>
          </a:p>
          <a:p>
            <a:pPr>
              <a:spcBef>
                <a:spcPts val="1200"/>
              </a:spcBef>
            </a:pPr>
            <a:r>
              <a:rPr lang="en-US" sz="2200" dirty="0" smtClean="0">
                <a:latin typeface="Lucida Sans Unicode" pitchFamily="34" charset="0"/>
                <a:cs typeface="Lucida Sans Unicode" pitchFamily="34" charset="0"/>
              </a:rPr>
              <a:t>Hispanic population in the United States has often been the subject of general-circulation media; stereotype of poverty</a:t>
            </a:r>
          </a:p>
          <a:p>
            <a:pPr>
              <a:spcBef>
                <a:spcPts val="1200"/>
              </a:spcBef>
            </a:pPr>
            <a:r>
              <a:rPr lang="en-US" sz="2200" dirty="0" smtClean="0">
                <a:latin typeface="Lucida Sans Unicode" pitchFamily="34" charset="0"/>
                <a:cs typeface="Lucida Sans Unicode" pitchFamily="34" charset="0"/>
              </a:rPr>
              <a:t>Hispanics have consistently had the highest labor force participation, the least use of welfare programs, and the highest rate of family formation</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Hispanic Culture Within the U.S. Culture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828800"/>
            <a:ext cx="8991600" cy="5029200"/>
          </a:xfrm>
        </p:spPr>
        <p:txBody>
          <a:bodyPr>
            <a:normAutofit/>
          </a:bodyPr>
          <a:lstStyle/>
          <a:p>
            <a:pPr>
              <a:lnSpc>
                <a:spcPct val="80000"/>
              </a:lnSpc>
              <a:spcBef>
                <a:spcPts val="0"/>
              </a:spcBef>
              <a:buNone/>
            </a:pPr>
            <a:r>
              <a:rPr lang="en-US" sz="2800" b="1" dirty="0" smtClean="0">
                <a:latin typeface="Lucida Sans Unicode" pitchFamily="34" charset="0"/>
                <a:cs typeface="Lucida Sans Unicode" pitchFamily="34" charset="0"/>
              </a:rPr>
              <a:t>Hispanics share some important cultural values:</a:t>
            </a:r>
          </a:p>
          <a:p>
            <a:pPr>
              <a:spcBef>
                <a:spcPts val="1200"/>
              </a:spcBef>
            </a:pPr>
            <a:r>
              <a:rPr lang="en-US" sz="2200" dirty="0" smtClean="0">
                <a:latin typeface="Lucida Sans Unicode" pitchFamily="34" charset="0"/>
                <a:cs typeface="Lucida Sans Unicode" pitchFamily="34" charset="0"/>
              </a:rPr>
              <a:t>an explicit moral structure</a:t>
            </a:r>
          </a:p>
          <a:p>
            <a:pPr>
              <a:spcBef>
                <a:spcPts val="1200"/>
              </a:spcBef>
            </a:pPr>
            <a:r>
              <a:rPr lang="en-US" sz="2200" dirty="0" smtClean="0">
                <a:latin typeface="Lucida Sans Unicode" pitchFamily="34" charset="0"/>
                <a:cs typeface="Lucida Sans Unicode" pitchFamily="34" charset="0"/>
              </a:rPr>
              <a:t>a Roman Catholic tradition</a:t>
            </a:r>
          </a:p>
          <a:p>
            <a:pPr>
              <a:spcBef>
                <a:spcPts val="1200"/>
              </a:spcBef>
            </a:pPr>
            <a:r>
              <a:rPr lang="en-US" sz="2200" dirty="0" smtClean="0">
                <a:latin typeface="Lucida Sans Unicode" pitchFamily="34" charset="0"/>
                <a:cs typeface="Lucida Sans Unicode" pitchFamily="34" charset="0"/>
              </a:rPr>
              <a:t>social integration that binds individuals and families together into a larger community</a:t>
            </a:r>
          </a:p>
          <a:p>
            <a:pPr>
              <a:spcBef>
                <a:spcPts val="1200"/>
              </a:spcBef>
            </a:pPr>
            <a:r>
              <a:rPr lang="en-US" sz="2200" dirty="0" smtClean="0">
                <a:latin typeface="Lucida Sans Unicode" pitchFamily="34" charset="0"/>
                <a:cs typeface="Lucida Sans Unicode" pitchFamily="34" charset="0"/>
              </a:rPr>
              <a:t>referred to as family oriented; compared to Anglo-Americans, Hispanics rely on extended families for emotional support and feel more anxiety when separated from families </a:t>
            </a:r>
          </a:p>
          <a:p>
            <a:pPr>
              <a:spcBef>
                <a:spcPts val="1200"/>
              </a:spcBef>
            </a:pPr>
            <a:r>
              <a:rPr lang="en-US" sz="2200" dirty="0" smtClean="0">
                <a:latin typeface="Lucida Sans Unicode" pitchFamily="34" charset="0"/>
                <a:cs typeface="Lucida Sans Unicode" pitchFamily="34" charset="0"/>
              </a:rPr>
              <a:t>a growing shared appreciation for the art, music, dance, literature, cuisine, and other elements of an international Hispanic culture </a:t>
            </a:r>
            <a:endParaRPr lang="en-US" sz="2200" b="1" i="1"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914400"/>
            <a:ext cx="8458200" cy="503238"/>
          </a:xfrm>
        </p:spPr>
        <p:txBody>
          <a:bodyPr>
            <a:noAutofit/>
          </a:bodyPr>
          <a:lstStyle/>
          <a:p>
            <a:r>
              <a:rPr lang="en-US" sz="3600" b="1" dirty="0">
                <a:latin typeface="Lucida Sans Unicode" pitchFamily="34" charset="0"/>
                <a:cs typeface="Lucida Sans Unicode" pitchFamily="34" charset="0"/>
              </a:rPr>
              <a:t>What will you learn</a:t>
            </a:r>
            <a:r>
              <a:rPr lang="en-US" sz="3600" b="1" dirty="0" smtClean="0">
                <a:latin typeface="Lucida Sans Unicode" pitchFamily="34" charset="0"/>
                <a:cs typeface="Lucida Sans Unicode" pitchFamily="34" charset="0"/>
              </a:rPr>
              <a: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15400" cy="5334000"/>
          </a:xfrm>
        </p:spPr>
        <p:txBody>
          <a:bodyPr>
            <a:normAutofit lnSpcReduction="10000"/>
          </a:bodyPr>
          <a:lstStyle/>
          <a:p>
            <a:pPr lvl="0"/>
            <a:r>
              <a:rPr lang="en-US" sz="2400" dirty="0" smtClean="0">
                <a:latin typeface="Lucida Sans Unicode" pitchFamily="34" charset="0"/>
                <a:cs typeface="Lucida Sans Unicode" pitchFamily="34" charset="0"/>
              </a:rPr>
              <a:t>Why some immigrant groups have maintained separate cultural identities?</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How is the marginalization category of acculturation exemplified by the Hmong?</a:t>
            </a:r>
          </a:p>
          <a:p>
            <a:pPr lvl="0">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How is the separation category of acculturation exemplified by Koreans in Russia and Amish in the U.S.?</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How can indigenous cultures assert their identities?</a:t>
            </a:r>
          </a:p>
          <a:p>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How are the assimilation and integration categories of acculturation identifiable in the United States?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731838"/>
          </a:xfrm>
        </p:spPr>
        <p:txBody>
          <a:bodyPr>
            <a:noAutofit/>
          </a:bodyPr>
          <a:lstStyle/>
          <a:p>
            <a:r>
              <a:rPr lang="en-US" sz="3600" b="1" dirty="0" smtClean="0">
                <a:latin typeface="Lucida Sans Unicode" pitchFamily="34" charset="0"/>
                <a:cs typeface="Lucida Sans Unicode" pitchFamily="34" charset="0"/>
              </a:rPr>
              <a:t>Hispanic Culture Within the U.S. Culture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105400"/>
          </a:xfrm>
        </p:spPr>
        <p:txBody>
          <a:bodyPr>
            <a:normAutofit/>
          </a:bodyPr>
          <a:lstStyle/>
          <a:p>
            <a:pPr>
              <a:spcBef>
                <a:spcPts val="1200"/>
              </a:spcBef>
            </a:pPr>
            <a:r>
              <a:rPr lang="en-US" sz="2200" b="1" dirty="0" err="1" smtClean="0">
                <a:latin typeface="Lucida Sans Unicode" pitchFamily="34" charset="0"/>
                <a:cs typeface="Lucida Sans Unicode" pitchFamily="34" charset="0"/>
              </a:rPr>
              <a:t>Spanglish</a:t>
            </a:r>
            <a:r>
              <a:rPr lang="en-US" sz="2200" b="1" dirty="0" smtClean="0">
                <a:latin typeface="Lucida Sans Unicode" pitchFamily="34" charset="0"/>
                <a:cs typeface="Lucida Sans Unicode" pitchFamily="34" charset="0"/>
              </a:rPr>
              <a:t> </a:t>
            </a:r>
            <a:r>
              <a:rPr lang="en-US" sz="2200" dirty="0" smtClean="0">
                <a:latin typeface="Lucida Sans Unicode" pitchFamily="34" charset="0"/>
                <a:cs typeface="Lucida Sans Unicode" pitchFamily="34" charset="0"/>
              </a:rPr>
              <a:t>(or </a:t>
            </a:r>
            <a:r>
              <a:rPr lang="en-US" sz="2200" b="1" dirty="0" smtClean="0">
                <a:latin typeface="Lucida Sans Unicode" pitchFamily="34" charset="0"/>
                <a:cs typeface="Lucida Sans Unicode" pitchFamily="34" charset="0"/>
              </a:rPr>
              <a:t>Tex-Mex </a:t>
            </a:r>
            <a:r>
              <a:rPr lang="en-US" sz="2200" dirty="0" smtClean="0">
                <a:latin typeface="Lucida Sans Unicode" pitchFamily="34" charset="0"/>
                <a:cs typeface="Lucida Sans Unicode" pitchFamily="34" charset="0"/>
              </a:rPr>
              <a:t>or</a:t>
            </a:r>
            <a:r>
              <a:rPr lang="en-US" sz="2200" b="1" dirty="0" smtClean="0">
                <a:latin typeface="Lucida Sans Unicode" pitchFamily="34" charset="0"/>
                <a:cs typeface="Lucida Sans Unicode" pitchFamily="34" charset="0"/>
              </a:rPr>
              <a:t> </a:t>
            </a:r>
            <a:r>
              <a:rPr lang="en-US" sz="2200" b="1" dirty="0" err="1" smtClean="0">
                <a:latin typeface="Lucida Sans Unicode" pitchFamily="34" charset="0"/>
                <a:cs typeface="Lucida Sans Unicode" pitchFamily="34" charset="0"/>
              </a:rPr>
              <a:t>Cubonics</a:t>
            </a:r>
            <a:r>
              <a:rPr lang="en-US" sz="2200" dirty="0" smtClean="0">
                <a:latin typeface="Lucida Sans Unicode" pitchFamily="34" charset="0"/>
                <a:cs typeface="Lucida Sans Unicode" pitchFamily="34" charset="0"/>
              </a:rPr>
              <a:t>): a practice called code switching by linguists - changing from one language to another for a word, phrase, clause, or sentence; </a:t>
            </a:r>
            <a:r>
              <a:rPr lang="en-US" sz="2200" dirty="0" err="1" smtClean="0">
                <a:latin typeface="Lucida Sans Unicode" pitchFamily="34" charset="0"/>
                <a:cs typeface="Lucida Sans Unicode" pitchFamily="34" charset="0"/>
              </a:rPr>
              <a:t>Spanglish</a:t>
            </a:r>
            <a:r>
              <a:rPr lang="en-US" sz="2200" dirty="0" smtClean="0">
                <a:latin typeface="Lucida Sans Unicode" pitchFamily="34" charset="0"/>
                <a:cs typeface="Lucida Sans Unicode" pitchFamily="34" charset="0"/>
              </a:rPr>
              <a:t> used by Hispanics reflects both a knowledge of Spanish and an awareness of the U.S. culture; simpler words are used</a:t>
            </a:r>
          </a:p>
          <a:p>
            <a:pPr>
              <a:spcBef>
                <a:spcPts val="1200"/>
              </a:spcBef>
            </a:pPr>
            <a:r>
              <a:rPr lang="en-US" sz="2200" dirty="0" smtClean="0">
                <a:latin typeface="Lucida Sans Unicode" pitchFamily="34" charset="0"/>
                <a:cs typeface="Lucida Sans Unicode" pitchFamily="34" charset="0"/>
              </a:rPr>
              <a:t>Hispanic cultures in the U.S. have a rich media, consisting of Spanish-language newspapers, magazines, radio, television, and social media; these provide a forum where minority issues can be freely discussed; they also help continue the culture and support an integrated status</a:t>
            </a:r>
            <a:endParaRPr lang="en-US" sz="2200" dirty="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5" name="Picture 4" descr="Univision_logo.png"/>
          <p:cNvPicPr>
            <a:picLocks noChangeAspect="1"/>
          </p:cNvPicPr>
          <p:nvPr/>
        </p:nvPicPr>
        <p:blipFill>
          <a:blip r:embed="rId2" cstate="print"/>
          <a:stretch>
            <a:fillRect/>
          </a:stretch>
        </p:blipFill>
        <p:spPr>
          <a:xfrm>
            <a:off x="1371600" y="5334000"/>
            <a:ext cx="2118365" cy="1413191"/>
          </a:xfrm>
          <a:prstGeom prst="rect">
            <a:avLst/>
          </a:prstGeom>
        </p:spPr>
      </p:pic>
      <p:pic>
        <p:nvPicPr>
          <p:cNvPr id="6" name="Picture 5" descr="Telemundo_logo.jpg"/>
          <p:cNvPicPr>
            <a:picLocks noChangeAspect="1"/>
          </p:cNvPicPr>
          <p:nvPr/>
        </p:nvPicPr>
        <p:blipFill>
          <a:blip r:embed="rId3" cstate="print"/>
          <a:stretch>
            <a:fillRect/>
          </a:stretch>
        </p:blipFill>
        <p:spPr>
          <a:xfrm>
            <a:off x="4495800" y="5410200"/>
            <a:ext cx="1160526" cy="135734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838200"/>
            <a:ext cx="9144000" cy="685800"/>
          </a:xfrm>
        </p:spPr>
        <p:txBody>
          <a:bodyPr>
            <a:normAutofit fontScale="90000"/>
          </a:bodyPr>
          <a:lstStyle/>
          <a:p>
            <a:r>
              <a:rPr lang="en-US" sz="4400" dirty="0" smtClean="0">
                <a:latin typeface="Lucida Sans Unicode" pitchFamily="34" charset="0"/>
              </a:rPr>
              <a:t/>
            </a:r>
            <a:br>
              <a:rPr lang="en-US" sz="4400" dirty="0" smtClean="0">
                <a:latin typeface="Lucida Sans Unicode" pitchFamily="34" charset="0"/>
              </a:rPr>
            </a:br>
            <a:r>
              <a:rPr lang="en-US" sz="4000" b="1" dirty="0" smtClean="0">
                <a:latin typeface="Lucida Sans Unicode" pitchFamily="34" charset="0"/>
              </a:rPr>
              <a:t>Let’s Discuss!</a:t>
            </a:r>
            <a:r>
              <a:rPr lang="en-US" sz="4000" dirty="0" smtClean="0">
                <a:latin typeface="Lucida Sans Unicode" pitchFamily="34" charset="0"/>
              </a:rPr>
              <a:t/>
            </a:r>
            <a:br>
              <a:rPr lang="en-US" sz="4000" dirty="0" smtClean="0">
                <a:latin typeface="Lucida Sans Unicode" pitchFamily="34" charset="0"/>
              </a:rPr>
            </a:br>
            <a:endParaRPr lang="en-US" sz="4000" dirty="0"/>
          </a:p>
        </p:txBody>
      </p:sp>
      <p:sp>
        <p:nvSpPr>
          <p:cNvPr id="9" name="Content Placeholder 1"/>
          <p:cNvSpPr>
            <a:spLocks noGrp="1"/>
          </p:cNvSpPr>
          <p:nvPr>
            <p:ph idx="1"/>
          </p:nvPr>
        </p:nvSpPr>
        <p:spPr>
          <a:xfrm>
            <a:off x="152400" y="1524000"/>
            <a:ext cx="8991600" cy="5105400"/>
          </a:xfrm>
        </p:spPr>
        <p:txBody>
          <a:bodyPr>
            <a:noAutofit/>
          </a:bodyPr>
          <a:lstStyle/>
          <a:p>
            <a:r>
              <a:rPr lang="en-US" sz="2400" dirty="0" smtClean="0">
                <a:latin typeface="Lucida Sans Unicode" pitchFamily="34" charset="0"/>
                <a:cs typeface="Lucida Sans Unicode" pitchFamily="34" charset="0"/>
              </a:rPr>
              <a:t>What reasons can you give for the Hmong integrating, assimilating, or remaining a separate culture?</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Why do many young people who leave their Amish community return?</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What should be the policy with the more than 11 million undocumented persons currently living in the U.S.?</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In light of the official English movement, what are possible consequences of major political parties’ candidates having Spanish-language websites?</a:t>
            </a:r>
            <a:endParaRPr lang="en-US" sz="2000" dirty="0" smtClean="0">
              <a:latin typeface="Lucida Sans Unicode"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What Are Cultures Within Cultures?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a:bodyPr>
          <a:lstStyle/>
          <a:p>
            <a:pPr>
              <a:spcBef>
                <a:spcPts val="1200"/>
              </a:spcBef>
            </a:pPr>
            <a:r>
              <a:rPr lang="en-US" sz="2400" dirty="0" smtClean="0">
                <a:latin typeface="Lucida Sans Unicode" pitchFamily="34" charset="0"/>
                <a:cs typeface="Lucida Sans Unicode" pitchFamily="34" charset="0"/>
              </a:rPr>
              <a:t>Most often based on geographic region, ethnicity, or economic or social class</a:t>
            </a:r>
          </a:p>
          <a:p>
            <a:pPr>
              <a:spcBef>
                <a:spcPts val="1200"/>
              </a:spcBef>
            </a:pPr>
            <a:r>
              <a:rPr lang="en-US" sz="2400" dirty="0" smtClean="0">
                <a:latin typeface="Lucida Sans Unicode" pitchFamily="34" charset="0"/>
                <a:cs typeface="Lucida Sans Unicode" pitchFamily="34" charset="0"/>
              </a:rPr>
              <a:t>Usually encompass a relatively large number of people and represent the accumulation of generations</a:t>
            </a:r>
          </a:p>
          <a:p>
            <a:pPr>
              <a:spcBef>
                <a:spcPts val="1200"/>
              </a:spcBef>
            </a:pPr>
            <a:r>
              <a:rPr lang="en-US" sz="2400" dirty="0" smtClean="0">
                <a:latin typeface="Lucida Sans Unicode" pitchFamily="34" charset="0"/>
                <a:cs typeface="Lucida Sans Unicode" pitchFamily="34" charset="0"/>
              </a:rPr>
              <a:t>Awareness of cultures within cultures is a critical intercultural communication skill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8434" name="Picture 2" descr="Brighton Beach Huts Royalty Free Stock Photo"/>
          <p:cNvPicPr>
            <a:picLocks noChangeAspect="1" noChangeArrowheads="1"/>
          </p:cNvPicPr>
          <p:nvPr/>
        </p:nvPicPr>
        <p:blipFill>
          <a:blip r:embed="rId2" cstate="print"/>
          <a:srcRect/>
          <a:stretch>
            <a:fillRect/>
          </a:stretch>
        </p:blipFill>
        <p:spPr bwMode="auto">
          <a:xfrm>
            <a:off x="2057400" y="4448174"/>
            <a:ext cx="3619500" cy="240982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What Is Diaspora?</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15400" cy="5181600"/>
          </a:xfrm>
        </p:spPr>
        <p:txBody>
          <a:bodyPr>
            <a:normAutofit/>
          </a:bodyPr>
          <a:lstStyle/>
          <a:p>
            <a:pPr>
              <a:lnSpc>
                <a:spcPct val="90000"/>
              </a:lnSpc>
              <a:spcBef>
                <a:spcPts val="1200"/>
              </a:spcBef>
            </a:pPr>
            <a:r>
              <a:rPr lang="en-US" sz="2400" dirty="0" smtClean="0">
                <a:latin typeface="Lucida Sans Unicode" pitchFamily="34" charset="0"/>
                <a:cs typeface="Lucida Sans Unicode" pitchFamily="34" charset="0"/>
              </a:rPr>
              <a:t>Term originally used to refer to the experiences of Jews, and later Armenians, who were forcibly exiled from their homelands</a:t>
            </a:r>
          </a:p>
          <a:p>
            <a:pPr>
              <a:lnSpc>
                <a:spcPct val="90000"/>
              </a:lnSpc>
              <a:spcBef>
                <a:spcPts val="1200"/>
              </a:spcBef>
            </a:pPr>
            <a:r>
              <a:rPr lang="en-US" sz="2400" dirty="0" smtClean="0">
                <a:latin typeface="Lucida Sans Unicode" pitchFamily="34" charset="0"/>
                <a:cs typeface="Lucida Sans Unicode" pitchFamily="34" charset="0"/>
              </a:rPr>
              <a:t>More recently, scholars have expanded that definition to include all groups that move from one part of the world to another, even if migration was of free choice</a:t>
            </a:r>
          </a:p>
          <a:p>
            <a:pPr>
              <a:lnSpc>
                <a:spcPct val="90000"/>
              </a:lnSpc>
              <a:spcBef>
                <a:spcPts val="1200"/>
              </a:spcBef>
            </a:pPr>
            <a:r>
              <a:rPr lang="en-US" sz="2400" dirty="0" smtClean="0">
                <a:latin typeface="Lucida Sans Unicode" pitchFamily="34" charset="0"/>
                <a:cs typeface="Lucida Sans Unicode" pitchFamily="34" charset="0"/>
              </a:rPr>
              <a:t>Diaspora can create cultures within cultures in the country into which peoples move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5362" name="Picture 2" descr="Ireland - Romania network sign Royalty Free Stock Photo"/>
          <p:cNvPicPr>
            <a:picLocks noChangeAspect="1" noChangeArrowheads="1"/>
          </p:cNvPicPr>
          <p:nvPr/>
        </p:nvPicPr>
        <p:blipFill>
          <a:blip r:embed="rId2" cstate="print"/>
          <a:srcRect/>
          <a:stretch>
            <a:fillRect/>
          </a:stretch>
        </p:blipFill>
        <p:spPr bwMode="auto">
          <a:xfrm>
            <a:off x="2743200" y="4777940"/>
            <a:ext cx="3124200" cy="208006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Marginalization: The Hmong</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9067800" cy="5181600"/>
          </a:xfrm>
        </p:spPr>
        <p:txBody>
          <a:bodyPr>
            <a:normAutofit lnSpcReduction="10000"/>
          </a:bodyPr>
          <a:lstStyle/>
          <a:p>
            <a:pPr>
              <a:spcBef>
                <a:spcPts val="1200"/>
              </a:spcBef>
            </a:pPr>
            <a:r>
              <a:rPr lang="en-US" sz="2200" dirty="0" smtClean="0">
                <a:latin typeface="Lucida Sans Unicode" pitchFamily="34" charset="0"/>
                <a:cs typeface="Lucida Sans Unicode" pitchFamily="34" charset="0"/>
              </a:rPr>
              <a:t>The </a:t>
            </a:r>
            <a:r>
              <a:rPr lang="en-US" sz="2200" dirty="0" err="1" smtClean="0">
                <a:latin typeface="Lucida Sans Unicode" pitchFamily="34" charset="0"/>
                <a:cs typeface="Lucida Sans Unicode" pitchFamily="34" charset="0"/>
              </a:rPr>
              <a:t>Iu</a:t>
            </a:r>
            <a:r>
              <a:rPr lang="en-US" sz="2200" dirty="0" smtClean="0">
                <a:latin typeface="Lucida Sans Unicode" pitchFamily="34" charset="0"/>
                <a:cs typeface="Lucida Sans Unicode" pitchFamily="34" charset="0"/>
              </a:rPr>
              <a:t> Mien and the Hmong, who left Laos, and the </a:t>
            </a:r>
            <a:r>
              <a:rPr lang="en-US" sz="2200" dirty="0" err="1" smtClean="0">
                <a:latin typeface="Lucida Sans Unicode" pitchFamily="34" charset="0"/>
                <a:cs typeface="Lucida Sans Unicode" pitchFamily="34" charset="0"/>
              </a:rPr>
              <a:t>Montagnard</a:t>
            </a:r>
            <a:r>
              <a:rPr lang="en-US" sz="2200" dirty="0" smtClean="0">
                <a:latin typeface="Lucida Sans Unicode" pitchFamily="34" charset="0"/>
                <a:cs typeface="Lucida Sans Unicode" pitchFamily="34" charset="0"/>
              </a:rPr>
              <a:t>, who left Vietnam: lost their identities provided by their homelands and were unable to establish a new identity in the United States; are examples of marginalization  </a:t>
            </a:r>
          </a:p>
          <a:p>
            <a:pPr>
              <a:spcBef>
                <a:spcPts val="1200"/>
              </a:spcBef>
            </a:pPr>
            <a:r>
              <a:rPr lang="en-US" sz="2200" dirty="0" smtClean="0">
                <a:latin typeface="Lucida Sans Unicode" pitchFamily="34" charset="0"/>
                <a:cs typeface="Lucida Sans Unicode" pitchFamily="34" charset="0"/>
              </a:rPr>
              <a:t>The Hmong left the villages of Laos and migrated to Australia, France, Canada, the United States</a:t>
            </a:r>
          </a:p>
          <a:p>
            <a:pPr>
              <a:spcBef>
                <a:spcPts val="1200"/>
              </a:spcBef>
            </a:pPr>
            <a:r>
              <a:rPr lang="en-US" sz="2200" dirty="0" smtClean="0">
                <a:latin typeface="Lucida Sans Unicode" pitchFamily="34" charset="0"/>
                <a:cs typeface="Lucida Sans Unicode" pitchFamily="34" charset="0"/>
              </a:rPr>
              <a:t>an ancient Asian hill tribe that                                                    has resisted assimilation for millennia;                                        long persecuted; written language                             destroyed centuries ago </a:t>
            </a:r>
          </a:p>
          <a:p>
            <a:pPr>
              <a:spcBef>
                <a:spcPts val="1200"/>
              </a:spcBef>
            </a:pPr>
            <a:r>
              <a:rPr lang="en-US" sz="2200" dirty="0" smtClean="0">
                <a:latin typeface="Lucida Sans Unicode" pitchFamily="34" charset="0"/>
                <a:cs typeface="Lucida Sans Unicode" pitchFamily="34" charset="0"/>
              </a:rPr>
              <a:t>Hmong immigration to the U.S.                                          started in the late 1970s. Today,                                          over 260,000 Hmong reside in the U.S.,                                primarily in California, Minnesota, Wisconsin</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5" name="Picture 4" descr="hmong_map.jpg"/>
          <p:cNvPicPr>
            <a:picLocks noChangeAspect="1"/>
          </p:cNvPicPr>
          <p:nvPr/>
        </p:nvPicPr>
        <p:blipFill>
          <a:blip r:embed="rId2" cstate="print"/>
          <a:stretch>
            <a:fillRect/>
          </a:stretch>
        </p:blipFill>
        <p:spPr>
          <a:xfrm>
            <a:off x="6781800" y="3429000"/>
            <a:ext cx="2133600" cy="293370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Marginalization: The Hmong</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a:bodyPr>
          <a:lstStyle/>
          <a:p>
            <a:pPr>
              <a:spcBef>
                <a:spcPts val="1200"/>
              </a:spcBef>
              <a:buNone/>
            </a:pPr>
            <a:r>
              <a:rPr lang="en-US" sz="2400" b="1" dirty="0" smtClean="0">
                <a:latin typeface="Lucida Sans Unicode" pitchFamily="34" charset="0"/>
                <a:cs typeface="Lucida Sans Unicode" pitchFamily="34" charset="0"/>
              </a:rPr>
              <a:t>Cultural Patterns</a:t>
            </a:r>
          </a:p>
          <a:p>
            <a:pPr>
              <a:spcBef>
                <a:spcPts val="1200"/>
              </a:spcBef>
            </a:pPr>
            <a:r>
              <a:rPr lang="en-US" sz="2200" dirty="0" smtClean="0">
                <a:latin typeface="Lucida Sans Unicode" pitchFamily="34" charset="0"/>
                <a:cs typeface="Lucida Sans Unicode" pitchFamily="34" charset="0"/>
              </a:rPr>
              <a:t>Hmong culture is evident in the U.S.: grocery                             stores, radio programs, family centers, festivals</a:t>
            </a:r>
          </a:p>
          <a:p>
            <a:pPr>
              <a:spcBef>
                <a:spcPts val="1200"/>
              </a:spcBef>
            </a:pPr>
            <a:r>
              <a:rPr lang="en-US" sz="2200" dirty="0" smtClean="0">
                <a:latin typeface="Lucida Sans Unicode" pitchFamily="34" charset="0"/>
                <a:cs typeface="Lucida Sans Unicode" pitchFamily="34" charset="0"/>
              </a:rPr>
              <a:t>Religious practices that blend ancestor worship,                        animal sacrifice, and shaman healing</a:t>
            </a:r>
          </a:p>
          <a:p>
            <a:pPr>
              <a:spcBef>
                <a:spcPts val="1200"/>
              </a:spcBef>
            </a:pPr>
            <a:r>
              <a:rPr lang="en-US" sz="2200" dirty="0" smtClean="0">
                <a:latin typeface="Lucida Sans Unicode" pitchFamily="34" charset="0"/>
                <a:cs typeface="Lucida Sans Unicode" pitchFamily="34" charset="0"/>
              </a:rPr>
              <a:t>Early marriage age, marriage by capture, high                              fertility rates (9.5 children per mother) </a:t>
            </a:r>
          </a:p>
          <a:p>
            <a:pPr>
              <a:spcBef>
                <a:spcPts val="1200"/>
              </a:spcBef>
            </a:pPr>
            <a:r>
              <a:rPr lang="en-US" sz="2200" dirty="0" smtClean="0">
                <a:latin typeface="Lucida Sans Unicode" pitchFamily="34" charset="0"/>
                <a:cs typeface="Lucida Sans Unicode" pitchFamily="34" charset="0"/>
              </a:rPr>
              <a:t>Ill prepared for life in the U.S.; few marketable skills, high poverty rate (27% among Hmong, compared to 10.5% for the U.S. overall); 40% speak English “less than very well;” the highest welfare dependency rate of any refugee group</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5" name="Picture 4" descr="imagesCAR5UPMD.jpg"/>
          <p:cNvPicPr>
            <a:picLocks noChangeAspect="1"/>
          </p:cNvPicPr>
          <p:nvPr/>
        </p:nvPicPr>
        <p:blipFill>
          <a:blip r:embed="rId2" cstate="print"/>
          <a:stretch>
            <a:fillRect/>
          </a:stretch>
        </p:blipFill>
        <p:spPr>
          <a:xfrm>
            <a:off x="7162801" y="1905000"/>
            <a:ext cx="1981200" cy="279883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Marginalization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9067800" cy="5105400"/>
          </a:xfrm>
        </p:spPr>
        <p:txBody>
          <a:bodyPr>
            <a:normAutofit fontScale="92500" lnSpcReduction="10000"/>
          </a:bodyPr>
          <a:lstStyle/>
          <a:p>
            <a:r>
              <a:rPr lang="en-US" sz="2600" dirty="0" smtClean="0">
                <a:latin typeface="Lucida Sans Unicode" pitchFamily="34" charset="0"/>
                <a:cs typeface="Lucida Sans Unicode" pitchFamily="34" charset="0"/>
              </a:rPr>
              <a:t>Tran Minh Tung (1990) described groups within Cambodian, Laotian, Hmong, and Vietnamese refugee cultures most at risk for marginalization: </a:t>
            </a:r>
          </a:p>
          <a:p>
            <a:r>
              <a:rPr lang="en-US" sz="2400" b="1" dirty="0" smtClean="0">
                <a:latin typeface="Lucida Sans Unicode" pitchFamily="34" charset="0"/>
                <a:cs typeface="Lucida Sans Unicode" pitchFamily="34" charset="0"/>
              </a:rPr>
              <a:t>Newcomers: </a:t>
            </a:r>
            <a:r>
              <a:rPr lang="en-US" sz="2400" dirty="0" smtClean="0">
                <a:latin typeface="Lucida Sans Unicode" pitchFamily="34" charset="0"/>
                <a:cs typeface="Lucida Sans Unicode" pitchFamily="34" charset="0"/>
              </a:rPr>
              <a:t>many were in relocation camps, experienced dehumanizing conditions, resulting in passivity, dependency</a:t>
            </a:r>
          </a:p>
          <a:p>
            <a:r>
              <a:rPr lang="en-US" sz="2400" b="1" dirty="0" smtClean="0">
                <a:latin typeface="Lucida Sans Unicode" pitchFamily="34" charset="0"/>
                <a:cs typeface="Lucida Sans Unicode" pitchFamily="34" charset="0"/>
              </a:rPr>
              <a:t>Refugee teenagers:</a:t>
            </a:r>
            <a:r>
              <a:rPr lang="en-US" sz="2400" dirty="0" smtClean="0">
                <a:latin typeface="Lucida Sans Unicode" pitchFamily="34" charset="0"/>
                <a:cs typeface="Lucida Sans Unicode" pitchFamily="34" charset="0"/>
              </a:rPr>
              <a:t> many become involved in gang criminal behavior; loss of traditional values and lack of support from parents who are themselves experiencing stress may be contributing factors </a:t>
            </a:r>
          </a:p>
          <a:p>
            <a:r>
              <a:rPr lang="en-US" sz="2400" b="1" dirty="0" smtClean="0">
                <a:latin typeface="Lucida Sans Unicode" pitchFamily="34" charset="0"/>
                <a:cs typeface="Lucida Sans Unicode" pitchFamily="34" charset="0"/>
              </a:rPr>
              <a:t>Elderly refugees: </a:t>
            </a:r>
            <a:r>
              <a:rPr lang="en-US" sz="2400" dirty="0" smtClean="0">
                <a:latin typeface="Lucida Sans Unicode" pitchFamily="34" charset="0"/>
                <a:cs typeface="Lucida Sans Unicode" pitchFamily="34" charset="0"/>
              </a:rPr>
              <a:t>minimal/nonexistent English language skills result in social isolation; family structure changes as children and grandchildren begin to take places in the new culture</a:t>
            </a:r>
          </a:p>
          <a:p>
            <a:r>
              <a:rPr lang="en-US" sz="2400" b="1" dirty="0" smtClean="0">
                <a:latin typeface="Lucida Sans Unicode" pitchFamily="34" charset="0"/>
                <a:cs typeface="Lucida Sans Unicode" pitchFamily="34" charset="0"/>
              </a:rPr>
              <a:t>Rural refugees: </a:t>
            </a:r>
            <a:r>
              <a:rPr lang="en-US" sz="2400" dirty="0" smtClean="0">
                <a:latin typeface="Lucida Sans Unicode" pitchFamily="34" charset="0"/>
                <a:cs typeface="Lucida Sans Unicode" pitchFamily="34" charset="0"/>
              </a:rPr>
              <a:t>less sophisticated than urban counterparts, do not fare well in a capitalistic society, although their children progress economically and socially</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03238"/>
          </a:xfrm>
        </p:spPr>
        <p:txBody>
          <a:bodyPr>
            <a:noAutofit/>
          </a:bodyPr>
          <a:lstStyle/>
          <a:p>
            <a:r>
              <a:rPr lang="en-US" sz="3600" b="1" dirty="0" smtClean="0">
                <a:latin typeface="Lucida Sans Unicode" pitchFamily="34" charset="0"/>
                <a:cs typeface="Lucida Sans Unicode" pitchFamily="34" charset="0"/>
              </a:rPr>
              <a:t>Separation: Koreans in Russia</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5257800"/>
          </a:xfrm>
        </p:spPr>
        <p:txBody>
          <a:bodyPr>
            <a:normAutofit/>
          </a:bodyPr>
          <a:lstStyle/>
          <a:p>
            <a:pPr>
              <a:spcBef>
                <a:spcPts val="1200"/>
              </a:spcBef>
            </a:pPr>
            <a:r>
              <a:rPr lang="en-US" sz="2200" b="1" dirty="0" err="1" smtClean="0">
                <a:latin typeface="Lucida Sans Unicode" pitchFamily="34" charset="0"/>
                <a:cs typeface="Lucida Sans Unicode" pitchFamily="34" charset="0"/>
              </a:rPr>
              <a:t>Koryo-saram</a:t>
            </a:r>
            <a:r>
              <a:rPr lang="en-US" sz="2200" b="1" dirty="0" smtClean="0">
                <a:latin typeface="Lucida Sans Unicode" pitchFamily="34" charset="0"/>
                <a:cs typeface="Lucida Sans Unicode" pitchFamily="34" charset="0"/>
              </a:rPr>
              <a:t>:</a:t>
            </a:r>
            <a:r>
              <a:rPr lang="en-US" sz="2200" dirty="0" smtClean="0">
                <a:latin typeface="Lucida Sans Unicode" pitchFamily="34" charset="0"/>
                <a:cs typeface="Lucida Sans Unicode" pitchFamily="34" charset="0"/>
              </a:rPr>
              <a:t> ethnic Koreans in post-Soviet states; 470,000 people, the largest number in Uzbekistan (198,000), Russia (125,000), Kazakhstan (105,000)</a:t>
            </a:r>
          </a:p>
          <a:p>
            <a:pPr>
              <a:spcBef>
                <a:spcPts val="1200"/>
              </a:spcBef>
            </a:pPr>
            <a:r>
              <a:rPr lang="en-US" sz="2200" dirty="0" smtClean="0">
                <a:latin typeface="Lucida Sans Unicode" pitchFamily="34" charset="0"/>
                <a:cs typeface="Lucida Sans Unicode" pitchFamily="34" charset="0"/>
              </a:rPr>
              <a:t>Began migrating to Russia in the 19</a:t>
            </a:r>
            <a:r>
              <a:rPr lang="en-US" sz="2200" baseline="30000" dirty="0" smtClean="0">
                <a:latin typeface="Lucida Sans Unicode" pitchFamily="34" charset="0"/>
                <a:cs typeface="Lucida Sans Unicode" pitchFamily="34" charset="0"/>
              </a:rPr>
              <a:t>th</a:t>
            </a:r>
            <a:r>
              <a:rPr lang="en-US" sz="2200" dirty="0" smtClean="0">
                <a:latin typeface="Lucida Sans Unicode" pitchFamily="34" charset="0"/>
                <a:cs typeface="Lucida Sans Unicode" pitchFamily="34" charset="0"/>
              </a:rPr>
              <a:t> century to escape famine, economic hardship, Japanese imperialism in Korea</a:t>
            </a:r>
          </a:p>
          <a:p>
            <a:pPr>
              <a:spcBef>
                <a:spcPts val="1200"/>
              </a:spcBef>
            </a:pPr>
            <a:r>
              <a:rPr lang="en-US" sz="2200" dirty="0" smtClean="0">
                <a:latin typeface="Lucida Sans Unicode" pitchFamily="34" charset="0"/>
                <a:cs typeface="Lucida Sans Unicode" pitchFamily="34" charset="0"/>
              </a:rPr>
              <a:t>Prior to the construction of the Trans-Siberian Railway, Koreans outnumbered Russians in the Russian Far East</a:t>
            </a:r>
          </a:p>
          <a:p>
            <a:pPr>
              <a:spcBef>
                <a:spcPts val="1200"/>
              </a:spcBef>
            </a:pPr>
            <a:r>
              <a:rPr lang="en-US" sz="2200" dirty="0" smtClean="0">
                <a:latin typeface="Lucida Sans Unicode" pitchFamily="34" charset="0"/>
                <a:cs typeface="Lucida Sans Unicode" pitchFamily="34" charset="0"/>
              </a:rPr>
              <a:t>1930s: Stalin’s government relocated                                          200,000 ethnic Koreans to central Russia                                       under suspicion of spying for Japan</a:t>
            </a:r>
          </a:p>
          <a:p>
            <a:pPr>
              <a:spcBef>
                <a:spcPts val="1200"/>
              </a:spcBef>
            </a:pPr>
            <a:r>
              <a:rPr lang="en-US" sz="2200" dirty="0" smtClean="0">
                <a:latin typeface="Lucida Sans Unicode" pitchFamily="34" charset="0"/>
                <a:cs typeface="Lucida Sans Unicode" pitchFamily="34" charset="0"/>
              </a:rPr>
              <a:t>Separation from the Russian culture,                                       interacting little with the nomadic peoples around them; farms, schools, media</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3314" name="Picture 2" descr="Orchestra from South Korea on international festival in Moscow Royalty Free Stock Photo"/>
          <p:cNvPicPr>
            <a:picLocks noChangeAspect="1" noChangeArrowheads="1"/>
          </p:cNvPicPr>
          <p:nvPr/>
        </p:nvPicPr>
        <p:blipFill>
          <a:blip r:embed="rId2" cstate="print"/>
          <a:srcRect/>
          <a:stretch>
            <a:fillRect/>
          </a:stretch>
        </p:blipFill>
        <p:spPr bwMode="auto">
          <a:xfrm>
            <a:off x="6172200" y="4267200"/>
            <a:ext cx="2971800" cy="15719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Separation: The Amish</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9067800" cy="5105400"/>
          </a:xfrm>
        </p:spPr>
        <p:txBody>
          <a:bodyPr>
            <a:normAutofit lnSpcReduction="10000"/>
          </a:bodyPr>
          <a:lstStyle/>
          <a:p>
            <a:pPr>
              <a:spcBef>
                <a:spcPts val="1200"/>
              </a:spcBef>
            </a:pPr>
            <a:r>
              <a:rPr lang="en-US" sz="2200" dirty="0" smtClean="0">
                <a:latin typeface="Lucida Sans Unicode" pitchFamily="34" charset="0"/>
                <a:cs typeface="Lucida Sans Unicode" pitchFamily="34" charset="0"/>
              </a:rPr>
              <a:t>Amish and Mennonites grew out of an Anabaptist movement in Switzerland</a:t>
            </a:r>
          </a:p>
          <a:p>
            <a:pPr>
              <a:spcBef>
                <a:spcPts val="1200"/>
              </a:spcBef>
            </a:pPr>
            <a:r>
              <a:rPr lang="en-US" sz="2200" dirty="0" smtClean="0">
                <a:latin typeface="Lucida Sans Unicode" pitchFamily="34" charset="0"/>
                <a:cs typeface="Lucida Sans Unicode" pitchFamily="34" charset="0"/>
              </a:rPr>
              <a:t>Amish broke from Mennonites in late 17</a:t>
            </a:r>
            <a:r>
              <a:rPr lang="en-US" sz="2200" baseline="30000" dirty="0" smtClean="0">
                <a:latin typeface="Lucida Sans Unicode" pitchFamily="34" charset="0"/>
                <a:cs typeface="Lucida Sans Unicode" pitchFamily="34" charset="0"/>
              </a:rPr>
              <a:t>th</a:t>
            </a:r>
            <a:r>
              <a:rPr lang="en-US" sz="2200" dirty="0" smtClean="0">
                <a:latin typeface="Lucida Sans Unicode" pitchFamily="34" charset="0"/>
                <a:cs typeface="Lucida Sans Unicode" pitchFamily="34" charset="0"/>
              </a:rPr>
              <a:t> century and immigrated to Pennsylvania</a:t>
            </a:r>
          </a:p>
          <a:p>
            <a:pPr>
              <a:spcBef>
                <a:spcPts val="1200"/>
              </a:spcBef>
            </a:pPr>
            <a:r>
              <a:rPr lang="en-US" sz="2200" dirty="0" smtClean="0">
                <a:latin typeface="Lucida Sans Unicode" pitchFamily="34" charset="0"/>
                <a:cs typeface="Lucida Sans Unicode" pitchFamily="34" charset="0"/>
              </a:rPr>
              <a:t>Left voluntarily and have voluntarily remained separate</a:t>
            </a:r>
          </a:p>
          <a:p>
            <a:pPr>
              <a:spcBef>
                <a:spcPts val="1200"/>
              </a:spcBef>
            </a:pPr>
            <a:r>
              <a:rPr lang="en-US" sz="2200" dirty="0" smtClean="0">
                <a:latin typeface="Lucida Sans Unicode" pitchFamily="34" charset="0"/>
                <a:cs typeface="Lucida Sans Unicode" pitchFamily="34" charset="0"/>
              </a:rPr>
              <a:t>Subculture based on religion; attempts to maintain its original culture</a:t>
            </a:r>
          </a:p>
          <a:p>
            <a:pPr>
              <a:spcBef>
                <a:spcPts val="1200"/>
              </a:spcBef>
            </a:pPr>
            <a:r>
              <a:rPr lang="en-US" sz="2200" dirty="0" smtClean="0">
                <a:latin typeface="Lucida Sans Unicode" pitchFamily="34" charset="0"/>
                <a:cs typeface="Lucida Sans Unicode" pitchFamily="34" charset="0"/>
              </a:rPr>
              <a:t>Amish settlement: geographic area;                                             within each settlement, one or more                                    affiliations of people share a set of                                         theological rules and practices; each                                       affiliation (made of 25-35 families)                                          makes its own decisions in meetings                                     of members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5" name="Picture 4" descr="200px-Lancaster_County_Amish_03.jpg"/>
          <p:cNvPicPr>
            <a:picLocks noChangeAspect="1"/>
          </p:cNvPicPr>
          <p:nvPr/>
        </p:nvPicPr>
        <p:blipFill>
          <a:blip r:embed="rId2" cstate="print"/>
          <a:stretch>
            <a:fillRect/>
          </a:stretch>
        </p:blipFill>
        <p:spPr>
          <a:xfrm>
            <a:off x="5791200" y="4057650"/>
            <a:ext cx="2921000" cy="21907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4051</TotalTime>
  <Words>2070</Words>
  <Application>Microsoft Office PowerPoint</Application>
  <PresentationFormat>On-screen Show (4:3)</PresentationFormat>
  <Paragraphs>139</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11: </vt:lpstr>
      <vt:lpstr>What will you learn?</vt:lpstr>
      <vt:lpstr>What Are Cultures Within Cultures?</vt:lpstr>
      <vt:lpstr>What Is Diaspora?</vt:lpstr>
      <vt:lpstr>Marginalization: The Hmong</vt:lpstr>
      <vt:lpstr>Marginalization: The Hmong</vt:lpstr>
      <vt:lpstr>Marginalization</vt:lpstr>
      <vt:lpstr>Separation: Koreans in Russia</vt:lpstr>
      <vt:lpstr>Separation: The Amish</vt:lpstr>
      <vt:lpstr>Separation: The Amish</vt:lpstr>
      <vt:lpstr>Indigenous Cultures</vt:lpstr>
      <vt:lpstr>Indigenous Cultures</vt:lpstr>
      <vt:lpstr>Assimilation: United States</vt:lpstr>
      <vt:lpstr>Integration: United States</vt:lpstr>
      <vt:lpstr>English-Speaking Cultures</vt:lpstr>
      <vt:lpstr>Spanish-Speaking Cultures</vt:lpstr>
      <vt:lpstr>Spanish-Speaking Cultures</vt:lpstr>
      <vt:lpstr>Hispanic Culture Within the U.S. Culture</vt:lpstr>
      <vt:lpstr>Hispanic Culture Within the U.S. Culture</vt:lpstr>
      <vt:lpstr>Hispanic Culture Within the U.S. Culture</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Mosier, Daniel</cp:lastModifiedBy>
  <cp:revision>336</cp:revision>
  <cp:lastPrinted>1601-01-01T00:00:00Z</cp:lastPrinted>
  <dcterms:created xsi:type="dcterms:W3CDTF">2001-04-10T04:11:05Z</dcterms:created>
  <dcterms:modified xsi:type="dcterms:W3CDTF">2015-02-23T14:34:38Z</dcterms:modified>
</cp:coreProperties>
</file>