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4" r:id="rId19"/>
    <p:sldId id="332" r:id="rId20"/>
    <p:sldId id="333"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91" autoAdjust="0"/>
    <p:restoredTop sz="99267" autoAdjust="0"/>
  </p:normalViewPr>
  <p:slideViewPr>
    <p:cSldViewPr>
      <p:cViewPr>
        <p:scale>
          <a:sx n="80" d="100"/>
          <a:sy n="80" d="100"/>
        </p:scale>
        <p:origin x="-2514" y="-8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10: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smtClean="0">
                <a:latin typeface="Lucida Sans Unicode" pitchFamily="34" charset="0"/>
                <a:cs typeface="Lucida Sans Unicode" pitchFamily="34" charset="0"/>
              </a:rPr>
              <a:t>Immigration and Acculturation</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7696200" cy="579438"/>
          </a:xfrm>
        </p:spPr>
        <p:txBody>
          <a:bodyPr>
            <a:noAutofit/>
          </a:bodyPr>
          <a:lstStyle/>
          <a:p>
            <a:r>
              <a:rPr lang="en-US" sz="3600" b="1" dirty="0" smtClean="0">
                <a:latin typeface="Lucida Sans Unicode" pitchFamily="34" charset="0"/>
                <a:cs typeface="Lucida Sans Unicode" pitchFamily="34" charset="0"/>
              </a:rPr>
              <a:t>Immigration: Western Europe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257800"/>
          </a:xfrm>
        </p:spPr>
        <p:txBody>
          <a:bodyPr>
            <a:noAutofit/>
          </a:bodyPr>
          <a:lstStyle/>
          <a:p>
            <a:pPr>
              <a:spcBef>
                <a:spcPts val="1200"/>
              </a:spcBef>
            </a:pPr>
            <a:r>
              <a:rPr lang="en-US" sz="2200" dirty="0" smtClean="0">
                <a:latin typeface="Lucida Sans Unicode" pitchFamily="34" charset="0"/>
                <a:cs typeface="Lucida Sans Unicode" pitchFamily="34" charset="0"/>
              </a:rPr>
              <a:t>The fall of the Berlin Wall and the collapse of the                         Soviet Union brought Eastern Europeans into                         Western European nations</a:t>
            </a:r>
          </a:p>
          <a:p>
            <a:pPr>
              <a:spcBef>
                <a:spcPts val="1200"/>
              </a:spcBef>
            </a:pPr>
            <a:r>
              <a:rPr lang="en-US" sz="2200" dirty="0" smtClean="0">
                <a:latin typeface="Lucida Sans Unicode" pitchFamily="34" charset="0"/>
                <a:cs typeface="Lucida Sans Unicode" pitchFamily="34" charset="0"/>
              </a:rPr>
              <a:t>Since the late 1980s, a way to immigrate into                            a European Union country has been for asylum                         (Bosnia, Kosovo, China, Sri Lanka, Afghanistan, Somalia)</a:t>
            </a:r>
          </a:p>
          <a:p>
            <a:pPr>
              <a:spcBef>
                <a:spcPts val="1200"/>
              </a:spcBef>
            </a:pPr>
            <a:r>
              <a:rPr lang="en-US" sz="2200" dirty="0" smtClean="0">
                <a:latin typeface="Lucida Sans Unicode" pitchFamily="34" charset="0"/>
                <a:cs typeface="Lucida Sans Unicode" pitchFamily="34" charset="0"/>
              </a:rPr>
              <a:t>The European Union permits nationals to move from one E.U. country to another; internal immigration within the E.U. countries has grown</a:t>
            </a:r>
          </a:p>
          <a:p>
            <a:pPr>
              <a:spcBef>
                <a:spcPts val="1200"/>
              </a:spcBef>
            </a:pPr>
            <a:r>
              <a:rPr lang="en-US" sz="2200" dirty="0" smtClean="0">
                <a:latin typeface="Lucida Sans Unicode" pitchFamily="34" charset="0"/>
                <a:cs typeface="Lucida Sans Unicode" pitchFamily="34" charset="0"/>
              </a:rPr>
              <a:t>Western Europe is challenged with increasing immigration, particularly from Muslim countries (29.6 million in 1990 to 44.1 million in 2010); European countries have adopted various policies to respond to growing Muslim immigration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4338" name="Picture 2" descr="Muslim women Royalty Free Stock Photo"/>
          <p:cNvPicPr>
            <a:picLocks noChangeAspect="1" noChangeArrowheads="1"/>
          </p:cNvPicPr>
          <p:nvPr/>
        </p:nvPicPr>
        <p:blipFill>
          <a:blip r:embed="rId2" cstate="print"/>
          <a:srcRect/>
          <a:stretch>
            <a:fillRect/>
          </a:stretch>
        </p:blipFill>
        <p:spPr bwMode="auto">
          <a:xfrm>
            <a:off x="7419073" y="838200"/>
            <a:ext cx="1724927" cy="2590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Immigration: Brazil</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4953000"/>
          </a:xfrm>
        </p:spPr>
        <p:txBody>
          <a:bodyPr>
            <a:noAutofit/>
          </a:bodyPr>
          <a:lstStyle/>
          <a:p>
            <a:pPr>
              <a:spcBef>
                <a:spcPts val="1200"/>
              </a:spcBef>
            </a:pPr>
            <a:r>
              <a:rPr lang="en-US" sz="2200" dirty="0" smtClean="0">
                <a:latin typeface="Lucida Sans Unicode" pitchFamily="34" charset="0"/>
                <a:cs typeface="Lucida Sans Unicode" pitchFamily="34" charset="0"/>
              </a:rPr>
              <a:t>Throughout its history Brazil has been a melting pot of races and cultures</a:t>
            </a:r>
          </a:p>
          <a:p>
            <a:pPr>
              <a:spcBef>
                <a:spcPts val="1200"/>
              </a:spcBef>
            </a:pPr>
            <a:r>
              <a:rPr lang="en-US" sz="2200" dirty="0" smtClean="0">
                <a:latin typeface="Lucida Sans Unicode" pitchFamily="34" charset="0"/>
                <a:cs typeface="Lucida Sans Unicode" pitchFamily="34" charset="0"/>
              </a:rPr>
              <a:t>Its immigration history includes migration from Europe and Japan as well as a small group from the U.S. Confederacy</a:t>
            </a:r>
          </a:p>
          <a:p>
            <a:pPr>
              <a:spcBef>
                <a:spcPts val="1200"/>
              </a:spcBef>
            </a:pPr>
            <a:r>
              <a:rPr lang="en-US" sz="2200" dirty="0" smtClean="0">
                <a:latin typeface="Lucida Sans Unicode" pitchFamily="34" charset="0"/>
                <a:cs typeface="Lucida Sans Unicode" pitchFamily="34" charset="0"/>
              </a:rPr>
              <a:t>From 1500 to 1822, 500,000 to 700,000 Portuguese settled in Brazil, 600,000 of whom arrived in the 18th century; Portugal prohibited immigration from other countries to Brazil to prevent other Europeans to claim territory </a:t>
            </a:r>
          </a:p>
          <a:p>
            <a:pPr>
              <a:spcBef>
                <a:spcPts val="1200"/>
              </a:spcBef>
            </a:pPr>
            <a:r>
              <a:rPr lang="en-US" sz="2200" dirty="0" smtClean="0">
                <a:latin typeface="Lucida Sans Unicode" pitchFamily="34" charset="0"/>
                <a:cs typeface="Lucida Sans Unicode" pitchFamily="34" charset="0"/>
              </a:rPr>
              <a:t>Brazil was the major destination for slaves                                      from Africa; today Brazil has the largest                        African-heritage population outside of                            Africa and much of its culture is African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3314" name="Picture 2" descr="Brazil Royalty Free Stock Photo"/>
          <p:cNvPicPr>
            <a:picLocks noChangeAspect="1" noChangeArrowheads="1"/>
          </p:cNvPicPr>
          <p:nvPr/>
        </p:nvPicPr>
        <p:blipFill>
          <a:blip r:embed="rId2" cstate="print"/>
          <a:srcRect/>
          <a:stretch>
            <a:fillRect/>
          </a:stretch>
        </p:blipFill>
        <p:spPr bwMode="auto">
          <a:xfrm>
            <a:off x="6397187" y="4572000"/>
            <a:ext cx="2746813" cy="1828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Immigration: Brazil</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447800"/>
            <a:ext cx="8991600" cy="5257800"/>
          </a:xfrm>
        </p:spPr>
        <p:txBody>
          <a:bodyPr>
            <a:noAutofit/>
          </a:bodyPr>
          <a:lstStyle/>
          <a:p>
            <a:pPr>
              <a:spcBef>
                <a:spcPts val="1200"/>
              </a:spcBef>
              <a:buNone/>
            </a:pPr>
            <a:r>
              <a:rPr lang="en-US" sz="2200" b="1" dirty="0" smtClean="0">
                <a:latin typeface="Lucida Sans Unicode" pitchFamily="34" charset="0"/>
                <a:cs typeface="Lucida Sans Unicode" pitchFamily="34" charset="0"/>
              </a:rPr>
              <a:t>Immigration Waves in Brazil</a:t>
            </a:r>
          </a:p>
          <a:p>
            <a:pPr>
              <a:spcBef>
                <a:spcPts val="1200"/>
              </a:spcBef>
            </a:pPr>
            <a:r>
              <a:rPr lang="en-US" sz="2000" b="1" dirty="0" smtClean="0">
                <a:latin typeface="Lucida Sans Unicode" pitchFamily="34" charset="0"/>
                <a:cs typeface="Lucida Sans Unicode" pitchFamily="34" charset="0"/>
              </a:rPr>
              <a:t>First wave, 1880-1903:</a:t>
            </a:r>
            <a:r>
              <a:rPr lang="en-US" sz="2000" dirty="0" smtClean="0">
                <a:latin typeface="Lucida Sans Unicode" pitchFamily="34" charset="0"/>
                <a:cs typeface="Lucida Sans Unicode" pitchFamily="34" charset="0"/>
              </a:rPr>
              <a:t> Europeans and others were welcomed as a means to replace slave labor in coffee cultivation; 1.9 million, mainly from Germany, Italy, Portugal, and Spain, also from Ukraine, Russia, Lithuania, Hungary, Armenia, China, and Korea</a:t>
            </a:r>
          </a:p>
          <a:p>
            <a:pPr>
              <a:spcBef>
                <a:spcPts val="1200"/>
              </a:spcBef>
            </a:pPr>
            <a:r>
              <a:rPr lang="en-US" sz="2000" b="1" dirty="0" smtClean="0">
                <a:latin typeface="Lucida Sans Unicode" pitchFamily="34" charset="0"/>
                <a:cs typeface="Lucida Sans Unicode" pitchFamily="34" charset="0"/>
              </a:rPr>
              <a:t>Second wave, 1904-1930:</a:t>
            </a:r>
            <a:r>
              <a:rPr lang="en-US" sz="2000" dirty="0" smtClean="0">
                <a:latin typeface="Lucida Sans Unicode" pitchFamily="34" charset="0"/>
                <a:cs typeface="Lucida Sans Unicode" pitchFamily="34" charset="0"/>
              </a:rPr>
              <a:t> another 2.1 million Europeans from Italy, Poland, Russia, and Romania immigrated (most arriving after World War I); large numbers of Japanese also immigrated</a:t>
            </a:r>
            <a:endParaRPr lang="en-US" sz="2000" b="1" i="1" dirty="0" smtClean="0">
              <a:latin typeface="Lucida Sans Unicode" pitchFamily="34" charset="0"/>
              <a:cs typeface="Lucida Sans Unicode" pitchFamily="34" charset="0"/>
            </a:endParaRPr>
          </a:p>
          <a:p>
            <a:pPr>
              <a:spcBef>
                <a:spcPts val="1200"/>
              </a:spcBef>
            </a:pPr>
            <a:r>
              <a:rPr lang="en-US" sz="2000" b="1" dirty="0" smtClean="0">
                <a:latin typeface="Lucida Sans Unicode" pitchFamily="34" charset="0"/>
                <a:cs typeface="Lucida Sans Unicode" pitchFamily="34" charset="0"/>
              </a:rPr>
              <a:t>Third wave, 1930-1964: </a:t>
            </a:r>
            <a:r>
              <a:rPr lang="en-US" sz="2000" dirty="0" smtClean="0">
                <a:latin typeface="Lucida Sans Unicode" pitchFamily="34" charset="0"/>
                <a:cs typeface="Lucida Sans Unicode" pitchFamily="34" charset="0"/>
              </a:rPr>
              <a:t>primarily from Japan; Japanese immigrants worked primarily as agricultural workers; today Brazil has become home to the largest Japanese community outside Japan </a:t>
            </a:r>
          </a:p>
          <a:p>
            <a:pPr>
              <a:spcBef>
                <a:spcPts val="1200"/>
              </a:spcBef>
            </a:pPr>
            <a:r>
              <a:rPr lang="en-US" sz="2000" b="1" dirty="0" smtClean="0">
                <a:latin typeface="Lucida Sans Unicode" pitchFamily="34" charset="0"/>
                <a:cs typeface="Lucida Sans Unicode" pitchFamily="34" charset="0"/>
              </a:rPr>
              <a:t>Recent immigration: </a:t>
            </a:r>
            <a:r>
              <a:rPr lang="en-US" sz="2000" dirty="0" smtClean="0">
                <a:latin typeface="Lucida Sans Unicode" pitchFamily="34" charset="0"/>
                <a:cs typeface="Lucida Sans Unicode" pitchFamily="34" charset="0"/>
              </a:rPr>
              <a:t>with growing economy, low unemployment, and a government encouraging filling jobs with immigrants, Brazil has again experienced increased immigration, including from Africa, Europe, China, South Korea, the U.S.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The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105400"/>
          </a:xfrm>
        </p:spPr>
        <p:txBody>
          <a:bodyPr>
            <a:noAutofit/>
          </a:bodyPr>
          <a:lstStyle/>
          <a:p>
            <a:pPr>
              <a:spcBef>
                <a:spcPts val="1200"/>
              </a:spcBef>
            </a:pPr>
            <a:r>
              <a:rPr lang="en-US" sz="2200" dirty="0" smtClean="0">
                <a:latin typeface="Lucida Sans Unicode" pitchFamily="34" charset="0"/>
                <a:cs typeface="Lucida Sans Unicode" pitchFamily="34" charset="0"/>
              </a:rPr>
              <a:t>The U.S. is host to more immigrants than any                      other nation</a:t>
            </a:r>
          </a:p>
          <a:p>
            <a:pPr>
              <a:spcBef>
                <a:spcPts val="1200"/>
              </a:spcBef>
            </a:pPr>
            <a:r>
              <a:rPr lang="en-US" sz="2200" dirty="0" smtClean="0">
                <a:latin typeface="Lucida Sans Unicode" pitchFamily="34" charset="0"/>
                <a:cs typeface="Lucida Sans Unicode" pitchFamily="34" charset="0"/>
              </a:rPr>
              <a:t>45 million (20%) of the world’s population of                                       232 million immigrants reside in the U.S.  </a:t>
            </a:r>
          </a:p>
          <a:p>
            <a:pPr>
              <a:spcBef>
                <a:spcPts val="1200"/>
              </a:spcBef>
              <a:buNone/>
            </a:pPr>
            <a:endParaRPr lang="en-US" sz="1200" dirty="0" smtClean="0">
              <a:latin typeface="Lucida Sans Unicode" pitchFamily="34" charset="0"/>
              <a:cs typeface="Lucida Sans Unicode" pitchFamily="34" charset="0"/>
            </a:endParaRPr>
          </a:p>
          <a:p>
            <a:pPr>
              <a:spcBef>
                <a:spcPts val="1200"/>
              </a:spcBef>
              <a:buNone/>
            </a:pPr>
            <a:r>
              <a:rPr lang="en-US" sz="2200" b="1" dirty="0" smtClean="0">
                <a:latin typeface="Lucida Sans Unicode" pitchFamily="34" charset="0"/>
                <a:cs typeface="Lucida Sans Unicode" pitchFamily="34" charset="0"/>
              </a:rPr>
              <a:t>Colonial Policies on Immigration</a:t>
            </a:r>
            <a:endParaRPr lang="en-US" sz="2200" dirty="0" smtClean="0">
              <a:latin typeface="Lucida Sans Unicode" pitchFamily="34" charset="0"/>
              <a:cs typeface="Lucida Sans Unicode" pitchFamily="34" charset="0"/>
            </a:endParaRPr>
          </a:p>
          <a:p>
            <a:pPr>
              <a:spcBef>
                <a:spcPts val="1200"/>
              </a:spcBef>
            </a:pPr>
            <a:r>
              <a:rPr lang="en-US" sz="2200" dirty="0" smtClean="0">
                <a:latin typeface="Lucida Sans Unicode" pitchFamily="34" charset="0"/>
                <a:cs typeface="Lucida Sans Unicode" pitchFamily="34" charset="0"/>
              </a:rPr>
              <a:t>In colonial America, three principal responses to immigration developed: </a:t>
            </a:r>
          </a:p>
          <a:p>
            <a:pPr lvl="1">
              <a:lnSpc>
                <a:spcPct val="90000"/>
              </a:lnSpc>
              <a:spcBef>
                <a:spcPts val="0"/>
              </a:spcBef>
            </a:pPr>
            <a:r>
              <a:rPr lang="en-US" sz="2000" dirty="0" smtClean="0">
                <a:latin typeface="Lucida Sans Unicode" pitchFamily="34" charset="0"/>
                <a:cs typeface="Lucida Sans Unicode" pitchFamily="34" charset="0"/>
              </a:rPr>
              <a:t>Massachusetts wanted settlers who were “religiously pure.”</a:t>
            </a:r>
          </a:p>
          <a:p>
            <a:pPr lvl="1">
              <a:lnSpc>
                <a:spcPct val="90000"/>
              </a:lnSpc>
              <a:spcBef>
                <a:spcPts val="0"/>
              </a:spcBef>
            </a:pPr>
            <a:r>
              <a:rPr lang="en-US" sz="2000" dirty="0" smtClean="0">
                <a:latin typeface="Lucida Sans Unicode" pitchFamily="34" charset="0"/>
                <a:cs typeface="Lucida Sans Unicode" pitchFamily="34" charset="0"/>
              </a:rPr>
              <a:t>Virginia and Maryland recruited immigrants for cheap labor but did not allow full participation in government</a:t>
            </a:r>
          </a:p>
          <a:p>
            <a:pPr lvl="1">
              <a:lnSpc>
                <a:spcPct val="90000"/>
              </a:lnSpc>
              <a:spcBef>
                <a:spcPts val="0"/>
              </a:spcBef>
            </a:pPr>
            <a:r>
              <a:rPr lang="en-US" sz="2000" dirty="0" smtClean="0">
                <a:latin typeface="Lucida Sans Unicode" pitchFamily="34" charset="0"/>
                <a:cs typeface="Lucida Sans Unicode" pitchFamily="34" charset="0"/>
              </a:rPr>
              <a:t>Pennsylvania welcomed all European settlers on equal terms and as equal participants in the colony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1266" name="Picture 2" descr="Gold american eagle. Royalty Free Stock Photo"/>
          <p:cNvPicPr>
            <a:picLocks noChangeAspect="1" noChangeArrowheads="1"/>
          </p:cNvPicPr>
          <p:nvPr/>
        </p:nvPicPr>
        <p:blipFill>
          <a:blip r:embed="rId2" cstate="print"/>
          <a:srcRect/>
          <a:stretch>
            <a:fillRect/>
          </a:stretch>
        </p:blipFill>
        <p:spPr bwMode="auto">
          <a:xfrm>
            <a:off x="6781801" y="1676400"/>
            <a:ext cx="2362200" cy="157272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The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257800"/>
          </a:xfrm>
        </p:spPr>
        <p:txBody>
          <a:bodyPr>
            <a:noAutofit/>
          </a:bodyPr>
          <a:lstStyle/>
          <a:p>
            <a:pPr>
              <a:spcBef>
                <a:spcPts val="1200"/>
              </a:spcBef>
              <a:buNone/>
            </a:pPr>
            <a:r>
              <a:rPr lang="en-US" sz="2400" b="1" dirty="0" smtClean="0">
                <a:latin typeface="Lucida Sans Unicode" pitchFamily="34" charset="0"/>
                <a:cs typeface="Lucida Sans Unicode" pitchFamily="34" charset="0"/>
              </a:rPr>
              <a:t>U.S. Policies on Immigration</a:t>
            </a:r>
          </a:p>
          <a:p>
            <a:pPr>
              <a:spcBef>
                <a:spcPts val="1200"/>
              </a:spcBef>
            </a:pPr>
            <a:r>
              <a:rPr lang="en-US" sz="2200" b="1" dirty="0" smtClean="0">
                <a:latin typeface="Lucida Sans Unicode" pitchFamily="34" charset="0"/>
                <a:cs typeface="Lucida Sans Unicode" pitchFamily="34" charset="0"/>
              </a:rPr>
              <a:t>1798:</a:t>
            </a:r>
            <a:r>
              <a:rPr lang="en-US" sz="2200" dirty="0" smtClean="0">
                <a:latin typeface="Lucida Sans Unicode" pitchFamily="34" charset="0"/>
                <a:cs typeface="Lucida Sans Unicode" pitchFamily="34" charset="0"/>
              </a:rPr>
              <a:t> Congress passed the Act Concerning Aliens, which gave the president power to deport all immigrants deemed dangerous to national security</a:t>
            </a:r>
          </a:p>
          <a:p>
            <a:pPr>
              <a:spcBef>
                <a:spcPts val="1200"/>
              </a:spcBef>
            </a:pPr>
            <a:r>
              <a:rPr lang="en-US" sz="2200" b="1" dirty="0" smtClean="0">
                <a:latin typeface="Lucida Sans Unicode" pitchFamily="34" charset="0"/>
                <a:cs typeface="Lucida Sans Unicode" pitchFamily="34" charset="0"/>
              </a:rPr>
              <a:t>1868:</a:t>
            </a:r>
            <a:r>
              <a:rPr lang="en-US" sz="2200" dirty="0" smtClean="0">
                <a:latin typeface="Lucida Sans Unicode" pitchFamily="34" charset="0"/>
                <a:cs typeface="Lucida Sans Unicode" pitchFamily="34" charset="0"/>
              </a:rPr>
              <a:t> 14</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Amendment established that anyone born in the country was a citizen, so former slaves were citizens</a:t>
            </a:r>
          </a:p>
          <a:p>
            <a:pPr>
              <a:spcBef>
                <a:spcPts val="1200"/>
              </a:spcBef>
            </a:pPr>
            <a:r>
              <a:rPr lang="en-US" sz="2200" b="1" dirty="0" smtClean="0">
                <a:latin typeface="Lucida Sans Unicode" pitchFamily="34" charset="0"/>
                <a:cs typeface="Lucida Sans Unicode" pitchFamily="34" charset="0"/>
              </a:rPr>
              <a:t>1921:</a:t>
            </a:r>
            <a:r>
              <a:rPr lang="en-US" sz="2200" dirty="0" smtClean="0">
                <a:latin typeface="Lucida Sans Unicode" pitchFamily="34" charset="0"/>
                <a:cs typeface="Lucida Sans Unicode" pitchFamily="34" charset="0"/>
              </a:rPr>
              <a:t> the U.S. Congress established country quotas based on the origins of the U.S. population</a:t>
            </a:r>
          </a:p>
          <a:p>
            <a:pPr>
              <a:spcBef>
                <a:spcPts val="1200"/>
              </a:spcBef>
            </a:pPr>
            <a:r>
              <a:rPr lang="en-US" sz="2200" b="1" dirty="0" smtClean="0">
                <a:latin typeface="Lucida Sans Unicode" pitchFamily="34" charset="0"/>
                <a:cs typeface="Lucida Sans Unicode" pitchFamily="34" charset="0"/>
              </a:rPr>
              <a:t>1965:</a:t>
            </a:r>
            <a:r>
              <a:rPr lang="en-US" sz="2200" dirty="0" smtClean="0">
                <a:latin typeface="Lucida Sans Unicode" pitchFamily="34" charset="0"/>
                <a:cs typeface="Lucida Sans Unicode" pitchFamily="34" charset="0"/>
              </a:rPr>
              <a:t> country quotas were replaced with hemisphere quotas</a:t>
            </a:r>
          </a:p>
          <a:p>
            <a:pPr>
              <a:spcBef>
                <a:spcPts val="1200"/>
              </a:spcBef>
            </a:pPr>
            <a:r>
              <a:rPr lang="en-US" sz="2200" b="1" dirty="0" smtClean="0">
                <a:latin typeface="Lucida Sans Unicode" pitchFamily="34" charset="0"/>
                <a:cs typeface="Lucida Sans Unicode" pitchFamily="34" charset="0"/>
              </a:rPr>
              <a:t>1990:</a:t>
            </a:r>
            <a:r>
              <a:rPr lang="en-US" sz="2200" dirty="0" smtClean="0">
                <a:latin typeface="Lucida Sans Unicode" pitchFamily="34" charset="0"/>
                <a:cs typeface="Lucida Sans Unicode" pitchFamily="34" charset="0"/>
              </a:rPr>
              <a:t> The Immigration Act raised annual immigration level from 540,000 to 700,000 for the period 1992–1994, thereafter dropping it to an annual minimum of 675,000</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The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181600"/>
          </a:xfrm>
        </p:spPr>
        <p:txBody>
          <a:bodyPr>
            <a:noAutofit/>
          </a:bodyPr>
          <a:lstStyle/>
          <a:p>
            <a:pPr>
              <a:spcBef>
                <a:spcPts val="1200"/>
              </a:spcBef>
              <a:buNone/>
            </a:pPr>
            <a:r>
              <a:rPr lang="en-US" sz="2400" b="1" dirty="0" smtClean="0">
                <a:latin typeface="Lucida Sans Unicode" pitchFamily="34" charset="0"/>
                <a:cs typeface="Lucida Sans Unicode" pitchFamily="34" charset="0"/>
              </a:rPr>
              <a:t>Contributing Countries</a:t>
            </a:r>
          </a:p>
          <a:p>
            <a:pPr>
              <a:spcBef>
                <a:spcPts val="1200"/>
              </a:spcBef>
            </a:pPr>
            <a:r>
              <a:rPr lang="en-US" sz="2200" b="1" dirty="0" smtClean="0">
                <a:latin typeface="Lucida Sans Unicode" pitchFamily="34" charset="0"/>
                <a:cs typeface="Lucida Sans Unicode" pitchFamily="34" charset="0"/>
              </a:rPr>
              <a:t>Prior to 1800:</a:t>
            </a:r>
            <a:r>
              <a:rPr lang="en-US" sz="2200" dirty="0" smtClean="0">
                <a:latin typeface="Lucida Sans Unicode" pitchFamily="34" charset="0"/>
                <a:cs typeface="Lucida Sans Unicode" pitchFamily="34" charset="0"/>
              </a:rPr>
              <a:t> the number of immigrants from                           Europe to the New World was 4 -5 million, and                          the number of slaves brought forcefully from                              Africa was 10-12 million people </a:t>
            </a:r>
          </a:p>
          <a:p>
            <a:pPr>
              <a:spcBef>
                <a:spcPts val="1200"/>
              </a:spcBef>
            </a:pPr>
            <a:r>
              <a:rPr lang="en-US" sz="2200" b="1" dirty="0" smtClean="0">
                <a:latin typeface="Lucida Sans Unicode" pitchFamily="34" charset="0"/>
                <a:cs typeface="Lucida Sans Unicode" pitchFamily="34" charset="0"/>
              </a:rPr>
              <a:t>1846-1932:</a:t>
            </a:r>
            <a:r>
              <a:rPr lang="en-US" sz="2200" dirty="0" smtClean="0">
                <a:latin typeface="Lucida Sans Unicode" pitchFamily="34" charset="0"/>
                <a:cs typeface="Lucida Sans Unicode" pitchFamily="34" charset="0"/>
              </a:rPr>
              <a:t> 53 million people migrated to the Western Hemisphere, all but 2 million from Europe, more than three-quarters of that number from five areas: the British Isles, Italy, Austria-Hungary, Germany, and Spain; the U.S. received 60% of those</a:t>
            </a:r>
          </a:p>
          <a:p>
            <a:pPr>
              <a:spcBef>
                <a:spcPts val="1200"/>
              </a:spcBef>
            </a:pPr>
            <a:r>
              <a:rPr lang="en-US" sz="2200" dirty="0" smtClean="0">
                <a:latin typeface="Lucida Sans Unicode" pitchFamily="34" charset="0"/>
                <a:cs typeface="Lucida Sans Unicode" pitchFamily="34" charset="0"/>
              </a:rPr>
              <a:t>Each major wave of immigrants experienced discrimination;          1850s – Germans and Irish; 1880s-1890s – Eastern and Southern Europeans; various periods – Mexicans, Asians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9218" name="Picture 2" descr="Silver Dollar Royalty Free Stock Photo"/>
          <p:cNvPicPr>
            <a:picLocks noChangeAspect="1" noChangeArrowheads="1"/>
          </p:cNvPicPr>
          <p:nvPr/>
        </p:nvPicPr>
        <p:blipFill>
          <a:blip r:embed="rId2" cstate="print"/>
          <a:srcRect/>
          <a:stretch>
            <a:fillRect/>
          </a:stretch>
        </p:blipFill>
        <p:spPr bwMode="auto">
          <a:xfrm>
            <a:off x="7010400" y="1447800"/>
            <a:ext cx="2133600" cy="207183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The United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257800"/>
          </a:xfrm>
        </p:spPr>
        <p:txBody>
          <a:bodyPr>
            <a:noAutofit/>
          </a:bodyPr>
          <a:lstStyle/>
          <a:p>
            <a:pPr>
              <a:spcBef>
                <a:spcPts val="1200"/>
              </a:spcBef>
            </a:pPr>
            <a:r>
              <a:rPr lang="en-US" sz="2200" dirty="0" smtClean="0">
                <a:latin typeface="Lucida Sans Unicode" pitchFamily="34" charset="0"/>
                <a:cs typeface="Lucida Sans Unicode" pitchFamily="34" charset="0"/>
              </a:rPr>
              <a:t>Studies of immigration have shown that the educational level of immigrants has increased; </a:t>
            </a:r>
            <a:r>
              <a:rPr lang="en-US" sz="2200" b="1" dirty="0" smtClean="0">
                <a:latin typeface="Lucida Sans Unicode" pitchFamily="34" charset="0"/>
                <a:cs typeface="Lucida Sans Unicode" pitchFamily="34" charset="0"/>
              </a:rPr>
              <a:t>1960:</a:t>
            </a:r>
            <a:r>
              <a:rPr lang="en-US" sz="2200" dirty="0" smtClean="0">
                <a:latin typeface="Lucida Sans Unicode" pitchFamily="34" charset="0"/>
                <a:cs typeface="Lucida Sans Unicode" pitchFamily="34" charset="0"/>
              </a:rPr>
              <a:t> one third of all new immigrants had fewer than 8 years of education; </a:t>
            </a:r>
            <a:r>
              <a:rPr lang="en-US" sz="2200" b="1" dirty="0" smtClean="0">
                <a:latin typeface="Lucida Sans Unicode" pitchFamily="34" charset="0"/>
                <a:cs typeface="Lucida Sans Unicode" pitchFamily="34" charset="0"/>
              </a:rPr>
              <a:t>1990s:</a:t>
            </a:r>
            <a:r>
              <a:rPr lang="en-US" sz="2200" dirty="0" smtClean="0">
                <a:latin typeface="Lucida Sans Unicode" pitchFamily="34" charset="0"/>
                <a:cs typeface="Lucida Sans Unicode" pitchFamily="34" charset="0"/>
              </a:rPr>
              <a:t> that dropped to one forth</a:t>
            </a:r>
          </a:p>
          <a:p>
            <a:pPr>
              <a:spcBef>
                <a:spcPts val="1200"/>
              </a:spcBef>
            </a:pPr>
            <a:r>
              <a:rPr lang="en-US" sz="2200" dirty="0" smtClean="0">
                <a:latin typeface="Lucida Sans Unicode" pitchFamily="34" charset="0"/>
                <a:cs typeface="Lucida Sans Unicode" pitchFamily="34" charset="0"/>
              </a:rPr>
              <a:t>Since the 1990s immigrants have not drawn on welfare any more than others (percentage of foreign-born on welfare presently 6.6%)</a:t>
            </a:r>
          </a:p>
          <a:p>
            <a:pPr>
              <a:spcBef>
                <a:spcPts val="1200"/>
              </a:spcBef>
            </a:pPr>
            <a:r>
              <a:rPr lang="en-US" sz="2200" dirty="0" smtClean="0">
                <a:latin typeface="Lucida Sans Unicode" pitchFamily="34" charset="0"/>
                <a:cs typeface="Lucida Sans Unicode" pitchFamily="34" charset="0"/>
              </a:rPr>
              <a:t>Overall, immigrants are a net economic gain for the country, but the six states with the highest concentration of immigrants experience pressures as taxes go mostly to the federal government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8194" name="Picture 2" descr="Immigration Reform March Royalty Free Stock Photo"/>
          <p:cNvPicPr>
            <a:picLocks noChangeAspect="1" noChangeArrowheads="1"/>
          </p:cNvPicPr>
          <p:nvPr/>
        </p:nvPicPr>
        <p:blipFill>
          <a:blip r:embed="rId2" cstate="print"/>
          <a:srcRect/>
          <a:stretch>
            <a:fillRect/>
          </a:stretch>
        </p:blipFill>
        <p:spPr bwMode="auto">
          <a:xfrm>
            <a:off x="3352800" y="5380923"/>
            <a:ext cx="2209800" cy="147707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Predictors of Acculturation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257800"/>
          </a:xfrm>
        </p:spPr>
        <p:txBody>
          <a:bodyPr>
            <a:noAutofit/>
          </a:bodyPr>
          <a:lstStyle/>
          <a:p>
            <a:pPr>
              <a:spcBef>
                <a:spcPts val="1200"/>
              </a:spcBef>
            </a:pPr>
            <a:r>
              <a:rPr lang="en-US" sz="2400" dirty="0" smtClean="0">
                <a:latin typeface="Lucida Sans Unicode" pitchFamily="34" charset="0"/>
                <a:cs typeface="Lucida Sans Unicode" pitchFamily="34" charset="0"/>
              </a:rPr>
              <a:t>No immigrant, as long as livelihood needs are to be met in a new country, can escape acculturation; individuals differ, however, in terms of the degree to which they become acculturated </a:t>
            </a:r>
          </a:p>
          <a:p>
            <a:pPr>
              <a:spcBef>
                <a:spcPts val="1200"/>
              </a:spcBef>
            </a:pPr>
            <a:r>
              <a:rPr lang="en-US" sz="2400" dirty="0" smtClean="0">
                <a:latin typeface="Lucida Sans Unicode" pitchFamily="34" charset="0"/>
                <a:cs typeface="Lucida Sans Unicode" pitchFamily="34" charset="0"/>
              </a:rPr>
              <a:t>The new culture creates stress which causes the individual to experience culture shock; the immigrant must overcome the challenges and develop new behaviors, but not all individuals adapt at the same rate </a:t>
            </a:r>
          </a:p>
          <a:p>
            <a:pPr>
              <a:spcBef>
                <a:spcPts val="1200"/>
              </a:spcBef>
            </a:pPr>
            <a:r>
              <a:rPr lang="en-US" sz="2400" dirty="0" smtClean="0">
                <a:latin typeface="Lucida Sans Unicode" pitchFamily="34" charset="0"/>
                <a:cs typeface="Lucida Sans Unicode" pitchFamily="34" charset="0"/>
              </a:rPr>
              <a:t>Young </a:t>
            </a:r>
            <a:r>
              <a:rPr lang="en-US" sz="2400" dirty="0" err="1" smtClean="0">
                <a:latin typeface="Lucida Sans Unicode" pitchFamily="34" charset="0"/>
                <a:cs typeface="Lucida Sans Unicode" pitchFamily="34" charset="0"/>
              </a:rPr>
              <a:t>Yun</a:t>
            </a:r>
            <a:r>
              <a:rPr lang="en-US" sz="2400" dirty="0" smtClean="0">
                <a:latin typeface="Lucida Sans Unicode" pitchFamily="34" charset="0"/>
                <a:cs typeface="Lucida Sans Unicode" pitchFamily="34" charset="0"/>
              </a:rPr>
              <a:t> Kim (1986, 1988, 2001, 2005): </a:t>
            </a:r>
            <a:r>
              <a:rPr lang="en-US" sz="2400" b="1" dirty="0" smtClean="0">
                <a:latin typeface="Lucida Sans Unicode" pitchFamily="34" charset="0"/>
                <a:cs typeface="Lucida Sans Unicode" pitchFamily="34" charset="0"/>
              </a:rPr>
              <a:t>cross-cultural adaptation theory</a:t>
            </a:r>
            <a:r>
              <a:rPr lang="en-US" sz="2400" i="1" dirty="0" smtClean="0">
                <a:latin typeface="Lucida Sans Unicode" pitchFamily="34" charset="0"/>
                <a:cs typeface="Lucida Sans Unicode" pitchFamily="34" charset="0"/>
              </a:rPr>
              <a:t> </a:t>
            </a:r>
            <a:r>
              <a:rPr lang="en-US" sz="2400" dirty="0" smtClean="0">
                <a:latin typeface="Lucida Sans Unicode" pitchFamily="34" charset="0"/>
                <a:cs typeface="Lucida Sans Unicode" pitchFamily="34" charset="0"/>
              </a:rPr>
              <a:t>– the process an individual undergoes upon entering a new culture as a stress-adaptation-growth dynamic  </a:t>
            </a:r>
          </a:p>
          <a:p>
            <a:pPr>
              <a:spcBef>
                <a:spcPts val="1200"/>
              </a:spcBef>
            </a:pPr>
            <a:endParaRPr lang="en-US" sz="2400" dirty="0" smtClean="0">
              <a:latin typeface="Lucida Sans Unicode" pitchFamily="34" charset="0"/>
              <a:cs typeface="Lucida Sans Unicode" pitchFamily="34" charset="0"/>
            </a:endParaRPr>
          </a:p>
          <a:p>
            <a:pPr>
              <a:spcBef>
                <a:spcPts val="1200"/>
              </a:spcBef>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Predictors of Acculturation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257800"/>
          </a:xfrm>
        </p:spPr>
        <p:txBody>
          <a:bodyPr>
            <a:noAutofit/>
          </a:bodyPr>
          <a:lstStyle/>
          <a:p>
            <a:pPr>
              <a:spcBef>
                <a:spcPts val="1200"/>
              </a:spcBef>
            </a:pPr>
            <a:r>
              <a:rPr lang="en-US" sz="2200" b="1" dirty="0" smtClean="0">
                <a:latin typeface="Lucida Sans Unicode" pitchFamily="34" charset="0"/>
                <a:cs typeface="Lucida Sans Unicode" pitchFamily="34" charset="0"/>
              </a:rPr>
              <a:t>Host communication competence: </a:t>
            </a:r>
            <a:r>
              <a:rPr lang="en-US" sz="2200" dirty="0" smtClean="0">
                <a:latin typeface="Lucida Sans Unicode" pitchFamily="34" charset="0"/>
                <a:cs typeface="Lucida Sans Unicode" pitchFamily="34" charset="0"/>
              </a:rPr>
              <a:t>capacity to communicate with host culture’s communication symbols, meaning systems</a:t>
            </a:r>
          </a:p>
          <a:p>
            <a:pPr>
              <a:spcBef>
                <a:spcPts val="1200"/>
              </a:spcBef>
            </a:pPr>
            <a:r>
              <a:rPr lang="en-US" sz="2200" b="1" dirty="0" smtClean="0">
                <a:latin typeface="Lucida Sans Unicode" pitchFamily="34" charset="0"/>
                <a:cs typeface="Lucida Sans Unicode" pitchFamily="34" charset="0"/>
              </a:rPr>
              <a:t>Participation in host social communication: </a:t>
            </a:r>
            <a:r>
              <a:rPr lang="en-US" sz="2200" dirty="0" smtClean="0">
                <a:latin typeface="Lucida Sans Unicode" pitchFamily="34" charset="0"/>
                <a:cs typeface="Lucida Sans Unicode" pitchFamily="34" charset="0"/>
              </a:rPr>
              <a:t>time and skill devoted to participation in host culture’s mass media and in interpersonal communication with host culture members</a:t>
            </a:r>
          </a:p>
          <a:p>
            <a:pPr>
              <a:spcBef>
                <a:spcPts val="1200"/>
              </a:spcBef>
            </a:pPr>
            <a:r>
              <a:rPr lang="en-US" sz="2200" b="1" dirty="0" smtClean="0">
                <a:latin typeface="Lucida Sans Unicode" pitchFamily="34" charset="0"/>
                <a:cs typeface="Lucida Sans Unicode" pitchFamily="34" charset="0"/>
              </a:rPr>
              <a:t>Participation in ethnic social communication: </a:t>
            </a:r>
            <a:r>
              <a:rPr lang="en-US" sz="2200" dirty="0" smtClean="0">
                <a:latin typeface="Lucida Sans Unicode" pitchFamily="34" charset="0"/>
                <a:cs typeface="Lucida Sans Unicode" pitchFamily="34" charset="0"/>
              </a:rPr>
              <a:t>time devoted to communicating with fellow co-immigrants and to mass media targeted for the immigrant (at the expense of time devoted to host social communication)</a:t>
            </a:r>
          </a:p>
          <a:p>
            <a:pPr>
              <a:spcBef>
                <a:spcPts val="1200"/>
              </a:spcBef>
            </a:pPr>
            <a:r>
              <a:rPr lang="en-US" sz="2200" b="1" dirty="0" smtClean="0">
                <a:latin typeface="Lucida Sans Unicode" pitchFamily="34" charset="0"/>
                <a:cs typeface="Lucida Sans Unicode" pitchFamily="34" charset="0"/>
              </a:rPr>
              <a:t>Host environment: </a:t>
            </a:r>
            <a:r>
              <a:rPr lang="en-US" sz="2200" dirty="0" smtClean="0">
                <a:latin typeface="Lucida Sans Unicode" pitchFamily="34" charset="0"/>
                <a:cs typeface="Lucida Sans Unicode" pitchFamily="34" charset="0"/>
              </a:rPr>
              <a:t>relative strength of immigrant group to maintain its culture and relative strength of new host culture to conform</a:t>
            </a:r>
          </a:p>
          <a:p>
            <a:pPr>
              <a:spcBef>
                <a:spcPts val="1200"/>
              </a:spcBef>
            </a:pPr>
            <a:r>
              <a:rPr lang="en-US" sz="2200" b="1" dirty="0" smtClean="0">
                <a:latin typeface="Lucida Sans Unicode" pitchFamily="34" charset="0"/>
                <a:cs typeface="Lucida Sans Unicode" pitchFamily="34" charset="0"/>
              </a:rPr>
              <a:t>Predisposition:</a:t>
            </a:r>
            <a:r>
              <a:rPr lang="en-US" sz="2200" dirty="0" smtClean="0">
                <a:latin typeface="Lucida Sans Unicode" pitchFamily="34" charset="0"/>
                <a:cs typeface="Lucida Sans Unicode" pitchFamily="34" charset="0"/>
              </a:rPr>
              <a:t> how similar home culture is to host culture </a:t>
            </a:r>
          </a:p>
          <a:p>
            <a:endParaRPr lang="en-US" sz="2400" i="1" dirty="0" smtClean="0"/>
          </a:p>
          <a:p>
            <a:endParaRPr lang="en-US" sz="2400" dirty="0" smtClean="0"/>
          </a:p>
          <a:p>
            <a:pPr>
              <a:spcBef>
                <a:spcPts val="0"/>
              </a:spcBef>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884238"/>
          </a:xfrm>
        </p:spPr>
        <p:txBody>
          <a:bodyPr>
            <a:noAutofit/>
          </a:bodyPr>
          <a:lstStyle/>
          <a:p>
            <a:r>
              <a:rPr lang="en-US" sz="3600" b="1" dirty="0" smtClean="0">
                <a:latin typeface="Lucida Sans Unicode" pitchFamily="34" charset="0"/>
                <a:cs typeface="Lucida Sans Unicode" pitchFamily="34" charset="0"/>
              </a:rPr>
              <a:t>Effect of Media and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Transportation Advances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2057400"/>
            <a:ext cx="8991600" cy="4876800"/>
          </a:xfrm>
        </p:spPr>
        <p:txBody>
          <a:bodyPr>
            <a:noAutofit/>
          </a:bodyPr>
          <a:lstStyle/>
          <a:p>
            <a:pPr>
              <a:spcBef>
                <a:spcPts val="1200"/>
              </a:spcBef>
            </a:pPr>
            <a:r>
              <a:rPr lang="en-US" sz="2200" dirty="0" smtClean="0">
                <a:latin typeface="Lucida Sans Unicode" pitchFamily="34" charset="0"/>
                <a:cs typeface="Lucida Sans Unicode" pitchFamily="34" charset="0"/>
              </a:rPr>
              <a:t>The immigrants of the 1900s left homes permanently, with little hope of returning even for a visit, and thus lost much of the original culture in assimilation </a:t>
            </a:r>
          </a:p>
          <a:p>
            <a:pPr>
              <a:spcBef>
                <a:spcPts val="1200"/>
              </a:spcBef>
            </a:pPr>
            <a:r>
              <a:rPr lang="en-US" sz="2200" dirty="0" smtClean="0">
                <a:latin typeface="Lucida Sans Unicode" pitchFamily="34" charset="0"/>
                <a:cs typeface="Lucida Sans Unicode" pitchFamily="34" charset="0"/>
              </a:rPr>
              <a:t>Newspapers and periodicals printed entirely or in part in languages other than English often helped immigrants to both maintain contact with home culture and to adjust to new culture</a:t>
            </a:r>
          </a:p>
          <a:p>
            <a:pPr>
              <a:spcBef>
                <a:spcPts val="1200"/>
              </a:spcBef>
            </a:pPr>
            <a:r>
              <a:rPr lang="en-US" sz="2200" dirty="0" smtClean="0">
                <a:latin typeface="Lucida Sans Unicode" pitchFamily="34" charset="0"/>
                <a:cs typeface="Lucida Sans Unicode" pitchFamily="34" charset="0"/>
              </a:rPr>
              <a:t>In 1942, there were nearly 1,000 radio stations in the United States, 200 of which broadcast in some 26 languages </a:t>
            </a:r>
          </a:p>
          <a:p>
            <a:pPr>
              <a:spcBef>
                <a:spcPts val="1200"/>
              </a:spcBef>
            </a:pPr>
            <a:r>
              <a:rPr lang="en-US" sz="2200" dirty="0" smtClean="0">
                <a:latin typeface="Lucida Sans Unicode" pitchFamily="34" charset="0"/>
                <a:cs typeface="Lucida Sans Unicode" pitchFamily="34" charset="0"/>
              </a:rPr>
              <a:t>Recent advances in the media have slowed the process of acculturation, as the Internet and social media have made it easier to connect to like cultures, to home culture</a:t>
            </a:r>
          </a:p>
          <a:p>
            <a:pPr>
              <a:spcBef>
                <a:spcPts val="1200"/>
              </a:spcBef>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914400"/>
            <a:ext cx="8458200" cy="5794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334000"/>
          </a:xfrm>
        </p:spPr>
        <p:txBody>
          <a:bodyPr>
            <a:noAutofit/>
          </a:bodyPr>
          <a:lstStyle/>
          <a:p>
            <a:pPr>
              <a:lnSpc>
                <a:spcPct val="110000"/>
              </a:lnSpc>
              <a:spcBef>
                <a:spcPts val="0"/>
              </a:spcBef>
            </a:pPr>
            <a:r>
              <a:rPr lang="en-US" sz="2400" dirty="0" smtClean="0">
                <a:latin typeface="Lucida Sans Unicode" pitchFamily="34" charset="0"/>
                <a:cs typeface="Lucida Sans Unicode" pitchFamily="34" charset="0"/>
              </a:rPr>
              <a:t>What are the physical, psychological, and communication stresses of living in a new culture and how can they be addressed?</a:t>
            </a:r>
          </a:p>
          <a:p>
            <a:pPr lvl="0">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How does migration within one country occur and what are its implications?</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How does immigration occur, and what are some issues related to immigration in Israel, Western Europe, Brazil, and the United States?</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Which are the predictors and categories of acculturation and how do they explain an immigrant’s extent of adaptation to a new country?</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884238"/>
          </a:xfrm>
        </p:spPr>
        <p:txBody>
          <a:bodyPr>
            <a:noAutofit/>
          </a:bodyPr>
          <a:lstStyle/>
          <a:p>
            <a:r>
              <a:rPr lang="en-US" sz="3600" b="1" dirty="0" smtClean="0">
                <a:latin typeface="Lucida Sans Unicode" pitchFamily="34" charset="0"/>
                <a:cs typeface="Lucida Sans Unicode" pitchFamily="34" charset="0"/>
              </a:rPr>
              <a:t>Categories of Acculturation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067800" cy="5105400"/>
          </a:xfrm>
        </p:spPr>
        <p:txBody>
          <a:bodyPr>
            <a:noAutofit/>
          </a:bodyPr>
          <a:lstStyle/>
          <a:p>
            <a:pPr>
              <a:spcBef>
                <a:spcPts val="1200"/>
              </a:spcBef>
            </a:pPr>
            <a:r>
              <a:rPr lang="en-US" sz="2200" b="1" dirty="0" smtClean="0">
                <a:latin typeface="Lucida Sans Unicode" pitchFamily="34" charset="0"/>
                <a:cs typeface="Lucida Sans Unicode" pitchFamily="34" charset="0"/>
              </a:rPr>
              <a:t>Acculturation or cultural adaptation:</a:t>
            </a:r>
            <a:r>
              <a:rPr lang="en-US" sz="2200" dirty="0" smtClean="0">
                <a:latin typeface="Lucida Sans Unicode" pitchFamily="34" charset="0"/>
                <a:cs typeface="Lucida Sans Unicode" pitchFamily="34" charset="0"/>
              </a:rPr>
              <a:t> an immigrant’s learning and adopting the norms and values of the new host culture </a:t>
            </a:r>
          </a:p>
          <a:p>
            <a:pPr>
              <a:spcBef>
                <a:spcPts val="1200"/>
              </a:spcBef>
            </a:pPr>
            <a:r>
              <a:rPr lang="en-US" sz="2200" b="1" dirty="0" smtClean="0">
                <a:latin typeface="Lucida Sans Unicode" pitchFamily="34" charset="0"/>
                <a:cs typeface="Lucida Sans Unicode" pitchFamily="34" charset="0"/>
              </a:rPr>
              <a:t>Marginalization:</a:t>
            </a:r>
            <a:r>
              <a:rPr lang="en-US" sz="2200" dirty="0" smtClean="0">
                <a:latin typeface="Lucida Sans Unicode" pitchFamily="34" charset="0"/>
                <a:cs typeface="Lucida Sans Unicode" pitchFamily="34" charset="0"/>
              </a:rPr>
              <a:t> losing one’s cultural identity and not having any psychological contact with the larger society </a:t>
            </a:r>
          </a:p>
          <a:p>
            <a:pPr>
              <a:spcBef>
                <a:spcPts val="1200"/>
              </a:spcBef>
            </a:pPr>
            <a:r>
              <a:rPr lang="en-US" sz="2200" b="1" dirty="0" smtClean="0">
                <a:latin typeface="Lucida Sans Unicode" pitchFamily="34" charset="0"/>
                <a:cs typeface="Lucida Sans Unicode" pitchFamily="34" charset="0"/>
              </a:rPr>
              <a:t>Separation and segregation:</a:t>
            </a:r>
            <a:r>
              <a:rPr lang="en-US" sz="2200" dirty="0" smtClean="0">
                <a:latin typeface="Lucida Sans Unicode" pitchFamily="34" charset="0"/>
                <a:cs typeface="Lucida Sans Unicode" pitchFamily="34" charset="0"/>
              </a:rPr>
              <a:t> maintaining one’s original culture and not participating in the new culture; segregation connotes a judgment of superiority and inferiority, prejudice and hatred between groups</a:t>
            </a:r>
          </a:p>
          <a:p>
            <a:pPr>
              <a:spcBef>
                <a:spcPts val="1200"/>
              </a:spcBef>
            </a:pPr>
            <a:r>
              <a:rPr lang="en-US" sz="2200" b="1" dirty="0" smtClean="0">
                <a:latin typeface="Lucida Sans Unicode" pitchFamily="34" charset="0"/>
                <a:cs typeface="Lucida Sans Unicode" pitchFamily="34" charset="0"/>
              </a:rPr>
              <a:t>Assimilation:</a:t>
            </a:r>
            <a:r>
              <a:rPr lang="en-US" sz="2200" dirty="0" smtClean="0">
                <a:latin typeface="Lucida Sans Unicode" pitchFamily="34" charset="0"/>
                <a:cs typeface="Lucida Sans Unicode" pitchFamily="34" charset="0"/>
              </a:rPr>
              <a:t> giving up one’s original cultural identity and moving into the new culture </a:t>
            </a:r>
          </a:p>
          <a:p>
            <a:pPr>
              <a:spcBef>
                <a:spcPts val="1200"/>
              </a:spcBef>
            </a:pPr>
            <a:r>
              <a:rPr lang="en-US" sz="2200" b="1" dirty="0" smtClean="0">
                <a:latin typeface="Lucida Sans Unicode" pitchFamily="34" charset="0"/>
                <a:cs typeface="Lucida Sans Unicode" pitchFamily="34" charset="0"/>
              </a:rPr>
              <a:t>Integration:</a:t>
            </a:r>
            <a:r>
              <a:rPr lang="en-US" sz="2200" dirty="0" smtClean="0">
                <a:latin typeface="Lucida Sans Unicode" pitchFamily="34" charset="0"/>
                <a:cs typeface="Lucida Sans Unicode" pitchFamily="34" charset="0"/>
              </a:rPr>
              <a:t> maintaining important parts of one’s original culture as well as becoming an integral part of the new culture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8382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752600"/>
            <a:ext cx="8991600" cy="5029200"/>
          </a:xfrm>
        </p:spPr>
        <p:txBody>
          <a:bodyPr>
            <a:normAutofit/>
          </a:bodyPr>
          <a:lstStyle/>
          <a:p>
            <a:r>
              <a:rPr lang="en-US" sz="2400" dirty="0" smtClean="0">
                <a:latin typeface="Lucida Sans Unicode" pitchFamily="34" charset="0"/>
                <a:cs typeface="Lucida Sans Unicode" pitchFamily="34" charset="0"/>
              </a:rPr>
              <a:t>What comparisons and contrasts can be drawn among the immigration history and policies of Israel, Western Europe, Brazil, and the United States?</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How could countries use predictors of an immigrant’s success in acculturation in immigration policies or in facilitating acculturation?</a:t>
            </a:r>
          </a:p>
          <a:p>
            <a:pPr>
              <a:buNone/>
            </a:pPr>
            <a:endParaRPr lang="en-US" sz="2400" dirty="0" smtClean="0">
              <a:latin typeface="Lucida Sans Unicode" pitchFamily="34" charset="0"/>
              <a:cs typeface="Lucida Sans Unicode" pitchFamily="34" charset="0"/>
            </a:endParaRPr>
          </a:p>
          <a:p>
            <a:r>
              <a:rPr lang="en-US" sz="2400" dirty="0" smtClean="0">
                <a:latin typeface="Lucida Sans Unicode" pitchFamily="34" charset="0"/>
                <a:cs typeface="Lucida Sans Unicode" pitchFamily="34" charset="0"/>
              </a:rPr>
              <a:t>Should immigrants be encouraged or mandated to give up their home cultures and learn and participate in their new country’s culture? Why or why not?</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Crossing Cultural Boundaries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257800"/>
          </a:xfrm>
        </p:spPr>
        <p:txBody>
          <a:bodyPr>
            <a:noAutofit/>
          </a:bodyPr>
          <a:lstStyle/>
          <a:p>
            <a:pPr>
              <a:spcBef>
                <a:spcPts val="1200"/>
              </a:spcBef>
            </a:pPr>
            <a:r>
              <a:rPr lang="en-US" sz="2200" b="1" dirty="0" smtClean="0">
                <a:latin typeface="Lucida Sans Unicode" pitchFamily="34" charset="0"/>
                <a:cs typeface="Lucida Sans Unicode" pitchFamily="34" charset="0"/>
              </a:rPr>
              <a:t>Tourist:</a:t>
            </a:r>
            <a:r>
              <a:rPr lang="en-US" sz="2200" dirty="0" smtClean="0">
                <a:latin typeface="Lucida Sans Unicode" pitchFamily="34" charset="0"/>
                <a:cs typeface="Lucida Sans Unicode" pitchFamily="34" charset="0"/>
              </a:rPr>
              <a:t> a person who visits a country for a short time for such goals as relaxation and self-enlightenment </a:t>
            </a:r>
          </a:p>
          <a:p>
            <a:pPr>
              <a:spcBef>
                <a:spcPts val="1200"/>
              </a:spcBef>
            </a:pPr>
            <a:r>
              <a:rPr lang="en-US" sz="2200" b="1" dirty="0" smtClean="0">
                <a:latin typeface="Lucida Sans Unicode" pitchFamily="34" charset="0"/>
                <a:cs typeface="Lucida Sans Unicode" pitchFamily="34" charset="0"/>
              </a:rPr>
              <a:t>Sojourner:</a:t>
            </a:r>
            <a:r>
              <a:rPr lang="en-US" sz="2200" dirty="0" smtClean="0">
                <a:latin typeface="Lucida Sans Unicode" pitchFamily="34" charset="0"/>
                <a:cs typeface="Lucida Sans Unicode" pitchFamily="34" charset="0"/>
              </a:rPr>
              <a:t> a person who lives in a country for a limited period of time, from as little as 6 months to as long as 5 years, with a specific and goal-oriented purpose, such as education </a:t>
            </a:r>
          </a:p>
          <a:p>
            <a:pPr>
              <a:spcBef>
                <a:spcPts val="1200"/>
              </a:spcBef>
            </a:pPr>
            <a:r>
              <a:rPr lang="en-US" sz="2200" b="1" dirty="0" smtClean="0">
                <a:latin typeface="Lucida Sans Unicode" pitchFamily="34" charset="0"/>
                <a:cs typeface="Lucida Sans Unicode" pitchFamily="34" charset="0"/>
              </a:rPr>
              <a:t>Expatriate:</a:t>
            </a:r>
            <a:r>
              <a:rPr lang="en-US" sz="2200" dirty="0" smtClean="0">
                <a:latin typeface="Lucida Sans Unicode" pitchFamily="34" charset="0"/>
                <a:cs typeface="Lucida Sans Unicode" pitchFamily="34" charset="0"/>
              </a:rPr>
              <a:t> noncitizen worker who lives in                                      a country for an indeterminate length of time </a:t>
            </a:r>
          </a:p>
          <a:p>
            <a:pPr>
              <a:spcBef>
                <a:spcPts val="1200"/>
              </a:spcBef>
            </a:pPr>
            <a:r>
              <a:rPr lang="en-US" sz="2200" b="1" dirty="0" smtClean="0">
                <a:latin typeface="Lucida Sans Unicode" pitchFamily="34" charset="0"/>
                <a:cs typeface="Lucida Sans Unicode" pitchFamily="34" charset="0"/>
              </a:rPr>
              <a:t>Refugee:</a:t>
            </a:r>
            <a:r>
              <a:rPr lang="en-US" sz="2200" dirty="0" smtClean="0">
                <a:latin typeface="Lucida Sans Unicode" pitchFamily="34" charset="0"/>
                <a:cs typeface="Lucida Sans Unicode" pitchFamily="34" charset="0"/>
              </a:rPr>
              <a:t> a person in any location who</a:t>
            </a:r>
            <a:r>
              <a:rPr lang="en-US" sz="2200" b="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is unable                                 or unwilling to return to the country of nationality                   because of persecution or well-founded fear of persecution </a:t>
            </a:r>
          </a:p>
          <a:p>
            <a:pPr>
              <a:spcBef>
                <a:spcPts val="1200"/>
              </a:spcBef>
            </a:pPr>
            <a:r>
              <a:rPr lang="en-US" sz="2200" b="1" dirty="0" err="1" smtClean="0">
                <a:latin typeface="Lucida Sans Unicode" pitchFamily="34" charset="0"/>
                <a:cs typeface="Lucida Sans Unicode" pitchFamily="34" charset="0"/>
              </a:rPr>
              <a:t>Asylee</a:t>
            </a:r>
            <a:r>
              <a:rPr lang="en-US" sz="2200" b="1" dirty="0" smtClean="0">
                <a:latin typeface="Lucida Sans Unicode" pitchFamily="34" charset="0"/>
                <a:cs typeface="Lucida Sans Unicode" pitchFamily="34" charset="0"/>
              </a:rPr>
              <a:t>:</a:t>
            </a:r>
            <a:r>
              <a:rPr lang="en-US" sz="2200" dirty="0" smtClean="0">
                <a:latin typeface="Lucida Sans Unicode" pitchFamily="34" charset="0"/>
                <a:cs typeface="Lucida Sans Unicode" pitchFamily="34" charset="0"/>
              </a:rPr>
              <a:t> a</a:t>
            </a:r>
            <a:r>
              <a:rPr lang="en-US" sz="2200" b="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person who is living in a country</a:t>
            </a:r>
            <a:r>
              <a:rPr lang="en-US" sz="2200" b="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who is unable or unwilling to return to the country of nationality because of persecution or a well-founded fear of persecution </a:t>
            </a:r>
          </a:p>
          <a:p>
            <a:pPr>
              <a:spcBef>
                <a:spcPts val="1200"/>
              </a:spcBef>
            </a:pPr>
            <a:endParaRPr lang="en-US" sz="2200" dirty="0" smtClean="0">
              <a:latin typeface="Lucida Sans Unicode" pitchFamily="34" charset="0"/>
              <a:cs typeface="Lucida Sans Unicode" pitchFamily="34" charset="0"/>
            </a:endParaRPr>
          </a:p>
          <a:p>
            <a:pPr>
              <a:spcBef>
                <a:spcPts val="0"/>
              </a:spcBef>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1506" name="Picture 2" descr="U.S. Immigration officer checking documents of tourists Royalty Free Stock Photo"/>
          <p:cNvPicPr>
            <a:picLocks noChangeAspect="1" noChangeArrowheads="1"/>
          </p:cNvPicPr>
          <p:nvPr/>
        </p:nvPicPr>
        <p:blipFill>
          <a:blip r:embed="rId2" cstate="print"/>
          <a:srcRect/>
          <a:stretch>
            <a:fillRect/>
          </a:stretch>
        </p:blipFill>
        <p:spPr bwMode="auto">
          <a:xfrm>
            <a:off x="7391400" y="3429000"/>
            <a:ext cx="1752600" cy="13144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Culture Shock</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257800"/>
          </a:xfrm>
        </p:spPr>
        <p:txBody>
          <a:bodyPr>
            <a:noAutofit/>
          </a:bodyPr>
          <a:lstStyle/>
          <a:p>
            <a:pPr>
              <a:spcBef>
                <a:spcPts val="1200"/>
              </a:spcBef>
            </a:pPr>
            <a:r>
              <a:rPr lang="en-US" sz="2200" dirty="0" err="1" smtClean="0">
                <a:latin typeface="Lucida Sans Unicode" pitchFamily="34" charset="0"/>
                <a:cs typeface="Lucida Sans Unicode" pitchFamily="34" charset="0"/>
              </a:rPr>
              <a:t>Kalvero</a:t>
            </a:r>
            <a:r>
              <a:rPr lang="en-US" sz="2200" dirty="0" smtClean="0">
                <a:latin typeface="Lucida Sans Unicode" pitchFamily="34" charset="0"/>
                <a:cs typeface="Lucida Sans Unicode" pitchFamily="34" charset="0"/>
              </a:rPr>
              <a:t> Oberg (1960): </a:t>
            </a:r>
            <a:r>
              <a:rPr lang="en-US" sz="2200" b="1" dirty="0" smtClean="0">
                <a:latin typeface="Lucida Sans Unicode" pitchFamily="34" charset="0"/>
                <a:cs typeface="Lucida Sans Unicode" pitchFamily="34" charset="0"/>
              </a:rPr>
              <a:t>culture shock </a:t>
            </a:r>
            <a:r>
              <a:rPr lang="en-US" sz="2200" dirty="0" smtClean="0">
                <a:latin typeface="Lucida Sans Unicode" pitchFamily="34" charset="0"/>
                <a:cs typeface="Lucida Sans Unicode" pitchFamily="34" charset="0"/>
              </a:rPr>
              <a:t>= feelings                                of disorientation and anxiety that many people                   experience for a time while living in a foreign country  </a:t>
            </a:r>
          </a:p>
          <a:p>
            <a:pPr>
              <a:spcBef>
                <a:spcPts val="1200"/>
              </a:spcBef>
            </a:pPr>
            <a:r>
              <a:rPr lang="en-US" sz="2200" dirty="0" smtClean="0">
                <a:latin typeface="Lucida Sans Unicode" pitchFamily="34" charset="0"/>
                <a:cs typeface="Lucida Sans Unicode" pitchFamily="34" charset="0"/>
              </a:rPr>
              <a:t>Unless you are prepared to function in the new culture, the situation can be highly stressful; 30%–60% of expatriates suffer serious culture shock, 20% have no difficulty</a:t>
            </a:r>
          </a:p>
          <a:p>
            <a:pPr>
              <a:spcBef>
                <a:spcPts val="1200"/>
              </a:spcBef>
            </a:pPr>
            <a:r>
              <a:rPr lang="en-US" sz="2200" b="1" dirty="0" smtClean="0">
                <a:latin typeface="Lucida Sans Unicode" pitchFamily="34" charset="0"/>
                <a:cs typeface="Lucida Sans Unicode" pitchFamily="34" charset="0"/>
              </a:rPr>
              <a:t>Symptoms of culture shock: </a:t>
            </a:r>
            <a:r>
              <a:rPr lang="en-US" sz="2200" dirty="0" smtClean="0">
                <a:latin typeface="Lucida Sans Unicode" pitchFamily="34" charset="0"/>
                <a:cs typeface="Lucida Sans Unicode" pitchFamily="34" charset="0"/>
              </a:rPr>
              <a:t>pervasive; vary in intensity, duration, and severity among individuals; </a:t>
            </a:r>
          </a:p>
          <a:p>
            <a:pPr lvl="1">
              <a:spcBef>
                <a:spcPts val="0"/>
              </a:spcBef>
            </a:pPr>
            <a:r>
              <a:rPr lang="en-US" sz="2000" dirty="0" smtClean="0">
                <a:latin typeface="Lucida Sans Unicode" pitchFamily="34" charset="0"/>
                <a:cs typeface="Lucida Sans Unicode" pitchFamily="34" charset="0"/>
              </a:rPr>
              <a:t>Physical symptoms (</a:t>
            </a:r>
            <a:r>
              <a:rPr lang="en-US" sz="2000" dirty="0" err="1" smtClean="0">
                <a:latin typeface="Lucida Sans Unicode" pitchFamily="34" charset="0"/>
                <a:cs typeface="Lucida Sans Unicode" pitchFamily="34" charset="0"/>
              </a:rPr>
              <a:t>overconcern</a:t>
            </a:r>
            <a:r>
              <a:rPr lang="en-US" sz="2000" dirty="0" smtClean="0">
                <a:latin typeface="Lucida Sans Unicode" pitchFamily="34" charset="0"/>
                <a:cs typeface="Lucida Sans Unicode" pitchFamily="34" charset="0"/>
              </a:rPr>
              <a:t> about food, bedding; stress on health, safety; fear of physical contact; craving “home cooking”; use of alcohol, drugs; decline in work quality) </a:t>
            </a:r>
          </a:p>
          <a:p>
            <a:pPr lvl="1">
              <a:spcBef>
                <a:spcPts val="0"/>
              </a:spcBef>
            </a:pPr>
            <a:r>
              <a:rPr lang="en-US" sz="2000" dirty="0" smtClean="0">
                <a:latin typeface="Lucida Sans Unicode" pitchFamily="34" charset="0"/>
                <a:cs typeface="Lucida Sans Unicode" pitchFamily="34" charset="0"/>
              </a:rPr>
              <a:t>psychological symptoms (insomnia, fatigue, isolation, disorientation, frustration, criticism of new country, nervousness, self-doubt, depression, anger, emotional/intellectual withdrawal)</a:t>
            </a:r>
          </a:p>
          <a:p>
            <a:pPr lvl="1">
              <a:spcBef>
                <a:spcPts val="1200"/>
              </a:spcBef>
            </a:pPr>
            <a:endParaRPr lang="en-US" sz="2000" dirty="0" smtClean="0"/>
          </a:p>
          <a:p>
            <a:pPr>
              <a:spcBef>
                <a:spcPts val="1200"/>
              </a:spcBef>
              <a:buNone/>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0484" name="Picture 4" descr="Doctor comforting a patient Royalty Free Stock Photo"/>
          <p:cNvPicPr>
            <a:picLocks noChangeAspect="1" noChangeArrowheads="1"/>
          </p:cNvPicPr>
          <p:nvPr/>
        </p:nvPicPr>
        <p:blipFill>
          <a:blip r:embed="rId2" cstate="print"/>
          <a:srcRect/>
          <a:stretch>
            <a:fillRect/>
          </a:stretch>
        </p:blipFill>
        <p:spPr bwMode="auto">
          <a:xfrm>
            <a:off x="7012357" y="838200"/>
            <a:ext cx="2131643" cy="14192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Culture Shock</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9067800" cy="5105400"/>
          </a:xfrm>
        </p:spPr>
        <p:txBody>
          <a:bodyPr>
            <a:noAutofit/>
          </a:bodyPr>
          <a:lstStyle/>
          <a:p>
            <a:pPr>
              <a:spcBef>
                <a:spcPts val="1200"/>
              </a:spcBef>
            </a:pPr>
            <a:r>
              <a:rPr lang="en-US" sz="2200" b="1" dirty="0" smtClean="0">
                <a:latin typeface="Lucida Sans Unicode" pitchFamily="34" charset="0"/>
                <a:cs typeface="Lucida Sans Unicode" pitchFamily="34" charset="0"/>
              </a:rPr>
              <a:t>Stages of culture shock </a:t>
            </a:r>
            <a:r>
              <a:rPr lang="en-US" sz="2200" dirty="0" smtClean="0">
                <a:latin typeface="Lucida Sans Unicode" pitchFamily="34" charset="0"/>
                <a:cs typeface="Lucida Sans Unicode" pitchFamily="34" charset="0"/>
              </a:rPr>
              <a:t>(Adler, 1975; Pedersen, 1995)</a:t>
            </a:r>
            <a:r>
              <a:rPr lang="en-US" sz="2200" b="1" dirty="0" smtClean="0">
                <a:latin typeface="Lucida Sans Unicode" pitchFamily="34" charset="0"/>
                <a:cs typeface="Lucida Sans Unicode" pitchFamily="34" charset="0"/>
              </a:rPr>
              <a:t>:</a:t>
            </a:r>
          </a:p>
          <a:p>
            <a:pPr lvl="1">
              <a:spcBef>
                <a:spcPts val="0"/>
              </a:spcBef>
            </a:pPr>
            <a:r>
              <a:rPr lang="en-US" sz="2000" dirty="0" smtClean="0">
                <a:latin typeface="Lucida Sans Unicode" pitchFamily="34" charset="0"/>
                <a:cs typeface="Lucida Sans Unicode" pitchFamily="34" charset="0"/>
              </a:rPr>
              <a:t>“Honeymoon stage:” initial euphoria; everything is new, exciting </a:t>
            </a:r>
          </a:p>
          <a:p>
            <a:pPr lvl="1">
              <a:spcBef>
                <a:spcPts val="0"/>
              </a:spcBef>
            </a:pPr>
            <a:r>
              <a:rPr lang="en-US" sz="2000" dirty="0" smtClean="0">
                <a:latin typeface="Lucida Sans Unicode" pitchFamily="34" charset="0"/>
                <a:cs typeface="Lucida Sans Unicode" pitchFamily="34" charset="0"/>
              </a:rPr>
              <a:t>Disintegration of familiar cues; irritation with differences experienced in new culture, hostility towards new culture; withdrawal, isolation</a:t>
            </a:r>
          </a:p>
          <a:p>
            <a:pPr lvl="1">
              <a:spcBef>
                <a:spcPts val="0"/>
              </a:spcBef>
            </a:pPr>
            <a:r>
              <a:rPr lang="en-US" sz="2000" dirty="0" smtClean="0">
                <a:latin typeface="Lucida Sans Unicode" pitchFamily="34" charset="0"/>
                <a:cs typeface="Lucida Sans Unicode" pitchFamily="34" charset="0"/>
              </a:rPr>
              <a:t>Reintegration of new cues; increased ability to function in new culture, yet resentment toward new culture for “being different”</a:t>
            </a:r>
          </a:p>
          <a:p>
            <a:pPr lvl="1">
              <a:spcBef>
                <a:spcPts val="0"/>
              </a:spcBef>
            </a:pPr>
            <a:r>
              <a:rPr lang="en-US" sz="2000" dirty="0" smtClean="0">
                <a:latin typeface="Lucida Sans Unicode" pitchFamily="34" charset="0"/>
                <a:cs typeface="Lucida Sans Unicode" pitchFamily="34" charset="0"/>
              </a:rPr>
              <a:t>Gradual adjustment toward autonomy; seeing “good” and “bad” elements in both home and new cultures; feeling more in control and more comfortable</a:t>
            </a:r>
          </a:p>
          <a:p>
            <a:pPr lvl="1">
              <a:spcBef>
                <a:spcPts val="0"/>
              </a:spcBef>
            </a:pPr>
            <a:r>
              <a:rPr lang="en-US" sz="2000" dirty="0" smtClean="0">
                <a:latin typeface="Lucida Sans Unicode" pitchFamily="34" charset="0"/>
                <a:cs typeface="Lucida Sans Unicode" pitchFamily="34" charset="0"/>
              </a:rPr>
              <a:t>Reciprocal interdependence; biculturalism achieved by developing the ability to cope comfortably in both home and new cultures</a:t>
            </a:r>
          </a:p>
          <a:p>
            <a:pPr>
              <a:spcBef>
                <a:spcPts val="1200"/>
              </a:spcBef>
            </a:pPr>
            <a:r>
              <a:rPr lang="en-US" sz="2000" b="1" dirty="0" smtClean="0">
                <a:latin typeface="Lucida Sans Unicode" pitchFamily="34" charset="0"/>
                <a:cs typeface="Lucida Sans Unicode" pitchFamily="34" charset="0"/>
              </a:rPr>
              <a:t>Reverse culture shock: </a:t>
            </a:r>
            <a:r>
              <a:rPr lang="en-US" sz="2200" dirty="0" smtClean="0">
                <a:latin typeface="Lucida Sans Unicode" pitchFamily="34" charset="0"/>
                <a:cs typeface="Lucida Sans Unicode" pitchFamily="34" charset="0"/>
              </a:rPr>
              <a:t>the home culture is compared adversely to the admired aspects of the new culture </a:t>
            </a:r>
            <a:endParaRPr lang="en-US" sz="2200" b="1" dirty="0" smtClean="0">
              <a:latin typeface="Lucida Sans Unicode" pitchFamily="34" charset="0"/>
              <a:cs typeface="Lucida Sans Unicode" pitchFamily="34" charset="0"/>
            </a:endParaRPr>
          </a:p>
          <a:p>
            <a:pPr>
              <a:spcBef>
                <a:spcPts val="1200"/>
              </a:spcBef>
            </a:pPr>
            <a:endParaRPr lang="en-US" sz="2200" b="1"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Migration Within One Country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181600"/>
          </a:xfrm>
        </p:spPr>
        <p:txBody>
          <a:bodyPr>
            <a:noAutofit/>
          </a:bodyPr>
          <a:lstStyle/>
          <a:p>
            <a:pPr>
              <a:spcBef>
                <a:spcPts val="1200"/>
              </a:spcBef>
            </a:pPr>
            <a:r>
              <a:rPr lang="en-US" sz="2200" dirty="0" smtClean="0">
                <a:latin typeface="Lucida Sans Unicode" pitchFamily="34" charset="0"/>
                <a:cs typeface="Lucida Sans Unicode" pitchFamily="34" charset="0"/>
              </a:rPr>
              <a:t>The world’s largest human migration occurs annually within the borders of China when people born in rural areas migrate from urban areas where they work to rural areas to visit family and back (estimate of 250 million in 2012)</a:t>
            </a:r>
          </a:p>
          <a:p>
            <a:pPr>
              <a:spcBef>
                <a:spcPts val="1200"/>
              </a:spcBef>
            </a:pPr>
            <a:r>
              <a:rPr lang="en-US" sz="2200" dirty="0" smtClean="0">
                <a:latin typeface="Lucida Sans Unicode" pitchFamily="34" charset="0"/>
                <a:cs typeface="Lucida Sans Unicode" pitchFamily="34" charset="0"/>
              </a:rPr>
              <a:t>Individuals with urban residence are entitled to employment, health care, housing, pension, and food subsidies; none of these are available to people with rural registration </a:t>
            </a:r>
          </a:p>
          <a:p>
            <a:pPr>
              <a:spcBef>
                <a:spcPts val="1200"/>
              </a:spcBef>
            </a:pPr>
            <a:r>
              <a:rPr lang="en-US" sz="2200" dirty="0" smtClean="0">
                <a:latin typeface="Lucida Sans Unicode" pitchFamily="34" charset="0"/>
                <a:cs typeface="Lucida Sans Unicode" pitchFamily="34" charset="0"/>
              </a:rPr>
              <a:t>Migrants: move from central and western provinces to eastern coast; young males, with higher-than-average education for place of emigration; work longer hours for lower pay than urban residents; are portrayed poorly in the media</a:t>
            </a:r>
          </a:p>
          <a:p>
            <a:pPr>
              <a:spcBef>
                <a:spcPts val="1200"/>
              </a:spcBef>
            </a:pPr>
            <a:r>
              <a:rPr lang="en-US" sz="2200" dirty="0" smtClean="0">
                <a:latin typeface="Lucida Sans Unicode" pitchFamily="34" charset="0"/>
                <a:cs typeface="Lucida Sans Unicode" pitchFamily="34" charset="0"/>
              </a:rPr>
              <a:t>China’s migrant workers display many of the symptoms of culture shock: sleep disturbance, anxiety, depression, inadequate coping, social dysfunction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257800"/>
          </a:xfrm>
        </p:spPr>
        <p:txBody>
          <a:bodyPr>
            <a:noAutofit/>
          </a:bodyPr>
          <a:lstStyle/>
          <a:p>
            <a:pPr>
              <a:spcBef>
                <a:spcPts val="1200"/>
              </a:spcBef>
            </a:pPr>
            <a:r>
              <a:rPr lang="en-US" sz="2200" dirty="0" smtClean="0">
                <a:latin typeface="Lucida Sans Unicode" pitchFamily="34" charset="0"/>
                <a:cs typeface="Lucida Sans Unicode" pitchFamily="34" charset="0"/>
              </a:rPr>
              <a:t>Without immigration, most developed countries                       would experience a drop in population, with                         resulting challenges to retirement and economic programs</a:t>
            </a:r>
          </a:p>
          <a:p>
            <a:pPr>
              <a:spcBef>
                <a:spcPts val="1200"/>
              </a:spcBef>
            </a:pPr>
            <a:r>
              <a:rPr lang="en-US" sz="2200" dirty="0" smtClean="0">
                <a:latin typeface="Lucida Sans Unicode" pitchFamily="34" charset="0"/>
                <a:cs typeface="Lucida Sans Unicode" pitchFamily="34" charset="0"/>
              </a:rPr>
              <a:t>With immigration, countries may perceive challenges to nation-state cultural identity and place increased pressure on immigrants to assimilate into nation-state’s culture </a:t>
            </a:r>
          </a:p>
          <a:p>
            <a:pPr>
              <a:spcBef>
                <a:spcPts val="1200"/>
              </a:spcBef>
            </a:pPr>
            <a:r>
              <a:rPr lang="en-US" sz="2200" dirty="0" smtClean="0">
                <a:latin typeface="Lucida Sans Unicode" pitchFamily="34" charset="0"/>
                <a:cs typeface="Lucida Sans Unicode" pitchFamily="34" charset="0"/>
              </a:rPr>
              <a:t>The number of people counted as living outside their country of birth has grown: 84 million in 1975, 104 million in 1985, and 191 million in 2005, 232 million in 2013</a:t>
            </a:r>
          </a:p>
          <a:p>
            <a:pPr>
              <a:spcBef>
                <a:spcPts val="1200"/>
              </a:spcBef>
            </a:pPr>
            <a:r>
              <a:rPr lang="en-US" sz="2200" dirty="0" smtClean="0">
                <a:latin typeface="Lucida Sans Unicode" pitchFamily="34" charset="0"/>
                <a:cs typeface="Lucida Sans Unicode" pitchFamily="34" charset="0"/>
              </a:rPr>
              <a:t>In 2013, half of all international migrants lived in 10 countries: the U.S., the Russian Federation, Germany, Saudi Arabia, United Arab Emirates, the U.K., France, Canada, Australia, Spain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7410" name="Picture 2" descr="Airport sign # 62 XL Royalty Free Stock Photo"/>
          <p:cNvPicPr>
            <a:picLocks noChangeAspect="1" noChangeArrowheads="1"/>
          </p:cNvPicPr>
          <p:nvPr/>
        </p:nvPicPr>
        <p:blipFill>
          <a:blip r:embed="rId2" cstate="print"/>
          <a:srcRect/>
          <a:stretch>
            <a:fillRect/>
          </a:stretch>
        </p:blipFill>
        <p:spPr bwMode="auto">
          <a:xfrm>
            <a:off x="7083891" y="838200"/>
            <a:ext cx="2060109" cy="1371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Israel</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257800"/>
          </a:xfrm>
        </p:spPr>
        <p:txBody>
          <a:bodyPr>
            <a:noAutofit/>
          </a:bodyPr>
          <a:lstStyle/>
          <a:p>
            <a:pPr>
              <a:spcBef>
                <a:spcPts val="1200"/>
              </a:spcBef>
            </a:pPr>
            <a:r>
              <a:rPr lang="en-US" sz="2200" dirty="0" smtClean="0">
                <a:latin typeface="Lucida Sans Unicode" pitchFamily="34" charset="0"/>
                <a:cs typeface="Lucida Sans Unicode" pitchFamily="34" charset="0"/>
              </a:rPr>
              <a:t>Proclaimed independent in 1948, Israel was a relatively poor, besieged nation in need of building the country’s population</a:t>
            </a:r>
          </a:p>
          <a:p>
            <a:pPr>
              <a:spcBef>
                <a:spcPts val="1200"/>
              </a:spcBef>
            </a:pPr>
            <a:r>
              <a:rPr lang="en-US" sz="2200" dirty="0" smtClean="0">
                <a:latin typeface="Lucida Sans Unicode" pitchFamily="34" charset="0"/>
                <a:cs typeface="Lucida Sans Unicode" pitchFamily="34" charset="0"/>
              </a:rPr>
              <a:t>Citizenship may be acquired by birth, residence, naturalization, and the Law of Return (granted anyone with a Jewish mother or who converted to Judaism the right to come to Israel and become a citizen)</a:t>
            </a:r>
          </a:p>
          <a:p>
            <a:pPr>
              <a:spcBef>
                <a:spcPts val="1200"/>
              </a:spcBef>
            </a:pPr>
            <a:r>
              <a:rPr lang="en-US" sz="2200" dirty="0" smtClean="0">
                <a:latin typeface="Lucida Sans Unicode" pitchFamily="34" charset="0"/>
                <a:cs typeface="Lucida Sans Unicode" pitchFamily="34" charset="0"/>
              </a:rPr>
              <a:t>The government devoted effort to absorbing immigrants through residence construction, job creation, Hebrew-language instruction, and educational expansion</a:t>
            </a:r>
          </a:p>
          <a:p>
            <a:pPr>
              <a:spcBef>
                <a:spcPts val="1200"/>
              </a:spcBef>
            </a:pPr>
            <a:r>
              <a:rPr lang="en-US" sz="2200" dirty="0" smtClean="0">
                <a:latin typeface="Lucida Sans Unicode" pitchFamily="34" charset="0"/>
                <a:cs typeface="Lucida Sans Unicode" pitchFamily="34" charset="0"/>
              </a:rPr>
              <a:t>Immigrant groups met with resistance:</a:t>
            </a:r>
          </a:p>
          <a:p>
            <a:pPr lvl="1">
              <a:lnSpc>
                <a:spcPct val="90000"/>
              </a:lnSpc>
              <a:spcBef>
                <a:spcPts val="0"/>
              </a:spcBef>
            </a:pPr>
            <a:r>
              <a:rPr lang="en-US" sz="2000" dirty="0" smtClean="0">
                <a:latin typeface="Lucida Sans Unicode" pitchFamily="34" charset="0"/>
                <a:cs typeface="Lucida Sans Unicode" pitchFamily="34" charset="0"/>
              </a:rPr>
              <a:t>Ethiopian Jews (speak </a:t>
            </a:r>
            <a:r>
              <a:rPr lang="en-US" sz="2000" dirty="0" err="1" smtClean="0">
                <a:latin typeface="Lucida Sans Unicode" pitchFamily="34" charset="0"/>
                <a:cs typeface="Lucida Sans Unicode" pitchFamily="34" charset="0"/>
              </a:rPr>
              <a:t>Amhari</a:t>
            </a:r>
            <a:r>
              <a:rPr lang="en-US" sz="2000" dirty="0" smtClean="0">
                <a:latin typeface="Lucida Sans Unicode" pitchFamily="34" charset="0"/>
                <a:cs typeface="Lucida Sans Unicode" pitchFamily="34" charset="0"/>
              </a:rPr>
              <a:t> and Tigrinya;                                    not prepared to move from subsistence                                         economy to an industrial one)</a:t>
            </a:r>
          </a:p>
          <a:p>
            <a:pPr lvl="1">
              <a:lnSpc>
                <a:spcPct val="90000"/>
              </a:lnSpc>
              <a:spcBef>
                <a:spcPts val="0"/>
              </a:spcBef>
            </a:pPr>
            <a:r>
              <a:rPr lang="en-US" sz="2000" dirty="0" smtClean="0">
                <a:latin typeface="Lucida Sans Unicode" pitchFamily="34" charset="0"/>
                <a:cs typeface="Lucida Sans Unicode" pitchFamily="34" charset="0"/>
              </a:rPr>
              <a:t>Soviet Jews (speak Russian; secularized)</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6386" name="Picture 2" descr="Ethiopian Rabbis are at Synagogue. Royalty Free Stock Photo"/>
          <p:cNvPicPr>
            <a:picLocks noChangeAspect="1" noChangeArrowheads="1"/>
          </p:cNvPicPr>
          <p:nvPr/>
        </p:nvPicPr>
        <p:blipFill>
          <a:blip r:embed="rId2" cstate="print"/>
          <a:srcRect/>
          <a:stretch>
            <a:fillRect/>
          </a:stretch>
        </p:blipFill>
        <p:spPr bwMode="auto">
          <a:xfrm>
            <a:off x="6934200" y="4977162"/>
            <a:ext cx="2209800" cy="14712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Immigration: Western Europe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257800"/>
          </a:xfrm>
        </p:spPr>
        <p:txBody>
          <a:bodyPr>
            <a:noAutofit/>
          </a:bodyPr>
          <a:lstStyle/>
          <a:p>
            <a:pPr>
              <a:spcBef>
                <a:spcPts val="1200"/>
              </a:spcBef>
            </a:pPr>
            <a:r>
              <a:rPr lang="en-US" sz="2200" dirty="0" smtClean="0">
                <a:latin typeface="Lucida Sans Unicode" pitchFamily="34" charset="0"/>
                <a:cs typeface="Lucida Sans Unicode" pitchFamily="34" charset="0"/>
              </a:rPr>
              <a:t>Immigration - one of the most controversial issues in Europe</a:t>
            </a:r>
          </a:p>
          <a:p>
            <a:pPr>
              <a:spcBef>
                <a:spcPts val="1200"/>
              </a:spcBef>
            </a:pPr>
            <a:r>
              <a:rPr lang="en-US" sz="2200" dirty="0" smtClean="0">
                <a:latin typeface="Lucida Sans Unicode" pitchFamily="34" charset="0"/>
                <a:cs typeface="Lucida Sans Unicode" pitchFamily="34" charset="0"/>
              </a:rPr>
              <a:t>Unlike in Australia, Canada, and the U.S., in Western Europe immigration is a recent phenomenon (e.g. in Spain before 1990, the foreign-born population was below 1%)</a:t>
            </a:r>
          </a:p>
          <a:p>
            <a:pPr>
              <a:spcBef>
                <a:spcPts val="1200"/>
              </a:spcBef>
            </a:pPr>
            <a:r>
              <a:rPr lang="en-US" sz="2200" dirty="0" smtClean="0">
                <a:latin typeface="Lucida Sans Unicode" pitchFamily="34" charset="0"/>
                <a:cs typeface="Lucida Sans Unicode" pitchFamily="34" charset="0"/>
              </a:rPr>
              <a:t>Beginning in the 1950s, European countries in economic expansion welcomed immigration for laborers; governments saw this immigration as temporary; yet many migrant laborers didn’t return home even after economic opportunities ceased to exist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026" name="Picture 2"/>
          <p:cNvPicPr>
            <a:picLocks noChangeAspect="1" noChangeArrowheads="1"/>
          </p:cNvPicPr>
          <p:nvPr/>
        </p:nvPicPr>
        <p:blipFill>
          <a:blip r:embed="rId2" cstate="print"/>
          <a:srcRect/>
          <a:stretch>
            <a:fillRect/>
          </a:stretch>
        </p:blipFill>
        <p:spPr bwMode="auto">
          <a:xfrm>
            <a:off x="2895600" y="4953000"/>
            <a:ext cx="27432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3727</TotalTime>
  <Words>2417</Words>
  <Application>Microsoft Office PowerPoint</Application>
  <PresentationFormat>On-screen Show (4:3)</PresentationFormat>
  <Paragraphs>142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10: </vt:lpstr>
      <vt:lpstr>What will you learn?</vt:lpstr>
      <vt:lpstr>Crossing Cultural Boundaries</vt:lpstr>
      <vt:lpstr>Culture Shock</vt:lpstr>
      <vt:lpstr>Culture Shock</vt:lpstr>
      <vt:lpstr>Migration Within One Country</vt:lpstr>
      <vt:lpstr>Immigration</vt:lpstr>
      <vt:lpstr>Immigration: Israel</vt:lpstr>
      <vt:lpstr>Immigration: Western Europe</vt:lpstr>
      <vt:lpstr>Immigration: Western Europe</vt:lpstr>
      <vt:lpstr>Immigration: Brazil</vt:lpstr>
      <vt:lpstr>Immigration: Brazil</vt:lpstr>
      <vt:lpstr>Immigration: The United States</vt:lpstr>
      <vt:lpstr>Immigration: The United States</vt:lpstr>
      <vt:lpstr>Immigration: The United States</vt:lpstr>
      <vt:lpstr>Immigration: The United States</vt:lpstr>
      <vt:lpstr>Predictors of Acculturation</vt:lpstr>
      <vt:lpstr>Predictors of Acculturation</vt:lpstr>
      <vt:lpstr>Effect of Media and  Transportation Advances</vt:lpstr>
      <vt:lpstr>Categories of Acculturation</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349</cp:revision>
  <cp:lastPrinted>1601-01-01T00:00:00Z</cp:lastPrinted>
  <dcterms:created xsi:type="dcterms:W3CDTF">2001-04-10T04:11:05Z</dcterms:created>
  <dcterms:modified xsi:type="dcterms:W3CDTF">2015-02-23T14:28:19Z</dcterms:modified>
</cp:coreProperties>
</file>