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3"/>
  </p:notesMasterIdLst>
  <p:handoutMasterIdLst>
    <p:handoutMasterId r:id="rId24"/>
  </p:handoutMasterIdLst>
  <p:sldIdLst>
    <p:sldId id="301" r:id="rId2"/>
    <p:sldId id="281" r:id="rId3"/>
    <p:sldId id="282" r:id="rId4"/>
    <p:sldId id="302" r:id="rId5"/>
    <p:sldId id="303" r:id="rId6"/>
    <p:sldId id="304" r:id="rId7"/>
    <p:sldId id="316" r:id="rId8"/>
    <p:sldId id="317" r:id="rId9"/>
    <p:sldId id="318" r:id="rId10"/>
    <p:sldId id="305" r:id="rId11"/>
    <p:sldId id="306" r:id="rId12"/>
    <p:sldId id="307" r:id="rId13"/>
    <p:sldId id="308" r:id="rId14"/>
    <p:sldId id="309" r:id="rId15"/>
    <p:sldId id="310" r:id="rId16"/>
    <p:sldId id="311" r:id="rId17"/>
    <p:sldId id="312" r:id="rId18"/>
    <p:sldId id="313" r:id="rId19"/>
    <p:sldId id="314" r:id="rId20"/>
    <p:sldId id="315" r:id="rId21"/>
    <p:sldId id="300" r:id="rId2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07" autoAdjust="0"/>
    <p:restoredTop sz="91000" autoAdjust="0"/>
  </p:normalViewPr>
  <p:slideViewPr>
    <p:cSldViewPr>
      <p:cViewPr>
        <p:scale>
          <a:sx n="80" d="100"/>
          <a:sy n="80" d="100"/>
        </p:scale>
        <p:origin x="-2514" y="-6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2/23/2015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2/23/2015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2/23/2015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2/23/2015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Lucida Sans Unicode" pitchFamily="34" charset="0"/>
                <a:cs typeface="Lucida Sans Unicode" pitchFamily="34" charset="0"/>
              </a:rPr>
              <a:t>Chapter </a:t>
            </a:r>
            <a:r>
              <a:rPr lang="en-US" sz="6000" dirty="0" smtClean="0">
                <a:latin typeface="Lucida Sans Unicode" pitchFamily="34" charset="0"/>
                <a:cs typeface="Lucida Sans Unicode" pitchFamily="34" charset="0"/>
              </a:rPr>
              <a:t>9: </a:t>
            </a:r>
            <a:endParaRPr lang="en-US" sz="6000" dirty="0">
              <a:latin typeface="Lucida Sans Unicode"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a:bodyPr>
          <a:lstStyle/>
          <a:p>
            <a:r>
              <a:rPr lang="en-US" dirty="0"/>
              <a:t/>
            </a:r>
            <a:br>
              <a:rPr lang="en-US" dirty="0"/>
            </a:br>
            <a:r>
              <a:rPr lang="en-US" dirty="0" smtClean="0">
                <a:latin typeface="Lucida Sans Unicode" pitchFamily="34" charset="0"/>
                <a:cs typeface="Lucida Sans Unicode" pitchFamily="34" charset="0"/>
              </a:rPr>
              <a:t>Culture and Women</a:t>
            </a:r>
            <a:endParaRPr lang="en-US" dirty="0">
              <a:latin typeface="Lucida Sans Unicode"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latin typeface="Lucida Sans Unicode" pitchFamily="34" charset="0"/>
                <a:cs typeface="Lucida Sans Unicode" pitchFamily="34" charset="0"/>
              </a:rPr>
              <a:t>Comparison of Individual Countries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5334000"/>
          </a:xfrm>
        </p:spPr>
        <p:txBody>
          <a:bodyPr>
            <a:normAutofit/>
          </a:bodyPr>
          <a:lstStyle/>
          <a:p>
            <a:pPr>
              <a:spcBef>
                <a:spcPts val="1200"/>
              </a:spcBef>
              <a:buNone/>
            </a:pPr>
            <a:r>
              <a:rPr lang="en-US" sz="2400" b="1" dirty="0" smtClean="0">
                <a:latin typeface="Lucida Sans Unicode" pitchFamily="34" charset="0"/>
                <a:cs typeface="Lucida Sans Unicode" pitchFamily="34" charset="0"/>
              </a:rPr>
              <a:t>Nordic Countries </a:t>
            </a:r>
            <a:r>
              <a:rPr lang="en-US" sz="2000" dirty="0" smtClean="0">
                <a:latin typeface="Lucida Sans Unicode" pitchFamily="34" charset="0"/>
                <a:cs typeface="Lucida Sans Unicode" pitchFamily="34" charset="0"/>
              </a:rPr>
              <a:t>(Denmark, Finland, Iceland, Norway, and Sweden)</a:t>
            </a:r>
            <a:endParaRPr lang="en-US" sz="2000" b="1" dirty="0" smtClean="0">
              <a:latin typeface="Lucida Sans Unicode" pitchFamily="34" charset="0"/>
              <a:cs typeface="Lucida Sans Unicode" pitchFamily="34" charset="0"/>
            </a:endParaRPr>
          </a:p>
          <a:p>
            <a:pPr>
              <a:spcBef>
                <a:spcPts val="1200"/>
              </a:spcBef>
            </a:pPr>
            <a:r>
              <a:rPr lang="en-US" sz="2200" dirty="0" smtClean="0">
                <a:latin typeface="Lucida Sans Unicode" pitchFamily="34" charset="0"/>
                <a:cs typeface="Lucida Sans Unicode" pitchFamily="34" charset="0"/>
              </a:rPr>
              <a:t>World Economic Forum: as a group the Nordic countries have closed over 80% of the gender gap</a:t>
            </a:r>
          </a:p>
          <a:p>
            <a:pPr>
              <a:spcBef>
                <a:spcPts val="1200"/>
              </a:spcBef>
            </a:pPr>
            <a:r>
              <a:rPr lang="en-US" sz="2200" dirty="0" smtClean="0">
                <a:latin typeface="Lucida Sans Unicode" pitchFamily="34" charset="0"/>
                <a:cs typeface="Lucida Sans Unicode" pitchFamily="34" charset="0"/>
              </a:rPr>
              <a:t>Nordic countries rank high in femininity on </a:t>
            </a:r>
            <a:r>
              <a:rPr lang="en-US" sz="2200" dirty="0" err="1" smtClean="0">
                <a:latin typeface="Lucida Sans Unicode" pitchFamily="34" charset="0"/>
                <a:cs typeface="Lucida Sans Unicode" pitchFamily="34" charset="0"/>
              </a:rPr>
              <a:t>Hofstede’s</a:t>
            </a:r>
            <a:r>
              <a:rPr lang="en-US" sz="2200" dirty="0" smtClean="0">
                <a:latin typeface="Lucida Sans Unicode" pitchFamily="34" charset="0"/>
                <a:cs typeface="Lucida Sans Unicode" pitchFamily="34" charset="0"/>
              </a:rPr>
              <a:t> dimension of masculinity versus femininity, and rank the lowest in gender inequality </a:t>
            </a:r>
          </a:p>
          <a:p>
            <a:pPr>
              <a:spcBef>
                <a:spcPts val="1200"/>
              </a:spcBef>
            </a:pPr>
            <a:r>
              <a:rPr lang="en-US" sz="2200" dirty="0" smtClean="0">
                <a:latin typeface="Lucida Sans Unicode" pitchFamily="34" charset="0"/>
                <a:cs typeface="Lucida Sans Unicode" pitchFamily="34" charset="0"/>
              </a:rPr>
              <a:t>Nordic countries have a strong value for personal freedom and a long tradition of egalitarianism</a:t>
            </a:r>
          </a:p>
          <a:p>
            <a:pPr>
              <a:spcBef>
                <a:spcPts val="1200"/>
              </a:spcBef>
            </a:pPr>
            <a:r>
              <a:rPr lang="en-US" sz="2200" dirty="0" smtClean="0">
                <a:latin typeface="Lucida Sans Unicode" pitchFamily="34" charset="0"/>
                <a:cs typeface="Lucida Sans Unicode" pitchFamily="34" charset="0"/>
              </a:rPr>
              <a:t>Since the mid-1970s, political parties have                           instituted quotas for female representation </a:t>
            </a:r>
          </a:p>
          <a:p>
            <a:pPr>
              <a:spcBef>
                <a:spcPts val="1200"/>
              </a:spcBef>
            </a:pPr>
            <a:r>
              <a:rPr lang="en-US" sz="2200" dirty="0" smtClean="0">
                <a:latin typeface="Lucida Sans Unicode" pitchFamily="34" charset="0"/>
                <a:cs typeface="Lucida Sans Unicode" pitchFamily="34" charset="0"/>
              </a:rPr>
              <a:t>Gender equality and women’s empowerment                                    are national policies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4340" name="Picture 4" descr="Friends having fun outdoors. Royalty Free Stock Photo"/>
          <p:cNvPicPr>
            <a:picLocks noChangeAspect="1" noChangeArrowheads="1"/>
          </p:cNvPicPr>
          <p:nvPr/>
        </p:nvPicPr>
        <p:blipFill>
          <a:blip r:embed="rId2" cstate="print"/>
          <a:srcRect/>
          <a:stretch>
            <a:fillRect/>
          </a:stretch>
        </p:blipFill>
        <p:spPr bwMode="auto">
          <a:xfrm>
            <a:off x="6705600" y="4548738"/>
            <a:ext cx="2438400" cy="162346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Comparison of Individual Countries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181600"/>
          </a:xfrm>
        </p:spPr>
        <p:txBody>
          <a:bodyPr>
            <a:normAutofit fontScale="92500"/>
          </a:bodyPr>
          <a:lstStyle/>
          <a:p>
            <a:pPr>
              <a:lnSpc>
                <a:spcPct val="120000"/>
              </a:lnSpc>
              <a:spcBef>
                <a:spcPts val="600"/>
              </a:spcBef>
              <a:buNone/>
            </a:pPr>
            <a:r>
              <a:rPr lang="en-US" sz="2600" b="1" dirty="0" smtClean="0">
                <a:latin typeface="Lucida Sans Unicode" pitchFamily="34" charset="0"/>
                <a:cs typeface="Lucida Sans Unicode" pitchFamily="34" charset="0"/>
              </a:rPr>
              <a:t>Mexico</a:t>
            </a:r>
          </a:p>
          <a:p>
            <a:pPr>
              <a:lnSpc>
                <a:spcPct val="90000"/>
              </a:lnSpc>
              <a:spcBef>
                <a:spcPts val="600"/>
              </a:spcBef>
            </a:pPr>
            <a:r>
              <a:rPr lang="en-US" sz="2400" dirty="0" smtClean="0">
                <a:latin typeface="Lucida Sans Unicode" pitchFamily="34" charset="0"/>
                <a:cs typeface="Lucida Sans Unicode" pitchFamily="34" charset="0"/>
              </a:rPr>
              <a:t>Mexico ranks sixth highest in masculinity                               on </a:t>
            </a:r>
            <a:r>
              <a:rPr lang="en-US" sz="2400" dirty="0" err="1" smtClean="0">
                <a:latin typeface="Lucida Sans Unicode" pitchFamily="34" charset="0"/>
                <a:cs typeface="Lucida Sans Unicode" pitchFamily="34" charset="0"/>
              </a:rPr>
              <a:t>Hofstede’s</a:t>
            </a:r>
            <a:r>
              <a:rPr lang="en-US" sz="2400" dirty="0" smtClean="0">
                <a:latin typeface="Lucida Sans Unicode" pitchFamily="34" charset="0"/>
                <a:cs typeface="Lucida Sans Unicode" pitchFamily="34" charset="0"/>
              </a:rPr>
              <a:t> dimension of masculinity versus                   femininity, and fairly low in gender inequality </a:t>
            </a:r>
          </a:p>
          <a:p>
            <a:pPr>
              <a:lnSpc>
                <a:spcPct val="90000"/>
              </a:lnSpc>
              <a:spcBef>
                <a:spcPts val="600"/>
              </a:spcBef>
            </a:pPr>
            <a:r>
              <a:rPr lang="en-US" sz="2400" dirty="0" smtClean="0">
                <a:latin typeface="Lucida Sans Unicode" pitchFamily="34" charset="0"/>
                <a:cs typeface="Lucida Sans Unicode" pitchFamily="34" charset="0"/>
              </a:rPr>
              <a:t>Literacy rates: 86% women, 87% men; participation to labor market: 46.3% women, 84.6% men; women’s participation in parliament: 36% (quotas established)</a:t>
            </a:r>
          </a:p>
          <a:p>
            <a:pPr>
              <a:lnSpc>
                <a:spcPct val="90000"/>
              </a:lnSpc>
              <a:spcBef>
                <a:spcPts val="600"/>
              </a:spcBef>
            </a:pPr>
            <a:r>
              <a:rPr lang="en-US" sz="2400" dirty="0" smtClean="0">
                <a:latin typeface="Lucida Sans Unicode" pitchFamily="34" charset="0"/>
                <a:cs typeface="Lucida Sans Unicode" pitchFamily="34" charset="0"/>
              </a:rPr>
              <a:t>In 2003, parliament adopted law to protect the right of women to own land and to protect women’s access to information about reproductive health</a:t>
            </a:r>
          </a:p>
          <a:p>
            <a:pPr>
              <a:lnSpc>
                <a:spcPct val="90000"/>
              </a:lnSpc>
              <a:spcBef>
                <a:spcPts val="600"/>
              </a:spcBef>
            </a:pPr>
            <a:r>
              <a:rPr lang="en-US" sz="2400" dirty="0" smtClean="0">
                <a:latin typeface="Lucida Sans Unicode" pitchFamily="34" charset="0"/>
                <a:cs typeface="Lucida Sans Unicode" pitchFamily="34" charset="0"/>
              </a:rPr>
              <a:t>2007: President Felipe </a:t>
            </a:r>
            <a:r>
              <a:rPr lang="en-US" sz="2400" dirty="0" err="1" smtClean="0">
                <a:latin typeface="Lucida Sans Unicode" pitchFamily="34" charset="0"/>
                <a:cs typeface="Lucida Sans Unicode" pitchFamily="34" charset="0"/>
              </a:rPr>
              <a:t>Calderón</a:t>
            </a:r>
            <a:r>
              <a:rPr lang="en-US" sz="2400" dirty="0" smtClean="0">
                <a:latin typeface="Lucida Sans Unicode" pitchFamily="34" charset="0"/>
                <a:cs typeface="Lucida Sans Unicode" pitchFamily="34" charset="0"/>
              </a:rPr>
              <a:t> - despite antidiscrimination laws, millions of women suffer from workplace discrimination and physical and psychological abuse and violence due to Mexico’s enduring “culture of machismo” (due to traditions of revolutionary family, Roman Catholicism)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3318" name="Picture 6" descr="Girls in Mexico Royalty Free Stock Photo"/>
          <p:cNvPicPr>
            <a:picLocks noChangeAspect="1" noChangeArrowheads="1"/>
          </p:cNvPicPr>
          <p:nvPr/>
        </p:nvPicPr>
        <p:blipFill>
          <a:blip r:embed="rId2" cstate="print"/>
          <a:srcRect/>
          <a:stretch>
            <a:fillRect/>
          </a:stretch>
        </p:blipFill>
        <p:spPr bwMode="auto">
          <a:xfrm>
            <a:off x="6934200" y="1600200"/>
            <a:ext cx="2209800" cy="147126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Comparison of Individual Countries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181600"/>
          </a:xfrm>
        </p:spPr>
        <p:txBody>
          <a:bodyPr>
            <a:normAutofit lnSpcReduction="10000"/>
          </a:bodyPr>
          <a:lstStyle/>
          <a:p>
            <a:pPr>
              <a:spcBef>
                <a:spcPts val="1200"/>
              </a:spcBef>
              <a:buNone/>
            </a:pPr>
            <a:r>
              <a:rPr lang="en-US" sz="2400" b="1" dirty="0" smtClean="0">
                <a:latin typeface="Lucida Sans Unicode" pitchFamily="34" charset="0"/>
                <a:cs typeface="Lucida Sans Unicode" pitchFamily="34" charset="0"/>
              </a:rPr>
              <a:t>China</a:t>
            </a:r>
          </a:p>
          <a:p>
            <a:pPr>
              <a:spcBef>
                <a:spcPts val="1200"/>
              </a:spcBef>
            </a:pPr>
            <a:r>
              <a:rPr lang="en-US" sz="2200" dirty="0" smtClean="0">
                <a:latin typeface="Lucida Sans Unicode" pitchFamily="34" charset="0"/>
                <a:cs typeface="Lucida Sans Unicode" pitchFamily="34" charset="0"/>
              </a:rPr>
              <a:t>Not included in the original Hofstede studies</a:t>
            </a:r>
          </a:p>
          <a:p>
            <a:pPr>
              <a:spcBef>
                <a:spcPts val="1200"/>
              </a:spcBef>
            </a:pPr>
            <a:r>
              <a:rPr lang="en-US" sz="2200" dirty="0" smtClean="0">
                <a:latin typeface="Lucida Sans Unicode" pitchFamily="34" charset="0"/>
                <a:cs typeface="Lucida Sans Unicode" pitchFamily="34" charset="0"/>
              </a:rPr>
              <a:t>Ranks 35</a:t>
            </a:r>
            <a:r>
              <a:rPr lang="en-US" sz="2200" baseline="30000" dirty="0" smtClean="0">
                <a:latin typeface="Lucida Sans Unicode" pitchFamily="34" charset="0"/>
                <a:cs typeface="Lucida Sans Unicode" pitchFamily="34" charset="0"/>
              </a:rPr>
              <a:t>th</a:t>
            </a:r>
            <a:r>
              <a:rPr lang="en-US" sz="2200" dirty="0" smtClean="0">
                <a:latin typeface="Lucida Sans Unicode" pitchFamily="34" charset="0"/>
                <a:cs typeface="Lucida Sans Unicode" pitchFamily="34" charset="0"/>
              </a:rPr>
              <a:t> on Gender Inequality Index, ranks high in economic participation and opportunity for women</a:t>
            </a:r>
          </a:p>
          <a:p>
            <a:pPr>
              <a:spcBef>
                <a:spcPts val="1200"/>
              </a:spcBef>
            </a:pPr>
            <a:r>
              <a:rPr lang="en-US" sz="2200" dirty="0" smtClean="0">
                <a:latin typeface="Lucida Sans Unicode" pitchFamily="34" charset="0"/>
                <a:cs typeface="Lucida Sans Unicode" pitchFamily="34" charset="0"/>
              </a:rPr>
              <a:t>Culture values family above individual and boys above girls</a:t>
            </a:r>
          </a:p>
          <a:p>
            <a:pPr>
              <a:spcBef>
                <a:spcPts val="1200"/>
              </a:spcBef>
            </a:pPr>
            <a:r>
              <a:rPr lang="en-US" sz="2200" dirty="0" smtClean="0">
                <a:latin typeface="Lucida Sans Unicode" pitchFamily="34" charset="0"/>
                <a:cs typeface="Lucida Sans Unicode" pitchFamily="34" charset="0"/>
              </a:rPr>
              <a:t>Improved status of women was state initiated, but barriers such as Confucian traditions still remain</a:t>
            </a:r>
          </a:p>
          <a:p>
            <a:pPr>
              <a:spcBef>
                <a:spcPts val="1200"/>
              </a:spcBef>
            </a:pPr>
            <a:r>
              <a:rPr lang="en-US" sz="2200" dirty="0" smtClean="0">
                <a:latin typeface="Lucida Sans Unicode" pitchFamily="34" charset="0"/>
                <a:cs typeface="Lucida Sans Unicode" pitchFamily="34" charset="0"/>
              </a:rPr>
              <a:t>One-child policy has improved conditions                                      but has greater cultural and social impacts</a:t>
            </a:r>
          </a:p>
          <a:p>
            <a:pPr>
              <a:spcBef>
                <a:spcPts val="1200"/>
              </a:spcBef>
            </a:pPr>
            <a:r>
              <a:rPr lang="en-US" sz="2200" dirty="0" smtClean="0">
                <a:latin typeface="Lucida Sans Unicode" pitchFamily="34" charset="0"/>
                <a:cs typeface="Lucida Sans Unicode" pitchFamily="34" charset="0"/>
              </a:rPr>
              <a:t>Human trafficking is a major concern as                                       China is a source, transit, and destination                         country for women and children trafficked for the purpose of sexual exploitation</a:t>
            </a: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2290" name="Picture 2" descr="Women Carpenters in Fujian, China Royalty Free Stock Photo"/>
          <p:cNvPicPr>
            <a:picLocks noChangeAspect="1" noChangeArrowheads="1"/>
          </p:cNvPicPr>
          <p:nvPr/>
        </p:nvPicPr>
        <p:blipFill>
          <a:blip r:embed="rId2" cstate="print"/>
          <a:srcRect/>
          <a:stretch>
            <a:fillRect/>
          </a:stretch>
        </p:blipFill>
        <p:spPr bwMode="auto">
          <a:xfrm>
            <a:off x="6553200" y="4267200"/>
            <a:ext cx="2590800" cy="162947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03238"/>
          </a:xfrm>
        </p:spPr>
        <p:txBody>
          <a:bodyPr>
            <a:noAutofit/>
          </a:bodyPr>
          <a:lstStyle/>
          <a:p>
            <a:r>
              <a:rPr lang="en-US" sz="3600" b="1" dirty="0" smtClean="0">
                <a:latin typeface="Lucida Sans Unicode" pitchFamily="34" charset="0"/>
                <a:cs typeface="Lucida Sans Unicode" pitchFamily="34" charset="0"/>
              </a:rPr>
              <a:t>Comparison of Individual Countries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6781800" cy="5486400"/>
          </a:xfrm>
        </p:spPr>
        <p:txBody>
          <a:bodyPr>
            <a:normAutofit fontScale="92500" lnSpcReduction="20000"/>
          </a:bodyPr>
          <a:lstStyle/>
          <a:p>
            <a:pPr>
              <a:spcBef>
                <a:spcPts val="1200"/>
              </a:spcBef>
              <a:buNone/>
            </a:pPr>
            <a:r>
              <a:rPr lang="en-US" sz="2600" b="1" dirty="0" smtClean="0">
                <a:latin typeface="Lucida Sans Unicode" pitchFamily="34" charset="0"/>
                <a:cs typeface="Lucida Sans Unicode" pitchFamily="34" charset="0"/>
              </a:rPr>
              <a:t>Japan</a:t>
            </a:r>
          </a:p>
          <a:p>
            <a:pPr>
              <a:lnSpc>
                <a:spcPct val="90000"/>
              </a:lnSpc>
              <a:spcBef>
                <a:spcPts val="1200"/>
              </a:spcBef>
            </a:pPr>
            <a:r>
              <a:rPr lang="en-US" sz="2400" dirty="0" smtClean="0">
                <a:latin typeface="Lucida Sans Unicode" pitchFamily="34" charset="0"/>
                <a:cs typeface="Lucida Sans Unicode" pitchFamily="34" charset="0"/>
              </a:rPr>
              <a:t>Hofstede placed Japan highest in masculinity</a:t>
            </a:r>
          </a:p>
          <a:p>
            <a:pPr>
              <a:lnSpc>
                <a:spcPct val="90000"/>
              </a:lnSpc>
              <a:spcBef>
                <a:spcPts val="1200"/>
              </a:spcBef>
            </a:pPr>
            <a:r>
              <a:rPr lang="en-US" sz="2400" dirty="0" smtClean="0">
                <a:latin typeface="Lucida Sans Unicode" pitchFamily="34" charset="0"/>
                <a:cs typeface="Lucida Sans Unicode" pitchFamily="34" charset="0"/>
              </a:rPr>
              <a:t>Ranks 21</a:t>
            </a:r>
            <a:r>
              <a:rPr lang="en-US" sz="2400" baseline="30000" dirty="0" smtClean="0">
                <a:latin typeface="Lucida Sans Unicode" pitchFamily="34" charset="0"/>
                <a:cs typeface="Lucida Sans Unicode" pitchFamily="34" charset="0"/>
              </a:rPr>
              <a:t>st</a:t>
            </a:r>
            <a:r>
              <a:rPr lang="en-US" sz="2400" dirty="0" smtClean="0">
                <a:latin typeface="Lucida Sans Unicode" pitchFamily="34" charset="0"/>
                <a:cs typeface="Lucida Sans Unicode" pitchFamily="34" charset="0"/>
              </a:rPr>
              <a:t> on Gender Inequality Index </a:t>
            </a:r>
          </a:p>
          <a:p>
            <a:pPr>
              <a:lnSpc>
                <a:spcPct val="90000"/>
              </a:lnSpc>
              <a:spcBef>
                <a:spcPts val="1200"/>
              </a:spcBef>
            </a:pPr>
            <a:r>
              <a:rPr lang="en-US" sz="2400" dirty="0" smtClean="0">
                <a:latin typeface="Lucida Sans Unicode" pitchFamily="34" charset="0"/>
                <a:cs typeface="Lucida Sans Unicode" pitchFamily="34" charset="0"/>
              </a:rPr>
              <a:t>Unlike China, Japan ranks extremely high on women’s health </a:t>
            </a:r>
          </a:p>
          <a:p>
            <a:pPr>
              <a:lnSpc>
                <a:spcPct val="90000"/>
              </a:lnSpc>
              <a:spcBef>
                <a:spcPts val="1200"/>
              </a:spcBef>
            </a:pPr>
            <a:r>
              <a:rPr lang="en-US" sz="2400" dirty="0" smtClean="0">
                <a:latin typeface="Lucida Sans Unicode" pitchFamily="34" charset="0"/>
                <a:cs typeface="Lucida Sans Unicode" pitchFamily="34" charset="0"/>
              </a:rPr>
              <a:t>Postwar Constitution of 1947 clearly stipulated equality under law and excluded discrimination on the basis of sex </a:t>
            </a:r>
          </a:p>
          <a:p>
            <a:pPr>
              <a:lnSpc>
                <a:spcPct val="90000"/>
              </a:lnSpc>
              <a:spcBef>
                <a:spcPts val="1200"/>
              </a:spcBef>
            </a:pPr>
            <a:r>
              <a:rPr lang="en-US" sz="2400" dirty="0" smtClean="0">
                <a:latin typeface="Lucida Sans Unicode" pitchFamily="34" charset="0"/>
                <a:cs typeface="Lucida Sans Unicode" pitchFamily="34" charset="0"/>
              </a:rPr>
              <a:t>High schooling and literacy rates, decline in marriage rate, trend of smaller families</a:t>
            </a:r>
          </a:p>
          <a:p>
            <a:pPr>
              <a:lnSpc>
                <a:spcPct val="90000"/>
              </a:lnSpc>
              <a:spcBef>
                <a:spcPts val="1200"/>
              </a:spcBef>
            </a:pPr>
            <a:r>
              <a:rPr lang="en-US" sz="2400" dirty="0" smtClean="0">
                <a:latin typeface="Lucida Sans Unicode" pitchFamily="34" charset="0"/>
                <a:cs typeface="Lucida Sans Unicode" pitchFamily="34" charset="0"/>
              </a:rPr>
              <a:t>Within home, women control household income and family life </a:t>
            </a:r>
          </a:p>
          <a:p>
            <a:pPr>
              <a:lnSpc>
                <a:spcPct val="90000"/>
              </a:lnSpc>
              <a:spcBef>
                <a:spcPts val="1200"/>
              </a:spcBef>
            </a:pPr>
            <a:r>
              <a:rPr lang="en-US" sz="2400" dirty="0" smtClean="0">
                <a:latin typeface="Lucida Sans Unicode" pitchFamily="34" charset="0"/>
                <a:cs typeface="Lucida Sans Unicode" pitchFamily="34" charset="0"/>
              </a:rPr>
              <a:t>More women work, but are tracked to lower paying jobs</a:t>
            </a:r>
          </a:p>
          <a:p>
            <a:pPr>
              <a:lnSpc>
                <a:spcPct val="90000"/>
              </a:lnSpc>
              <a:spcBef>
                <a:spcPts val="1200"/>
              </a:spcBef>
            </a:pPr>
            <a:r>
              <a:rPr lang="en-US" sz="2400" dirty="0" smtClean="0">
                <a:latin typeface="Lucida Sans Unicode" pitchFamily="34" charset="0"/>
                <a:cs typeface="Lucida Sans Unicode" pitchFamily="34" charset="0"/>
              </a:rPr>
              <a:t>Changing roles of women; breaking down gender roles</a:t>
            </a: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1266" name="Picture 2" descr="Japanese Woman Royalty Free Stock Photo"/>
          <p:cNvPicPr>
            <a:picLocks noChangeAspect="1" noChangeArrowheads="1"/>
          </p:cNvPicPr>
          <p:nvPr/>
        </p:nvPicPr>
        <p:blipFill>
          <a:blip r:embed="rId2" cstate="print"/>
          <a:srcRect/>
          <a:stretch>
            <a:fillRect/>
          </a:stretch>
        </p:blipFill>
        <p:spPr bwMode="auto">
          <a:xfrm>
            <a:off x="6867324" y="2590800"/>
            <a:ext cx="2276676" cy="33147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Comparison of Individual Countries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181600"/>
          </a:xfrm>
        </p:spPr>
        <p:txBody>
          <a:bodyPr>
            <a:normAutofit/>
          </a:bodyPr>
          <a:lstStyle/>
          <a:p>
            <a:pPr>
              <a:spcBef>
                <a:spcPts val="1200"/>
              </a:spcBef>
              <a:buNone/>
            </a:pPr>
            <a:r>
              <a:rPr lang="en-US" sz="2400" b="1" dirty="0" smtClean="0">
                <a:latin typeface="Lucida Sans Unicode" pitchFamily="34" charset="0"/>
                <a:cs typeface="Lucida Sans Unicode" pitchFamily="34" charset="0"/>
              </a:rPr>
              <a:t>South Korea</a:t>
            </a:r>
          </a:p>
          <a:p>
            <a:pPr>
              <a:spcBef>
                <a:spcPts val="1200"/>
              </a:spcBef>
            </a:pPr>
            <a:r>
              <a:rPr lang="en-US" sz="2200" dirty="0" smtClean="0">
                <a:latin typeface="Lucida Sans Unicode" pitchFamily="34" charset="0"/>
                <a:cs typeface="Lucida Sans Unicode" pitchFamily="34" charset="0"/>
              </a:rPr>
              <a:t>Based on </a:t>
            </a:r>
            <a:r>
              <a:rPr lang="en-US" sz="2200" dirty="0" err="1" smtClean="0">
                <a:latin typeface="Lucida Sans Unicode" pitchFamily="34" charset="0"/>
                <a:cs typeface="Lucida Sans Unicode" pitchFamily="34" charset="0"/>
              </a:rPr>
              <a:t>Hofstede’s</a:t>
            </a:r>
            <a:r>
              <a:rPr lang="en-US" sz="2200" dirty="0" smtClean="0">
                <a:latin typeface="Lucida Sans Unicode" pitchFamily="34" charset="0"/>
                <a:cs typeface="Lucida Sans Unicode" pitchFamily="34" charset="0"/>
              </a:rPr>
              <a:t> scale, considered a masculine society</a:t>
            </a:r>
          </a:p>
          <a:p>
            <a:pPr>
              <a:spcBef>
                <a:spcPts val="1200"/>
              </a:spcBef>
            </a:pPr>
            <a:r>
              <a:rPr lang="en-US" sz="2200" dirty="0" smtClean="0">
                <a:latin typeface="Lucida Sans Unicode" pitchFamily="34" charset="0"/>
                <a:cs typeface="Lucida Sans Unicode" pitchFamily="34" charset="0"/>
              </a:rPr>
              <a:t>Ranks 27</a:t>
            </a:r>
            <a:r>
              <a:rPr lang="en-US" sz="2200" baseline="30000" dirty="0" smtClean="0">
                <a:latin typeface="Lucida Sans Unicode" pitchFamily="34" charset="0"/>
                <a:cs typeface="Lucida Sans Unicode" pitchFamily="34" charset="0"/>
              </a:rPr>
              <a:t>th</a:t>
            </a:r>
            <a:r>
              <a:rPr lang="en-US" sz="2200" dirty="0" smtClean="0">
                <a:latin typeface="Lucida Sans Unicode" pitchFamily="34" charset="0"/>
                <a:cs typeface="Lucida Sans Unicode" pitchFamily="34" charset="0"/>
              </a:rPr>
              <a:t> on Gender Inequality Index, and like Japan, South Korea ranks high on women’s health </a:t>
            </a:r>
          </a:p>
          <a:p>
            <a:pPr>
              <a:spcBef>
                <a:spcPts val="1200"/>
              </a:spcBef>
            </a:pPr>
            <a:r>
              <a:rPr lang="en-US" sz="2200" dirty="0" smtClean="0">
                <a:latin typeface="Lucida Sans Unicode" pitchFamily="34" charset="0"/>
                <a:cs typeface="Lucida Sans Unicode" pitchFamily="34" charset="0"/>
              </a:rPr>
              <a:t>Family law is male dominated, and wives can be driven from the house if they do not produce a healthy son </a:t>
            </a:r>
          </a:p>
          <a:p>
            <a:pPr>
              <a:spcBef>
                <a:spcPts val="1200"/>
              </a:spcBef>
            </a:pPr>
            <a:r>
              <a:rPr lang="en-US" sz="2200" dirty="0" smtClean="0">
                <a:latin typeface="Lucida Sans Unicode" pitchFamily="34" charset="0"/>
                <a:cs typeface="Lucida Sans Unicode" pitchFamily="34" charset="0"/>
              </a:rPr>
              <a:t>Most Confucian-based discrimination against women in the nation’s laws has been eliminated in recent years; however, in some ways Korea remains a highly </a:t>
            </a:r>
            <a:r>
              <a:rPr lang="en-US" sz="2200" b="1" dirty="0" smtClean="0">
                <a:latin typeface="Lucida Sans Unicode" pitchFamily="34" charset="0"/>
                <a:cs typeface="Lucida Sans Unicode" pitchFamily="34" charset="0"/>
              </a:rPr>
              <a:t>patriarchal society</a:t>
            </a:r>
            <a:endParaRPr lang="en-US" sz="2200" dirty="0" smtClean="0">
              <a:latin typeface="Lucida Sans Unicode" pitchFamily="34" charset="0"/>
              <a:cs typeface="Lucida Sans Unicode" pitchFamily="34" charset="0"/>
            </a:endParaRPr>
          </a:p>
          <a:p>
            <a:pPr>
              <a:lnSpc>
                <a:spcPct val="90000"/>
              </a:lnSpc>
              <a:spcBef>
                <a:spcPts val="1200"/>
              </a:spcBef>
            </a:pPr>
            <a:endParaRPr lang="en-US" sz="2200" dirty="0" smtClean="0">
              <a:latin typeface="Lucida Sans Unicode" pitchFamily="34" charset="0"/>
              <a:cs typeface="Lucida Sans Unicode" pitchFamily="34" charset="0"/>
            </a:endParaRPr>
          </a:p>
          <a:p>
            <a:pPr>
              <a:lnSpc>
                <a:spcPct val="80000"/>
              </a:lnSpc>
              <a:spcBef>
                <a:spcPts val="0"/>
              </a:spcBef>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0242" name="Picture 2" descr="Korean Lotus Lantern Festival Royalty Free Stock Photo"/>
          <p:cNvPicPr>
            <a:picLocks noChangeAspect="1" noChangeArrowheads="1"/>
          </p:cNvPicPr>
          <p:nvPr/>
        </p:nvPicPr>
        <p:blipFill>
          <a:blip r:embed="rId2" cstate="print"/>
          <a:srcRect/>
          <a:stretch>
            <a:fillRect/>
          </a:stretch>
        </p:blipFill>
        <p:spPr bwMode="auto">
          <a:xfrm>
            <a:off x="2701639" y="5359065"/>
            <a:ext cx="2251361" cy="1498933"/>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Comparison of Individual Countries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181600"/>
          </a:xfrm>
        </p:spPr>
        <p:txBody>
          <a:bodyPr>
            <a:normAutofit lnSpcReduction="10000"/>
          </a:bodyPr>
          <a:lstStyle/>
          <a:p>
            <a:pPr>
              <a:spcBef>
                <a:spcPts val="1200"/>
              </a:spcBef>
              <a:buNone/>
            </a:pPr>
            <a:r>
              <a:rPr lang="en-US" sz="2400" b="1" dirty="0" smtClean="0">
                <a:latin typeface="Lucida Sans Unicode" pitchFamily="34" charset="0"/>
                <a:cs typeface="Lucida Sans Unicode" pitchFamily="34" charset="0"/>
              </a:rPr>
              <a:t>India</a:t>
            </a:r>
          </a:p>
          <a:p>
            <a:pPr>
              <a:spcBef>
                <a:spcPts val="1200"/>
              </a:spcBef>
            </a:pPr>
            <a:r>
              <a:rPr lang="en-US" sz="2200" dirty="0" smtClean="0">
                <a:latin typeface="Lucida Sans Unicode" pitchFamily="34" charset="0"/>
                <a:cs typeface="Lucida Sans Unicode" pitchFamily="34" charset="0"/>
              </a:rPr>
              <a:t>Rankings similar to South Korea’s</a:t>
            </a:r>
          </a:p>
          <a:p>
            <a:pPr>
              <a:spcBef>
                <a:spcPts val="1200"/>
              </a:spcBef>
            </a:pPr>
            <a:r>
              <a:rPr lang="en-US" sz="2200" dirty="0" smtClean="0">
                <a:latin typeface="Lucida Sans Unicode" pitchFamily="34" charset="0"/>
                <a:cs typeface="Lucida Sans Unicode" pitchFamily="34" charset="0"/>
              </a:rPr>
              <a:t>Literacy rates: 47.8% women, 73.4% men; participation to labor market: 35% women, 85% men; women’s participation in parliament: 10.9% (quotas established)</a:t>
            </a:r>
          </a:p>
          <a:p>
            <a:pPr>
              <a:spcBef>
                <a:spcPts val="1200"/>
              </a:spcBef>
            </a:pPr>
            <a:r>
              <a:rPr lang="en-US" sz="2200" dirty="0" smtClean="0">
                <a:latin typeface="Lucida Sans Unicode" pitchFamily="34" charset="0"/>
                <a:cs typeface="Lucida Sans Unicode" pitchFamily="34" charset="0"/>
              </a:rPr>
              <a:t>The number of working women has increased in recent decades, but violence against women has increased as well </a:t>
            </a:r>
          </a:p>
          <a:p>
            <a:pPr>
              <a:spcBef>
                <a:spcPts val="1200"/>
              </a:spcBef>
            </a:pPr>
            <a:r>
              <a:rPr lang="en-US" sz="2200" dirty="0" smtClean="0">
                <a:latin typeface="Lucida Sans Unicode" pitchFamily="34" charset="0"/>
                <a:cs typeface="Lucida Sans Unicode" pitchFamily="34" charset="0"/>
              </a:rPr>
              <a:t>Similar to China, India has a history of                           female infanticide; 50 million girls “missing”                      over the past century</a:t>
            </a:r>
          </a:p>
          <a:p>
            <a:pPr>
              <a:spcBef>
                <a:spcPts val="1200"/>
              </a:spcBef>
            </a:pPr>
            <a:r>
              <a:rPr lang="en-US" sz="2200" dirty="0" smtClean="0">
                <a:latin typeface="Lucida Sans Unicode" pitchFamily="34" charset="0"/>
                <a:cs typeface="Lucida Sans Unicode" pitchFamily="34" charset="0"/>
              </a:rPr>
              <a:t>A few Indian women have obtained high                       positions in politics (e.g. Prime Minister                            </a:t>
            </a:r>
            <a:r>
              <a:rPr lang="en-US" sz="2200" dirty="0" err="1" smtClean="0">
                <a:latin typeface="Lucida Sans Unicode" pitchFamily="34" charset="0"/>
                <a:cs typeface="Lucida Sans Unicode" pitchFamily="34" charset="0"/>
              </a:rPr>
              <a:t>Indira</a:t>
            </a:r>
            <a:r>
              <a:rPr lang="en-US" sz="2200" dirty="0" smtClean="0">
                <a:latin typeface="Lucida Sans Unicode" pitchFamily="34" charset="0"/>
                <a:cs typeface="Lucida Sans Unicode" pitchFamily="34" charset="0"/>
              </a:rPr>
              <a:t> Gandhi) and business (e.g. PepsiCo CEO </a:t>
            </a:r>
            <a:r>
              <a:rPr lang="en-US" sz="2200" dirty="0" err="1" smtClean="0">
                <a:latin typeface="Lucida Sans Unicode" pitchFamily="34" charset="0"/>
                <a:cs typeface="Lucida Sans Unicode" pitchFamily="34" charset="0"/>
              </a:rPr>
              <a:t>Indra</a:t>
            </a:r>
            <a:r>
              <a:rPr lang="en-US" sz="2200" dirty="0" smtClean="0">
                <a:latin typeface="Lucida Sans Unicode" pitchFamily="34" charset="0"/>
                <a:cs typeface="Lucida Sans Unicode" pitchFamily="34" charset="0"/>
              </a:rPr>
              <a:t> </a:t>
            </a:r>
            <a:r>
              <a:rPr lang="en-US" sz="2200" dirty="0" err="1" smtClean="0">
                <a:latin typeface="Lucida Sans Unicode" pitchFamily="34" charset="0"/>
                <a:cs typeface="Lucida Sans Unicode" pitchFamily="34" charset="0"/>
              </a:rPr>
              <a:t>Nooyi</a:t>
            </a:r>
            <a:r>
              <a:rPr lang="en-US" sz="2200" dirty="0" smtClean="0">
                <a:latin typeface="Lucida Sans Unicode" pitchFamily="34" charset="0"/>
                <a:cs typeface="Lucida Sans Unicode" pitchFamily="34" charset="0"/>
              </a:rPr>
              <a:t>)</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9218" name="Picture 2" descr="People dressing in traditional Indian costumes Royalty Free Stock Photo"/>
          <p:cNvPicPr>
            <a:picLocks noChangeAspect="1" noChangeArrowheads="1"/>
          </p:cNvPicPr>
          <p:nvPr/>
        </p:nvPicPr>
        <p:blipFill>
          <a:blip r:embed="rId2" cstate="print"/>
          <a:srcRect/>
          <a:stretch>
            <a:fillRect/>
          </a:stretch>
        </p:blipFill>
        <p:spPr bwMode="auto">
          <a:xfrm>
            <a:off x="6629400" y="4358841"/>
            <a:ext cx="2514600" cy="166095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609600"/>
          </a:xfrm>
        </p:spPr>
        <p:txBody>
          <a:bodyPr>
            <a:noAutofit/>
          </a:bodyPr>
          <a:lstStyle/>
          <a:p>
            <a:r>
              <a:rPr lang="en-US" sz="3600" b="1" dirty="0" smtClean="0">
                <a:latin typeface="Lucida Sans Unicode" pitchFamily="34" charset="0"/>
                <a:cs typeface="Lucida Sans Unicode" pitchFamily="34" charset="0"/>
              </a:rPr>
              <a:t>Comparison of Individual Countries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304800" y="1371600"/>
            <a:ext cx="6934200" cy="5181600"/>
          </a:xfrm>
        </p:spPr>
        <p:txBody>
          <a:bodyPr>
            <a:normAutofit fontScale="25000" lnSpcReduction="20000"/>
          </a:bodyPr>
          <a:lstStyle/>
          <a:p>
            <a:pPr>
              <a:lnSpc>
                <a:spcPct val="120000"/>
              </a:lnSpc>
              <a:spcBef>
                <a:spcPts val="1200"/>
              </a:spcBef>
              <a:buNone/>
            </a:pPr>
            <a:r>
              <a:rPr lang="en-US" sz="8800" b="1" dirty="0" smtClean="0">
                <a:latin typeface="Lucida Sans Unicode" pitchFamily="34" charset="0"/>
                <a:cs typeface="Lucida Sans Unicode" pitchFamily="34" charset="0"/>
              </a:rPr>
              <a:t>Sub-Saharan Africa</a:t>
            </a:r>
          </a:p>
          <a:p>
            <a:pPr>
              <a:lnSpc>
                <a:spcPct val="120000"/>
              </a:lnSpc>
              <a:spcBef>
                <a:spcPts val="1200"/>
              </a:spcBef>
            </a:pPr>
            <a:r>
              <a:rPr lang="en-US" sz="8800" dirty="0" smtClean="0">
                <a:latin typeface="Lucida Sans Unicode" pitchFamily="34" charset="0"/>
                <a:cs typeface="Lucida Sans Unicode" pitchFamily="34" charset="0"/>
              </a:rPr>
              <a:t>Largely patriarchal societies</a:t>
            </a:r>
          </a:p>
          <a:p>
            <a:pPr>
              <a:lnSpc>
                <a:spcPct val="120000"/>
              </a:lnSpc>
              <a:spcBef>
                <a:spcPts val="1200"/>
              </a:spcBef>
            </a:pPr>
            <a:r>
              <a:rPr lang="en-US" sz="8800" dirty="0" smtClean="0">
                <a:latin typeface="Lucida Sans Unicode" pitchFamily="34" charset="0"/>
                <a:cs typeface="Lucida Sans Unicode" pitchFamily="34" charset="0"/>
              </a:rPr>
              <a:t>In the Democratic Republic of Congo, 1,152 women are raped every day (Peterman, Palermo, &amp; </a:t>
            </a:r>
            <a:r>
              <a:rPr lang="en-US" sz="8800" dirty="0" err="1" smtClean="0">
                <a:latin typeface="Lucida Sans Unicode" pitchFamily="34" charset="0"/>
                <a:cs typeface="Lucida Sans Unicode" pitchFamily="34" charset="0"/>
              </a:rPr>
              <a:t>Bredenkamp</a:t>
            </a:r>
            <a:r>
              <a:rPr lang="en-US" sz="8800" dirty="0" smtClean="0">
                <a:latin typeface="Lucida Sans Unicode" pitchFamily="34" charset="0"/>
                <a:cs typeface="Lucida Sans Unicode" pitchFamily="34" charset="0"/>
              </a:rPr>
              <a:t>, 2011) </a:t>
            </a:r>
          </a:p>
          <a:p>
            <a:pPr>
              <a:lnSpc>
                <a:spcPct val="120000"/>
              </a:lnSpc>
              <a:spcBef>
                <a:spcPts val="1200"/>
              </a:spcBef>
            </a:pPr>
            <a:r>
              <a:rPr lang="en-US" sz="8800" dirty="0" smtClean="0">
                <a:latin typeface="Lucida Sans Unicode" pitchFamily="34" charset="0"/>
                <a:cs typeface="Lucida Sans Unicode" pitchFamily="34" charset="0"/>
              </a:rPr>
              <a:t>Women have fared better in countries where there was participation in campaigns against colonialism, white minority rule, or authoritarian regimes (e.g. Uganda)</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8194" name="Picture 2" descr="Young woman from Erbore tribe, Ethiopia, Africa Royalty Free Stock Photo"/>
          <p:cNvPicPr>
            <a:picLocks noChangeAspect="1" noChangeArrowheads="1"/>
          </p:cNvPicPr>
          <p:nvPr/>
        </p:nvPicPr>
        <p:blipFill>
          <a:blip r:embed="rId2" cstate="print"/>
          <a:srcRect/>
          <a:stretch>
            <a:fillRect/>
          </a:stretch>
        </p:blipFill>
        <p:spPr bwMode="auto">
          <a:xfrm>
            <a:off x="6987841" y="1562100"/>
            <a:ext cx="2156159" cy="3238500"/>
          </a:xfrm>
          <a:prstGeom prst="rect">
            <a:avLst/>
          </a:prstGeom>
          <a:noFill/>
        </p:spPr>
      </p:pic>
      <p:sp>
        <p:nvSpPr>
          <p:cNvPr id="7" name="Content Placeholder 1"/>
          <p:cNvSpPr txBox="1">
            <a:spLocks/>
          </p:cNvSpPr>
          <p:nvPr/>
        </p:nvSpPr>
        <p:spPr>
          <a:xfrm>
            <a:off x="228600" y="4953000"/>
            <a:ext cx="8915400" cy="1752600"/>
          </a:xfrm>
          <a:prstGeom prst="rect">
            <a:avLst/>
          </a:prstGeom>
        </p:spPr>
        <p:txBody>
          <a:bodyPr vert="horz" lIns="91440" tIns="45720" rIns="91440" bIns="45720" rtlCol="0">
            <a:normAutofit fontScale="25000" lnSpcReduction="20000"/>
          </a:bodyPr>
          <a:lstStyle/>
          <a:p>
            <a:pPr marL="342900" marR="0" lvl="0" indent="-342900" algn="l" defTabSz="914400" rtl="0" eaLnBrk="1" fontAlgn="auto" latinLnBrk="0" hangingPunct="1">
              <a:lnSpc>
                <a:spcPct val="120000"/>
              </a:lnSpc>
              <a:spcBef>
                <a:spcPts val="1200"/>
              </a:spcBef>
              <a:spcAft>
                <a:spcPts val="0"/>
              </a:spcAft>
              <a:buClr>
                <a:srgbClr val="00B050"/>
              </a:buClr>
              <a:buSzTx/>
              <a:buFont typeface="Arial" panose="020B0604020202020204" pitchFamily="34" charset="0"/>
              <a:buChar char="•"/>
              <a:tabLst/>
              <a:defRPr/>
            </a:pPr>
            <a:r>
              <a:rPr kumimoji="0" lang="en-US" sz="8800" b="0" i="0" u="none" strike="noStrike" kern="1200" cap="none" spc="0" normalizeH="0" baseline="0" noProof="0" dirty="0" smtClean="0">
                <a:ln>
                  <a:noFill/>
                </a:ln>
                <a:solidFill>
                  <a:schemeClr val="tx1"/>
                </a:solidFill>
                <a:effectLst/>
                <a:uLnTx/>
                <a:uFillTx/>
                <a:latin typeface="Lucida Sans Unicode" pitchFamily="34" charset="0"/>
                <a:ea typeface="+mn-ea"/>
                <a:cs typeface="Lucida Sans Unicode" pitchFamily="34" charset="0"/>
              </a:rPr>
              <a:t>Every year 265,000 mothers and 4.4 million children, including 1.2 million newborns, die in sub-Saharan Africa; ½ of world’s maternal, newborn, and child deaths from pregnancy and childbirth complications, newborn illness</a:t>
            </a:r>
            <a:r>
              <a:rPr kumimoji="0" lang="en-US" sz="8800" b="0" i="0" u="none" strike="noStrike" kern="1200" cap="none" spc="0" normalizeH="0" baseline="0" noProof="0" dirty="0" smtClean="0">
                <a:ln>
                  <a:noFill/>
                </a:ln>
                <a:effectLst/>
                <a:uLnTx/>
                <a:uFillTx/>
                <a:latin typeface="Lucida Sans Unicode" pitchFamily="34" charset="0"/>
                <a:ea typeface="+mn-ea"/>
                <a:cs typeface="Lucida Sans Unicode" pitchFamily="34" charset="0"/>
              </a:rPr>
              <a:t>es</a:t>
            </a:r>
            <a:r>
              <a:rPr kumimoji="0" lang="en-US" sz="8800" b="0" i="0" u="none" strike="noStrike" kern="1200" cap="none" spc="0" normalizeH="0" baseline="0" noProof="0" dirty="0" smtClean="0">
                <a:ln>
                  <a:noFill/>
                </a:ln>
                <a:solidFill>
                  <a:schemeClr val="tx1"/>
                </a:solidFill>
                <a:effectLst/>
                <a:uLnTx/>
                <a:uFillTx/>
                <a:latin typeface="Lucida Sans Unicode" pitchFamily="34" charset="0"/>
                <a:ea typeface="+mn-ea"/>
                <a:cs typeface="Lucida Sans Unicode" pitchFamily="34" charset="0"/>
              </a:rPr>
              <a:t>, childhood infections, malnutrition, and HIV/AIDS</a:t>
            </a:r>
            <a:endParaRPr kumimoji="0" lang="en-US" sz="2400" b="0" i="0" u="none" strike="noStrike" kern="1200" cap="none" spc="0" normalizeH="0" baseline="0" noProof="0" dirty="0" smtClean="0">
              <a:ln>
                <a:noFill/>
              </a:ln>
              <a:solidFill>
                <a:schemeClr val="tx1"/>
              </a:solidFill>
              <a:effectLst/>
              <a:uLnTx/>
              <a:uFillTx/>
              <a:latin typeface="Lucida Sans Unicode" pitchFamily="34" charset="0"/>
              <a:ea typeface="+mn-ea"/>
              <a:cs typeface="Lucida Sans Unicode"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Comparison of Individual Countries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5181600"/>
          </a:xfrm>
        </p:spPr>
        <p:txBody>
          <a:bodyPr>
            <a:normAutofit/>
          </a:bodyPr>
          <a:lstStyle/>
          <a:p>
            <a:pPr>
              <a:lnSpc>
                <a:spcPct val="80000"/>
              </a:lnSpc>
              <a:spcBef>
                <a:spcPts val="600"/>
              </a:spcBef>
              <a:buNone/>
            </a:pPr>
            <a:r>
              <a:rPr lang="en-US" sz="2400" b="1" dirty="0" smtClean="0">
                <a:latin typeface="Lucida Sans Unicode" pitchFamily="34" charset="0"/>
                <a:cs typeface="Lucida Sans Unicode" pitchFamily="34" charset="0"/>
              </a:rPr>
              <a:t>Arab States</a:t>
            </a:r>
          </a:p>
          <a:p>
            <a:pPr>
              <a:spcBef>
                <a:spcPts val="600"/>
              </a:spcBef>
            </a:pPr>
            <a:r>
              <a:rPr lang="en-US" sz="2200" dirty="0" smtClean="0">
                <a:latin typeface="Lucida Sans Unicode" pitchFamily="34" charset="0"/>
                <a:cs typeface="Lucida Sans Unicode" pitchFamily="34" charset="0"/>
              </a:rPr>
              <a:t>Pre-Islamic Arabia: girls having little value;                                              Islam gave women rights in marriage, divorce,             property ownership, business, and inheritance </a:t>
            </a:r>
          </a:p>
          <a:p>
            <a:pPr marL="342900" lvl="1" indent="-342900">
              <a:spcBef>
                <a:spcPts val="600"/>
              </a:spcBef>
              <a:buFont typeface="Arial" panose="020B0604020202020204" pitchFamily="34" charset="0"/>
              <a:buChar char="•"/>
            </a:pPr>
            <a:r>
              <a:rPr lang="en-US" sz="2200" dirty="0" smtClean="0">
                <a:latin typeface="Lucida Sans Unicode" pitchFamily="34" charset="0"/>
                <a:cs typeface="Lucida Sans Unicode" pitchFamily="34" charset="0"/>
              </a:rPr>
              <a:t>Actual practices have not met Islam’s ideal; patriarchal society based on cultural traditions, social considerations, and contested interpretations of the Qur’an </a:t>
            </a:r>
          </a:p>
          <a:p>
            <a:pPr>
              <a:spcBef>
                <a:spcPts val="600"/>
              </a:spcBef>
            </a:pPr>
            <a:r>
              <a:rPr lang="en-US" sz="2200" dirty="0" smtClean="0">
                <a:latin typeface="Lucida Sans Unicode" pitchFamily="34" charset="0"/>
                <a:cs typeface="Lucida Sans Unicode" pitchFamily="34" charset="0"/>
              </a:rPr>
              <a:t>Legally, a Muslim man can have four wives at once, but a woman can marry only one man; strict disciplining of women is openly encouraged; divorce is discouraged, but marriage can be terminated by mutual consent, judicial ruling on the wife’s request, or repudiation by the husband</a:t>
            </a:r>
          </a:p>
          <a:p>
            <a:pPr>
              <a:spcBef>
                <a:spcPts val="600"/>
              </a:spcBef>
            </a:pPr>
            <a:r>
              <a:rPr lang="en-US" sz="2200" dirty="0" smtClean="0">
                <a:latin typeface="Lucida Sans Unicode" pitchFamily="34" charset="0"/>
                <a:cs typeface="Lucida Sans Unicode" pitchFamily="34" charset="0"/>
              </a:rPr>
              <a:t>Saudi Arabia: 58% of women college students, but only 14% of women in the labor force; women can’t drive cars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7170" name="Picture 2" descr="Middle eastern people having a business meeting at office Royalty Free Stock Photo"/>
          <p:cNvPicPr>
            <a:picLocks noChangeAspect="1" noChangeArrowheads="1"/>
          </p:cNvPicPr>
          <p:nvPr/>
        </p:nvPicPr>
        <p:blipFill>
          <a:blip r:embed="rId2" cstate="print"/>
          <a:srcRect/>
          <a:stretch>
            <a:fillRect/>
          </a:stretch>
        </p:blipFill>
        <p:spPr bwMode="auto">
          <a:xfrm>
            <a:off x="6858000" y="1524000"/>
            <a:ext cx="2286000" cy="152199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Culture and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5181600"/>
          </a:xfrm>
        </p:spPr>
        <p:txBody>
          <a:bodyPr>
            <a:normAutofit fontScale="92500" lnSpcReduction="10000"/>
          </a:bodyPr>
          <a:lstStyle/>
          <a:p>
            <a:pPr>
              <a:spcBef>
                <a:spcPts val="1200"/>
              </a:spcBef>
              <a:buNone/>
            </a:pPr>
            <a:r>
              <a:rPr lang="en-US" sz="2600" b="1" dirty="0" smtClean="0">
                <a:latin typeface="Lucida Sans Unicode" pitchFamily="34" charset="0"/>
                <a:cs typeface="Lucida Sans Unicode" pitchFamily="34" charset="0"/>
              </a:rPr>
              <a:t>Marriage</a:t>
            </a:r>
          </a:p>
          <a:p>
            <a:pPr>
              <a:spcBef>
                <a:spcPts val="1200"/>
              </a:spcBef>
            </a:pPr>
            <a:r>
              <a:rPr lang="en-US" sz="2200" dirty="0" smtClean="0">
                <a:latin typeface="Lucida Sans Unicode" pitchFamily="34" charset="0"/>
                <a:cs typeface="Lucida Sans Unicode" pitchFamily="34" charset="0"/>
              </a:rPr>
              <a:t>Cultures regulate how many spouses a person can have, which partner has more authority and dominance in the union, and from what group a person can choose </a:t>
            </a:r>
          </a:p>
          <a:p>
            <a:pPr>
              <a:spcBef>
                <a:spcPts val="1200"/>
              </a:spcBef>
            </a:pPr>
            <a:r>
              <a:rPr lang="en-US" sz="2200" dirty="0" smtClean="0">
                <a:latin typeface="Lucida Sans Unicode" pitchFamily="34" charset="0"/>
                <a:cs typeface="Lucida Sans Unicode" pitchFamily="34" charset="0"/>
              </a:rPr>
              <a:t>Criteria for selecting marriage partners: mutual love, kindness, emotional stability, intelligence, and health were universally desired, but others varied by cultural dimensions </a:t>
            </a:r>
          </a:p>
          <a:p>
            <a:pPr>
              <a:spcBef>
                <a:spcPts val="1200"/>
              </a:spcBef>
            </a:pPr>
            <a:r>
              <a:rPr lang="en-US" sz="2200" dirty="0" smtClean="0">
                <a:latin typeface="Lucida Sans Unicode" pitchFamily="34" charset="0"/>
                <a:cs typeface="Lucida Sans Unicode" pitchFamily="34" charset="0"/>
              </a:rPr>
              <a:t>In Western countries, marriage as an institution has waned </a:t>
            </a:r>
          </a:p>
          <a:p>
            <a:pPr>
              <a:spcBef>
                <a:spcPts val="1200"/>
              </a:spcBef>
            </a:pPr>
            <a:r>
              <a:rPr lang="en-US" sz="2200" dirty="0" smtClean="0">
                <a:latin typeface="Lucida Sans Unicode" pitchFamily="34" charset="0"/>
                <a:cs typeface="Lucida Sans Unicode" pitchFamily="34" charset="0"/>
              </a:rPr>
              <a:t>In China, with economic reforms and increasing Western influence, divorce rates have soared</a:t>
            </a:r>
          </a:p>
          <a:p>
            <a:pPr>
              <a:spcBef>
                <a:spcPts val="1200"/>
              </a:spcBef>
            </a:pPr>
            <a:r>
              <a:rPr lang="en-US" sz="2200" dirty="0" smtClean="0">
                <a:latin typeface="Lucida Sans Unicode" pitchFamily="34" charset="0"/>
                <a:cs typeface="Lucida Sans Unicode" pitchFamily="34" charset="0"/>
              </a:rPr>
              <a:t>In the industrialized world, only in the Nordic countries is the poverty rate below 10% for one-parent families </a:t>
            </a:r>
          </a:p>
          <a:p>
            <a:pPr>
              <a:spcBef>
                <a:spcPts val="1200"/>
              </a:spcBef>
            </a:pPr>
            <a:r>
              <a:rPr lang="en-US" sz="2200" dirty="0" smtClean="0">
                <a:latin typeface="Lucida Sans Unicode" pitchFamily="34" charset="0"/>
                <a:cs typeface="Lucida Sans Unicode" pitchFamily="34" charset="0"/>
              </a:rPr>
              <a:t>With more women moving into the workforce, the parents’ role in preparing children for adulthood is diminishing </a:t>
            </a:r>
          </a:p>
          <a:p>
            <a:pPr>
              <a:lnSpc>
                <a:spcPct val="80000"/>
              </a:lnSpc>
              <a:spcBef>
                <a:spcPts val="0"/>
              </a:spcBef>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Culture and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9067800" cy="5181600"/>
          </a:xfrm>
        </p:spPr>
        <p:txBody>
          <a:bodyPr>
            <a:normAutofit/>
          </a:bodyPr>
          <a:lstStyle/>
          <a:p>
            <a:pPr>
              <a:spcBef>
                <a:spcPts val="1200"/>
              </a:spcBef>
              <a:buNone/>
            </a:pPr>
            <a:r>
              <a:rPr lang="en-US" sz="2400" b="1" dirty="0" smtClean="0">
                <a:latin typeface="Lucida Sans Unicode" pitchFamily="34" charset="0"/>
                <a:cs typeface="Lucida Sans Unicode" pitchFamily="34" charset="0"/>
              </a:rPr>
              <a:t>Family Units</a:t>
            </a:r>
          </a:p>
          <a:p>
            <a:pPr>
              <a:lnSpc>
                <a:spcPct val="90000"/>
              </a:lnSpc>
              <a:spcBef>
                <a:spcPts val="1200"/>
              </a:spcBef>
            </a:pPr>
            <a:r>
              <a:rPr lang="en-US" sz="2200" dirty="0" smtClean="0">
                <a:latin typeface="Lucida Sans Unicode" pitchFamily="34" charset="0"/>
                <a:cs typeface="Lucida Sans Unicode" pitchFamily="34" charset="0"/>
              </a:rPr>
              <a:t>The organization in which the majority of human beings continue to exist</a:t>
            </a:r>
          </a:p>
          <a:p>
            <a:pPr>
              <a:lnSpc>
                <a:spcPct val="90000"/>
              </a:lnSpc>
              <a:spcBef>
                <a:spcPts val="1200"/>
              </a:spcBef>
            </a:pPr>
            <a:r>
              <a:rPr lang="en-US" sz="2200" dirty="0" smtClean="0">
                <a:latin typeface="Lucida Sans Unicode" pitchFamily="34" charset="0"/>
                <a:cs typeface="Lucida Sans Unicode" pitchFamily="34" charset="0"/>
              </a:rPr>
              <a:t>Women’s role in family unit has relationship to cultural values</a:t>
            </a:r>
          </a:p>
          <a:p>
            <a:pPr>
              <a:lnSpc>
                <a:spcPct val="90000"/>
              </a:lnSpc>
              <a:spcBef>
                <a:spcPts val="0"/>
              </a:spcBef>
              <a:buNone/>
            </a:pPr>
            <a:r>
              <a:rPr lang="en-US" sz="2000" b="1" dirty="0" smtClean="0">
                <a:latin typeface="Lucida Sans Unicode" pitchFamily="34" charset="0"/>
                <a:cs typeface="Lucida Sans Unicode" pitchFamily="34" charset="0"/>
              </a:rPr>
              <a:t>		Nuclear family:</a:t>
            </a:r>
            <a:r>
              <a:rPr lang="en-US" sz="2000" dirty="0" smtClean="0">
                <a:latin typeface="Lucida Sans Unicode" pitchFamily="34" charset="0"/>
                <a:cs typeface="Lucida Sans Unicode" pitchFamily="34" charset="0"/>
              </a:rPr>
              <a:t> One married pair + their unmarried 	offspring </a:t>
            </a:r>
          </a:p>
          <a:p>
            <a:pPr>
              <a:lnSpc>
                <a:spcPct val="90000"/>
              </a:lnSpc>
              <a:spcBef>
                <a:spcPts val="0"/>
              </a:spcBef>
              <a:buNone/>
            </a:pPr>
            <a:r>
              <a:rPr lang="en-US" sz="2000" b="1" dirty="0" smtClean="0">
                <a:latin typeface="Lucida Sans Unicode" pitchFamily="34" charset="0"/>
                <a:cs typeface="Lucida Sans Unicode" pitchFamily="34" charset="0"/>
              </a:rPr>
              <a:t>		Extended family:</a:t>
            </a:r>
            <a:r>
              <a:rPr lang="en-US" sz="2000" dirty="0" smtClean="0">
                <a:latin typeface="Lucida Sans Unicode" pitchFamily="34" charset="0"/>
                <a:cs typeface="Lucida Sans Unicode" pitchFamily="34" charset="0"/>
              </a:rPr>
              <a:t> Two or more nuclear families joined by an 	extension of the parent-child relationship</a:t>
            </a:r>
            <a:endParaRPr lang="en-US" sz="2000" b="1" dirty="0" smtClean="0">
              <a:latin typeface="Lucida Sans Unicode" pitchFamily="34" charset="0"/>
              <a:cs typeface="Lucida Sans Unicode" pitchFamily="34" charset="0"/>
            </a:endParaRPr>
          </a:p>
          <a:p>
            <a:pPr>
              <a:lnSpc>
                <a:spcPct val="90000"/>
              </a:lnSpc>
              <a:spcBef>
                <a:spcPts val="0"/>
              </a:spcBef>
              <a:buNone/>
            </a:pPr>
            <a:r>
              <a:rPr lang="en-US" sz="2000" b="1" dirty="0" smtClean="0">
                <a:latin typeface="Lucida Sans Unicode" pitchFamily="34" charset="0"/>
                <a:cs typeface="Lucida Sans Unicode" pitchFamily="34" charset="0"/>
              </a:rPr>
              <a:t>		Exogamy:</a:t>
            </a:r>
            <a:r>
              <a:rPr lang="en-US" sz="2000" dirty="0" smtClean="0">
                <a:latin typeface="Lucida Sans Unicode" pitchFamily="34" charset="0"/>
                <a:cs typeface="Lucida Sans Unicode" pitchFamily="34" charset="0"/>
              </a:rPr>
              <a:t> practice of marrying outside a defined group</a:t>
            </a:r>
          </a:p>
          <a:p>
            <a:pPr>
              <a:lnSpc>
                <a:spcPct val="90000"/>
              </a:lnSpc>
              <a:spcBef>
                <a:spcPts val="0"/>
              </a:spcBef>
              <a:buNone/>
            </a:pPr>
            <a:r>
              <a:rPr lang="en-US" sz="2000" b="1" dirty="0" smtClean="0">
                <a:latin typeface="Lucida Sans Unicode" pitchFamily="34" charset="0"/>
                <a:cs typeface="Lucida Sans Unicode" pitchFamily="34" charset="0"/>
              </a:rPr>
              <a:t>		Endogamy:</a:t>
            </a:r>
            <a:r>
              <a:rPr lang="en-US" sz="2000" dirty="0" smtClean="0">
                <a:latin typeface="Lucida Sans Unicode" pitchFamily="34" charset="0"/>
                <a:cs typeface="Lucida Sans Unicode" pitchFamily="34" charset="0"/>
              </a:rPr>
              <a:t> practice of marrying within a defined group</a:t>
            </a:r>
          </a:p>
          <a:p>
            <a:pPr>
              <a:lnSpc>
                <a:spcPct val="90000"/>
              </a:lnSpc>
              <a:spcBef>
                <a:spcPts val="1200"/>
              </a:spcBef>
            </a:pPr>
            <a:r>
              <a:rPr lang="en-US" sz="2200" dirty="0" smtClean="0">
                <a:latin typeface="Lucida Sans Unicode" pitchFamily="34" charset="0"/>
                <a:cs typeface="Lucida Sans Unicode" pitchFamily="34" charset="0"/>
              </a:rPr>
              <a:t>Todd (1985) developed the following family typology:</a:t>
            </a:r>
          </a:p>
          <a:p>
            <a:pPr>
              <a:spcBef>
                <a:spcPts val="0"/>
              </a:spcBef>
              <a:buNone/>
            </a:pPr>
            <a:r>
              <a:rPr lang="en-US" sz="2000" i="1" dirty="0" smtClean="0">
                <a:latin typeface="Lucida Sans Unicode" pitchFamily="34" charset="0"/>
                <a:cs typeface="Lucida Sans Unicode" pitchFamily="34" charset="0"/>
              </a:rPr>
              <a:t>	</a:t>
            </a:r>
            <a:r>
              <a:rPr lang="en-US" sz="2000" b="1" dirty="0" smtClean="0">
                <a:latin typeface="Lucida Sans Unicode" pitchFamily="34" charset="0"/>
                <a:cs typeface="Lucida Sans Unicode" pitchFamily="34" charset="0"/>
              </a:rPr>
              <a:t>Exogamous community family 	Endogamous community family </a:t>
            </a:r>
          </a:p>
          <a:p>
            <a:pPr>
              <a:spcBef>
                <a:spcPts val="0"/>
              </a:spcBef>
              <a:buNone/>
            </a:pPr>
            <a:r>
              <a:rPr lang="en-US" sz="2000" b="1" dirty="0" smtClean="0">
                <a:latin typeface="Lucida Sans Unicode" pitchFamily="34" charset="0"/>
                <a:cs typeface="Lucida Sans Unicode" pitchFamily="34" charset="0"/>
              </a:rPr>
              <a:t>	Asymmetrical community family 	Authoritarian family 		</a:t>
            </a:r>
          </a:p>
          <a:p>
            <a:pPr>
              <a:spcBef>
                <a:spcPts val="0"/>
              </a:spcBef>
              <a:buNone/>
            </a:pPr>
            <a:r>
              <a:rPr lang="en-US" sz="2000" b="1" dirty="0" smtClean="0">
                <a:latin typeface="Lucida Sans Unicode" pitchFamily="34" charset="0"/>
                <a:cs typeface="Lucida Sans Unicode" pitchFamily="34" charset="0"/>
              </a:rPr>
              <a:t>	Absolute nuclear family 		Egalitarian nuclear family </a:t>
            </a:r>
          </a:p>
          <a:p>
            <a:pPr>
              <a:spcBef>
                <a:spcPts val="0"/>
              </a:spcBef>
              <a:buNone/>
            </a:pPr>
            <a:r>
              <a:rPr lang="en-US" sz="2000" b="1" dirty="0" smtClean="0">
                <a:latin typeface="Lucida Sans Unicode" pitchFamily="34" charset="0"/>
                <a:cs typeface="Lucida Sans Unicode" pitchFamily="34" charset="0"/>
              </a:rPr>
              <a:t>	Anomie family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cxnSp>
        <p:nvCxnSpPr>
          <p:cNvPr id="7" name="Straight Arrow Connector 6"/>
          <p:cNvCxnSpPr/>
          <p:nvPr/>
        </p:nvCxnSpPr>
        <p:spPr>
          <a:xfrm>
            <a:off x="838200" y="4114800"/>
            <a:ext cx="8458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20762"/>
            <a:ext cx="8458200" cy="808038"/>
          </a:xfrm>
        </p:spPr>
        <p:txBody>
          <a:bodyPr>
            <a:noAutofit/>
          </a:bodyPr>
          <a:lstStyle/>
          <a:p>
            <a:r>
              <a:rPr lang="en-US" sz="3600" b="1" dirty="0">
                <a:latin typeface="Lucida Sans Unicode" pitchFamily="34" charset="0"/>
                <a:cs typeface="Lucida Sans Unicode" pitchFamily="34" charset="0"/>
              </a:rPr>
              <a:t>What will you learn</a:t>
            </a:r>
            <a:r>
              <a:rPr lang="en-US" sz="3600" b="1" dirty="0" smtClean="0">
                <a:latin typeface="Lucida Sans Unicode" pitchFamily="34" charset="0"/>
                <a:cs typeface="Lucida Sans Unicode" pitchFamily="34" charset="0"/>
              </a:rPr>
              <a: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533400" y="2209800"/>
            <a:ext cx="8229600" cy="4648200"/>
          </a:xfrm>
        </p:spPr>
        <p:txBody>
          <a:bodyPr>
            <a:normAutofit/>
          </a:bodyPr>
          <a:lstStyle/>
          <a:p>
            <a:pPr lvl="0">
              <a:lnSpc>
                <a:spcPct val="80000"/>
              </a:lnSpc>
              <a:spcBef>
                <a:spcPts val="600"/>
              </a:spcBef>
            </a:pPr>
            <a:r>
              <a:rPr lang="en-US" sz="2400" dirty="0" smtClean="0">
                <a:latin typeface="Lucida Sans Unicode" pitchFamily="34" charset="0"/>
                <a:cs typeface="Lucida Sans Unicode" pitchFamily="34" charset="0"/>
              </a:rPr>
              <a:t>How does the status of women vary worldwide?</a:t>
            </a:r>
          </a:p>
          <a:p>
            <a:pPr lvl="0">
              <a:lnSpc>
                <a:spcPct val="80000"/>
              </a:lnSpc>
              <a:spcBef>
                <a:spcPts val="600"/>
              </a:spcBef>
              <a:buNone/>
            </a:pPr>
            <a:endParaRPr lang="en-US" sz="2400" dirty="0" smtClean="0">
              <a:latin typeface="Lucida Sans Unicode" pitchFamily="34" charset="0"/>
              <a:cs typeface="Lucida Sans Unicode" pitchFamily="34" charset="0"/>
            </a:endParaRPr>
          </a:p>
          <a:p>
            <a:pPr>
              <a:lnSpc>
                <a:spcPct val="80000"/>
              </a:lnSpc>
              <a:spcBef>
                <a:spcPts val="600"/>
              </a:spcBef>
            </a:pPr>
            <a:r>
              <a:rPr lang="en-US" sz="2400" dirty="0" smtClean="0">
                <a:latin typeface="Lucida Sans Unicode" pitchFamily="34" charset="0"/>
                <a:cs typeface="Lucida Sans Unicode" pitchFamily="34" charset="0"/>
              </a:rPr>
              <a:t>How is the status of women related to specific cultural factors?</a:t>
            </a:r>
          </a:p>
          <a:p>
            <a:pPr lvl="0">
              <a:lnSpc>
                <a:spcPct val="80000"/>
              </a:lnSpc>
              <a:spcBef>
                <a:spcPts val="600"/>
              </a:spcBef>
              <a:buNone/>
            </a:pPr>
            <a:endParaRPr lang="en-US" sz="2400" dirty="0" smtClean="0">
              <a:latin typeface="Lucida Sans Unicode" pitchFamily="34" charset="0"/>
              <a:cs typeface="Lucida Sans Unicode" pitchFamily="34" charset="0"/>
            </a:endParaRPr>
          </a:p>
          <a:p>
            <a:pPr>
              <a:lnSpc>
                <a:spcPct val="80000"/>
              </a:lnSpc>
              <a:spcBef>
                <a:spcPts val="600"/>
              </a:spcBef>
            </a:pPr>
            <a:r>
              <a:rPr lang="en-US" sz="2400" dirty="0" smtClean="0">
                <a:latin typeface="Lucida Sans Unicode" pitchFamily="34" charset="0"/>
                <a:cs typeface="Lucida Sans Unicode" pitchFamily="34" charset="0"/>
              </a:rPr>
              <a:t>How do individual countries and areas compare in regards to the status of women?</a:t>
            </a:r>
          </a:p>
          <a:p>
            <a:pPr>
              <a:lnSpc>
                <a:spcPct val="80000"/>
              </a:lnSpc>
              <a:spcBef>
                <a:spcPts val="600"/>
              </a:spcBef>
              <a:buNone/>
            </a:pPr>
            <a:endParaRPr lang="en-US" sz="2400" dirty="0" smtClean="0">
              <a:latin typeface="Lucida Sans Unicode" pitchFamily="34" charset="0"/>
              <a:cs typeface="Lucida Sans Unicode" pitchFamily="34" charset="0"/>
            </a:endParaRPr>
          </a:p>
          <a:p>
            <a:pPr>
              <a:lnSpc>
                <a:spcPct val="80000"/>
              </a:lnSpc>
              <a:spcBef>
                <a:spcPts val="600"/>
              </a:spcBef>
            </a:pPr>
            <a:r>
              <a:rPr lang="en-US" sz="2400" dirty="0" smtClean="0">
                <a:latin typeface="Lucida Sans Unicode" pitchFamily="34" charset="0"/>
                <a:cs typeface="Lucida Sans Unicode" pitchFamily="34" charset="0"/>
              </a:rPr>
              <a:t>How do marriage, family units, and communication impact the status of women?</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Culture and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8991600" cy="5181600"/>
          </a:xfrm>
        </p:spPr>
        <p:txBody>
          <a:bodyPr>
            <a:normAutofit/>
          </a:bodyPr>
          <a:lstStyle/>
          <a:p>
            <a:pPr>
              <a:spcBef>
                <a:spcPts val="1200"/>
              </a:spcBef>
              <a:buNone/>
            </a:pPr>
            <a:r>
              <a:rPr lang="en-US" sz="2400" b="1" dirty="0" smtClean="0">
                <a:latin typeface="Lucida Sans Unicode" pitchFamily="34" charset="0"/>
                <a:cs typeface="Lucida Sans Unicode" pitchFamily="34" charset="0"/>
              </a:rPr>
              <a:t>Communication</a:t>
            </a:r>
          </a:p>
          <a:p>
            <a:pPr>
              <a:spcBef>
                <a:spcPts val="1200"/>
              </a:spcBef>
            </a:pPr>
            <a:r>
              <a:rPr lang="en-US" sz="2200" dirty="0" smtClean="0">
                <a:latin typeface="Lucida Sans Unicode" pitchFamily="34" charset="0"/>
                <a:cs typeface="Lucida Sans Unicode" pitchFamily="34" charset="0"/>
              </a:rPr>
              <a:t>Women and men may literally speak different languages</a:t>
            </a:r>
          </a:p>
          <a:p>
            <a:pPr lvl="1">
              <a:spcBef>
                <a:spcPts val="1200"/>
              </a:spcBef>
            </a:pPr>
            <a:r>
              <a:rPr lang="en-US" sz="2000" dirty="0" smtClean="0">
                <a:latin typeface="Lucida Sans Unicode" pitchFamily="34" charset="0"/>
                <a:cs typeface="Lucida Sans Unicode" pitchFamily="34" charset="0"/>
              </a:rPr>
              <a:t>In Zulu, women and men use different words for the same thing </a:t>
            </a:r>
          </a:p>
          <a:p>
            <a:pPr lvl="1">
              <a:spcBef>
                <a:spcPts val="1200"/>
              </a:spcBef>
            </a:pPr>
            <a:r>
              <a:rPr lang="en-US" sz="2000" dirty="0" smtClean="0">
                <a:latin typeface="Lucida Sans Unicode" pitchFamily="34" charset="0"/>
                <a:cs typeface="Lucida Sans Unicode" pitchFamily="34" charset="0"/>
              </a:rPr>
              <a:t>In Japanese, word endings using </a:t>
            </a:r>
            <a:r>
              <a:rPr lang="en-US" sz="2000" i="1" dirty="0" err="1" smtClean="0">
                <a:latin typeface="Lucida Sans Unicode" pitchFamily="34" charset="0"/>
                <a:cs typeface="Lucida Sans Unicode" pitchFamily="34" charset="0"/>
              </a:rPr>
              <a:t>wa</a:t>
            </a:r>
            <a:r>
              <a:rPr lang="en-US" sz="2000" i="1"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are for female speakers and word endings using </a:t>
            </a:r>
            <a:r>
              <a:rPr lang="en-US" sz="2000" i="1" dirty="0" err="1" smtClean="0">
                <a:latin typeface="Lucida Sans Unicode" pitchFamily="34" charset="0"/>
                <a:cs typeface="Lucida Sans Unicode" pitchFamily="34" charset="0"/>
              </a:rPr>
              <a:t>na</a:t>
            </a:r>
            <a:r>
              <a:rPr lang="en-US" sz="2000" i="1"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are for male speakers </a:t>
            </a:r>
          </a:p>
          <a:p>
            <a:pPr lvl="1">
              <a:spcBef>
                <a:spcPts val="1200"/>
              </a:spcBef>
            </a:pPr>
            <a:r>
              <a:rPr lang="en-US" sz="2000" dirty="0" smtClean="0">
                <a:latin typeface="Lucida Sans Unicode" pitchFamily="34" charset="0"/>
                <a:cs typeface="Lucida Sans Unicode" pitchFamily="34" charset="0"/>
              </a:rPr>
              <a:t>Chinese </a:t>
            </a:r>
            <a:r>
              <a:rPr lang="en-US" sz="2000" dirty="0" err="1" smtClean="0">
                <a:latin typeface="Lucida Sans Unicode" pitchFamily="34" charset="0"/>
                <a:cs typeface="Lucida Sans Unicode" pitchFamily="34" charset="0"/>
              </a:rPr>
              <a:t>Nushu</a:t>
            </a:r>
            <a:r>
              <a:rPr lang="en-US" sz="2000" dirty="0" smtClean="0">
                <a:latin typeface="Lucida Sans Unicode" pitchFamily="34" charset="0"/>
                <a:cs typeface="Lucida Sans Unicode" pitchFamily="34" charset="0"/>
              </a:rPr>
              <a:t> language created and propagated by women for women</a:t>
            </a:r>
          </a:p>
          <a:p>
            <a:pPr>
              <a:spcBef>
                <a:spcPts val="1200"/>
              </a:spcBef>
            </a:pPr>
            <a:r>
              <a:rPr lang="en-US" sz="2200" dirty="0" smtClean="0">
                <a:latin typeface="Lucida Sans Unicode" pitchFamily="34" charset="0"/>
                <a:cs typeface="Lucida Sans Unicode" pitchFamily="34" charset="0"/>
              </a:rPr>
              <a:t>Anthropologists have shown that women share some common communication behaviors across cultures </a:t>
            </a:r>
          </a:p>
          <a:p>
            <a:pPr lvl="1">
              <a:spcBef>
                <a:spcPts val="1200"/>
              </a:spcBef>
            </a:pPr>
            <a:r>
              <a:rPr lang="en-US" sz="2000" dirty="0" smtClean="0">
                <a:latin typeface="Lucida Sans Unicode" pitchFamily="34" charset="0"/>
                <a:cs typeface="Lucida Sans Unicode" pitchFamily="34" charset="0"/>
              </a:rPr>
              <a:t>Ritual laments (e.g. over the loss of a loved one) </a:t>
            </a:r>
          </a:p>
          <a:p>
            <a:pPr lvl="1">
              <a:spcBef>
                <a:spcPts val="1200"/>
              </a:spcBef>
            </a:pPr>
            <a:r>
              <a:rPr lang="en-US" sz="2000" dirty="0" smtClean="0">
                <a:latin typeface="Lucida Sans Unicode" pitchFamily="34" charset="0"/>
                <a:cs typeface="Lucida Sans Unicode" pitchFamily="34" charset="0"/>
              </a:rPr>
              <a:t>Girls are more likely to hear twice as many diminutives—words like </a:t>
            </a:r>
            <a:r>
              <a:rPr lang="en-US" sz="2000" i="1" dirty="0" smtClean="0">
                <a:latin typeface="Lucida Sans Unicode" pitchFamily="34" charset="0"/>
                <a:cs typeface="Lucida Sans Unicode" pitchFamily="34" charset="0"/>
              </a:rPr>
              <a:t>kitty </a:t>
            </a:r>
            <a:r>
              <a:rPr lang="en-US" sz="2000" dirty="0" smtClean="0">
                <a:latin typeface="Lucida Sans Unicode" pitchFamily="34" charset="0"/>
                <a:cs typeface="Lucida Sans Unicode" pitchFamily="34" charset="0"/>
              </a:rPr>
              <a:t>or </a:t>
            </a:r>
            <a:r>
              <a:rPr lang="en-US" sz="2000" i="1" dirty="0" smtClean="0">
                <a:latin typeface="Lucida Sans Unicode" pitchFamily="34" charset="0"/>
                <a:cs typeface="Lucida Sans Unicode" pitchFamily="34" charset="0"/>
              </a:rPr>
              <a:t>dolly </a:t>
            </a:r>
            <a:r>
              <a:rPr lang="en-US" sz="2000" dirty="0" smtClean="0">
                <a:latin typeface="Lucida Sans Unicode" pitchFamily="34" charset="0"/>
                <a:cs typeface="Lucida Sans Unicode" pitchFamily="34" charset="0"/>
              </a:rPr>
              <a:t>in place of </a:t>
            </a:r>
            <a:r>
              <a:rPr lang="en-US" sz="2000" i="1" dirty="0" smtClean="0">
                <a:latin typeface="Lucida Sans Unicode" pitchFamily="34" charset="0"/>
                <a:cs typeface="Lucida Sans Unicode" pitchFamily="34" charset="0"/>
              </a:rPr>
              <a:t>cat </a:t>
            </a:r>
            <a:r>
              <a:rPr lang="en-US" sz="2000" dirty="0" smtClean="0">
                <a:latin typeface="Lucida Sans Unicode" pitchFamily="34" charset="0"/>
                <a:cs typeface="Lucida Sans Unicode" pitchFamily="34" charset="0"/>
              </a:rPr>
              <a:t>or </a:t>
            </a:r>
            <a:r>
              <a:rPr lang="en-US" sz="2000" i="1" dirty="0" smtClean="0">
                <a:latin typeface="Lucida Sans Unicode" pitchFamily="34" charset="0"/>
                <a:cs typeface="Lucida Sans Unicode" pitchFamily="34" charset="0"/>
              </a:rPr>
              <a:t>doll</a:t>
            </a:r>
            <a:r>
              <a:rPr lang="en-US" sz="2000" dirty="0" smtClean="0">
                <a:latin typeface="Lucida Sans Unicode" pitchFamily="34" charset="0"/>
                <a:cs typeface="Lucida Sans Unicode" pitchFamily="34" charset="0"/>
              </a:rPr>
              <a:t> </a:t>
            </a:r>
          </a:p>
          <a:p>
            <a:pPr lvl="1">
              <a:lnSpc>
                <a:spcPct val="90000"/>
              </a:lnSpc>
              <a:spcBef>
                <a:spcPts val="1200"/>
              </a:spcBef>
              <a:buNone/>
            </a:pPr>
            <a:endParaRPr lang="en-US" sz="2000" dirty="0" smtClean="0">
              <a:latin typeface="Lucida Sans Unicode" pitchFamily="34" charset="0"/>
              <a:cs typeface="Lucida Sans Unicode" pitchFamily="34" charset="0"/>
            </a:endParaRPr>
          </a:p>
          <a:p>
            <a:pPr>
              <a:lnSpc>
                <a:spcPct val="80000"/>
              </a:lnSpc>
              <a:spcBef>
                <a:spcPts val="0"/>
              </a:spcBef>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838200"/>
            <a:ext cx="9144000" cy="838200"/>
          </a:xfrm>
        </p:spPr>
        <p:txBody>
          <a:bodyPr>
            <a:normAutofit fontScale="90000"/>
          </a:bodyPr>
          <a:lstStyle/>
          <a:p>
            <a:r>
              <a:rPr lang="en-US" sz="4400" dirty="0" smtClean="0">
                <a:latin typeface="Lucida Sans Unicode" pitchFamily="34" charset="0"/>
              </a:rPr>
              <a:t/>
            </a:r>
            <a:br>
              <a:rPr lang="en-US" sz="4400" dirty="0" smtClean="0">
                <a:latin typeface="Lucida Sans Unicode" pitchFamily="34" charset="0"/>
              </a:rPr>
            </a:br>
            <a:r>
              <a:rPr lang="en-US" sz="4000" b="1" dirty="0" smtClean="0">
                <a:latin typeface="Lucida Sans Unicode" pitchFamily="34" charset="0"/>
              </a:rPr>
              <a:t>Let’s Discuss!</a:t>
            </a:r>
            <a:r>
              <a:rPr lang="en-US" sz="4000" dirty="0" smtClean="0">
                <a:latin typeface="Lucida Sans Unicode" pitchFamily="34" charset="0"/>
              </a:rPr>
              <a:t/>
            </a:r>
            <a:br>
              <a:rPr lang="en-US" sz="4000" dirty="0" smtClean="0">
                <a:latin typeface="Lucida Sans Unicode" pitchFamily="34" charset="0"/>
              </a:rPr>
            </a:br>
            <a:endParaRPr lang="en-US" sz="4000" dirty="0"/>
          </a:p>
        </p:txBody>
      </p:sp>
      <p:sp>
        <p:nvSpPr>
          <p:cNvPr id="9" name="Content Placeholder 1"/>
          <p:cNvSpPr>
            <a:spLocks noGrp="1"/>
          </p:cNvSpPr>
          <p:nvPr>
            <p:ph idx="1"/>
          </p:nvPr>
        </p:nvSpPr>
        <p:spPr>
          <a:xfrm>
            <a:off x="152400" y="1752600"/>
            <a:ext cx="8991600" cy="5029200"/>
          </a:xfrm>
        </p:spPr>
        <p:txBody>
          <a:bodyPr>
            <a:normAutofit/>
          </a:bodyPr>
          <a:lstStyle/>
          <a:p>
            <a:pPr>
              <a:spcBef>
                <a:spcPts val="600"/>
              </a:spcBef>
            </a:pPr>
            <a:r>
              <a:rPr lang="en-US" sz="2400" dirty="0" smtClean="0">
                <a:latin typeface="Lucida Sans Unicode" pitchFamily="34" charset="0"/>
                <a:cs typeface="Lucida Sans Unicode" pitchFamily="34" charset="0"/>
              </a:rPr>
              <a:t>What possible explanations can be given for why the Nordic countries have the least distinctions between women and men?</a:t>
            </a:r>
          </a:p>
          <a:p>
            <a:pPr>
              <a:spcBef>
                <a:spcPts val="600"/>
              </a:spcBef>
              <a:buNone/>
            </a:pPr>
            <a:endParaRPr lang="en-US" sz="2400" dirty="0" smtClean="0">
              <a:latin typeface="Lucida Sans Unicode" pitchFamily="34" charset="0"/>
              <a:cs typeface="Lucida Sans Unicode" pitchFamily="34" charset="0"/>
            </a:endParaRPr>
          </a:p>
          <a:p>
            <a:pPr>
              <a:spcBef>
                <a:spcPts val="600"/>
              </a:spcBef>
            </a:pPr>
            <a:r>
              <a:rPr lang="en-US" sz="2400" dirty="0" smtClean="0">
                <a:latin typeface="Lucida Sans Unicode" pitchFamily="34" charset="0"/>
                <a:cs typeface="Lucida Sans Unicode" pitchFamily="34" charset="0"/>
              </a:rPr>
              <a:t>Describe the ways in which China’s one-child campaign changes the culture</a:t>
            </a:r>
          </a:p>
          <a:p>
            <a:pPr>
              <a:spcBef>
                <a:spcPts val="600"/>
              </a:spcBef>
              <a:buNone/>
            </a:pPr>
            <a:endParaRPr lang="en-US" sz="2400" dirty="0" smtClean="0">
              <a:latin typeface="Lucida Sans Unicode" pitchFamily="34" charset="0"/>
              <a:cs typeface="Lucida Sans Unicode" pitchFamily="34" charset="0"/>
            </a:endParaRPr>
          </a:p>
          <a:p>
            <a:pPr>
              <a:spcBef>
                <a:spcPts val="600"/>
              </a:spcBef>
            </a:pPr>
            <a:r>
              <a:rPr lang="en-US" sz="2400" dirty="0" smtClean="0">
                <a:latin typeface="Lucida Sans Unicode" pitchFamily="34" charset="0"/>
                <a:cs typeface="Lucida Sans Unicode" pitchFamily="34" charset="0"/>
              </a:rPr>
              <a:t>Project the future status of women in the Arab states</a:t>
            </a:r>
          </a:p>
          <a:p>
            <a:pPr>
              <a:spcBef>
                <a:spcPts val="600"/>
              </a:spcBef>
              <a:buNone/>
            </a:pPr>
            <a:endParaRPr lang="en-US" sz="2400" dirty="0" smtClean="0">
              <a:latin typeface="Lucida Sans Unicode" pitchFamily="34" charset="0"/>
              <a:cs typeface="Lucida Sans Unicode" pitchFamily="34" charset="0"/>
            </a:endParaRPr>
          </a:p>
          <a:p>
            <a:pPr>
              <a:spcBef>
                <a:spcPts val="600"/>
              </a:spcBef>
            </a:pPr>
            <a:r>
              <a:rPr lang="en-US" sz="2400" dirty="0" smtClean="0">
                <a:latin typeface="Lucida Sans Unicode" pitchFamily="34" charset="0"/>
                <a:cs typeface="Lucida Sans Unicode" pitchFamily="34" charset="0"/>
              </a:rPr>
              <a:t>In what ways does improving women’s social, economic, and political opportunities enhance society at large? </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808038"/>
          </a:xfrm>
        </p:spPr>
        <p:txBody>
          <a:bodyPr>
            <a:noAutofit/>
          </a:bodyPr>
          <a:lstStyle/>
          <a:p>
            <a:r>
              <a:rPr lang="en-US" sz="3600" b="1" dirty="0" smtClean="0">
                <a:latin typeface="Lucida Sans Unicode" pitchFamily="34" charset="0"/>
                <a:cs typeface="Lucida Sans Unicode" pitchFamily="34" charset="0"/>
              </a:rPr>
              <a:t>Culture and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029200"/>
          </a:xfrm>
        </p:spPr>
        <p:txBody>
          <a:bodyPr>
            <a:normAutofit fontScale="92500"/>
          </a:bodyPr>
          <a:lstStyle/>
          <a:p>
            <a:pPr>
              <a:spcBef>
                <a:spcPts val="0"/>
              </a:spcBef>
            </a:pPr>
            <a:r>
              <a:rPr lang="en-US" sz="2400" b="1" dirty="0" smtClean="0">
                <a:latin typeface="Lucida Sans Unicode" pitchFamily="34" charset="0"/>
                <a:cs typeface="Lucida Sans Unicode" pitchFamily="34" charset="0"/>
              </a:rPr>
              <a:t>Sex:</a:t>
            </a:r>
            <a:r>
              <a:rPr lang="en-US" sz="2400" dirty="0" smtClean="0">
                <a:latin typeface="Lucida Sans Unicode" pitchFamily="34" charset="0"/>
                <a:cs typeface="Lucida Sans Unicode" pitchFamily="34" charset="0"/>
              </a:rPr>
              <a:t> more used to refer to the biological features based on chromosomal evidence that distinguish males from females</a:t>
            </a:r>
          </a:p>
          <a:p>
            <a:pPr>
              <a:spcBef>
                <a:spcPts val="0"/>
              </a:spcBef>
              <a:buNone/>
            </a:pPr>
            <a:endParaRPr lang="en-US" sz="2400" b="1" dirty="0" smtClean="0">
              <a:latin typeface="Lucida Sans Unicode" pitchFamily="34" charset="0"/>
              <a:cs typeface="Lucida Sans Unicode" pitchFamily="34" charset="0"/>
            </a:endParaRPr>
          </a:p>
          <a:p>
            <a:pPr>
              <a:spcBef>
                <a:spcPts val="0"/>
              </a:spcBef>
            </a:pPr>
            <a:r>
              <a:rPr lang="en-US" sz="2400" b="1" dirty="0" smtClean="0">
                <a:latin typeface="Lucida Sans Unicode" pitchFamily="34" charset="0"/>
                <a:cs typeface="Lucida Sans Unicode" pitchFamily="34" charset="0"/>
              </a:rPr>
              <a:t>Gender:</a:t>
            </a:r>
            <a:r>
              <a:rPr lang="en-US" sz="2400" dirty="0" smtClean="0">
                <a:latin typeface="Lucida Sans Unicode" pitchFamily="34" charset="0"/>
                <a:cs typeface="Lucida Sans Unicode" pitchFamily="34" charset="0"/>
              </a:rPr>
              <a:t> more often used to refer to the learned behaviors and attitudes associated with the words </a:t>
            </a:r>
            <a:r>
              <a:rPr lang="en-US" sz="2400" i="1" dirty="0" smtClean="0">
                <a:latin typeface="Lucida Sans Unicode" pitchFamily="34" charset="0"/>
                <a:cs typeface="Lucida Sans Unicode" pitchFamily="34" charset="0"/>
              </a:rPr>
              <a:t>feminine </a:t>
            </a:r>
            <a:r>
              <a:rPr lang="en-US" sz="2400" dirty="0" smtClean="0">
                <a:latin typeface="Lucida Sans Unicode" pitchFamily="34" charset="0"/>
                <a:cs typeface="Lucida Sans Unicode" pitchFamily="34" charset="0"/>
              </a:rPr>
              <a:t>and </a:t>
            </a:r>
            <a:r>
              <a:rPr lang="en-US" sz="2400" i="1" dirty="0" smtClean="0">
                <a:latin typeface="Lucida Sans Unicode" pitchFamily="34" charset="0"/>
                <a:cs typeface="Lucida Sans Unicode" pitchFamily="34" charset="0"/>
              </a:rPr>
              <a:t>masculine; </a:t>
            </a:r>
            <a:r>
              <a:rPr lang="en-US" sz="2400" dirty="0" smtClean="0">
                <a:latin typeface="Lucida Sans Unicode" pitchFamily="34" charset="0"/>
                <a:cs typeface="Lucida Sans Unicode" pitchFamily="34" charset="0"/>
              </a:rPr>
              <a:t>considered socially constructed</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Antiquity to 18</a:t>
            </a:r>
            <a:r>
              <a:rPr lang="en-US" sz="2400" baseline="30000" dirty="0" smtClean="0">
                <a:latin typeface="Lucida Sans Unicode" pitchFamily="34" charset="0"/>
                <a:cs typeface="Lucida Sans Unicode" pitchFamily="34" charset="0"/>
              </a:rPr>
              <a:t>th</a:t>
            </a:r>
            <a:r>
              <a:rPr lang="en-US" sz="2400" dirty="0" smtClean="0">
                <a:latin typeface="Lucida Sans Unicode" pitchFamily="34" charset="0"/>
                <a:cs typeface="Lucida Sans Unicode" pitchFamily="34" charset="0"/>
              </a:rPr>
              <a:t> century: no concept of gender, female body was considered a variation of male body; the distinction between sex and gender and the understanding that sex is fixed before gender are products of the modern era</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In the United States, children are aware of gender role differences by age of two (Witt, 1997)</a:t>
            </a:r>
          </a:p>
          <a:p>
            <a:pPr>
              <a:lnSpc>
                <a:spcPct val="80000"/>
              </a:lnSpc>
              <a:spcBef>
                <a:spcPts val="0"/>
              </a:spcBef>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68362"/>
            <a:ext cx="9144000" cy="655638"/>
          </a:xfrm>
        </p:spPr>
        <p:txBody>
          <a:bodyPr>
            <a:noAutofit/>
          </a:bodyPr>
          <a:lstStyle/>
          <a:p>
            <a:r>
              <a:rPr lang="en-US" sz="3600" b="1" dirty="0" smtClean="0">
                <a:latin typeface="Lucida Sans Unicode" pitchFamily="34" charset="0"/>
                <a:cs typeface="Lucida Sans Unicode" pitchFamily="34" charset="0"/>
              </a:rPr>
              <a:t>Status of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5410200"/>
          </a:xfrm>
        </p:spPr>
        <p:txBody>
          <a:bodyPr>
            <a:noAutofit/>
          </a:bodyPr>
          <a:lstStyle/>
          <a:p>
            <a:pPr>
              <a:spcBef>
                <a:spcPts val="1200"/>
              </a:spcBef>
              <a:buNone/>
            </a:pPr>
            <a:r>
              <a:rPr lang="en-US" sz="2400" b="1" dirty="0" smtClean="0">
                <a:latin typeface="Lucida Sans Unicode" pitchFamily="34" charset="0"/>
                <a:cs typeface="Lucida Sans Unicode" pitchFamily="34" charset="0"/>
              </a:rPr>
              <a:t>United Nations studies</a:t>
            </a:r>
          </a:p>
          <a:p>
            <a:pPr>
              <a:spcBef>
                <a:spcPts val="1200"/>
              </a:spcBef>
            </a:pPr>
            <a:r>
              <a:rPr lang="en-US" sz="2200" b="1" u="sng" dirty="0" smtClean="0">
                <a:latin typeface="Lucida Sans Unicode" pitchFamily="34" charset="0"/>
                <a:cs typeface="Lucida Sans Unicode" pitchFamily="34" charset="0"/>
              </a:rPr>
              <a:t>Human Development Index (HDI)</a:t>
            </a:r>
            <a:r>
              <a:rPr lang="en-US" sz="2200" dirty="0" smtClean="0">
                <a:latin typeface="Lucida Sans Unicode" pitchFamily="34" charset="0"/>
                <a:cs typeface="Lucida Sans Unicode" pitchFamily="34" charset="0"/>
              </a:rPr>
              <a:t>                                       </a:t>
            </a:r>
          </a:p>
          <a:p>
            <a:pPr lvl="1">
              <a:spcBef>
                <a:spcPts val="0"/>
              </a:spcBef>
            </a:pPr>
            <a:r>
              <a:rPr lang="en-US" sz="2000" dirty="0" smtClean="0">
                <a:latin typeface="Lucida Sans Unicode" pitchFamily="34" charset="0"/>
                <a:cs typeface="Lucida Sans Unicode" pitchFamily="34" charset="0"/>
              </a:rPr>
              <a:t>created by United Nations Development Program as a measure of life expectancy at birth, educational attainment, and adjusted per capita income, showed in 1993 that no country treated women as well as it treated its men</a:t>
            </a:r>
          </a:p>
          <a:p>
            <a:pPr lvl="1">
              <a:spcBef>
                <a:spcPts val="0"/>
              </a:spcBef>
            </a:pPr>
            <a:r>
              <a:rPr lang="en-US" sz="2000" dirty="0" smtClean="0">
                <a:latin typeface="Lucida Sans Unicode" pitchFamily="34" charset="0"/>
                <a:cs typeface="Lucida Sans Unicode" pitchFamily="34" charset="0"/>
              </a:rPr>
              <a:t>Gender equality not dependent on income levels, with some developing countries having greater opportunities for women</a:t>
            </a:r>
          </a:p>
          <a:p>
            <a:pPr lvl="1">
              <a:spcBef>
                <a:spcPts val="0"/>
              </a:spcBef>
            </a:pPr>
            <a:r>
              <a:rPr lang="en-US" sz="2000" dirty="0" smtClean="0">
                <a:latin typeface="Lucida Sans Unicode" pitchFamily="34" charset="0"/>
                <a:cs typeface="Lucida Sans Unicode" pitchFamily="34" charset="0"/>
              </a:rPr>
              <a:t>Japan - world’s highest HDI rating, 17</a:t>
            </a:r>
            <a:r>
              <a:rPr lang="en-US" sz="2000" baseline="30000" dirty="0" smtClean="0">
                <a:latin typeface="Lucida Sans Unicode" pitchFamily="34" charset="0"/>
                <a:cs typeface="Lucida Sans Unicode" pitchFamily="34" charset="0"/>
              </a:rPr>
              <a:t>th</a:t>
            </a:r>
            <a:r>
              <a:rPr lang="en-US" sz="2000" dirty="0" smtClean="0">
                <a:latin typeface="Lucida Sans Unicode" pitchFamily="34" charset="0"/>
                <a:cs typeface="Lucida Sans Unicode" pitchFamily="34" charset="0"/>
              </a:rPr>
              <a:t> on female HDI scale; Sweden - 5</a:t>
            </a:r>
            <a:r>
              <a:rPr lang="en-US" sz="2000" baseline="30000" dirty="0" smtClean="0">
                <a:latin typeface="Lucida Sans Unicode" pitchFamily="34" charset="0"/>
                <a:cs typeface="Lucida Sans Unicode" pitchFamily="34" charset="0"/>
              </a:rPr>
              <a:t>th</a:t>
            </a:r>
            <a:r>
              <a:rPr lang="en-US" sz="2000" dirty="0" smtClean="0">
                <a:latin typeface="Lucida Sans Unicode" pitchFamily="34" charset="0"/>
                <a:cs typeface="Lucida Sans Unicode" pitchFamily="34" charset="0"/>
              </a:rPr>
              <a:t> overall, 1</a:t>
            </a:r>
            <a:r>
              <a:rPr lang="en-US" sz="2000" baseline="30000" dirty="0" smtClean="0">
                <a:latin typeface="Lucida Sans Unicode" pitchFamily="34" charset="0"/>
                <a:cs typeface="Lucida Sans Unicode" pitchFamily="34" charset="0"/>
              </a:rPr>
              <a:t>st</a:t>
            </a:r>
            <a:r>
              <a:rPr lang="en-US" sz="2000" dirty="0" smtClean="0">
                <a:latin typeface="Lucida Sans Unicode" pitchFamily="34" charset="0"/>
                <a:cs typeface="Lucida Sans Unicode" pitchFamily="34" charset="0"/>
              </a:rPr>
              <a:t> on female version (1993)</a:t>
            </a:r>
          </a:p>
          <a:p>
            <a:pPr>
              <a:spcBef>
                <a:spcPts val="1200"/>
              </a:spcBef>
            </a:pPr>
            <a:r>
              <a:rPr lang="en-US" sz="2200" b="1" u="sng" dirty="0" smtClean="0">
                <a:latin typeface="Lucida Sans Unicode" pitchFamily="34" charset="0"/>
                <a:cs typeface="Lucida Sans Unicode" pitchFamily="34" charset="0"/>
              </a:rPr>
              <a:t>Gender-Related Development Index (GDI</a:t>
            </a:r>
            <a:r>
              <a:rPr lang="en-US" sz="2200" u="sng" dirty="0" smtClean="0">
                <a:latin typeface="Lucida Sans Unicode" pitchFamily="34" charset="0"/>
                <a:cs typeface="Lucida Sans Unicode" pitchFamily="34" charset="0"/>
              </a:rPr>
              <a:t>)</a:t>
            </a:r>
            <a:r>
              <a:rPr lang="en-US" sz="2200" dirty="0" smtClean="0">
                <a:latin typeface="Lucida Sans Unicode" pitchFamily="34" charset="0"/>
                <a:cs typeface="Lucida Sans Unicode" pitchFamily="34" charset="0"/>
              </a:rPr>
              <a:t>, </a:t>
            </a:r>
            <a:r>
              <a:rPr lang="en-US" sz="2200" b="1" u="sng" dirty="0" smtClean="0">
                <a:latin typeface="Lucida Sans Unicode" pitchFamily="34" charset="0"/>
                <a:cs typeface="Lucida Sans Unicode" pitchFamily="34" charset="0"/>
              </a:rPr>
              <a:t>Gender Empowerment Measure (GEM)</a:t>
            </a:r>
            <a:r>
              <a:rPr lang="en-US" sz="2200" dirty="0" smtClean="0">
                <a:latin typeface="Lucida Sans Unicode" pitchFamily="34" charset="0"/>
                <a:cs typeface="Lucida Sans Unicode" pitchFamily="34" charset="0"/>
              </a:rPr>
              <a:t> </a:t>
            </a:r>
          </a:p>
          <a:p>
            <a:pPr lvl="1">
              <a:spcBef>
                <a:spcPts val="0"/>
              </a:spcBef>
            </a:pPr>
            <a:r>
              <a:rPr lang="en-US" sz="2000" dirty="0" smtClean="0">
                <a:latin typeface="Lucida Sans Unicode" pitchFamily="34" charset="0"/>
                <a:cs typeface="Lucida Sans Unicode" pitchFamily="34" charset="0"/>
              </a:rPr>
              <a:t>two new indices created in 1995 to unravel differences</a:t>
            </a:r>
            <a:endParaRPr lang="en-US" sz="2000" b="1" dirty="0" smtClean="0">
              <a:latin typeface="Lucida Sans Unicode" pitchFamily="34" charset="0"/>
              <a:cs typeface="Lucida Sans Unicode" pitchFamily="34" charset="0"/>
            </a:endParaRPr>
          </a:p>
          <a:p>
            <a:pPr lvl="1">
              <a:spcBef>
                <a:spcPts val="0"/>
              </a:spcBef>
            </a:pPr>
            <a:r>
              <a:rPr lang="en-US" sz="2000" dirty="0" smtClean="0">
                <a:latin typeface="Lucida Sans Unicode" pitchFamily="34" charset="0"/>
                <a:cs typeface="Lucida Sans Unicode" pitchFamily="34" charset="0"/>
              </a:rPr>
              <a:t>GDI is still lower worldwide than HDI</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7410" name="Picture 2" descr="United Flags Royalty Free Stock Photo"/>
          <p:cNvPicPr>
            <a:picLocks noChangeAspect="1" noChangeArrowheads="1"/>
          </p:cNvPicPr>
          <p:nvPr/>
        </p:nvPicPr>
        <p:blipFill>
          <a:blip r:embed="rId2" cstate="print"/>
          <a:srcRect/>
          <a:stretch>
            <a:fillRect/>
          </a:stretch>
        </p:blipFill>
        <p:spPr bwMode="auto">
          <a:xfrm>
            <a:off x="7010400" y="838200"/>
            <a:ext cx="1676400" cy="148229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579438"/>
          </a:xfrm>
        </p:spPr>
        <p:txBody>
          <a:bodyPr>
            <a:noAutofit/>
          </a:bodyPr>
          <a:lstStyle/>
          <a:p>
            <a:r>
              <a:rPr lang="en-US" sz="3600" b="1" dirty="0" smtClean="0">
                <a:latin typeface="Lucida Sans Unicode" pitchFamily="34" charset="0"/>
                <a:cs typeface="Lucida Sans Unicode" pitchFamily="34" charset="0"/>
              </a:rPr>
              <a:t>Status of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5334000"/>
          </a:xfrm>
        </p:spPr>
        <p:txBody>
          <a:bodyPr>
            <a:normAutofit fontScale="62500" lnSpcReduction="20000"/>
          </a:bodyPr>
          <a:lstStyle/>
          <a:p>
            <a:pPr>
              <a:lnSpc>
                <a:spcPct val="120000"/>
              </a:lnSpc>
              <a:spcBef>
                <a:spcPts val="0"/>
              </a:spcBef>
              <a:buNone/>
            </a:pPr>
            <a:r>
              <a:rPr lang="en-US" sz="3800" b="1" dirty="0" smtClean="0">
                <a:latin typeface="Lucida Sans Unicode" pitchFamily="34" charset="0"/>
                <a:cs typeface="Lucida Sans Unicode" pitchFamily="34" charset="0"/>
              </a:rPr>
              <a:t>United Nations studies</a:t>
            </a:r>
          </a:p>
          <a:p>
            <a:pPr>
              <a:lnSpc>
                <a:spcPct val="120000"/>
              </a:lnSpc>
              <a:spcBef>
                <a:spcPts val="0"/>
              </a:spcBef>
            </a:pPr>
            <a:r>
              <a:rPr lang="en-US" sz="3500" b="1" u="sng" dirty="0" smtClean="0">
                <a:latin typeface="Lucida Sans Unicode" pitchFamily="34" charset="0"/>
                <a:cs typeface="Lucida Sans Unicode" pitchFamily="34" charset="0"/>
              </a:rPr>
              <a:t>Gender Inequality Index (GII)</a:t>
            </a:r>
            <a:r>
              <a:rPr lang="en-US" sz="3500" dirty="0" smtClean="0">
                <a:latin typeface="Lucida Sans Unicode" pitchFamily="34" charset="0"/>
                <a:cs typeface="Lucida Sans Unicode" pitchFamily="34" charset="0"/>
              </a:rPr>
              <a:t>, the newest measure, introduced to better show differences in the status of women and men across countries, is a composite measure of 3 dimensions:  </a:t>
            </a:r>
          </a:p>
          <a:p>
            <a:pPr lvl="1">
              <a:lnSpc>
                <a:spcPct val="120000"/>
              </a:lnSpc>
              <a:spcBef>
                <a:spcPts val="0"/>
              </a:spcBef>
            </a:pPr>
            <a:r>
              <a:rPr lang="en-US" sz="3200" b="1" dirty="0" smtClean="0">
                <a:latin typeface="Lucida Sans Unicode" pitchFamily="34" charset="0"/>
                <a:cs typeface="Lucida Sans Unicode" pitchFamily="34" charset="0"/>
              </a:rPr>
              <a:t>Health</a:t>
            </a:r>
            <a:r>
              <a:rPr lang="en-US" sz="3200" b="1" i="1" dirty="0" smtClean="0">
                <a:latin typeface="Lucida Sans Unicode" pitchFamily="34" charset="0"/>
                <a:cs typeface="Lucida Sans Unicode" pitchFamily="34" charset="0"/>
              </a:rPr>
              <a:t> </a:t>
            </a:r>
            <a:r>
              <a:rPr lang="en-US" sz="3200" dirty="0" smtClean="0">
                <a:latin typeface="Lucida Sans Unicode" pitchFamily="34" charset="0"/>
                <a:cs typeface="Lucida Sans Unicode" pitchFamily="34" charset="0"/>
              </a:rPr>
              <a:t>(maternal mortality ratio, adolescent fertility rate) </a:t>
            </a:r>
          </a:p>
          <a:p>
            <a:pPr lvl="1">
              <a:lnSpc>
                <a:spcPct val="120000"/>
              </a:lnSpc>
              <a:spcBef>
                <a:spcPts val="0"/>
              </a:spcBef>
            </a:pPr>
            <a:r>
              <a:rPr lang="en-US" sz="3200" b="1" dirty="0" smtClean="0">
                <a:latin typeface="Lucida Sans Unicode" pitchFamily="34" charset="0"/>
                <a:cs typeface="Lucida Sans Unicode" pitchFamily="34" charset="0"/>
              </a:rPr>
              <a:t>Empowerment</a:t>
            </a:r>
            <a:r>
              <a:rPr lang="en-US" sz="3200" dirty="0" smtClean="0">
                <a:latin typeface="Lucida Sans Unicode" pitchFamily="34" charset="0"/>
                <a:cs typeface="Lucida Sans Unicode" pitchFamily="34" charset="0"/>
              </a:rPr>
              <a:t> (share of parliamentary seats held by each sex and secondary and higher education attainment levels)</a:t>
            </a:r>
          </a:p>
          <a:p>
            <a:pPr lvl="1">
              <a:lnSpc>
                <a:spcPct val="120000"/>
              </a:lnSpc>
              <a:spcBef>
                <a:spcPts val="0"/>
              </a:spcBef>
            </a:pPr>
            <a:r>
              <a:rPr lang="en-US" sz="3200" b="1" dirty="0" smtClean="0">
                <a:latin typeface="Lucida Sans Unicode" pitchFamily="34" charset="0"/>
                <a:cs typeface="Lucida Sans Unicode" pitchFamily="34" charset="0"/>
              </a:rPr>
              <a:t>Labor </a:t>
            </a:r>
            <a:r>
              <a:rPr lang="en-US" sz="3200" dirty="0" smtClean="0">
                <a:latin typeface="Lucida Sans Unicode" pitchFamily="34" charset="0"/>
                <a:cs typeface="Lucida Sans Unicode" pitchFamily="34" charset="0"/>
              </a:rPr>
              <a:t>(participation in the workforce) </a:t>
            </a:r>
            <a:endParaRPr lang="en-US" sz="1900" dirty="0" smtClean="0">
              <a:latin typeface="Lucida Sans Unicode" pitchFamily="34" charset="0"/>
              <a:cs typeface="Lucida Sans Unicode" pitchFamily="34" charset="0"/>
            </a:endParaRPr>
          </a:p>
          <a:p>
            <a:pPr>
              <a:lnSpc>
                <a:spcPct val="120000"/>
              </a:lnSpc>
              <a:spcBef>
                <a:spcPts val="0"/>
              </a:spcBef>
              <a:buNone/>
            </a:pPr>
            <a:endParaRPr lang="en-US" sz="3500" dirty="0" smtClean="0">
              <a:latin typeface="Lucida Sans Unicode" pitchFamily="34" charset="0"/>
              <a:cs typeface="Lucida Sans Unicode" pitchFamily="34" charset="0"/>
            </a:endParaRPr>
          </a:p>
          <a:p>
            <a:pPr>
              <a:lnSpc>
                <a:spcPct val="120000"/>
              </a:lnSpc>
              <a:spcBef>
                <a:spcPts val="0"/>
              </a:spcBef>
            </a:pPr>
            <a:r>
              <a:rPr lang="en-US" sz="3500" b="1" dirty="0" smtClean="0">
                <a:latin typeface="Lucida Sans Unicode" pitchFamily="34" charset="0"/>
                <a:cs typeface="Lucida Sans Unicode" pitchFamily="34" charset="0"/>
              </a:rPr>
              <a:t>Findings of U.N. studies: </a:t>
            </a:r>
          </a:p>
          <a:p>
            <a:pPr lvl="1">
              <a:lnSpc>
                <a:spcPct val="120000"/>
              </a:lnSpc>
              <a:spcBef>
                <a:spcPts val="0"/>
              </a:spcBef>
            </a:pPr>
            <a:r>
              <a:rPr lang="en-US" sz="3200" dirty="0" smtClean="0">
                <a:latin typeface="Lucida Sans Unicode" pitchFamily="34" charset="0"/>
                <a:cs typeface="Lucida Sans Unicode" pitchFamily="34" charset="0"/>
              </a:rPr>
              <a:t>Over the past decade reduction in gender inequality has been virtually universal, yet there remain significant gender gaps</a:t>
            </a:r>
          </a:p>
          <a:p>
            <a:pPr lvl="1">
              <a:lnSpc>
                <a:spcPct val="120000"/>
              </a:lnSpc>
              <a:spcBef>
                <a:spcPts val="0"/>
              </a:spcBef>
            </a:pPr>
            <a:r>
              <a:rPr lang="en-US" sz="3200" dirty="0" smtClean="0">
                <a:latin typeface="Lucida Sans Unicode" pitchFamily="34" charset="0"/>
                <a:cs typeface="Lucida Sans Unicode" pitchFamily="34" charset="0"/>
              </a:rPr>
              <a:t>Generally, gender inequality is highest in South Asia, Sub-Saharan Africa, and Arab states</a:t>
            </a:r>
          </a:p>
          <a:p>
            <a:pPr lvl="1">
              <a:lnSpc>
                <a:spcPct val="120000"/>
              </a:lnSpc>
              <a:spcBef>
                <a:spcPts val="0"/>
              </a:spcBef>
            </a:pPr>
            <a:r>
              <a:rPr lang="en-US" sz="3200" dirty="0" smtClean="0">
                <a:latin typeface="Lucida Sans Unicode" pitchFamily="34" charset="0"/>
                <a:cs typeface="Lucida Sans Unicode" pitchFamily="34" charset="0"/>
              </a:rPr>
              <a:t>United States ranked 3</a:t>
            </a:r>
            <a:r>
              <a:rPr lang="en-US" sz="3200" baseline="30000" dirty="0" smtClean="0">
                <a:latin typeface="Lucida Sans Unicode" pitchFamily="34" charset="0"/>
                <a:cs typeface="Lucida Sans Unicode" pitchFamily="34" charset="0"/>
              </a:rPr>
              <a:t>th</a:t>
            </a:r>
            <a:r>
              <a:rPr lang="en-US" sz="3200" dirty="0" smtClean="0">
                <a:latin typeface="Lucida Sans Unicode" pitchFamily="34" charset="0"/>
                <a:cs typeface="Lucida Sans Unicode" pitchFamily="34" charset="0"/>
              </a:rPr>
              <a:t> in 2008</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579438"/>
          </a:xfrm>
        </p:spPr>
        <p:txBody>
          <a:bodyPr>
            <a:noAutofit/>
          </a:bodyPr>
          <a:lstStyle/>
          <a:p>
            <a:r>
              <a:rPr lang="en-US" sz="3600" b="1" dirty="0" smtClean="0">
                <a:latin typeface="Lucida Sans Unicode" pitchFamily="34" charset="0"/>
                <a:cs typeface="Lucida Sans Unicode" pitchFamily="34" charset="0"/>
              </a:rPr>
              <a:t>Status of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447800"/>
            <a:ext cx="8991600" cy="5410200"/>
          </a:xfrm>
        </p:spPr>
        <p:txBody>
          <a:bodyPr>
            <a:noAutofit/>
          </a:bodyPr>
          <a:lstStyle/>
          <a:p>
            <a:pPr>
              <a:spcBef>
                <a:spcPts val="0"/>
              </a:spcBef>
              <a:buNone/>
            </a:pPr>
            <a:r>
              <a:rPr lang="en-US" sz="2400" b="1" dirty="0" smtClean="0">
                <a:latin typeface="Lucida Sans Unicode" pitchFamily="34" charset="0"/>
                <a:cs typeface="Lucida Sans Unicode" pitchFamily="34" charset="0"/>
              </a:rPr>
              <a:t>World Economic Forum study</a:t>
            </a:r>
          </a:p>
          <a:p>
            <a:pPr>
              <a:spcBef>
                <a:spcPts val="0"/>
              </a:spcBef>
            </a:pPr>
            <a:r>
              <a:rPr lang="en-US" sz="2200" dirty="0" smtClean="0">
                <a:latin typeface="Lucida Sans Unicode" pitchFamily="34" charset="0"/>
                <a:cs typeface="Lucida Sans Unicode" pitchFamily="34" charset="0"/>
              </a:rPr>
              <a:t>Independent of U.N., the World Economic                                 Forum released its first annual report on                                            world gender inequality in 2006 as well as                  subsequent updates</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The study is based on health, education, economic opportunity, and political participation measurements</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The report shows that empowering women means a more efficient use of a nation’s human resources and that reducing gender inequality enhances productivity and economic growth</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Consistent with U.N. studies, the World Economic Forum study shows Nordic countries to have least gender inequality</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5362" name="Picture 2" descr="3rd Day of The World Economic Forum Royalty Free Stock Photo"/>
          <p:cNvPicPr>
            <a:picLocks noChangeAspect="1" noChangeArrowheads="1"/>
          </p:cNvPicPr>
          <p:nvPr/>
        </p:nvPicPr>
        <p:blipFill>
          <a:blip r:embed="rId2" cstate="print"/>
          <a:srcRect/>
          <a:stretch>
            <a:fillRect/>
          </a:stretch>
        </p:blipFill>
        <p:spPr bwMode="auto">
          <a:xfrm>
            <a:off x="6408001" y="1447800"/>
            <a:ext cx="2735999" cy="18288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579438"/>
          </a:xfrm>
        </p:spPr>
        <p:txBody>
          <a:bodyPr>
            <a:noAutofit/>
          </a:bodyPr>
          <a:lstStyle/>
          <a:p>
            <a:r>
              <a:rPr lang="en-US" sz="3600" b="1" dirty="0" smtClean="0">
                <a:latin typeface="Lucida Sans Unicode" pitchFamily="34" charset="0"/>
                <a:cs typeface="Lucida Sans Unicode" pitchFamily="34" charset="0"/>
              </a:rPr>
              <a:t>Status of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447800"/>
            <a:ext cx="8991600" cy="5410200"/>
          </a:xfrm>
        </p:spPr>
        <p:txBody>
          <a:bodyPr>
            <a:noAutofit/>
          </a:bodyPr>
          <a:lstStyle/>
          <a:p>
            <a:pPr>
              <a:spcBef>
                <a:spcPts val="0"/>
              </a:spcBef>
              <a:buNone/>
            </a:pPr>
            <a:r>
              <a:rPr lang="en-US" sz="2200" b="1" dirty="0" smtClean="0">
                <a:latin typeface="Lucida Sans Unicode" pitchFamily="34" charset="0"/>
                <a:cs typeface="Lucida Sans Unicode" pitchFamily="34" charset="0"/>
              </a:rPr>
              <a:t>World Economic Forum study: Health</a:t>
            </a:r>
          </a:p>
          <a:p>
            <a:pPr>
              <a:spcBef>
                <a:spcPts val="0"/>
              </a:spcBef>
            </a:pPr>
            <a:r>
              <a:rPr lang="en-US" sz="2200" dirty="0" smtClean="0">
                <a:latin typeface="Lucida Sans Unicode" pitchFamily="34" charset="0"/>
                <a:cs typeface="Lucida Sans Unicode" pitchFamily="34" charset="0"/>
              </a:rPr>
              <a:t>Examination of sex ratio at birth to measure infanticide and the gap between women’s and men’s life expectancy</a:t>
            </a:r>
          </a:p>
          <a:p>
            <a:pPr>
              <a:spcBef>
                <a:spcPts val="0"/>
              </a:spcBef>
            </a:pPr>
            <a:r>
              <a:rPr lang="en-US" sz="2200" dirty="0" smtClean="0">
                <a:latin typeface="Lucida Sans Unicode" pitchFamily="34" charset="0"/>
                <a:cs typeface="Lucida Sans Unicode" pitchFamily="34" charset="0"/>
              </a:rPr>
              <a:t>96% of health gap between women &amp; men has been closed</a:t>
            </a:r>
          </a:p>
          <a:p>
            <a:pPr>
              <a:spcBef>
                <a:spcPts val="0"/>
              </a:spcBef>
            </a:pPr>
            <a:r>
              <a:rPr lang="en-US" sz="2200" dirty="0" smtClean="0">
                <a:latin typeface="Lucida Sans Unicode" pitchFamily="34" charset="0"/>
                <a:cs typeface="Lucida Sans Unicode" pitchFamily="34" charset="0"/>
              </a:rPr>
              <a:t>Yet in developing nations maternal births are still frequent and fewer than half the births (in South Asia fewer than a third of births) are attended by any health personnel</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Sex ratio at birth</a:t>
            </a:r>
            <a:r>
              <a:rPr lang="en-US" sz="2200" dirty="0" smtClean="0">
                <a:latin typeface="Lucida Sans Unicode" pitchFamily="34" charset="0"/>
                <a:cs typeface="Lucida Sans Unicode" pitchFamily="34" charset="0"/>
              </a:rPr>
              <a:t> – reliable indicator of sex discrimination</a:t>
            </a:r>
          </a:p>
          <a:p>
            <a:pPr>
              <a:spcBef>
                <a:spcPts val="0"/>
              </a:spcBef>
            </a:pPr>
            <a:r>
              <a:rPr lang="en-US" sz="2200" dirty="0" smtClean="0">
                <a:latin typeface="Lucida Sans Unicode" pitchFamily="34" charset="0"/>
                <a:cs typeface="Lucida Sans Unicode" pitchFamily="34" charset="0"/>
              </a:rPr>
              <a:t>Women internationally are victims of violence rooted in patriarchy (many countries have no laws of violence against women; female genital mutilation flourishes in many countries - belief that it prevents promiscuity among women)</a:t>
            </a:r>
          </a:p>
          <a:p>
            <a:pPr>
              <a:spcBef>
                <a:spcPts val="0"/>
              </a:spcBef>
            </a:pPr>
            <a:r>
              <a:rPr lang="en-US" sz="2200" dirty="0" smtClean="0">
                <a:latin typeface="Lucida Sans Unicode" pitchFamily="34" charset="0"/>
                <a:cs typeface="Lucida Sans Unicode" pitchFamily="34" charset="0"/>
              </a:rPr>
              <a:t>Women are victims of neglect, trafficking into prostitution, rape, incest, domestic violence, political torture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579438"/>
          </a:xfrm>
        </p:spPr>
        <p:txBody>
          <a:bodyPr>
            <a:noAutofit/>
          </a:bodyPr>
          <a:lstStyle/>
          <a:p>
            <a:r>
              <a:rPr lang="en-US" sz="3600" b="1" dirty="0" smtClean="0">
                <a:latin typeface="Lucida Sans Unicode" pitchFamily="34" charset="0"/>
                <a:cs typeface="Lucida Sans Unicode" pitchFamily="34" charset="0"/>
              </a:rPr>
              <a:t>Status of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447800"/>
            <a:ext cx="8991600" cy="5410200"/>
          </a:xfrm>
        </p:spPr>
        <p:txBody>
          <a:bodyPr>
            <a:noAutofit/>
          </a:bodyPr>
          <a:lstStyle/>
          <a:p>
            <a:pPr>
              <a:spcBef>
                <a:spcPts val="0"/>
              </a:spcBef>
              <a:buNone/>
            </a:pPr>
            <a:r>
              <a:rPr lang="en-US" sz="2200" b="1" dirty="0" smtClean="0">
                <a:latin typeface="Lucida Sans Unicode" pitchFamily="34" charset="0"/>
                <a:cs typeface="Lucida Sans Unicode" pitchFamily="34" charset="0"/>
              </a:rPr>
              <a:t>World Economic Forum study: Education</a:t>
            </a:r>
          </a:p>
          <a:p>
            <a:pPr>
              <a:spcBef>
                <a:spcPts val="1200"/>
              </a:spcBef>
            </a:pPr>
            <a:r>
              <a:rPr lang="en-US" sz="2200" dirty="0" smtClean="0">
                <a:latin typeface="Lucida Sans Unicode" pitchFamily="34" charset="0"/>
                <a:cs typeface="Lucida Sans Unicode" pitchFamily="34" charset="0"/>
              </a:rPr>
              <a:t>93% of education gap between women &amp; men has been closed </a:t>
            </a:r>
          </a:p>
          <a:p>
            <a:pPr>
              <a:spcBef>
                <a:spcPts val="1200"/>
              </a:spcBef>
            </a:pPr>
            <a:r>
              <a:rPr lang="en-US" sz="2200" dirty="0" smtClean="0">
                <a:latin typeface="Lucida Sans Unicode" pitchFamily="34" charset="0"/>
                <a:cs typeface="Lucida Sans Unicode" pitchFamily="34" charset="0"/>
              </a:rPr>
              <a:t>Nearly two-thirds of the illiterate people in the world are women, although there have been some great gains</a:t>
            </a:r>
          </a:p>
          <a:p>
            <a:pPr>
              <a:spcBef>
                <a:spcPts val="1200"/>
              </a:spcBef>
            </a:pPr>
            <a:r>
              <a:rPr lang="en-US" sz="2200" dirty="0" smtClean="0">
                <a:latin typeface="Lucida Sans Unicode" pitchFamily="34" charset="0"/>
                <a:cs typeface="Lucida Sans Unicode" pitchFamily="34" charset="0"/>
              </a:rPr>
              <a:t>Enrollment in primary and secondary education                      Developed nations – nearly universal                                        South America, the Caribbean, South Africa: 90%            Southeast &amp; Eastern Asia, northern Africa: 70% girls, 80% boys South Asia: 64% girls, 77 % boys                                            Sub-Saharan Africa: 47 % girls, 59 % boys </a:t>
            </a:r>
          </a:p>
          <a:p>
            <a:pPr>
              <a:spcBef>
                <a:spcPts val="1200"/>
              </a:spcBef>
            </a:pPr>
            <a:r>
              <a:rPr lang="en-US" sz="2200" dirty="0" smtClean="0">
                <a:latin typeface="Lucida Sans Unicode" pitchFamily="34" charset="0"/>
                <a:cs typeface="Lucida Sans Unicode" pitchFamily="34" charset="0"/>
              </a:rPr>
              <a:t>In 1990, higher education enrollment for women was 70% of what it was for men; today: more women enroll in higher education than men in 32 countries</a:t>
            </a:r>
          </a:p>
          <a:p>
            <a:pPr>
              <a:spcBef>
                <a:spcPts val="0"/>
              </a:spcBef>
            </a:pPr>
            <a:endParaRPr lang="en-US" sz="2200" dirty="0" smtClean="0">
              <a:latin typeface="Lucida Sans Unicode" pitchFamily="34" charset="0"/>
              <a:cs typeface="Lucida Sans Unicode" pitchFamily="34" charset="0"/>
            </a:endParaRPr>
          </a:p>
          <a:p>
            <a:pPr>
              <a:spcBef>
                <a:spcPts val="0"/>
              </a:spcBef>
            </a:pP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579438"/>
          </a:xfrm>
        </p:spPr>
        <p:txBody>
          <a:bodyPr>
            <a:noAutofit/>
          </a:bodyPr>
          <a:lstStyle/>
          <a:p>
            <a:r>
              <a:rPr lang="en-US" sz="3600" b="1" dirty="0" smtClean="0">
                <a:latin typeface="Lucida Sans Unicode" pitchFamily="34" charset="0"/>
                <a:cs typeface="Lucida Sans Unicode" pitchFamily="34" charset="0"/>
              </a:rPr>
              <a:t>Status of Women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8991600" cy="5334000"/>
          </a:xfrm>
        </p:spPr>
        <p:txBody>
          <a:bodyPr>
            <a:noAutofit/>
          </a:bodyPr>
          <a:lstStyle/>
          <a:p>
            <a:pPr>
              <a:spcBef>
                <a:spcPts val="1200"/>
              </a:spcBef>
              <a:buNone/>
            </a:pPr>
            <a:r>
              <a:rPr lang="en-US" sz="2200" b="1" dirty="0" smtClean="0">
                <a:latin typeface="Lucida Sans Unicode" pitchFamily="34" charset="0"/>
                <a:cs typeface="Lucida Sans Unicode" pitchFamily="34" charset="0"/>
              </a:rPr>
              <a:t>World Economic Forum study: Economics, Political Participation</a:t>
            </a:r>
          </a:p>
          <a:p>
            <a:pPr>
              <a:spcBef>
                <a:spcPts val="1200"/>
              </a:spcBef>
            </a:pPr>
            <a:r>
              <a:rPr lang="en-US" sz="2200" dirty="0" smtClean="0">
                <a:latin typeface="Lucida Sans Unicode" pitchFamily="34" charset="0"/>
                <a:cs typeface="Lucida Sans Unicode" pitchFamily="34" charset="0"/>
              </a:rPr>
              <a:t>60% of economic gap between women &amp; men closed </a:t>
            </a:r>
          </a:p>
          <a:p>
            <a:pPr>
              <a:spcBef>
                <a:spcPts val="1200"/>
              </a:spcBef>
            </a:pPr>
            <a:r>
              <a:rPr lang="en-US" sz="2200" dirty="0" smtClean="0">
                <a:latin typeface="Lucida Sans Unicode" pitchFamily="34" charset="0"/>
                <a:cs typeface="Lucida Sans Unicode" pitchFamily="34" charset="0"/>
              </a:rPr>
              <a:t>Women: 40% of global workforce, 70% of people in poverty</a:t>
            </a:r>
          </a:p>
          <a:p>
            <a:pPr>
              <a:spcBef>
                <a:spcPts val="1200"/>
              </a:spcBef>
            </a:pPr>
            <a:r>
              <a:rPr lang="en-US" sz="2200" dirty="0" smtClean="0">
                <a:latin typeface="Lucida Sans Unicode" pitchFamily="34" charset="0"/>
                <a:cs typeface="Lucida Sans Unicode" pitchFamily="34" charset="0"/>
              </a:rPr>
              <a:t>On average, women make two-thirds the wages of men</a:t>
            </a:r>
          </a:p>
          <a:p>
            <a:pPr>
              <a:spcBef>
                <a:spcPts val="1200"/>
              </a:spcBef>
            </a:pPr>
            <a:r>
              <a:rPr lang="en-US" sz="2200" dirty="0" smtClean="0">
                <a:latin typeface="Lucida Sans Unicode" pitchFamily="34" charset="0"/>
                <a:cs typeface="Lucida Sans Unicode" pitchFamily="34" charset="0"/>
              </a:rPr>
              <a:t>Women in managerial/administrative positions worldwide: 14%, 28% in industrial countries, 3% in sub-Saharan Africa</a:t>
            </a:r>
          </a:p>
          <a:p>
            <a:pPr>
              <a:spcBef>
                <a:spcPts val="1200"/>
              </a:spcBef>
            </a:pPr>
            <a:r>
              <a:rPr lang="en-US" sz="2200" dirty="0" smtClean="0">
                <a:latin typeface="Lucida Sans Unicode" pitchFamily="34" charset="0"/>
                <a:cs typeface="Lucida Sans Unicode" pitchFamily="34" charset="0"/>
              </a:rPr>
              <a:t>20% political participation gap between women &amp; men closed </a:t>
            </a:r>
          </a:p>
          <a:p>
            <a:pPr>
              <a:spcBef>
                <a:spcPts val="1200"/>
              </a:spcBef>
            </a:pPr>
            <a:r>
              <a:rPr lang="en-US" sz="2200" dirty="0" smtClean="0">
                <a:latin typeface="Lucida Sans Unicode" pitchFamily="34" charset="0"/>
                <a:cs typeface="Lucida Sans Unicode" pitchFamily="34" charset="0"/>
              </a:rPr>
              <a:t>In ancient Rome, women were not considered citizens</a:t>
            </a:r>
          </a:p>
          <a:p>
            <a:pPr>
              <a:spcBef>
                <a:spcPts val="1200"/>
              </a:spcBef>
            </a:pPr>
            <a:r>
              <a:rPr lang="en-US" sz="2200" dirty="0" smtClean="0">
                <a:latin typeface="Lucida Sans Unicode" pitchFamily="34" charset="0"/>
                <a:cs typeface="Lucida Sans Unicode" pitchFamily="34" charset="0"/>
              </a:rPr>
              <a:t>Most countries had to protest for women to get right to vote</a:t>
            </a:r>
          </a:p>
          <a:p>
            <a:pPr>
              <a:spcBef>
                <a:spcPts val="1200"/>
              </a:spcBef>
            </a:pPr>
            <a:r>
              <a:rPr lang="en-US" sz="2200" dirty="0" smtClean="0">
                <a:latin typeface="Lucida Sans Unicode" pitchFamily="34" charset="0"/>
                <a:cs typeface="Lucida Sans Unicode" pitchFamily="34" charset="0"/>
              </a:rPr>
              <a:t>Women’s representation in parliaments worldwide: 13.1%; 32 countries have some sort of female quota for representation</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7466</TotalTime>
  <Words>2196</Words>
  <Application>Microsoft Office PowerPoint</Application>
  <PresentationFormat>On-screen Show (4:3)</PresentationFormat>
  <Paragraphs>188</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9: </vt:lpstr>
      <vt:lpstr>What will you learn?</vt:lpstr>
      <vt:lpstr>Culture and Women</vt:lpstr>
      <vt:lpstr>Status of Women</vt:lpstr>
      <vt:lpstr>Status of Women</vt:lpstr>
      <vt:lpstr>Status of Women</vt:lpstr>
      <vt:lpstr>Status of Women</vt:lpstr>
      <vt:lpstr>Status of Women</vt:lpstr>
      <vt:lpstr>Status of Women</vt:lpstr>
      <vt:lpstr>Comparison of Individual Countries</vt:lpstr>
      <vt:lpstr>Comparison of Individual Countries</vt:lpstr>
      <vt:lpstr>Comparison of Individual Countries</vt:lpstr>
      <vt:lpstr>Comparison of Individual Countries</vt:lpstr>
      <vt:lpstr>Comparison of Individual Countries</vt:lpstr>
      <vt:lpstr>Comparison of Individual Countries</vt:lpstr>
      <vt:lpstr>Comparison of Individual Countries</vt:lpstr>
      <vt:lpstr>Comparison of Individual Countries</vt:lpstr>
      <vt:lpstr>Culture and Women</vt:lpstr>
      <vt:lpstr>Culture and Women</vt:lpstr>
      <vt:lpstr>Culture and Women</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Mosier, Daniel</cp:lastModifiedBy>
  <cp:revision>329</cp:revision>
  <cp:lastPrinted>1601-01-01T00:00:00Z</cp:lastPrinted>
  <dcterms:created xsi:type="dcterms:W3CDTF">2001-04-10T04:11:05Z</dcterms:created>
  <dcterms:modified xsi:type="dcterms:W3CDTF">2015-02-23T14:25:10Z</dcterms:modified>
</cp:coreProperties>
</file>