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9" r:id="rId1"/>
  </p:sldMasterIdLst>
  <p:notesMasterIdLst>
    <p:notesMasterId r:id="rId23"/>
  </p:notesMasterIdLst>
  <p:handoutMasterIdLst>
    <p:handoutMasterId r:id="rId24"/>
  </p:handoutMasterIdLst>
  <p:sldIdLst>
    <p:sldId id="301" r:id="rId2"/>
    <p:sldId id="281" r:id="rId3"/>
    <p:sldId id="282" r:id="rId4"/>
    <p:sldId id="302" r:id="rId5"/>
    <p:sldId id="303" r:id="rId6"/>
    <p:sldId id="304" r:id="rId7"/>
    <p:sldId id="305" r:id="rId8"/>
    <p:sldId id="319" r:id="rId9"/>
    <p:sldId id="320" r:id="rId10"/>
    <p:sldId id="306" r:id="rId11"/>
    <p:sldId id="321" r:id="rId12"/>
    <p:sldId id="324" r:id="rId13"/>
    <p:sldId id="308" r:id="rId14"/>
    <p:sldId id="322" r:id="rId15"/>
    <p:sldId id="323" r:id="rId16"/>
    <p:sldId id="313" r:id="rId17"/>
    <p:sldId id="315" r:id="rId18"/>
    <p:sldId id="316" r:id="rId19"/>
    <p:sldId id="317" r:id="rId20"/>
    <p:sldId id="318" r:id="rId21"/>
    <p:sldId id="300" r:id="rId22"/>
  </p:sldIdLst>
  <p:sldSz cx="9144000" cy="6858000" type="screen4x3"/>
  <p:notesSz cx="6858000" cy="9117013"/>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A50021"/>
    <a:srgbClr val="F0EFE0"/>
    <a:srgbClr val="1F408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91" autoAdjust="0"/>
    <p:restoredTop sz="91000" autoAdjust="0"/>
  </p:normalViewPr>
  <p:slideViewPr>
    <p:cSldViewPr>
      <p:cViewPr>
        <p:scale>
          <a:sx n="80" d="100"/>
          <a:sy n="80" d="100"/>
        </p:scale>
        <p:origin x="-2514" y="-8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8" d="100"/>
          <a:sy n="58" d="100"/>
        </p:scale>
        <p:origin x="-1812" y="-72"/>
      </p:cViewPr>
      <p:guideLst>
        <p:guide orient="horz" pos="2872"/>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9586"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579587" name="Rectangle 3"/>
          <p:cNvSpPr>
            <a:spLocks noGrp="1" noChangeArrowheads="1"/>
          </p:cNvSpPr>
          <p:nvPr>
            <p:ph type="dt" sz="quarter"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79588" name="Rectangle 4"/>
          <p:cNvSpPr>
            <a:spLocks noGrp="1" noChangeArrowheads="1"/>
          </p:cNvSpPr>
          <p:nvPr>
            <p:ph type="ftr" sz="quarter" idx="2"/>
          </p:nvPr>
        </p:nvSpPr>
        <p:spPr bwMode="auto">
          <a:xfrm>
            <a:off x="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79589" name="Rectangle 5"/>
          <p:cNvSpPr>
            <a:spLocks noGrp="1" noChangeArrowheads="1"/>
          </p:cNvSpPr>
          <p:nvPr>
            <p:ph type="sldNum" sz="quarter" idx="3"/>
          </p:nvPr>
        </p:nvSpPr>
        <p:spPr bwMode="auto">
          <a:xfrm>
            <a:off x="388620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D32623E-8727-40E4-8269-8675EB691CC7}" type="slidenum">
              <a:rPr lang="en-US"/>
              <a:pPr>
                <a:defRPr/>
              </a:pPr>
              <a:t>‹#›</a:t>
            </a:fld>
            <a:endParaRPr lang="en-US"/>
          </a:p>
        </p:txBody>
      </p:sp>
    </p:spTree>
    <p:extLst>
      <p:ext uri="{BB962C8B-B14F-4D97-AF65-F5344CB8AC3E}">
        <p14:creationId xmlns:p14="http://schemas.microsoft.com/office/powerpoint/2010/main" val="3986740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1634"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1" sz="1200"/>
            </a:lvl1pPr>
          </a:lstStyle>
          <a:p>
            <a:pPr>
              <a:defRPr/>
            </a:pPr>
            <a:endParaRPr lang="en-US"/>
          </a:p>
        </p:txBody>
      </p:sp>
      <p:sp>
        <p:nvSpPr>
          <p:cNvPr id="581635" name="Rectangle 3"/>
          <p:cNvSpPr>
            <a:spLocks noGrp="1" noChangeArrowheads="1"/>
          </p:cNvSpPr>
          <p:nvPr>
            <p:ph type="dt" idx="1"/>
          </p:nvPr>
        </p:nvSpPr>
        <p:spPr bwMode="auto">
          <a:xfrm>
            <a:off x="3884613"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1" sz="1200"/>
            </a:lvl1pPr>
          </a:lstStyle>
          <a:p>
            <a:pPr>
              <a:defRPr/>
            </a:pPr>
            <a:endParaRPr lang="en-US"/>
          </a:p>
        </p:txBody>
      </p:sp>
      <p:sp>
        <p:nvSpPr>
          <p:cNvPr id="19460" name="Rectangle 4"/>
          <p:cNvSpPr>
            <a:spLocks noGrp="1" noRot="1" noChangeAspect="1" noChangeArrowheads="1" noTextEdit="1"/>
          </p:cNvSpPr>
          <p:nvPr>
            <p:ph type="sldImg" idx="2"/>
          </p:nvPr>
        </p:nvSpPr>
        <p:spPr bwMode="auto">
          <a:xfrm>
            <a:off x="1150938" y="684213"/>
            <a:ext cx="4556125" cy="3417887"/>
          </a:xfrm>
          <a:prstGeom prst="rect">
            <a:avLst/>
          </a:prstGeom>
          <a:noFill/>
          <a:ln w="9525">
            <a:solidFill>
              <a:srgbClr val="000000"/>
            </a:solidFill>
            <a:miter lim="800000"/>
            <a:headEnd/>
            <a:tailEnd/>
          </a:ln>
        </p:spPr>
      </p:sp>
      <p:sp>
        <p:nvSpPr>
          <p:cNvPr id="581637" name="Rectangle 5"/>
          <p:cNvSpPr>
            <a:spLocks noGrp="1" noChangeArrowheads="1"/>
          </p:cNvSpPr>
          <p:nvPr>
            <p:ph type="body" sz="quarter" idx="3"/>
          </p:nvPr>
        </p:nvSpPr>
        <p:spPr bwMode="auto">
          <a:xfrm>
            <a:off x="685800" y="4330700"/>
            <a:ext cx="5486400" cy="4102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81638" name="Rectangle 6"/>
          <p:cNvSpPr>
            <a:spLocks noGrp="1" noChangeArrowheads="1"/>
          </p:cNvSpPr>
          <p:nvPr>
            <p:ph type="ftr" sz="quarter" idx="4"/>
          </p:nvPr>
        </p:nvSpPr>
        <p:spPr bwMode="auto">
          <a:xfrm>
            <a:off x="0"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1" sz="1200"/>
            </a:lvl1pPr>
          </a:lstStyle>
          <a:p>
            <a:pPr>
              <a:defRPr/>
            </a:pPr>
            <a:endParaRPr lang="en-US"/>
          </a:p>
        </p:txBody>
      </p:sp>
      <p:sp>
        <p:nvSpPr>
          <p:cNvPr id="581639" name="Rectangle 7"/>
          <p:cNvSpPr>
            <a:spLocks noGrp="1" noChangeArrowheads="1"/>
          </p:cNvSpPr>
          <p:nvPr>
            <p:ph type="sldNum" sz="quarter" idx="5"/>
          </p:nvPr>
        </p:nvSpPr>
        <p:spPr bwMode="auto">
          <a:xfrm>
            <a:off x="3884613"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sz="1200"/>
            </a:lvl1pPr>
          </a:lstStyle>
          <a:p>
            <a:pPr>
              <a:defRPr/>
            </a:pPr>
            <a:fld id="{994D0094-DA0C-4AA0-B25C-DBD9FAF7B1C0}" type="slidenum">
              <a:rPr lang="en-US"/>
              <a:pPr>
                <a:defRPr/>
              </a:pPr>
              <a:t>‹#›</a:t>
            </a:fld>
            <a:endParaRPr lang="en-US"/>
          </a:p>
        </p:txBody>
      </p:sp>
    </p:spTree>
    <p:extLst>
      <p:ext uri="{BB962C8B-B14F-4D97-AF65-F5344CB8AC3E}">
        <p14:creationId xmlns:p14="http://schemas.microsoft.com/office/powerpoint/2010/main" val="1264695143"/>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94D0094-DA0C-4AA0-B25C-DBD9FAF7B1C0}" type="slidenum">
              <a:rPr lang="en-US" smtClean="0"/>
              <a:pPr>
                <a:defRPr/>
              </a:pPr>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94D0094-DA0C-4AA0-B25C-DBD9FAF7B1C0}" type="slidenum">
              <a:rPr lang="en-US" smtClean="0"/>
              <a:pPr>
                <a:defRPr/>
              </a:pPr>
              <a:t>17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94D0094-DA0C-4AA0-B25C-DBD9FAF7B1C0}" type="slidenum">
              <a:rPr lang="en-US" smtClean="0"/>
              <a:pPr>
                <a:defRPr/>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Autofit/>
          </a:bodyPr>
          <a:lstStyle>
            <a:lvl1pPr>
              <a:defRPr sz="6600" b="1" i="1"/>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4000" b="1">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2FED6A13-29B5-42E6-A3CB-F9153A03CEBA}" type="datetime1">
              <a:rPr lang="en-US" smtClean="0"/>
              <a:pPr/>
              <a:t>2/20/2015</a:t>
            </a:fld>
            <a:endParaRPr lang="en-US"/>
          </a:p>
        </p:txBody>
      </p:sp>
      <p:sp>
        <p:nvSpPr>
          <p:cNvPr id="5" name="Footer Placeholder 4"/>
          <p:cNvSpPr>
            <a:spLocks noGrp="1"/>
          </p:cNvSpPr>
          <p:nvPr>
            <p:ph type="ftr" sz="quarter" idx="11"/>
          </p:nvPr>
        </p:nvSpPr>
        <p:spPr/>
        <p:txBody>
          <a:bodyPr/>
          <a:lstStyle/>
          <a:p>
            <a:r>
              <a:rPr lang="en-US" dirty="0" smtClean="0"/>
              <a:t>© 2016 SAGE Publications, Inc.</a:t>
            </a:r>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2841987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BB85D6-2F70-4E21-89B9-15844C986752}" type="datetime1">
              <a:rPr lang="en-US" smtClean="0"/>
              <a:pPr/>
              <a:t>2/20/2015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466522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535D6F-5A43-4588-9DEC-63210AE4E4DD}" type="datetime1">
              <a:rPr lang="en-US" smtClean="0"/>
              <a:pPr/>
              <a:t>2/20/2015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518153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2057400"/>
            <a:ext cx="8229600" cy="4068763"/>
          </a:xfrm>
        </p:spPr>
        <p:txBody>
          <a:bodyPr/>
          <a:lstStyle>
            <a:lvl1pPr>
              <a:buClr>
                <a:srgbClr val="00B050"/>
              </a:buClr>
              <a:defRPr/>
            </a:lvl1pPr>
            <a:lvl2pPr>
              <a:buClr>
                <a:srgbClr val="00B050"/>
              </a:buClr>
              <a:defRPr/>
            </a:lvl2pPr>
            <a:lvl3pPr>
              <a:buClr>
                <a:srgbClr val="00B050"/>
              </a:buClr>
              <a:defRPr/>
            </a:lvl3pPr>
            <a:lvl4pPr>
              <a:buClr>
                <a:srgbClr val="00B050"/>
              </a:buClr>
              <a:defRPr/>
            </a:lvl4pPr>
            <a:lvl5pPr>
              <a:buClr>
                <a:srgbClr val="00B050"/>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7B486DA-A4BA-4E7D-8ADB-528486D277DB}" type="datetime1">
              <a:rPr lang="en-US" smtClean="0"/>
              <a:pPr/>
              <a:t>2/20/2015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201233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B71B42-31C8-41B6-8196-EDA86222E7A9}" type="datetime1">
              <a:rPr lang="en-US" smtClean="0"/>
              <a:pPr/>
              <a:t>2/20/2015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dirty="0"/>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009576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A4B91E-AD81-409A-AA61-A7002C745188}" type="datetime1">
              <a:rPr lang="en-US" smtClean="0"/>
              <a:pPr/>
              <a:t>2/20/2015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dirty="0"/>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000016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B20A62-425C-4602-A6FE-C24E49283BC9}" type="datetime1">
              <a:rPr lang="en-US" smtClean="0"/>
              <a:pPr/>
              <a:t>2/20/2015</a:t>
            </a:fld>
            <a:endParaRPr lang="en-US"/>
          </a:p>
        </p:txBody>
      </p:sp>
      <p:sp>
        <p:nvSpPr>
          <p:cNvPr id="8" name="Footer Placeholder 7"/>
          <p:cNvSpPr>
            <a:spLocks noGrp="1"/>
          </p:cNvSpPr>
          <p:nvPr>
            <p:ph type="ftr" sz="quarter" idx="11"/>
          </p:nvPr>
        </p:nvSpPr>
        <p:spPr/>
        <p:txBody>
          <a:bodyPr/>
          <a:lstStyle/>
          <a:p>
            <a:r>
              <a:rPr lang="en-US" smtClean="0"/>
              <a:t>© 2016 SAGE Publications, Inc.</a:t>
            </a:r>
            <a:endParaRPr lang="en-US" dirty="0"/>
          </a:p>
        </p:txBody>
      </p:sp>
      <p:sp>
        <p:nvSpPr>
          <p:cNvPr id="9" name="Slide Number Placeholder 8"/>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297945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38F491-8D1F-4D60-94CA-178352823D5B}" type="datetime1">
              <a:rPr lang="en-US" smtClean="0"/>
              <a:pPr/>
              <a:t>2/20/2015</a:t>
            </a:fld>
            <a:endParaRPr lang="en-US"/>
          </a:p>
        </p:txBody>
      </p:sp>
      <p:sp>
        <p:nvSpPr>
          <p:cNvPr id="4" name="Footer Placeholder 3"/>
          <p:cNvSpPr>
            <a:spLocks noGrp="1"/>
          </p:cNvSpPr>
          <p:nvPr>
            <p:ph type="ftr" sz="quarter" idx="11"/>
          </p:nvPr>
        </p:nvSpPr>
        <p:spPr/>
        <p:txBody>
          <a:bodyPr/>
          <a:lstStyle/>
          <a:p>
            <a:r>
              <a:rPr lang="en-US" dirty="0" smtClean="0"/>
              <a:t>© 2016 SAGE Publications, Inc.</a:t>
            </a:r>
          </a:p>
        </p:txBody>
      </p:sp>
      <p:sp>
        <p:nvSpPr>
          <p:cNvPr id="5" name="Slide Number Placeholder 4"/>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86100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416CC0-7174-4A0F-9827-6A82AC0B50E4}" type="datetime1">
              <a:rPr lang="en-US" smtClean="0"/>
              <a:pPr/>
              <a:t>2/20/2015</a:t>
            </a:fld>
            <a:endParaRPr lang="en-US"/>
          </a:p>
        </p:txBody>
      </p:sp>
      <p:sp>
        <p:nvSpPr>
          <p:cNvPr id="3" name="Footer Placeholder 2"/>
          <p:cNvSpPr>
            <a:spLocks noGrp="1"/>
          </p:cNvSpPr>
          <p:nvPr>
            <p:ph type="ftr" sz="quarter" idx="11"/>
          </p:nvPr>
        </p:nvSpPr>
        <p:spPr/>
        <p:txBody>
          <a:bodyPr/>
          <a:lstStyle/>
          <a:p>
            <a:r>
              <a:rPr lang="en-US" smtClean="0"/>
              <a:t>© 2016 SAGE Publications, Inc.</a:t>
            </a:r>
            <a:endParaRPr lang="en-US"/>
          </a:p>
        </p:txBody>
      </p:sp>
      <p:sp>
        <p:nvSpPr>
          <p:cNvPr id="4" name="Slide Number Placeholder 3"/>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006723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3160FB-E85A-43D4-A699-66A85BFB705C}" type="datetime1">
              <a:rPr lang="en-US" smtClean="0"/>
              <a:pPr/>
              <a:t>2/20/2015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690283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71A6EF-DA57-40D6-B7A4-A77E1A05D921}" type="datetime1">
              <a:rPr lang="en-US" smtClean="0"/>
              <a:pPr/>
              <a:t>2/20/2015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900514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90A17-F00E-4010-A847-1B6D2AA194FC}" type="datetime1">
              <a:rPr lang="en-US" smtClean="0"/>
              <a:pPr/>
              <a:t>2/20/2015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r>
              <a:rPr lang="en-US" dirty="0" smtClean="0"/>
              <a:t>© 2016 SAGE Publications,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ED0ADA-1414-4ED5-8509-DF9CA4FC8B0A}" type="slidenum">
              <a:rPr lang="en-US" smtClean="0"/>
              <a:pPr/>
              <a:t>‹#›</a:t>
            </a:fld>
            <a:endParaRPr lang="en-US"/>
          </a:p>
        </p:txBody>
      </p:sp>
    </p:spTree>
    <p:extLst>
      <p:ext uri="{BB962C8B-B14F-4D97-AF65-F5344CB8AC3E}">
        <p14:creationId xmlns:p14="http://schemas.microsoft.com/office/powerpoint/2010/main" val="100654915"/>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Lst>
  <p:hf sldNum="0"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00B050"/>
        </a:buClr>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00B050"/>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00B050"/>
        </a:buClr>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a:latin typeface="Lucida Sans Unicode" pitchFamily="34" charset="0"/>
                <a:cs typeface="Lucida Sans Unicode" pitchFamily="34" charset="0"/>
              </a:rPr>
              <a:t>Chapter </a:t>
            </a:r>
            <a:r>
              <a:rPr lang="en-US" sz="6000" dirty="0" smtClean="0">
                <a:latin typeface="Lucida Sans Unicode" pitchFamily="34" charset="0"/>
                <a:cs typeface="Lucida Sans Unicode" pitchFamily="34" charset="0"/>
              </a:rPr>
              <a:t>8: </a:t>
            </a:r>
            <a:endParaRPr lang="en-US" sz="6000" dirty="0">
              <a:latin typeface="Lucida Sans Unicode" pitchFamily="34" charset="0"/>
              <a:cs typeface="Lucida Sans Unicode" pitchFamily="34" charset="0"/>
            </a:endParaRPr>
          </a:p>
        </p:txBody>
      </p:sp>
      <p:sp>
        <p:nvSpPr>
          <p:cNvPr id="3" name="Subtitle 2"/>
          <p:cNvSpPr>
            <a:spLocks noGrp="1"/>
          </p:cNvSpPr>
          <p:nvPr>
            <p:ph type="subTitle" idx="1"/>
          </p:nvPr>
        </p:nvSpPr>
        <p:spPr>
          <a:xfrm>
            <a:off x="1066800" y="3505200"/>
            <a:ext cx="6934200" cy="1981200"/>
          </a:xfrm>
        </p:spPr>
        <p:txBody>
          <a:bodyPr>
            <a:normAutofit lnSpcReduction="10000"/>
          </a:bodyPr>
          <a:lstStyle/>
          <a:p>
            <a:r>
              <a:rPr lang="en-US" dirty="0"/>
              <a:t/>
            </a:r>
            <a:br>
              <a:rPr lang="en-US" dirty="0"/>
            </a:br>
            <a:r>
              <a:rPr lang="en-US" dirty="0" smtClean="0">
                <a:latin typeface="Lucida Sans Unicode" pitchFamily="34" charset="0"/>
                <a:cs typeface="Lucida Sans Unicode" pitchFamily="34" charset="0"/>
              </a:rPr>
              <a:t>Comparative</a:t>
            </a:r>
          </a:p>
          <a:p>
            <a:r>
              <a:rPr lang="en-US" dirty="0" smtClean="0">
                <a:latin typeface="Lucida Sans Unicode" pitchFamily="34" charset="0"/>
                <a:cs typeface="Lucida Sans Unicode" pitchFamily="34" charset="0"/>
              </a:rPr>
              <a:t>Cultural Patterns</a:t>
            </a:r>
            <a:endParaRPr lang="en-US" dirty="0">
              <a:latin typeface="Lucida Sans Unicode" pitchFamily="34" charset="0"/>
              <a:cs typeface="Lucida Sans Unicode" pitchFamily="34" charset="0"/>
            </a:endParaRPr>
          </a:p>
        </p:txBody>
      </p:sp>
      <p:sp>
        <p:nvSpPr>
          <p:cNvPr id="4" name="Footer Placeholder 3"/>
          <p:cNvSpPr>
            <a:spLocks noGrp="1"/>
          </p:cNvSpPr>
          <p:nvPr>
            <p:ph type="ftr" sz="quarter" idx="11"/>
          </p:nvPr>
        </p:nvSpPr>
        <p:spPr/>
        <p:txBody>
          <a:bodyPr/>
          <a:lstStyle/>
          <a:p>
            <a:r>
              <a:rPr lang="en-US" dirty="0" smtClean="0"/>
              <a:t>© 2015, SAGE Publications, Inc.</a:t>
            </a:r>
          </a:p>
        </p:txBody>
      </p:sp>
    </p:spTree>
    <p:extLst>
      <p:ext uri="{BB962C8B-B14F-4D97-AF65-F5344CB8AC3E}">
        <p14:creationId xmlns:p14="http://schemas.microsoft.com/office/powerpoint/2010/main" val="12083279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960438"/>
          </a:xfrm>
        </p:spPr>
        <p:txBody>
          <a:bodyPr>
            <a:noAutofit/>
          </a:bodyPr>
          <a:lstStyle/>
          <a:p>
            <a:r>
              <a:rPr lang="en-US" sz="3600" b="1" dirty="0" smtClean="0">
                <a:latin typeface="Lucida Sans Unicode" pitchFamily="34" charset="0"/>
                <a:cs typeface="Lucida Sans Unicode" pitchFamily="34" charset="0"/>
              </a:rPr>
              <a:t>Saudi Arabia</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828800"/>
            <a:ext cx="8991600" cy="4876800"/>
          </a:xfrm>
        </p:spPr>
        <p:txBody>
          <a:bodyPr>
            <a:normAutofit/>
          </a:bodyPr>
          <a:lstStyle/>
          <a:p>
            <a:pPr>
              <a:spcBef>
                <a:spcPts val="0"/>
              </a:spcBef>
            </a:pPr>
            <a:r>
              <a:rPr lang="en-US" sz="2200" dirty="0" smtClean="0">
                <a:latin typeface="Lucida Sans Unicode" pitchFamily="34" charset="0"/>
                <a:cs typeface="Lucida Sans Unicode" pitchFamily="34" charset="0"/>
              </a:rPr>
              <a:t>Occupies nearly 90% of the Arabian Peninsula and is 12</a:t>
            </a:r>
            <a:r>
              <a:rPr lang="en-US" sz="2200" baseline="30000" dirty="0" smtClean="0">
                <a:latin typeface="Lucida Sans Unicode" pitchFamily="34" charset="0"/>
                <a:cs typeface="Lucida Sans Unicode" pitchFamily="34" charset="0"/>
              </a:rPr>
              <a:t>th</a:t>
            </a:r>
            <a:r>
              <a:rPr lang="en-US" sz="2200" dirty="0" smtClean="0">
                <a:latin typeface="Lucida Sans Unicode" pitchFamily="34" charset="0"/>
                <a:cs typeface="Lucida Sans Unicode" pitchFamily="34" charset="0"/>
              </a:rPr>
              <a:t> largest country in the world, or one-fourth the size of the U.S</a:t>
            </a:r>
            <a:r>
              <a:rPr lang="en-US" sz="2400" dirty="0" smtClean="0"/>
              <a:t>. </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Mostly desert; gets most of water from underground aquifers; desalinization provides a small percentage of water</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25% to 30% of the world’s proven oil reserves</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Ruling Saud family gained power in 			            1920s by consolidating feudal tribes                                   through an alliance with an                                        ultraconservative brand of Islam                                                    known as </a:t>
            </a:r>
            <a:r>
              <a:rPr lang="en-US" sz="2200" dirty="0" err="1" smtClean="0">
                <a:latin typeface="Lucida Sans Unicode" pitchFamily="34" charset="0"/>
                <a:cs typeface="Lucida Sans Unicode" pitchFamily="34" charset="0"/>
              </a:rPr>
              <a:t>Wahhabism</a:t>
            </a:r>
            <a:endParaRPr lang="en-US" sz="2200" dirty="0" smtClean="0">
              <a:latin typeface="Lucida Sans Unicode" pitchFamily="34" charset="0"/>
              <a:cs typeface="Lucida Sans Unicode" pitchFamily="34" charset="0"/>
            </a:endParaRPr>
          </a:p>
          <a:p>
            <a:pPr>
              <a:lnSpc>
                <a:spcPct val="80000"/>
              </a:lnSpc>
              <a:spcBef>
                <a:spcPts val="0"/>
              </a:spcBef>
              <a:buNone/>
            </a:pPr>
            <a:endParaRPr lang="en-US" sz="22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6" name="Picture 5" descr="oilfeb.jpg"/>
          <p:cNvPicPr>
            <a:picLocks noChangeAspect="1"/>
          </p:cNvPicPr>
          <p:nvPr/>
        </p:nvPicPr>
        <p:blipFill>
          <a:blip r:embed="rId2" cstate="print"/>
          <a:stretch>
            <a:fillRect/>
          </a:stretch>
        </p:blipFill>
        <p:spPr>
          <a:xfrm>
            <a:off x="5791200" y="4419600"/>
            <a:ext cx="2883870" cy="181895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66800"/>
            <a:ext cx="9144000" cy="503238"/>
          </a:xfrm>
        </p:spPr>
        <p:txBody>
          <a:bodyPr>
            <a:noAutofit/>
          </a:bodyPr>
          <a:lstStyle/>
          <a:p>
            <a:r>
              <a:rPr lang="en-US" sz="3600" b="1" dirty="0" smtClean="0">
                <a:latin typeface="Lucida Sans Unicode" pitchFamily="34" charset="0"/>
                <a:cs typeface="Lucida Sans Unicode" pitchFamily="34" charset="0"/>
              </a:rPr>
              <a:t>Saudi Arabia</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76400"/>
            <a:ext cx="9067800" cy="5105400"/>
          </a:xfrm>
        </p:spPr>
        <p:txBody>
          <a:bodyPr>
            <a:normAutofit fontScale="77500" lnSpcReduction="20000"/>
          </a:bodyPr>
          <a:lstStyle/>
          <a:p>
            <a:pPr>
              <a:spcBef>
                <a:spcPts val="0"/>
              </a:spcBef>
            </a:pPr>
            <a:r>
              <a:rPr lang="en-US" sz="2800" b="1" dirty="0" smtClean="0">
                <a:latin typeface="Lucida Sans Unicode" pitchFamily="34" charset="0"/>
                <a:cs typeface="Lucida Sans Unicode" pitchFamily="34" charset="0"/>
              </a:rPr>
              <a:t>The most conservative Islamic country in the world</a:t>
            </a:r>
          </a:p>
          <a:p>
            <a:pPr lvl="1">
              <a:spcBef>
                <a:spcPts val="0"/>
              </a:spcBef>
            </a:pPr>
            <a:r>
              <a:rPr lang="en-US" sz="2600" dirty="0" smtClean="0">
                <a:latin typeface="Lucida Sans Unicode" pitchFamily="34" charset="0"/>
                <a:cs typeface="Lucida Sans Unicode" pitchFamily="34" charset="0"/>
              </a:rPr>
              <a:t>Public morality committee (</a:t>
            </a:r>
            <a:r>
              <a:rPr lang="en-US" sz="2600" i="1" dirty="0" err="1" smtClean="0">
                <a:latin typeface="Lucida Sans Unicode" pitchFamily="34" charset="0"/>
                <a:cs typeface="Lucida Sans Unicode" pitchFamily="34" charset="0"/>
              </a:rPr>
              <a:t>matawain</a:t>
            </a:r>
            <a:r>
              <a:rPr lang="en-US" sz="2600" dirty="0" smtClean="0">
                <a:latin typeface="Lucida Sans Unicode" pitchFamily="34" charset="0"/>
                <a:cs typeface="Lucida Sans Unicode" pitchFamily="34" charset="0"/>
              </a:rPr>
              <a:t>) or the regional Societies for the Preservation of Virtue and the Prevention of Vice, ensure strict compliance with religious requirements</a:t>
            </a:r>
          </a:p>
          <a:p>
            <a:pPr lvl="1">
              <a:spcBef>
                <a:spcPts val="0"/>
              </a:spcBef>
            </a:pPr>
            <a:r>
              <a:rPr lang="en-US" sz="2600" dirty="0" smtClean="0">
                <a:latin typeface="Lucida Sans Unicode" pitchFamily="34" charset="0"/>
                <a:cs typeface="Lucida Sans Unicode" pitchFamily="34" charset="0"/>
              </a:rPr>
              <a:t>Salaried morals police patrol the public domain, making sure businesses close at prayer times and women are properly covered </a:t>
            </a:r>
          </a:p>
          <a:p>
            <a:pPr lvl="1">
              <a:spcBef>
                <a:spcPts val="0"/>
              </a:spcBef>
            </a:pPr>
            <a:r>
              <a:rPr lang="en-US" sz="2600" dirty="0" smtClean="0">
                <a:latin typeface="Lucida Sans Unicode" pitchFamily="34" charset="0"/>
                <a:cs typeface="Lucida Sans Unicode" pitchFamily="34" charset="0"/>
              </a:rPr>
              <a:t>There are no public worship services of any religion except Islam </a:t>
            </a:r>
          </a:p>
          <a:p>
            <a:pPr lvl="1">
              <a:spcBef>
                <a:spcPts val="0"/>
              </a:spcBef>
            </a:pPr>
            <a:r>
              <a:rPr lang="en-US" sz="2600" dirty="0" smtClean="0">
                <a:latin typeface="Lucida Sans Unicode" pitchFamily="34" charset="0"/>
                <a:cs typeface="Lucida Sans Unicode" pitchFamily="34" charset="0"/>
              </a:rPr>
              <a:t>The Qur’an is part of the Saudi Constitution</a:t>
            </a:r>
          </a:p>
          <a:p>
            <a:pPr lvl="1">
              <a:spcBef>
                <a:spcPts val="0"/>
              </a:spcBef>
            </a:pPr>
            <a:r>
              <a:rPr lang="en-US" sz="2600" dirty="0" smtClean="0">
                <a:latin typeface="Lucida Sans Unicode" pitchFamily="34" charset="0"/>
                <a:cs typeface="Lucida Sans Unicode" pitchFamily="34" charset="0"/>
              </a:rPr>
              <a:t>There are parallel legal systems, one civil and the other, more prominent </a:t>
            </a:r>
            <a:r>
              <a:rPr lang="en-US" sz="2600" dirty="0" err="1" smtClean="0">
                <a:latin typeface="Lucida Sans Unicode" pitchFamily="34" charset="0"/>
                <a:cs typeface="Lucida Sans Unicode" pitchFamily="34" charset="0"/>
              </a:rPr>
              <a:t>sharia</a:t>
            </a:r>
            <a:r>
              <a:rPr lang="en-US" sz="2600" dirty="0" smtClean="0">
                <a:latin typeface="Lucida Sans Unicode" pitchFamily="34" charset="0"/>
                <a:cs typeface="Lucida Sans Unicode" pitchFamily="34" charset="0"/>
              </a:rPr>
              <a:t> system, based on the Qur’an </a:t>
            </a:r>
          </a:p>
          <a:p>
            <a:pPr lvl="1">
              <a:spcBef>
                <a:spcPts val="0"/>
              </a:spcBef>
              <a:buNone/>
            </a:pPr>
            <a:endParaRPr lang="en-US" sz="2600" dirty="0" smtClean="0">
              <a:latin typeface="Lucida Sans Unicode" pitchFamily="34" charset="0"/>
              <a:cs typeface="Lucida Sans Unicode" pitchFamily="34" charset="0"/>
            </a:endParaRPr>
          </a:p>
          <a:p>
            <a:pPr>
              <a:spcBef>
                <a:spcPts val="0"/>
              </a:spcBef>
            </a:pPr>
            <a:r>
              <a:rPr lang="en-US" sz="2800" b="1" dirty="0" smtClean="0">
                <a:latin typeface="Lucida Sans Unicode" pitchFamily="34" charset="0"/>
                <a:cs typeface="Lucida Sans Unicode" pitchFamily="34" charset="0"/>
              </a:rPr>
              <a:t>Media</a:t>
            </a:r>
          </a:p>
          <a:p>
            <a:pPr lvl="1">
              <a:spcBef>
                <a:spcPts val="0"/>
              </a:spcBef>
            </a:pPr>
            <a:r>
              <a:rPr lang="en-US" sz="2600" dirty="0" smtClean="0">
                <a:latin typeface="Lucida Sans Unicode" pitchFamily="34" charset="0"/>
                <a:cs typeface="Lucida Sans Unicode" pitchFamily="34" charset="0"/>
              </a:rPr>
              <a:t>Government licenses all bookshops, printing presses, and public relations to ensure that standards are maintained</a:t>
            </a:r>
          </a:p>
          <a:p>
            <a:pPr lvl="1">
              <a:spcBef>
                <a:spcPts val="0"/>
              </a:spcBef>
            </a:pPr>
            <a:r>
              <a:rPr lang="en-US" sz="2600" dirty="0" smtClean="0">
                <a:latin typeface="Lucida Sans Unicode" pitchFamily="34" charset="0"/>
                <a:cs typeface="Lucida Sans Unicode" pitchFamily="34" charset="0"/>
              </a:rPr>
              <a:t>At least 10 daily newspapers and 9 weekly/monthly magazines published; privately owned but subsidized by government; editors defer to Ministry of Information</a:t>
            </a:r>
          </a:p>
          <a:p>
            <a:pPr lvl="1">
              <a:spcBef>
                <a:spcPts val="0"/>
              </a:spcBef>
            </a:pPr>
            <a:r>
              <a:rPr lang="en-US" sz="2600" dirty="0" smtClean="0">
                <a:latin typeface="Lucida Sans Unicode" pitchFamily="34" charset="0"/>
                <a:cs typeface="Lucida Sans Unicode" pitchFamily="34" charset="0"/>
              </a:rPr>
              <a:t>Broadcast media are state controlled</a:t>
            </a:r>
          </a:p>
          <a:p>
            <a:pPr lvl="1">
              <a:spcBef>
                <a:spcPts val="0"/>
              </a:spcBef>
            </a:pPr>
            <a:r>
              <a:rPr lang="en-US" sz="2600" dirty="0" smtClean="0">
                <a:latin typeface="Lucida Sans Unicode" pitchFamily="34" charset="0"/>
                <a:cs typeface="Lucida Sans Unicode" pitchFamily="34" charset="0"/>
              </a:rPr>
              <a:t>Yet unregulated Internet and social media exist in Saudi society</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66800"/>
            <a:ext cx="5943600" cy="503238"/>
          </a:xfrm>
        </p:spPr>
        <p:txBody>
          <a:bodyPr>
            <a:noAutofit/>
          </a:bodyPr>
          <a:lstStyle/>
          <a:p>
            <a:r>
              <a:rPr lang="en-US" sz="3600" b="1" dirty="0" smtClean="0">
                <a:latin typeface="Lucida Sans Unicode" pitchFamily="34" charset="0"/>
                <a:cs typeface="Lucida Sans Unicode" pitchFamily="34" charset="0"/>
              </a:rPr>
              <a:t>Saudi Arabia</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828800"/>
            <a:ext cx="9067800" cy="5105400"/>
          </a:xfrm>
        </p:spPr>
        <p:txBody>
          <a:bodyPr>
            <a:normAutofit lnSpcReduction="10000"/>
          </a:bodyPr>
          <a:lstStyle/>
          <a:p>
            <a:pPr>
              <a:spcBef>
                <a:spcPts val="0"/>
              </a:spcBef>
              <a:buNone/>
            </a:pPr>
            <a:r>
              <a:rPr lang="en-US" sz="2800" b="1" dirty="0" smtClean="0">
                <a:latin typeface="Lucida Sans Unicode" pitchFamily="34" charset="0"/>
                <a:cs typeface="Lucida Sans Unicode" pitchFamily="34" charset="0"/>
              </a:rPr>
              <a:t>Contact with the United States</a:t>
            </a:r>
          </a:p>
          <a:p>
            <a:pPr>
              <a:spcBef>
                <a:spcPts val="0"/>
              </a:spcBef>
            </a:pPr>
            <a:r>
              <a:rPr lang="en-US" sz="2200" dirty="0" smtClean="0">
                <a:latin typeface="Lucida Sans Unicode" pitchFamily="34" charset="0"/>
                <a:cs typeface="Lucida Sans Unicode" pitchFamily="34" charset="0"/>
              </a:rPr>
              <a:t>President Franklin Roosevelt hosted King Saud aboard a U.S. ship and gave the aging king his wheelchair; the relationship between the two countries has continued thereafter</a:t>
            </a:r>
          </a:p>
          <a:p>
            <a:pPr>
              <a:spcBef>
                <a:spcPts val="0"/>
              </a:spcBef>
            </a:pPr>
            <a:r>
              <a:rPr lang="en-US" sz="2200" dirty="0" smtClean="0">
                <a:latin typeface="Lucida Sans Unicode" pitchFamily="34" charset="0"/>
                <a:cs typeface="Lucida Sans Unicode" pitchFamily="34" charset="0"/>
              </a:rPr>
              <a:t>Today, the United States is the world’s largest oil consumer, and Saudi Arabia is the largest market for U.S. consumer products in the Middle East</a:t>
            </a:r>
          </a:p>
          <a:p>
            <a:pPr>
              <a:spcBef>
                <a:spcPts val="0"/>
              </a:spcBef>
            </a:pPr>
            <a:r>
              <a:rPr lang="en-US" sz="2200" dirty="0" smtClean="0">
                <a:latin typeface="Lucida Sans Unicode" pitchFamily="34" charset="0"/>
                <a:cs typeface="Lucida Sans Unicode" pitchFamily="34" charset="0"/>
              </a:rPr>
              <a:t>Saudi Arabia has spent tens of billions of dollars on Western technology, including high-tech weapons</a:t>
            </a:r>
          </a:p>
          <a:p>
            <a:pPr>
              <a:spcBef>
                <a:spcPts val="0"/>
              </a:spcBef>
            </a:pPr>
            <a:r>
              <a:rPr lang="en-US" sz="2200" dirty="0" smtClean="0">
                <a:latin typeface="Lucida Sans Unicode" pitchFamily="34" charset="0"/>
                <a:cs typeface="Lucida Sans Unicode" pitchFamily="34" charset="0"/>
              </a:rPr>
              <a:t>For the 1991 Persian Gulf war, Saudi Arabia provided water, food, shelter, and fuel for coalition forces and made monetary payments to some coalition partners</a:t>
            </a:r>
          </a:p>
          <a:p>
            <a:pPr>
              <a:spcBef>
                <a:spcPts val="0"/>
              </a:spcBef>
            </a:pPr>
            <a:r>
              <a:rPr lang="en-US" sz="2200" dirty="0" smtClean="0">
                <a:latin typeface="Lucida Sans Unicode" pitchFamily="34" charset="0"/>
                <a:cs typeface="Lucida Sans Unicode" pitchFamily="34" charset="0"/>
              </a:rPr>
              <a:t>Many Saudi businessmen and academics saw that war as an opportunity to advocate for expanding women’s rights; the conservatives, however, have worked to make Islamic Saudi Arabia even more fundamentalist  </a:t>
            </a:r>
            <a:endParaRPr lang="en-US" sz="2200" b="1"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6" name="Picture 5" descr="dubai_maritime_city.jpg"/>
          <p:cNvPicPr>
            <a:picLocks noChangeAspect="1"/>
          </p:cNvPicPr>
          <p:nvPr/>
        </p:nvPicPr>
        <p:blipFill>
          <a:blip r:embed="rId2" cstate="print"/>
          <a:stretch>
            <a:fillRect/>
          </a:stretch>
        </p:blipFill>
        <p:spPr>
          <a:xfrm>
            <a:off x="5943600" y="838200"/>
            <a:ext cx="2743200" cy="13716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20762"/>
            <a:ext cx="9144000" cy="579438"/>
          </a:xfrm>
        </p:spPr>
        <p:txBody>
          <a:bodyPr>
            <a:noAutofit/>
          </a:bodyPr>
          <a:lstStyle/>
          <a:p>
            <a:r>
              <a:rPr lang="en-US" sz="3600" b="1" dirty="0" smtClean="0">
                <a:latin typeface="Lucida Sans Unicode" pitchFamily="34" charset="0"/>
                <a:cs typeface="Lucida Sans Unicode" pitchFamily="34" charset="0"/>
              </a:rPr>
              <a:t>Dominant Cultural Practices</a:t>
            </a:r>
            <a:endParaRPr lang="en-US" sz="3200" b="1" dirty="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
        <p:nvSpPr>
          <p:cNvPr id="7" name="Content Placeholder 1"/>
          <p:cNvSpPr>
            <a:spLocks noGrp="1"/>
          </p:cNvSpPr>
          <p:nvPr>
            <p:ph idx="1"/>
          </p:nvPr>
        </p:nvSpPr>
        <p:spPr>
          <a:xfrm>
            <a:off x="152400" y="1752600"/>
            <a:ext cx="8991600" cy="5105400"/>
          </a:xfrm>
        </p:spPr>
        <p:txBody>
          <a:bodyPr>
            <a:normAutofit fontScale="92500" lnSpcReduction="10000"/>
          </a:bodyPr>
          <a:lstStyle/>
          <a:p>
            <a:pPr>
              <a:lnSpc>
                <a:spcPct val="90000"/>
              </a:lnSpc>
              <a:spcBef>
                <a:spcPts val="0"/>
              </a:spcBef>
              <a:buNone/>
            </a:pPr>
            <a:r>
              <a:rPr lang="en-US" sz="2200" b="1" dirty="0" smtClean="0">
                <a:latin typeface="Lucida Sans Unicode" pitchFamily="34" charset="0"/>
                <a:cs typeface="Lucida Sans Unicode" pitchFamily="34" charset="0"/>
              </a:rPr>
              <a:t>Human Being–Nature Orientation: </a:t>
            </a:r>
          </a:p>
          <a:p>
            <a:pPr>
              <a:lnSpc>
                <a:spcPct val="90000"/>
              </a:lnSpc>
              <a:spcBef>
                <a:spcPts val="0"/>
              </a:spcBef>
            </a:pPr>
            <a:r>
              <a:rPr lang="en-US" sz="2200" dirty="0" smtClean="0">
                <a:latin typeface="Lucida Sans Unicode" pitchFamily="34" charset="0"/>
                <a:cs typeface="Lucida Sans Unicode" pitchFamily="34" charset="0"/>
              </a:rPr>
              <a:t>In virtually all aspects, the Arab worldview is derived from Islam and expressed in its language</a:t>
            </a:r>
          </a:p>
          <a:p>
            <a:pPr>
              <a:lnSpc>
                <a:spcPct val="90000"/>
              </a:lnSpc>
              <a:spcBef>
                <a:spcPts val="0"/>
              </a:spcBef>
            </a:pPr>
            <a:r>
              <a:rPr lang="en-US" sz="2200" dirty="0" smtClean="0">
                <a:latin typeface="Lucida Sans Unicode" pitchFamily="34" charset="0"/>
                <a:cs typeface="Lucida Sans Unicode" pitchFamily="34" charset="0"/>
              </a:rPr>
              <a:t>According to Islam, everything in the world except humans is administered by God-made laws; humans can choose to submit to the Law of God and, in so doing, will be in harmony with all other elements of nature</a:t>
            </a:r>
          </a:p>
          <a:p>
            <a:pPr>
              <a:lnSpc>
                <a:spcPct val="90000"/>
              </a:lnSpc>
              <a:spcBef>
                <a:spcPts val="0"/>
              </a:spcBef>
            </a:pPr>
            <a:r>
              <a:rPr lang="en-US" sz="2200" dirty="0" smtClean="0">
                <a:latin typeface="Lucida Sans Unicode" pitchFamily="34" charset="0"/>
                <a:cs typeface="Lucida Sans Unicode" pitchFamily="34" charset="0"/>
              </a:rPr>
              <a:t>The world is totally real, and knowledge reveals the truth</a:t>
            </a:r>
          </a:p>
          <a:p>
            <a:pPr>
              <a:lnSpc>
                <a:spcPct val="90000"/>
              </a:lnSpc>
              <a:spcBef>
                <a:spcPts val="0"/>
              </a:spcBef>
              <a:buNone/>
            </a:pPr>
            <a:endParaRPr lang="en-US" sz="2400" dirty="0" smtClean="0">
              <a:latin typeface="Lucida Sans Unicode" pitchFamily="34" charset="0"/>
              <a:cs typeface="Lucida Sans Unicode" pitchFamily="34" charset="0"/>
            </a:endParaRPr>
          </a:p>
          <a:p>
            <a:pPr>
              <a:lnSpc>
                <a:spcPct val="90000"/>
              </a:lnSpc>
              <a:spcBef>
                <a:spcPts val="0"/>
              </a:spcBef>
              <a:buNone/>
            </a:pPr>
            <a:r>
              <a:rPr lang="en-US" sz="2200" b="1" dirty="0" smtClean="0">
                <a:latin typeface="Lucida Sans Unicode" pitchFamily="34" charset="0"/>
                <a:cs typeface="Lucida Sans Unicode" pitchFamily="34" charset="0"/>
              </a:rPr>
              <a:t>Activity Orientation: </a:t>
            </a:r>
          </a:p>
          <a:p>
            <a:pPr>
              <a:lnSpc>
                <a:spcPct val="90000"/>
              </a:lnSpc>
              <a:spcBef>
                <a:spcPts val="0"/>
              </a:spcBef>
            </a:pPr>
            <a:r>
              <a:rPr lang="en-US" sz="2200" dirty="0" smtClean="0">
                <a:latin typeface="Lucida Sans Unicode" pitchFamily="34" charset="0"/>
                <a:cs typeface="Lucida Sans Unicode" pitchFamily="34" charset="0"/>
              </a:rPr>
              <a:t>Earning a living through labor is not only a duty but also a virtue</a:t>
            </a:r>
          </a:p>
          <a:p>
            <a:pPr>
              <a:lnSpc>
                <a:spcPct val="90000"/>
              </a:lnSpc>
              <a:spcBef>
                <a:spcPts val="0"/>
              </a:spcBef>
            </a:pPr>
            <a:r>
              <a:rPr lang="en-US" sz="2200" dirty="0" smtClean="0">
                <a:latin typeface="Lucida Sans Unicode" pitchFamily="34" charset="0"/>
                <a:cs typeface="Lucida Sans Unicode" pitchFamily="34" charset="0"/>
              </a:rPr>
              <a:t>Islam respects all kinds of work as long as there is no indecency or wrong involved</a:t>
            </a:r>
          </a:p>
          <a:p>
            <a:pPr>
              <a:lnSpc>
                <a:spcPct val="90000"/>
              </a:lnSpc>
              <a:spcBef>
                <a:spcPts val="0"/>
              </a:spcBef>
            </a:pPr>
            <a:r>
              <a:rPr lang="en-US" sz="2200" dirty="0" smtClean="0">
                <a:latin typeface="Lucida Sans Unicode" pitchFamily="34" charset="0"/>
                <a:cs typeface="Lucida Sans Unicode" pitchFamily="34" charset="0"/>
              </a:rPr>
              <a:t>Whatever a person makes is one’s private possession that no one else may claim</a:t>
            </a:r>
          </a:p>
          <a:p>
            <a:pPr>
              <a:lnSpc>
                <a:spcPct val="90000"/>
              </a:lnSpc>
              <a:spcBef>
                <a:spcPts val="0"/>
              </a:spcBef>
            </a:pPr>
            <a:r>
              <a:rPr lang="en-US" sz="2200" dirty="0" smtClean="0">
                <a:latin typeface="Lucida Sans Unicode" pitchFamily="34" charset="0"/>
                <a:cs typeface="Lucida Sans Unicode" pitchFamily="34" charset="0"/>
              </a:rPr>
              <a:t>Islam encourages practicality (accept and deal with the reality within one’s reach)</a:t>
            </a:r>
          </a:p>
          <a:p>
            <a:pPr>
              <a:lnSpc>
                <a:spcPct val="90000"/>
              </a:lnSpc>
              <a:spcBef>
                <a:spcPts val="0"/>
              </a:spcBef>
            </a:pPr>
            <a:r>
              <a:rPr lang="en-US" sz="2200" dirty="0" smtClean="0">
                <a:latin typeface="Lucida Sans Unicode" pitchFamily="34" charset="0"/>
                <a:cs typeface="Lucida Sans Unicode" pitchFamily="34" charset="0"/>
              </a:rPr>
              <a:t>Adherence to Islam largely conflicts with uncritical acceptance of progress and change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20762"/>
            <a:ext cx="9144000" cy="579438"/>
          </a:xfrm>
        </p:spPr>
        <p:txBody>
          <a:bodyPr>
            <a:noAutofit/>
          </a:bodyPr>
          <a:lstStyle/>
          <a:p>
            <a:r>
              <a:rPr lang="en-US" sz="3600" b="1" dirty="0" smtClean="0">
                <a:latin typeface="Lucida Sans Unicode" pitchFamily="34" charset="0"/>
                <a:cs typeface="Lucida Sans Unicode" pitchFamily="34" charset="0"/>
              </a:rPr>
              <a:t>Dominant Cultural Practices</a:t>
            </a:r>
            <a:endParaRPr lang="en-US" sz="3200" b="1" dirty="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
        <p:nvSpPr>
          <p:cNvPr id="7" name="Content Placeholder 1"/>
          <p:cNvSpPr>
            <a:spLocks noGrp="1"/>
          </p:cNvSpPr>
          <p:nvPr>
            <p:ph idx="1"/>
          </p:nvPr>
        </p:nvSpPr>
        <p:spPr>
          <a:xfrm>
            <a:off x="152400" y="1676400"/>
            <a:ext cx="8991600" cy="5181600"/>
          </a:xfrm>
        </p:spPr>
        <p:txBody>
          <a:bodyPr>
            <a:noAutofit/>
          </a:bodyPr>
          <a:lstStyle/>
          <a:p>
            <a:pPr>
              <a:spcBef>
                <a:spcPts val="0"/>
              </a:spcBef>
              <a:buNone/>
            </a:pPr>
            <a:r>
              <a:rPr lang="en-US" sz="2200" b="1" dirty="0" smtClean="0">
                <a:latin typeface="Lucida Sans Unicode" pitchFamily="34" charset="0"/>
                <a:cs typeface="Lucida Sans Unicode" pitchFamily="34" charset="0"/>
              </a:rPr>
              <a:t>Time Orientation: </a:t>
            </a:r>
          </a:p>
          <a:p>
            <a:pPr>
              <a:spcBef>
                <a:spcPts val="0"/>
              </a:spcBef>
            </a:pPr>
            <a:r>
              <a:rPr lang="en-US" sz="2000" dirty="0" smtClean="0">
                <a:latin typeface="Lucida Sans Unicode" pitchFamily="34" charset="0"/>
                <a:cs typeface="Lucida Sans Unicode" pitchFamily="34" charset="0"/>
              </a:rPr>
              <a:t>Saudi accounting of time shows a strong relationship to the cosmos</a:t>
            </a:r>
          </a:p>
          <a:p>
            <a:pPr>
              <a:spcBef>
                <a:spcPts val="0"/>
              </a:spcBef>
            </a:pPr>
            <a:r>
              <a:rPr lang="en-US" sz="2000" dirty="0" smtClean="0">
                <a:latin typeface="Lucida Sans Unicode" pitchFamily="34" charset="0"/>
                <a:cs typeface="Lucida Sans Unicode" pitchFamily="34" charset="0"/>
              </a:rPr>
              <a:t>traditional </a:t>
            </a:r>
            <a:r>
              <a:rPr lang="en-US" sz="2000" dirty="0" err="1" smtClean="0">
                <a:latin typeface="Lucida Sans Unicode" pitchFamily="34" charset="0"/>
                <a:cs typeface="Lucida Sans Unicode" pitchFamily="34" charset="0"/>
              </a:rPr>
              <a:t>Hijrah</a:t>
            </a:r>
            <a:r>
              <a:rPr lang="en-US" sz="2000" dirty="0" smtClean="0">
                <a:latin typeface="Lucida Sans Unicode" pitchFamily="34" charset="0"/>
                <a:cs typeface="Lucida Sans Unicode" pitchFamily="34" charset="0"/>
              </a:rPr>
              <a:t> (or </a:t>
            </a:r>
            <a:r>
              <a:rPr lang="en-US" sz="2000" dirty="0" err="1" smtClean="0">
                <a:latin typeface="Lucida Sans Unicode" pitchFamily="34" charset="0"/>
                <a:cs typeface="Lucida Sans Unicode" pitchFamily="34" charset="0"/>
              </a:rPr>
              <a:t>Hegirian</a:t>
            </a:r>
            <a:r>
              <a:rPr lang="en-US" sz="2000" dirty="0" smtClean="0">
                <a:latin typeface="Lucida Sans Unicode" pitchFamily="34" charset="0"/>
                <a:cs typeface="Lucida Sans Unicode" pitchFamily="34" charset="0"/>
              </a:rPr>
              <a:t>) calendar, based on the cycles of the moon; the </a:t>
            </a:r>
            <a:r>
              <a:rPr lang="en-US" sz="2000" dirty="0" err="1" smtClean="0">
                <a:latin typeface="Lucida Sans Unicode" pitchFamily="34" charset="0"/>
                <a:cs typeface="Lucida Sans Unicode" pitchFamily="34" charset="0"/>
              </a:rPr>
              <a:t>Hijrah</a:t>
            </a:r>
            <a:r>
              <a:rPr lang="en-US" sz="2000" dirty="0" smtClean="0">
                <a:latin typeface="Lucida Sans Unicode" pitchFamily="34" charset="0"/>
                <a:cs typeface="Lucida Sans Unicode" pitchFamily="34" charset="0"/>
              </a:rPr>
              <a:t> year contains 12 months, is 11 days shorter than the solar year; first day of first year is July 15, 622, date Muhammad fled Mecca for Medina to escape persecution of the </a:t>
            </a:r>
            <a:r>
              <a:rPr lang="en-US" sz="2000" dirty="0" err="1" smtClean="0">
                <a:latin typeface="Lucida Sans Unicode" pitchFamily="34" charset="0"/>
                <a:cs typeface="Lucida Sans Unicode" pitchFamily="34" charset="0"/>
              </a:rPr>
              <a:t>Quraish</a:t>
            </a:r>
            <a:endParaRPr lang="en-US" sz="2000" dirty="0" smtClean="0">
              <a:latin typeface="Lucida Sans Unicode" pitchFamily="34" charset="0"/>
              <a:cs typeface="Lucida Sans Unicode" pitchFamily="34" charset="0"/>
            </a:endParaRPr>
          </a:p>
          <a:p>
            <a:pPr>
              <a:spcBef>
                <a:spcPts val="0"/>
              </a:spcBef>
            </a:pPr>
            <a:r>
              <a:rPr lang="en-US" sz="2000" dirty="0" smtClean="0">
                <a:latin typeface="Lucida Sans Unicode" pitchFamily="34" charset="0"/>
                <a:cs typeface="Lucida Sans Unicode" pitchFamily="34" charset="0"/>
              </a:rPr>
              <a:t>Polychronic culture (oriented to people, human relationships, family): Arabs can interact with several people at once and still be immersed in each other’s business</a:t>
            </a:r>
          </a:p>
          <a:p>
            <a:pPr>
              <a:spcBef>
                <a:spcPts val="0"/>
              </a:spcBef>
              <a:buNone/>
            </a:pPr>
            <a:endParaRPr lang="en-US" sz="2000" dirty="0" smtClean="0">
              <a:latin typeface="Lucida Sans Unicode" pitchFamily="34" charset="0"/>
              <a:cs typeface="Lucida Sans Unicode" pitchFamily="34" charset="0"/>
            </a:endParaRPr>
          </a:p>
          <a:p>
            <a:pPr>
              <a:spcBef>
                <a:spcPts val="0"/>
              </a:spcBef>
              <a:buNone/>
            </a:pPr>
            <a:r>
              <a:rPr lang="en-US" sz="2000" b="1" dirty="0" smtClean="0">
                <a:latin typeface="Lucida Sans Unicode" pitchFamily="34" charset="0"/>
                <a:cs typeface="Lucida Sans Unicode" pitchFamily="34" charset="0"/>
              </a:rPr>
              <a:t>Human Nature Orientation: </a:t>
            </a:r>
          </a:p>
          <a:p>
            <a:pPr>
              <a:spcBef>
                <a:spcPts val="0"/>
              </a:spcBef>
            </a:pPr>
            <a:r>
              <a:rPr lang="en-US" sz="2000" dirty="0" smtClean="0">
                <a:latin typeface="Lucida Sans Unicode" pitchFamily="34" charset="0"/>
                <a:cs typeface="Lucida Sans Unicode" pitchFamily="34" charset="0"/>
              </a:rPr>
              <a:t>Muslims believe that every person is born free of sin</a:t>
            </a:r>
          </a:p>
          <a:p>
            <a:pPr>
              <a:spcBef>
                <a:spcPts val="0"/>
              </a:spcBef>
            </a:pPr>
            <a:r>
              <a:rPr lang="en-US" sz="2000" dirty="0" smtClean="0">
                <a:latin typeface="Lucida Sans Unicode" pitchFamily="34" charset="0"/>
                <a:cs typeface="Lucida Sans Unicode" pitchFamily="34" charset="0"/>
              </a:rPr>
              <a:t>A person becomes accountable for deeds and intentions at age of maturity; God endowed only humans with intelligence and choice</a:t>
            </a:r>
          </a:p>
          <a:p>
            <a:pPr>
              <a:spcBef>
                <a:spcPts val="0"/>
              </a:spcBef>
            </a:pPr>
            <a:r>
              <a:rPr lang="en-US" sz="2000" dirty="0" smtClean="0">
                <a:latin typeface="Lucida Sans Unicode" pitchFamily="34" charset="0"/>
                <a:cs typeface="Lucida Sans Unicode" pitchFamily="34" charset="0"/>
              </a:rPr>
              <a:t>The purpose of human life is to worship God by knowing, loving, and obeying him</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20762"/>
            <a:ext cx="9144000" cy="579438"/>
          </a:xfrm>
        </p:spPr>
        <p:txBody>
          <a:bodyPr>
            <a:noAutofit/>
          </a:bodyPr>
          <a:lstStyle/>
          <a:p>
            <a:r>
              <a:rPr lang="en-US" sz="3600" b="1" dirty="0" smtClean="0">
                <a:latin typeface="Lucida Sans Unicode" pitchFamily="34" charset="0"/>
                <a:cs typeface="Lucida Sans Unicode" pitchFamily="34" charset="0"/>
              </a:rPr>
              <a:t>Dominant Cultural Practices</a:t>
            </a:r>
            <a:endParaRPr lang="en-US" sz="3200" b="1" dirty="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
        <p:nvSpPr>
          <p:cNvPr id="7" name="Content Placeholder 1"/>
          <p:cNvSpPr>
            <a:spLocks noGrp="1"/>
          </p:cNvSpPr>
          <p:nvPr>
            <p:ph idx="1"/>
          </p:nvPr>
        </p:nvSpPr>
        <p:spPr>
          <a:xfrm>
            <a:off x="152400" y="1676400"/>
            <a:ext cx="8991600" cy="5105400"/>
          </a:xfrm>
        </p:spPr>
        <p:txBody>
          <a:bodyPr>
            <a:noAutofit/>
          </a:bodyPr>
          <a:lstStyle/>
          <a:p>
            <a:pPr>
              <a:spcBef>
                <a:spcPts val="0"/>
              </a:spcBef>
              <a:buNone/>
            </a:pPr>
            <a:r>
              <a:rPr lang="en-US" sz="2200" b="1" dirty="0" smtClean="0">
                <a:latin typeface="Lucida Sans Unicode" pitchFamily="34" charset="0"/>
                <a:cs typeface="Lucida Sans Unicode" pitchFamily="34" charset="0"/>
              </a:rPr>
              <a:t>Relational Orientation: </a:t>
            </a:r>
          </a:p>
          <a:p>
            <a:r>
              <a:rPr lang="en-US" sz="2000" dirty="0" smtClean="0">
                <a:latin typeface="Lucida Sans Unicode" pitchFamily="34" charset="0"/>
                <a:cs typeface="Lucida Sans Unicode" pitchFamily="34" charset="0"/>
              </a:rPr>
              <a:t>Arab culture is more group oriented</a:t>
            </a:r>
          </a:p>
          <a:p>
            <a:r>
              <a:rPr lang="en-US" sz="2000" dirty="0" smtClean="0">
                <a:latin typeface="Lucida Sans Unicode" pitchFamily="34" charset="0"/>
                <a:cs typeface="Lucida Sans Unicode" pitchFamily="34" charset="0"/>
              </a:rPr>
              <a:t>Many Saudis live in large extended families</a:t>
            </a:r>
          </a:p>
          <a:p>
            <a:r>
              <a:rPr lang="en-US" sz="2000" dirty="0" smtClean="0">
                <a:latin typeface="Lucida Sans Unicode" pitchFamily="34" charset="0"/>
                <a:cs typeface="Lucida Sans Unicode" pitchFamily="34" charset="0"/>
              </a:rPr>
              <a:t>Loyalties are to family, clan, tribe, and government</a:t>
            </a:r>
          </a:p>
          <a:p>
            <a:r>
              <a:rPr lang="en-US" sz="2000" dirty="0" smtClean="0">
                <a:latin typeface="Lucida Sans Unicode" pitchFamily="34" charset="0"/>
                <a:cs typeface="Lucida Sans Unicode" pitchFamily="34" charset="0"/>
              </a:rPr>
              <a:t>In contrast to Western culture, the concept of individuality is absent; all family members suffer from a</a:t>
            </a:r>
            <a:r>
              <a:rPr lang="en-US" sz="2000" dirty="0" smtClean="0">
                <a:solidFill>
                  <a:srgbClr val="FF0000"/>
                </a:solidFill>
                <a:latin typeface="Lucida Sans Unicode" pitchFamily="34" charset="0"/>
                <a:cs typeface="Lucida Sans Unicode" pitchFamily="34" charset="0"/>
              </a:rPr>
              <a:t> </a:t>
            </a:r>
            <a:r>
              <a:rPr lang="en-US" sz="2000" dirty="0" smtClean="0">
                <a:latin typeface="Lucida Sans Unicode" pitchFamily="34" charset="0"/>
                <a:cs typeface="Lucida Sans Unicode" pitchFamily="34" charset="0"/>
              </a:rPr>
              <a:t>dishonorable act performed by any one of them</a:t>
            </a:r>
          </a:p>
          <a:p>
            <a:r>
              <a:rPr lang="en-US" sz="2000" dirty="0" smtClean="0">
                <a:latin typeface="Lucida Sans Unicode" pitchFamily="34" charset="0"/>
                <a:cs typeface="Lucida Sans Unicode" pitchFamily="34" charset="0"/>
              </a:rPr>
              <a:t>Islam unifies humanity on the basis of equality; there are no bounds of race, country, or wealth</a:t>
            </a:r>
          </a:p>
          <a:p>
            <a:r>
              <a:rPr lang="en-US" sz="2000" dirty="0" smtClean="0">
                <a:latin typeface="Lucida Sans Unicode" pitchFamily="34" charset="0"/>
                <a:cs typeface="Lucida Sans Unicode" pitchFamily="34" charset="0"/>
              </a:rPr>
              <a:t>Generous hospitality is a matter of honor and a sacred duty</a:t>
            </a:r>
          </a:p>
          <a:p>
            <a:r>
              <a:rPr lang="en-US" sz="2000" dirty="0" smtClean="0">
                <a:latin typeface="Lucida Sans Unicode" pitchFamily="34" charset="0"/>
                <a:cs typeface="Lucida Sans Unicode" pitchFamily="34" charset="0"/>
              </a:rPr>
              <a:t>A man is usually considered to be a descendant only of his father and his paternal grandfather; a man’s honor resides in the number of sons he sires; decisions are made by the family patriarch, not by the individual</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503238"/>
          </a:xfrm>
        </p:spPr>
        <p:txBody>
          <a:bodyPr>
            <a:noAutofit/>
          </a:bodyPr>
          <a:lstStyle/>
          <a:p>
            <a:r>
              <a:rPr lang="en-US" sz="3600" b="1" dirty="0" smtClean="0">
                <a:latin typeface="Lucida Sans Unicode" pitchFamily="34" charset="0"/>
                <a:cs typeface="Lucida Sans Unicode" pitchFamily="34" charset="0"/>
              </a:rPr>
              <a:t>Role of Women</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447800"/>
            <a:ext cx="8991600" cy="5410200"/>
          </a:xfrm>
        </p:spPr>
        <p:txBody>
          <a:bodyPr>
            <a:noAutofit/>
          </a:bodyPr>
          <a:lstStyle/>
          <a:p>
            <a:pPr>
              <a:spcBef>
                <a:spcPts val="0"/>
              </a:spcBef>
            </a:pPr>
            <a:r>
              <a:rPr lang="en-US" sz="2200" dirty="0" smtClean="0">
                <a:latin typeface="Lucida Sans Unicode" pitchFamily="34" charset="0"/>
                <a:cs typeface="Lucida Sans Unicode" pitchFamily="34" charset="0"/>
              </a:rPr>
              <a:t>Most Muslims would say that women in Arab cultures are equal to men (Muhammad granted women rights)</a:t>
            </a:r>
          </a:p>
          <a:p>
            <a:pPr>
              <a:spcBef>
                <a:spcPts val="0"/>
              </a:spcBef>
              <a:buNone/>
            </a:pPr>
            <a:endParaRPr lang="en-US" sz="1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The rights and responsibilities of women are equal to those of men but not identical with them:</a:t>
            </a:r>
          </a:p>
          <a:p>
            <a:pPr lvl="1">
              <a:spcBef>
                <a:spcPts val="0"/>
              </a:spcBef>
            </a:pPr>
            <a:r>
              <a:rPr lang="en-US" sz="2000" dirty="0" smtClean="0">
                <a:latin typeface="Lucida Sans Unicode" pitchFamily="34" charset="0"/>
                <a:cs typeface="Lucida Sans Unicode" pitchFamily="34" charset="0"/>
              </a:rPr>
              <a:t>It is said that women are deprived in some ways but are compensated in other ways</a:t>
            </a:r>
          </a:p>
          <a:p>
            <a:pPr lvl="1">
              <a:spcBef>
                <a:spcPts val="0"/>
              </a:spcBef>
            </a:pPr>
            <a:r>
              <a:rPr lang="en-US" sz="2000" dirty="0" smtClean="0">
                <a:latin typeface="Lucida Sans Unicode" pitchFamily="34" charset="0"/>
                <a:cs typeface="Lucida Sans Unicode" pitchFamily="34" charset="0"/>
              </a:rPr>
              <a:t>Arab women are equal as independent human beings, equal in the pursuit of knowledge and in the freedom of expression</a:t>
            </a:r>
          </a:p>
          <a:p>
            <a:pPr lvl="1">
              <a:spcBef>
                <a:spcPts val="0"/>
              </a:spcBef>
            </a:pPr>
            <a:r>
              <a:rPr lang="en-US" sz="2000" dirty="0" smtClean="0">
                <a:latin typeface="Lucida Sans Unicode" pitchFamily="34" charset="0"/>
                <a:cs typeface="Lucida Sans Unicode" pitchFamily="34" charset="0"/>
              </a:rPr>
              <a:t>An Arab woman who is wife and mother is entitled to total maintenance by her husband; she may work, own property</a:t>
            </a:r>
          </a:p>
          <a:p>
            <a:pPr lvl="1">
              <a:spcBef>
                <a:spcPts val="0"/>
              </a:spcBef>
              <a:buNone/>
            </a:pPr>
            <a:endParaRPr lang="en-US" sz="1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In Saudi Arabia, society is structured to keep women within strictly defined limits to protect chastity</a:t>
            </a:r>
          </a:p>
          <a:p>
            <a:pPr lvl="1">
              <a:spcBef>
                <a:spcPts val="0"/>
              </a:spcBef>
            </a:pPr>
            <a:r>
              <a:rPr lang="en-US" sz="2000" dirty="0" smtClean="0">
                <a:latin typeface="Lucida Sans Unicode" pitchFamily="34" charset="0"/>
                <a:cs typeface="Lucida Sans Unicode" pitchFamily="34" charset="0"/>
              </a:rPr>
              <a:t>public facilities are segregated by sex</a:t>
            </a:r>
          </a:p>
          <a:p>
            <a:pPr lvl="1">
              <a:spcBef>
                <a:spcPts val="0"/>
              </a:spcBef>
            </a:pPr>
            <a:r>
              <a:rPr lang="en-US" sz="2000" dirty="0" smtClean="0">
                <a:latin typeface="Lucida Sans Unicode" pitchFamily="34" charset="0"/>
                <a:cs typeface="Lucida Sans Unicode" pitchFamily="34" charset="0"/>
              </a:rPr>
              <a:t>a traditional Saudi woman does not go out alone, speaks to no man other than her husband or blood kin, wears the veil</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20762"/>
            <a:ext cx="9144000" cy="808038"/>
          </a:xfrm>
        </p:spPr>
        <p:txBody>
          <a:bodyPr>
            <a:noAutofit/>
          </a:bodyPr>
          <a:lstStyle/>
          <a:p>
            <a:r>
              <a:rPr lang="en-US" sz="3600" b="1" dirty="0" smtClean="0">
                <a:latin typeface="Lucida Sans Unicode" pitchFamily="34" charset="0"/>
                <a:cs typeface="Lucida Sans Unicode" pitchFamily="34" charset="0"/>
              </a:rPr>
              <a:t>Communication Barriers:</a:t>
            </a:r>
            <a:br>
              <a:rPr lang="en-US" sz="3600" b="1" dirty="0" smtClean="0">
                <a:latin typeface="Lucida Sans Unicode" pitchFamily="34" charset="0"/>
                <a:cs typeface="Lucida Sans Unicode" pitchFamily="34" charset="0"/>
              </a:rPr>
            </a:br>
            <a:r>
              <a:rPr lang="en-US" sz="3200" b="1" dirty="0" smtClean="0">
                <a:latin typeface="Lucida Sans Unicode" pitchFamily="34" charset="0"/>
                <a:cs typeface="Lucida Sans Unicode" pitchFamily="34" charset="0"/>
              </a:rPr>
              <a:t>Political Unrest and Terrorism</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981200"/>
            <a:ext cx="8991600" cy="4876800"/>
          </a:xfrm>
        </p:spPr>
        <p:txBody>
          <a:bodyPr>
            <a:normAutofit fontScale="92500" lnSpcReduction="20000"/>
          </a:bodyPr>
          <a:lstStyle/>
          <a:p>
            <a:pPr>
              <a:spcBef>
                <a:spcPts val="1200"/>
              </a:spcBef>
            </a:pPr>
            <a:r>
              <a:rPr lang="en-US" sz="2200" dirty="0" smtClean="0">
                <a:latin typeface="Lucida Sans Unicode" pitchFamily="34" charset="0"/>
                <a:cs typeface="Lucida Sans Unicode" pitchFamily="34" charset="0"/>
              </a:rPr>
              <a:t>The Pew Global Attitudes Project (2008): favorable attitude towards Saudi Arabia across Muslim countries, least favorable attitude towards Saudi Arabia in the U.S.</a:t>
            </a:r>
          </a:p>
          <a:p>
            <a:pPr>
              <a:spcBef>
                <a:spcPts val="1200"/>
              </a:spcBef>
            </a:pPr>
            <a:r>
              <a:rPr lang="en-US" sz="2200" dirty="0" smtClean="0">
                <a:latin typeface="Lucida Sans Unicode" pitchFamily="34" charset="0"/>
                <a:cs typeface="Lucida Sans Unicode" pitchFamily="34" charset="0"/>
              </a:rPr>
              <a:t>Several barriers unique to the U.S. and Arab countries impede effective intercultural communication, including the continuing political unrest in the region</a:t>
            </a:r>
          </a:p>
          <a:p>
            <a:pPr>
              <a:spcBef>
                <a:spcPts val="1200"/>
              </a:spcBef>
            </a:pPr>
            <a:r>
              <a:rPr lang="en-US" sz="2200" dirty="0" smtClean="0">
                <a:latin typeface="Lucida Sans Unicode" pitchFamily="34" charset="0"/>
                <a:cs typeface="Lucida Sans Unicode" pitchFamily="34" charset="0"/>
              </a:rPr>
              <a:t>Islam emphasizes community over individual rights, and because the Qur’an provides rules for governing society, the line between religion and politics is blurred</a:t>
            </a:r>
          </a:p>
          <a:p>
            <a:pPr>
              <a:spcBef>
                <a:spcPts val="1200"/>
              </a:spcBef>
            </a:pPr>
            <a:r>
              <a:rPr lang="en-US" sz="2200" dirty="0" smtClean="0">
                <a:latin typeface="Lucida Sans Unicode" pitchFamily="34" charset="0"/>
                <a:cs typeface="Lucida Sans Unicode" pitchFamily="34" charset="0"/>
              </a:rPr>
              <a:t>Three Arab states—Iraq, Libya, and Sudan—have at times been labeled “outlaw” states by the United States and other countries;  15 of the 19 suspected hijackers in the September 11, 2001, attacks on the World Trade Center and the Pentagon were Saudis</a:t>
            </a:r>
          </a:p>
          <a:p>
            <a:pPr>
              <a:spcBef>
                <a:spcPts val="1200"/>
              </a:spcBef>
            </a:pPr>
            <a:r>
              <a:rPr lang="en-US" sz="2200" dirty="0" smtClean="0">
                <a:latin typeface="Lucida Sans Unicode" pitchFamily="34" charset="0"/>
                <a:cs typeface="Lucida Sans Unicode" pitchFamily="34" charset="0"/>
              </a:rPr>
              <a:t>Before and after the 1991 Persian Gulf war and the 2003 Iraq war, a major issue between the United States and the Arab world was Israel; the effect of the 2003 Iraq war is yet to be fully known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20762"/>
            <a:ext cx="7924800" cy="960438"/>
          </a:xfrm>
        </p:spPr>
        <p:txBody>
          <a:bodyPr>
            <a:noAutofit/>
          </a:bodyPr>
          <a:lstStyle/>
          <a:p>
            <a:r>
              <a:rPr lang="en-US" sz="3600" b="1" dirty="0" smtClean="0">
                <a:latin typeface="Lucida Sans Unicode" pitchFamily="34" charset="0"/>
                <a:cs typeface="Lucida Sans Unicode" pitchFamily="34" charset="0"/>
              </a:rPr>
              <a:t>Political Unrest </a:t>
            </a:r>
            <a:br>
              <a:rPr lang="en-US" sz="3600" b="1" dirty="0" smtClean="0">
                <a:latin typeface="Lucida Sans Unicode" pitchFamily="34" charset="0"/>
                <a:cs typeface="Lucida Sans Unicode" pitchFamily="34" charset="0"/>
              </a:rPr>
            </a:br>
            <a:r>
              <a:rPr lang="en-US" sz="3600" b="1" dirty="0" smtClean="0">
                <a:latin typeface="Lucida Sans Unicode" pitchFamily="34" charset="0"/>
                <a:cs typeface="Lucida Sans Unicode" pitchFamily="34" charset="0"/>
              </a:rPr>
              <a:t>and Social Media</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2209800"/>
            <a:ext cx="8991600" cy="4724400"/>
          </a:xfrm>
        </p:spPr>
        <p:txBody>
          <a:bodyPr>
            <a:normAutofit/>
          </a:bodyPr>
          <a:lstStyle/>
          <a:p>
            <a:r>
              <a:rPr lang="en-US" sz="2200" b="1" dirty="0" smtClean="0">
                <a:latin typeface="Lucida Sans Unicode" pitchFamily="34" charset="0"/>
                <a:cs typeface="Lucida Sans Unicode" pitchFamily="34" charset="0"/>
              </a:rPr>
              <a:t>Arab Spring: </a:t>
            </a:r>
            <a:r>
              <a:rPr lang="en-US" sz="2200" dirty="0" smtClean="0">
                <a:latin typeface="Lucida Sans Unicode" pitchFamily="34" charset="0"/>
                <a:cs typeface="Lucida Sans Unicode" pitchFamily="34" charset="0"/>
              </a:rPr>
              <a:t>political unrest in the Arab states, from 2010 on</a:t>
            </a:r>
          </a:p>
          <a:p>
            <a:pPr lvl="1">
              <a:spcBef>
                <a:spcPts val="0"/>
              </a:spcBef>
            </a:pPr>
            <a:r>
              <a:rPr lang="en-US" sz="2000" dirty="0" smtClean="0">
                <a:latin typeface="Lucida Sans Unicode" pitchFamily="34" charset="0"/>
                <a:cs typeface="Lucida Sans Unicode" pitchFamily="34" charset="0"/>
              </a:rPr>
              <a:t>Governments fell in Egypt, Libya, Tunisia, Yemen</a:t>
            </a:r>
          </a:p>
          <a:p>
            <a:pPr lvl="1">
              <a:spcBef>
                <a:spcPts val="0"/>
              </a:spcBef>
            </a:pPr>
            <a:r>
              <a:rPr lang="en-US" sz="2000" dirty="0" smtClean="0">
                <a:latin typeface="Lucida Sans Unicode" pitchFamily="34" charset="0"/>
                <a:cs typeface="Lucida Sans Unicode" pitchFamily="34" charset="0"/>
              </a:rPr>
              <a:t>Major protests occurred in Algeria, Bahrain, Iraq, Jordan, Kuwait, Morocco, Sudan, Syria</a:t>
            </a:r>
          </a:p>
          <a:p>
            <a:pPr lvl="1">
              <a:spcBef>
                <a:spcPts val="0"/>
              </a:spcBef>
            </a:pPr>
            <a:r>
              <a:rPr lang="en-US" sz="2000" dirty="0" smtClean="0">
                <a:latin typeface="Lucida Sans Unicode" pitchFamily="34" charset="0"/>
                <a:cs typeface="Lucida Sans Unicode" pitchFamily="34" charset="0"/>
              </a:rPr>
              <a:t>Disruptions also occurred in other Arab states</a:t>
            </a:r>
          </a:p>
          <a:p>
            <a:pPr lvl="1">
              <a:spcBef>
                <a:spcPts val="0"/>
              </a:spcBef>
            </a:pPr>
            <a:r>
              <a:rPr lang="en-US" sz="2000" dirty="0" smtClean="0">
                <a:latin typeface="Lucida Sans Unicode" pitchFamily="34" charset="0"/>
                <a:cs typeface="Lucida Sans Unicode" pitchFamily="34" charset="0"/>
              </a:rPr>
              <a:t>In Saudi Arabia, the government banned all protests and announced a 15% pay raise for state employees</a:t>
            </a:r>
          </a:p>
          <a:p>
            <a:pPr lvl="1">
              <a:spcBef>
                <a:spcPts val="0"/>
              </a:spcBef>
              <a:buNone/>
            </a:pPr>
            <a:endParaRPr lang="en-US" sz="1200" dirty="0" smtClean="0">
              <a:latin typeface="Lucida Sans Unicode" pitchFamily="34" charset="0"/>
              <a:cs typeface="Lucida Sans Unicode" pitchFamily="34" charset="0"/>
            </a:endParaRPr>
          </a:p>
          <a:p>
            <a:r>
              <a:rPr lang="en-US" sz="2200" b="1" dirty="0" smtClean="0">
                <a:latin typeface="Lucida Sans Unicode" pitchFamily="34" charset="0"/>
                <a:cs typeface="Lucida Sans Unicode" pitchFamily="34" charset="0"/>
              </a:rPr>
              <a:t>Social media </a:t>
            </a:r>
            <a:r>
              <a:rPr lang="en-US" sz="2200" dirty="0" smtClean="0">
                <a:latin typeface="Lucida Sans Unicode" pitchFamily="34" charset="0"/>
                <a:cs typeface="Lucida Sans Unicode" pitchFamily="34" charset="0"/>
              </a:rPr>
              <a:t>had a major role in the Arab Spring uprisings in supporting collective action (instigator, facilitator)</a:t>
            </a:r>
          </a:p>
          <a:p>
            <a:pPr lvl="1">
              <a:spcBef>
                <a:spcPts val="0"/>
              </a:spcBef>
            </a:pPr>
            <a:r>
              <a:rPr lang="en-US" sz="2000" dirty="0" smtClean="0"/>
              <a:t>Young people’s use of Western-based social media connected protesters within their countries and served for spreading their messages internationally</a:t>
            </a:r>
          </a:p>
          <a:p>
            <a:pPr lvl="1">
              <a:spcBef>
                <a:spcPts val="0"/>
              </a:spcBef>
            </a:pPr>
            <a:r>
              <a:rPr lang="en-US" sz="2000" dirty="0" smtClean="0"/>
              <a:t>The Egyptian government forced various Internet companies to turn off their services at short notice, limiting the effectiveness of social media</a:t>
            </a:r>
            <a:endParaRPr lang="en-US" sz="20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12290" name="Picture 2" descr="Egypt protest Royalty Free Stock Photo"/>
          <p:cNvPicPr>
            <a:picLocks noChangeAspect="1" noChangeArrowheads="1"/>
          </p:cNvPicPr>
          <p:nvPr/>
        </p:nvPicPr>
        <p:blipFill>
          <a:blip r:embed="rId2" cstate="print"/>
          <a:srcRect/>
          <a:stretch>
            <a:fillRect/>
          </a:stretch>
        </p:blipFill>
        <p:spPr bwMode="auto">
          <a:xfrm>
            <a:off x="6705600" y="838200"/>
            <a:ext cx="2010834" cy="1333501"/>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20762"/>
            <a:ext cx="9144000" cy="960438"/>
          </a:xfrm>
        </p:spPr>
        <p:txBody>
          <a:bodyPr>
            <a:noAutofit/>
          </a:bodyPr>
          <a:lstStyle/>
          <a:p>
            <a:r>
              <a:rPr lang="en-US" sz="3600" b="1" dirty="0" smtClean="0">
                <a:latin typeface="Lucida Sans Unicode" pitchFamily="34" charset="0"/>
                <a:cs typeface="Lucida Sans Unicode" pitchFamily="34" charset="0"/>
              </a:rPr>
              <a:t>Communication Barriers:</a:t>
            </a:r>
            <a:br>
              <a:rPr lang="en-US" sz="3600" b="1" dirty="0" smtClean="0">
                <a:latin typeface="Lucida Sans Unicode" pitchFamily="34" charset="0"/>
                <a:cs typeface="Lucida Sans Unicode" pitchFamily="34" charset="0"/>
              </a:rPr>
            </a:br>
            <a:r>
              <a:rPr lang="en-US" sz="3200" b="1" dirty="0" smtClean="0">
                <a:latin typeface="Lucida Sans Unicode" pitchFamily="34" charset="0"/>
                <a:cs typeface="Lucida Sans Unicode" pitchFamily="34" charset="0"/>
              </a:rPr>
              <a:t>Westernization Versus Cultural Norms</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2133600"/>
            <a:ext cx="8991600" cy="4724400"/>
          </a:xfrm>
        </p:spPr>
        <p:txBody>
          <a:bodyPr>
            <a:normAutofit lnSpcReduction="10000"/>
          </a:bodyPr>
          <a:lstStyle/>
          <a:p>
            <a:pPr>
              <a:lnSpc>
                <a:spcPct val="80000"/>
              </a:lnSpc>
              <a:spcBef>
                <a:spcPts val="1200"/>
              </a:spcBef>
            </a:pPr>
            <a:r>
              <a:rPr lang="en-US" sz="2200" dirty="0" smtClean="0">
                <a:latin typeface="Lucida Sans Unicode" pitchFamily="34" charset="0"/>
                <a:cs typeface="Lucida Sans Unicode" pitchFamily="34" charset="0"/>
              </a:rPr>
              <a:t>The conflict that Westernization provides in Saudi Arabia is a lingering problem and also poses a barrier to intercultural communication</a:t>
            </a:r>
          </a:p>
          <a:p>
            <a:pPr>
              <a:lnSpc>
                <a:spcPct val="80000"/>
              </a:lnSpc>
              <a:spcBef>
                <a:spcPts val="1200"/>
              </a:spcBef>
            </a:pPr>
            <a:r>
              <a:rPr lang="en-US" sz="2200" dirty="0" smtClean="0">
                <a:latin typeface="Lucida Sans Unicode" pitchFamily="34" charset="0"/>
                <a:cs typeface="Lucida Sans Unicode" pitchFamily="34" charset="0"/>
              </a:rPr>
              <a:t>Petrodollars brought a modern infrastructure to Saudi Arabia; to operate it, the country relies on foreign workers</a:t>
            </a:r>
          </a:p>
          <a:p>
            <a:pPr>
              <a:lnSpc>
                <a:spcPct val="80000"/>
              </a:lnSpc>
              <a:spcBef>
                <a:spcPts val="1200"/>
              </a:spcBef>
            </a:pPr>
            <a:r>
              <a:rPr lang="en-US" sz="2200" dirty="0" smtClean="0">
                <a:latin typeface="Lucida Sans Unicode" pitchFamily="34" charset="0"/>
                <a:cs typeface="Lucida Sans Unicode" pitchFamily="34" charset="0"/>
              </a:rPr>
              <a:t>One-third of the residents and half of the workforce are foreigners with diverse religious and cultural backgrounds</a:t>
            </a:r>
          </a:p>
          <a:p>
            <a:pPr>
              <a:lnSpc>
                <a:spcPct val="80000"/>
              </a:lnSpc>
              <a:spcBef>
                <a:spcPts val="1200"/>
              </a:spcBef>
            </a:pPr>
            <a:r>
              <a:rPr lang="en-US" sz="2200" dirty="0" smtClean="0">
                <a:latin typeface="Lucida Sans Unicode" pitchFamily="34" charset="0"/>
                <a:cs typeface="Lucida Sans Unicode" pitchFamily="34" charset="0"/>
              </a:rPr>
              <a:t>Westernization and the presence of the foreign workforce have put a strain on family life, caused women to question women’s roles, and put corrupting pressures on the devout</a:t>
            </a:r>
          </a:p>
          <a:p>
            <a:pPr>
              <a:lnSpc>
                <a:spcPct val="80000"/>
              </a:lnSpc>
              <a:spcBef>
                <a:spcPts val="1200"/>
              </a:spcBef>
            </a:pPr>
            <a:r>
              <a:rPr lang="en-US" sz="2200" dirty="0" smtClean="0">
                <a:latin typeface="Lucida Sans Unicode" pitchFamily="34" charset="0"/>
                <a:cs typeface="Lucida Sans Unicode" pitchFamily="34" charset="0"/>
              </a:rPr>
              <a:t>In the face of Westernization, Saudi Arabia remains largely committed to traditional values</a:t>
            </a:r>
          </a:p>
          <a:p>
            <a:pPr>
              <a:spcBef>
                <a:spcPts val="1200"/>
              </a:spcBef>
            </a:pPr>
            <a:r>
              <a:rPr lang="en-US" sz="2200" dirty="0" smtClean="0">
                <a:latin typeface="Lucida Sans Unicode" pitchFamily="34" charset="0"/>
                <a:cs typeface="Lucida Sans Unicode" pitchFamily="34" charset="0"/>
              </a:rPr>
              <a:t>In 2009, King Abdullah University of Science and Technology (KAUST) opened for coed classes with Western professors and a curriculum in English</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020762"/>
            <a:ext cx="8458200" cy="808038"/>
          </a:xfrm>
        </p:spPr>
        <p:txBody>
          <a:bodyPr>
            <a:noAutofit/>
          </a:bodyPr>
          <a:lstStyle/>
          <a:p>
            <a:r>
              <a:rPr lang="en-US" sz="3600" b="1" dirty="0">
                <a:latin typeface="Lucida Sans Unicode" pitchFamily="34" charset="0"/>
                <a:cs typeface="Lucida Sans Unicode" pitchFamily="34" charset="0"/>
              </a:rPr>
              <a:t>What will you learn</a:t>
            </a:r>
            <a:r>
              <a:rPr lang="en-US" sz="3600" b="1" dirty="0" smtClean="0">
                <a:latin typeface="Lucida Sans Unicode" pitchFamily="34" charset="0"/>
                <a:cs typeface="Lucida Sans Unicode" pitchFamily="34" charset="0"/>
              </a:rPr>
              <a:t>?</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304800" y="2057400"/>
            <a:ext cx="8686800" cy="4800600"/>
          </a:xfrm>
        </p:spPr>
        <p:txBody>
          <a:bodyPr>
            <a:normAutofit/>
          </a:bodyPr>
          <a:lstStyle/>
          <a:p>
            <a:pPr lvl="0">
              <a:lnSpc>
                <a:spcPct val="80000"/>
              </a:lnSpc>
              <a:spcBef>
                <a:spcPts val="600"/>
              </a:spcBef>
            </a:pPr>
            <a:r>
              <a:rPr lang="en-US" sz="2400" dirty="0" smtClean="0">
                <a:latin typeface="Lucida Sans Unicode" pitchFamily="34" charset="0"/>
                <a:cs typeface="Lucida Sans Unicode" pitchFamily="34" charset="0"/>
              </a:rPr>
              <a:t>How do religion and language define the Arab culture?</a:t>
            </a:r>
          </a:p>
          <a:p>
            <a:pPr>
              <a:lnSpc>
                <a:spcPct val="80000"/>
              </a:lnSpc>
              <a:spcBef>
                <a:spcPts val="600"/>
              </a:spcBef>
            </a:pPr>
            <a:endParaRPr lang="en-US" sz="2400" dirty="0" smtClean="0">
              <a:latin typeface="Lucida Sans Unicode" pitchFamily="34" charset="0"/>
              <a:cs typeface="Lucida Sans Unicode" pitchFamily="34" charset="0"/>
            </a:endParaRPr>
          </a:p>
          <a:p>
            <a:pPr>
              <a:lnSpc>
                <a:spcPct val="80000"/>
              </a:lnSpc>
              <a:spcBef>
                <a:spcPts val="600"/>
              </a:spcBef>
            </a:pPr>
            <a:r>
              <a:rPr lang="en-US" sz="2400" dirty="0" smtClean="0">
                <a:latin typeface="Lucida Sans Unicode" pitchFamily="34" charset="0"/>
                <a:cs typeface="Lucida Sans Unicode" pitchFamily="34" charset="0"/>
              </a:rPr>
              <a:t>How does Saudi Arabia exemplify the culture of the Arab states?</a:t>
            </a:r>
          </a:p>
          <a:p>
            <a:pPr lvl="0">
              <a:lnSpc>
                <a:spcPct val="80000"/>
              </a:lnSpc>
              <a:spcBef>
                <a:spcPts val="600"/>
              </a:spcBef>
              <a:buNone/>
            </a:pPr>
            <a:endParaRPr lang="en-US" sz="2400" dirty="0" smtClean="0">
              <a:latin typeface="Lucida Sans Unicode" pitchFamily="34" charset="0"/>
              <a:cs typeface="Lucida Sans Unicode" pitchFamily="34" charset="0"/>
            </a:endParaRPr>
          </a:p>
          <a:p>
            <a:pPr>
              <a:lnSpc>
                <a:spcPct val="80000"/>
              </a:lnSpc>
              <a:spcBef>
                <a:spcPts val="600"/>
              </a:spcBef>
            </a:pPr>
            <a:r>
              <a:rPr lang="en-US" sz="2400" dirty="0" smtClean="0">
                <a:latin typeface="Lucida Sans Unicode" pitchFamily="34" charset="0"/>
                <a:cs typeface="Lucida Sans Unicode" pitchFamily="34" charset="0"/>
              </a:rPr>
              <a:t>What are the dominant cultural patterns in the Arab culture, in terms of relationships with nature, activities, time, human nature, and fellow beings?</a:t>
            </a:r>
          </a:p>
          <a:p>
            <a:pPr>
              <a:lnSpc>
                <a:spcPct val="80000"/>
              </a:lnSpc>
              <a:spcBef>
                <a:spcPts val="600"/>
              </a:spcBef>
              <a:buNone/>
            </a:pPr>
            <a:endParaRPr lang="en-US" sz="2400" dirty="0" smtClean="0">
              <a:latin typeface="Lucida Sans Unicode" pitchFamily="34" charset="0"/>
              <a:cs typeface="Lucida Sans Unicode" pitchFamily="34" charset="0"/>
            </a:endParaRPr>
          </a:p>
          <a:p>
            <a:pPr>
              <a:lnSpc>
                <a:spcPct val="80000"/>
              </a:lnSpc>
              <a:spcBef>
                <a:spcPts val="600"/>
              </a:spcBef>
            </a:pPr>
            <a:r>
              <a:rPr lang="en-US" sz="2400" dirty="0" smtClean="0">
                <a:latin typeface="Lucida Sans Unicode" pitchFamily="34" charset="0"/>
                <a:cs typeface="Lucida Sans Unicode" pitchFamily="34" charset="0"/>
              </a:rPr>
              <a:t>What are some communication barriers among the Arab states and the United States?</a:t>
            </a:r>
          </a:p>
        </p:txBody>
      </p:sp>
      <p:sp>
        <p:nvSpPr>
          <p:cNvPr id="4"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20762"/>
            <a:ext cx="9144000" cy="960438"/>
          </a:xfrm>
        </p:spPr>
        <p:txBody>
          <a:bodyPr>
            <a:noAutofit/>
          </a:bodyPr>
          <a:lstStyle/>
          <a:p>
            <a:r>
              <a:rPr lang="en-US" sz="3600" b="1" dirty="0" smtClean="0">
                <a:latin typeface="Lucida Sans Unicode" pitchFamily="34" charset="0"/>
                <a:cs typeface="Lucida Sans Unicode" pitchFamily="34" charset="0"/>
              </a:rPr>
              <a:t>Communication Barriers:</a:t>
            </a:r>
            <a:br>
              <a:rPr lang="en-US" sz="3600" b="1" dirty="0" smtClean="0">
                <a:latin typeface="Lucida Sans Unicode" pitchFamily="34" charset="0"/>
                <a:cs typeface="Lucida Sans Unicode" pitchFamily="34" charset="0"/>
              </a:rPr>
            </a:br>
            <a:r>
              <a:rPr lang="en-US" sz="3200" b="1" dirty="0" smtClean="0">
                <a:latin typeface="Lucida Sans Unicode" pitchFamily="34" charset="0"/>
                <a:cs typeface="Lucida Sans Unicode" pitchFamily="34" charset="0"/>
              </a:rPr>
              <a:t>Stereotypes</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2057400"/>
            <a:ext cx="8991600" cy="4800600"/>
          </a:xfrm>
        </p:spPr>
        <p:txBody>
          <a:bodyPr>
            <a:normAutofit/>
          </a:bodyPr>
          <a:lstStyle/>
          <a:p>
            <a:pPr>
              <a:lnSpc>
                <a:spcPct val="80000"/>
              </a:lnSpc>
            </a:pPr>
            <a:r>
              <a:rPr lang="en-US" sz="2200" dirty="0" smtClean="0">
                <a:latin typeface="Lucida Sans Unicode" pitchFamily="34" charset="0"/>
                <a:cs typeface="Lucida Sans Unicode" pitchFamily="34" charset="0"/>
              </a:rPr>
              <a:t>The major barrier to intercultural communication between U.S. and Arab peoples appears to be the stereotypes each holds of the other</a:t>
            </a:r>
          </a:p>
          <a:p>
            <a:pPr>
              <a:lnSpc>
                <a:spcPct val="80000"/>
              </a:lnSpc>
              <a:buNone/>
            </a:pPr>
            <a:endParaRPr lang="en-US" sz="2200" dirty="0" smtClean="0">
              <a:latin typeface="Lucida Sans Unicode" pitchFamily="34" charset="0"/>
              <a:cs typeface="Lucida Sans Unicode" pitchFamily="34" charset="0"/>
            </a:endParaRPr>
          </a:p>
          <a:p>
            <a:pPr>
              <a:lnSpc>
                <a:spcPct val="80000"/>
              </a:lnSpc>
            </a:pPr>
            <a:r>
              <a:rPr lang="en-US" sz="2200" dirty="0" err="1" smtClean="0">
                <a:latin typeface="Lucida Sans Unicode" pitchFamily="34" charset="0"/>
                <a:cs typeface="Lucida Sans Unicode" pitchFamily="34" charset="0"/>
              </a:rPr>
              <a:t>Shaheen</a:t>
            </a:r>
            <a:r>
              <a:rPr lang="en-US" sz="2200" dirty="0" smtClean="0">
                <a:latin typeface="Lucida Sans Unicode" pitchFamily="34" charset="0"/>
                <a:cs typeface="Lucida Sans Unicode" pitchFamily="34" charset="0"/>
              </a:rPr>
              <a:t> (2001): U.S. media have vilified                                           Arab Muslims in the aftermath of the                                     September 11 attacks</a:t>
            </a:r>
          </a:p>
          <a:p>
            <a:pPr>
              <a:lnSpc>
                <a:spcPct val="80000"/>
              </a:lnSpc>
              <a:buNone/>
            </a:pPr>
            <a:endParaRPr lang="en-US" sz="2200" dirty="0" smtClean="0">
              <a:latin typeface="Lucida Sans Unicode" pitchFamily="34" charset="0"/>
              <a:cs typeface="Lucida Sans Unicode" pitchFamily="34" charset="0"/>
            </a:endParaRPr>
          </a:p>
          <a:p>
            <a:pPr>
              <a:lnSpc>
                <a:spcPct val="80000"/>
              </a:lnSpc>
            </a:pPr>
            <a:r>
              <a:rPr lang="en-US" sz="2200" dirty="0" smtClean="0">
                <a:latin typeface="Lucida Sans Unicode" pitchFamily="34" charset="0"/>
                <a:cs typeface="Lucida Sans Unicode" pitchFamily="34" charset="0"/>
              </a:rPr>
              <a:t>Arabs tend </a:t>
            </a:r>
            <a:r>
              <a:rPr lang="en-US" sz="2200" smtClean="0">
                <a:latin typeface="Lucida Sans Unicode" pitchFamily="34" charset="0"/>
                <a:cs typeface="Lucida Sans Unicode" pitchFamily="34" charset="0"/>
              </a:rPr>
              <a:t>to stereotype Western                                    </a:t>
            </a:r>
            <a:r>
              <a:rPr lang="en-US" sz="2200" dirty="0" smtClean="0">
                <a:latin typeface="Lucida Sans Unicode" pitchFamily="34" charset="0"/>
                <a:cs typeface="Lucida Sans Unicode" pitchFamily="34" charset="0"/>
              </a:rPr>
              <a:t>women as loose or immoral</a:t>
            </a:r>
          </a:p>
          <a:p>
            <a:pPr>
              <a:lnSpc>
                <a:spcPct val="80000"/>
              </a:lnSpc>
              <a:buNone/>
            </a:pPr>
            <a:endParaRPr lang="en-US" sz="2200" dirty="0" smtClean="0">
              <a:latin typeface="Lucida Sans Unicode" pitchFamily="34" charset="0"/>
              <a:cs typeface="Lucida Sans Unicode" pitchFamily="34" charset="0"/>
            </a:endParaRPr>
          </a:p>
          <a:p>
            <a:pPr>
              <a:lnSpc>
                <a:spcPct val="80000"/>
              </a:lnSpc>
            </a:pPr>
            <a:r>
              <a:rPr lang="en-US" sz="2200" dirty="0" smtClean="0">
                <a:latin typeface="Lucida Sans Unicode" pitchFamily="34" charset="0"/>
                <a:cs typeface="Lucida Sans Unicode" pitchFamily="34" charset="0"/>
              </a:rPr>
              <a:t>To counter Arab-language media in the Middle East, the United States funds Radio </a:t>
            </a:r>
            <a:r>
              <a:rPr lang="en-US" sz="2200" dirty="0" err="1" smtClean="0">
                <a:latin typeface="Lucida Sans Unicode" pitchFamily="34" charset="0"/>
                <a:cs typeface="Lucida Sans Unicode" pitchFamily="34" charset="0"/>
              </a:rPr>
              <a:t>Sawa</a:t>
            </a:r>
            <a:r>
              <a:rPr lang="en-US" sz="2200" dirty="0" smtClean="0">
                <a:latin typeface="Lucida Sans Unicode" pitchFamily="34" charset="0"/>
                <a:cs typeface="Lucida Sans Unicode" pitchFamily="34" charset="0"/>
              </a:rPr>
              <a:t> and television station </a:t>
            </a:r>
            <a:r>
              <a:rPr lang="en-US" sz="2200" dirty="0" err="1" smtClean="0">
                <a:latin typeface="Lucida Sans Unicode" pitchFamily="34" charset="0"/>
                <a:cs typeface="Lucida Sans Unicode" pitchFamily="34" charset="0"/>
              </a:rPr>
              <a:t>Alhurra</a:t>
            </a:r>
            <a:r>
              <a:rPr lang="en-US" sz="2200" dirty="0" smtClean="0">
                <a:latin typeface="Lucida Sans Unicode" pitchFamily="34" charset="0"/>
                <a:cs typeface="Lucida Sans Unicode" pitchFamily="34" charset="0"/>
              </a:rPr>
              <a:t>, with the message that the West and the Arab world are not as estranged as it may appear</a:t>
            </a:r>
          </a:p>
          <a:p>
            <a:pPr>
              <a:lnSpc>
                <a:spcPct val="80000"/>
              </a:lnSpc>
            </a:pPr>
            <a:endParaRPr lang="en-US" sz="24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10242" name="Picture 2" descr="Businessmen reviewing paperwork in meeting Royalty Free Stock Photo"/>
          <p:cNvPicPr>
            <a:picLocks noChangeAspect="1" noChangeArrowheads="1"/>
          </p:cNvPicPr>
          <p:nvPr/>
        </p:nvPicPr>
        <p:blipFill>
          <a:blip r:embed="rId2" cstate="print"/>
          <a:srcRect/>
          <a:stretch>
            <a:fillRect/>
          </a:stretch>
        </p:blipFill>
        <p:spPr bwMode="auto">
          <a:xfrm>
            <a:off x="6096000" y="2999873"/>
            <a:ext cx="3048000" cy="2029327"/>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0" y="838200"/>
            <a:ext cx="9144000" cy="685800"/>
          </a:xfrm>
        </p:spPr>
        <p:txBody>
          <a:bodyPr>
            <a:normAutofit fontScale="90000"/>
          </a:bodyPr>
          <a:lstStyle/>
          <a:p>
            <a:r>
              <a:rPr lang="en-US" sz="4400" dirty="0" smtClean="0">
                <a:latin typeface="Lucida Sans Unicode" pitchFamily="34" charset="0"/>
              </a:rPr>
              <a:t/>
            </a:r>
            <a:br>
              <a:rPr lang="en-US" sz="4400" dirty="0" smtClean="0">
                <a:latin typeface="Lucida Sans Unicode" pitchFamily="34" charset="0"/>
              </a:rPr>
            </a:br>
            <a:r>
              <a:rPr lang="en-US" sz="4000" b="1" dirty="0" smtClean="0">
                <a:latin typeface="Lucida Sans Unicode" pitchFamily="34" charset="0"/>
              </a:rPr>
              <a:t>Let’s Discuss!</a:t>
            </a:r>
            <a:r>
              <a:rPr lang="en-US" sz="4000" dirty="0" smtClean="0">
                <a:latin typeface="Lucida Sans Unicode" pitchFamily="34" charset="0"/>
              </a:rPr>
              <a:t/>
            </a:r>
            <a:br>
              <a:rPr lang="en-US" sz="4000" dirty="0" smtClean="0">
                <a:latin typeface="Lucida Sans Unicode" pitchFamily="34" charset="0"/>
              </a:rPr>
            </a:br>
            <a:endParaRPr lang="en-US" sz="4000" dirty="0"/>
          </a:p>
        </p:txBody>
      </p:sp>
      <p:sp>
        <p:nvSpPr>
          <p:cNvPr id="9" name="Content Placeholder 1"/>
          <p:cNvSpPr>
            <a:spLocks noGrp="1"/>
          </p:cNvSpPr>
          <p:nvPr>
            <p:ph idx="1"/>
          </p:nvPr>
        </p:nvSpPr>
        <p:spPr>
          <a:xfrm>
            <a:off x="152400" y="1600200"/>
            <a:ext cx="8991600" cy="5029200"/>
          </a:xfrm>
        </p:spPr>
        <p:txBody>
          <a:bodyPr>
            <a:noAutofit/>
          </a:bodyPr>
          <a:lstStyle/>
          <a:p>
            <a:pPr>
              <a:lnSpc>
                <a:spcPct val="80000"/>
              </a:lnSpc>
              <a:spcBef>
                <a:spcPts val="600"/>
              </a:spcBef>
            </a:pPr>
            <a:r>
              <a:rPr lang="en-US" sz="2200" dirty="0" smtClean="0">
                <a:latin typeface="Lucida Sans Unicode" pitchFamily="34" charset="0"/>
                <a:cs typeface="Lucida Sans Unicode" pitchFamily="34" charset="0"/>
              </a:rPr>
              <a:t>You work for a food producer who wants to expand to Saudi Arabia. The company has secured a Western/Arab joint venture law firm which has assisted in securing a required local partner. Senior executives from your business are preparing to visit with the local partner in Saudi Arabia. You’ve been asked to brief them on what to expect. </a:t>
            </a:r>
          </a:p>
          <a:p>
            <a:pPr>
              <a:lnSpc>
                <a:spcPct val="80000"/>
              </a:lnSpc>
              <a:spcBef>
                <a:spcPts val="600"/>
              </a:spcBef>
              <a:buNone/>
            </a:pPr>
            <a:endParaRPr lang="en-US" sz="1200" dirty="0" smtClean="0">
              <a:latin typeface="Lucida Sans Unicode" pitchFamily="34" charset="0"/>
              <a:cs typeface="Lucida Sans Unicode" pitchFamily="34" charset="0"/>
            </a:endParaRPr>
          </a:p>
          <a:p>
            <a:pPr>
              <a:lnSpc>
                <a:spcPct val="80000"/>
              </a:lnSpc>
              <a:spcBef>
                <a:spcPts val="600"/>
              </a:spcBef>
            </a:pPr>
            <a:r>
              <a:rPr lang="en-US" sz="2200" dirty="0" smtClean="0">
                <a:latin typeface="Lucida Sans Unicode" pitchFamily="34" charset="0"/>
                <a:cs typeface="Lucida Sans Unicode" pitchFamily="34" charset="0"/>
              </a:rPr>
              <a:t>Here are some of their concerns that you must address:</a:t>
            </a:r>
          </a:p>
          <a:p>
            <a:pPr>
              <a:lnSpc>
                <a:spcPct val="80000"/>
              </a:lnSpc>
              <a:spcBef>
                <a:spcPts val="600"/>
              </a:spcBef>
              <a:buNone/>
            </a:pPr>
            <a:r>
              <a:rPr lang="en-US" sz="2200" dirty="0" smtClean="0">
                <a:latin typeface="Lucida Sans Unicode" pitchFamily="34" charset="0"/>
                <a:cs typeface="Lucida Sans Unicode" pitchFamily="34" charset="0"/>
              </a:rPr>
              <a:t>	</a:t>
            </a:r>
            <a:r>
              <a:rPr lang="en-US" sz="2000" dirty="0" smtClean="0">
                <a:latin typeface="Lucida Sans Unicode" pitchFamily="34" charset="0"/>
                <a:cs typeface="Lucida Sans Unicode" pitchFamily="34" charset="0"/>
              </a:rPr>
              <a:t>1. What is the best time of the year to visit?</a:t>
            </a:r>
          </a:p>
          <a:p>
            <a:pPr>
              <a:lnSpc>
                <a:spcPct val="80000"/>
              </a:lnSpc>
              <a:spcBef>
                <a:spcPts val="600"/>
              </a:spcBef>
              <a:buNone/>
            </a:pPr>
            <a:r>
              <a:rPr lang="en-US" sz="2000" dirty="0" smtClean="0">
                <a:latin typeface="Lucida Sans Unicode" pitchFamily="34" charset="0"/>
                <a:cs typeface="Lucida Sans Unicode" pitchFamily="34" charset="0"/>
              </a:rPr>
              <a:t>	2. What should they wear?</a:t>
            </a:r>
          </a:p>
          <a:p>
            <a:pPr>
              <a:lnSpc>
                <a:spcPct val="80000"/>
              </a:lnSpc>
              <a:spcBef>
                <a:spcPts val="600"/>
              </a:spcBef>
              <a:buNone/>
            </a:pPr>
            <a:r>
              <a:rPr lang="en-US" sz="2000" dirty="0" smtClean="0">
                <a:latin typeface="Lucida Sans Unicode" pitchFamily="34" charset="0"/>
                <a:cs typeface="Lucida Sans Unicode" pitchFamily="34" charset="0"/>
              </a:rPr>
              <a:t>	3. Should they bring gifts?</a:t>
            </a:r>
          </a:p>
          <a:p>
            <a:pPr>
              <a:lnSpc>
                <a:spcPct val="80000"/>
              </a:lnSpc>
              <a:spcBef>
                <a:spcPts val="600"/>
              </a:spcBef>
              <a:buNone/>
            </a:pPr>
            <a:r>
              <a:rPr lang="en-US" sz="2000" dirty="0" smtClean="0">
                <a:latin typeface="Lucida Sans Unicode" pitchFamily="34" charset="0"/>
                <a:cs typeface="Lucida Sans Unicode" pitchFamily="34" charset="0"/>
              </a:rPr>
              <a:t>	4. Will they be asked personal questions about family and religion? How should they answer?</a:t>
            </a:r>
          </a:p>
          <a:p>
            <a:pPr>
              <a:lnSpc>
                <a:spcPct val="80000"/>
              </a:lnSpc>
              <a:spcBef>
                <a:spcPts val="600"/>
              </a:spcBef>
              <a:buNone/>
            </a:pPr>
            <a:r>
              <a:rPr lang="en-US" sz="2000" dirty="0" smtClean="0">
                <a:latin typeface="Lucida Sans Unicode" pitchFamily="34" charset="0"/>
                <a:cs typeface="Lucida Sans Unicode" pitchFamily="34" charset="0"/>
              </a:rPr>
              <a:t>	5. How do Saudis conduct business meetings?</a:t>
            </a:r>
          </a:p>
          <a:p>
            <a:pPr>
              <a:lnSpc>
                <a:spcPct val="80000"/>
              </a:lnSpc>
              <a:spcBef>
                <a:spcPts val="600"/>
              </a:spcBef>
              <a:buNone/>
            </a:pPr>
            <a:r>
              <a:rPr lang="en-US" sz="2000" dirty="0" smtClean="0">
                <a:latin typeface="Lucida Sans Unicode" pitchFamily="34" charset="0"/>
                <a:cs typeface="Lucida Sans Unicode" pitchFamily="34" charset="0"/>
              </a:rPr>
              <a:t>	6. The CFO of your company is a woman. Should she participate in the meetings?</a:t>
            </a: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808038"/>
          </a:xfrm>
        </p:spPr>
        <p:txBody>
          <a:bodyPr>
            <a:noAutofit/>
          </a:bodyPr>
          <a:lstStyle/>
          <a:p>
            <a:r>
              <a:rPr lang="en-US" sz="3600" b="1" dirty="0" smtClean="0">
                <a:latin typeface="Lucida Sans Unicode" pitchFamily="34" charset="0"/>
                <a:cs typeface="Lucida Sans Unicode" pitchFamily="34" charset="0"/>
              </a:rPr>
              <a:t>The Arab States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828800"/>
            <a:ext cx="8991600" cy="5029200"/>
          </a:xfrm>
        </p:spPr>
        <p:txBody>
          <a:bodyPr>
            <a:normAutofit/>
          </a:bodyPr>
          <a:lstStyle/>
          <a:p>
            <a:pPr>
              <a:lnSpc>
                <a:spcPct val="80000"/>
              </a:lnSpc>
              <a:spcBef>
                <a:spcPts val="0"/>
              </a:spcBef>
            </a:pPr>
            <a:r>
              <a:rPr lang="en-US" sz="2400" dirty="0" smtClean="0">
                <a:latin typeface="Lucida Sans Unicode" pitchFamily="34" charset="0"/>
                <a:cs typeface="Lucida Sans Unicode" pitchFamily="34" charset="0"/>
              </a:rPr>
              <a:t>There is much diversity in the Arab world today - 22 countries with a total population of 358 million </a:t>
            </a:r>
          </a:p>
          <a:p>
            <a:pPr>
              <a:lnSpc>
                <a:spcPct val="80000"/>
              </a:lnSpc>
              <a:spcBef>
                <a:spcPts val="0"/>
              </a:spcBef>
              <a:buNone/>
            </a:pPr>
            <a:endParaRPr lang="en-US" sz="2400" dirty="0" smtClean="0">
              <a:latin typeface="Lucida Sans Unicode" pitchFamily="34" charset="0"/>
              <a:cs typeface="Lucida Sans Unicode" pitchFamily="34" charset="0"/>
            </a:endParaRPr>
          </a:p>
          <a:p>
            <a:pPr>
              <a:lnSpc>
                <a:spcPct val="80000"/>
              </a:lnSpc>
              <a:spcBef>
                <a:spcPts val="0"/>
              </a:spcBef>
            </a:pPr>
            <a:r>
              <a:rPr lang="en-US" sz="2400" dirty="0" smtClean="0">
                <a:latin typeface="Lucida Sans Unicode" pitchFamily="34" charset="0"/>
                <a:cs typeface="Lucida Sans Unicode" pitchFamily="34" charset="0"/>
              </a:rPr>
              <a:t>The population per country in 2013 ranged from 752,000 in Comoros to 85 million in Egypt</a:t>
            </a:r>
          </a:p>
          <a:p>
            <a:pPr>
              <a:lnSpc>
                <a:spcPct val="80000"/>
              </a:lnSpc>
              <a:spcBef>
                <a:spcPts val="0"/>
              </a:spcBef>
              <a:buNone/>
            </a:pPr>
            <a:endParaRPr lang="en-US" sz="2400" dirty="0" smtClean="0">
              <a:latin typeface="Lucida Sans Unicode" pitchFamily="34" charset="0"/>
              <a:cs typeface="Lucida Sans Unicode" pitchFamily="34" charset="0"/>
            </a:endParaRPr>
          </a:p>
          <a:p>
            <a:pPr>
              <a:lnSpc>
                <a:spcPct val="80000"/>
              </a:lnSpc>
              <a:spcBef>
                <a:spcPts val="0"/>
              </a:spcBef>
            </a:pPr>
            <a:r>
              <a:rPr lang="en-US" sz="2400" dirty="0" smtClean="0">
                <a:latin typeface="Lucida Sans Unicode" pitchFamily="34" charset="0"/>
                <a:cs typeface="Lucida Sans Unicode" pitchFamily="34" charset="0"/>
              </a:rPr>
              <a:t>Iran is not considered an Arab country because its language is Persian (Farsi) </a:t>
            </a:r>
          </a:p>
          <a:p>
            <a:pPr>
              <a:lnSpc>
                <a:spcPct val="80000"/>
              </a:lnSpc>
              <a:spcBef>
                <a:spcPts val="0"/>
              </a:spcBef>
              <a:buNone/>
            </a:pPr>
            <a:endParaRPr lang="en-US" sz="2400" dirty="0" smtClean="0">
              <a:latin typeface="Lucida Sans Unicode" pitchFamily="34" charset="0"/>
              <a:cs typeface="Lucida Sans Unicode" pitchFamily="34" charset="0"/>
            </a:endParaRPr>
          </a:p>
          <a:p>
            <a:pPr>
              <a:lnSpc>
                <a:spcPct val="80000"/>
              </a:lnSpc>
              <a:spcBef>
                <a:spcPts val="0"/>
              </a:spcBef>
            </a:pPr>
            <a:r>
              <a:rPr lang="en-US" sz="2400" dirty="0" smtClean="0">
                <a:latin typeface="Lucida Sans Unicode" pitchFamily="34" charset="0"/>
                <a:cs typeface="Lucida Sans Unicode" pitchFamily="34" charset="0"/>
              </a:rPr>
              <a:t>Annual per capita gross domestic product (GDP) ranges from $600 in Somalia to more than $103,900 in Qatar </a:t>
            </a:r>
          </a:p>
          <a:p>
            <a:pPr>
              <a:lnSpc>
                <a:spcPct val="80000"/>
              </a:lnSpc>
              <a:spcBef>
                <a:spcPts val="0"/>
              </a:spcBef>
              <a:buNone/>
            </a:pPr>
            <a:endParaRPr lang="en-US" sz="2400" dirty="0" smtClean="0">
              <a:latin typeface="Lucida Sans Unicode" pitchFamily="34" charset="0"/>
              <a:cs typeface="Lucida Sans Unicode" pitchFamily="34" charset="0"/>
            </a:endParaRPr>
          </a:p>
          <a:p>
            <a:pPr>
              <a:lnSpc>
                <a:spcPct val="80000"/>
              </a:lnSpc>
              <a:spcBef>
                <a:spcPts val="0"/>
              </a:spcBef>
            </a:pPr>
            <a:r>
              <a:rPr lang="en-US" sz="2400" dirty="0" smtClean="0">
                <a:latin typeface="Lucida Sans Unicode" pitchFamily="34" charset="0"/>
                <a:cs typeface="Lucida Sans Unicode" pitchFamily="34" charset="0"/>
              </a:rPr>
              <a:t>The Arab world’s history spans more than 5,000 years, yet after 1800 European countries conquered 90% of the Arab world by military force; after World War I European colonial powers began a slow retreat</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655638"/>
          </a:xfrm>
        </p:spPr>
        <p:txBody>
          <a:bodyPr>
            <a:noAutofit/>
          </a:bodyPr>
          <a:lstStyle/>
          <a:p>
            <a:r>
              <a:rPr lang="en-US" sz="3600" b="1" dirty="0" smtClean="0">
                <a:latin typeface="Lucida Sans Unicode" pitchFamily="34" charset="0"/>
                <a:cs typeface="Lucida Sans Unicode" pitchFamily="34" charset="0"/>
              </a:rPr>
              <a:t>The Islamic Faith</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00200"/>
            <a:ext cx="8991600" cy="5029200"/>
          </a:xfrm>
        </p:spPr>
        <p:txBody>
          <a:bodyPr>
            <a:normAutofit/>
          </a:bodyPr>
          <a:lstStyle/>
          <a:p>
            <a:pPr>
              <a:lnSpc>
                <a:spcPct val="80000"/>
              </a:lnSpc>
              <a:spcBef>
                <a:spcPts val="0"/>
              </a:spcBef>
            </a:pPr>
            <a:r>
              <a:rPr lang="en-US" sz="2400" dirty="0" smtClean="0">
                <a:latin typeface="Lucida Sans Unicode" pitchFamily="34" charset="0"/>
                <a:cs typeface="Lucida Sans Unicode" pitchFamily="34" charset="0"/>
              </a:rPr>
              <a:t>Traditionally, Arabs have had three main political and cultural trends: </a:t>
            </a:r>
          </a:p>
          <a:p>
            <a:pPr>
              <a:lnSpc>
                <a:spcPct val="80000"/>
              </a:lnSpc>
              <a:spcBef>
                <a:spcPts val="0"/>
              </a:spcBef>
              <a:buNone/>
            </a:pPr>
            <a:r>
              <a:rPr lang="en-US" sz="2200" dirty="0" smtClean="0">
                <a:latin typeface="Lucida Sans Unicode" pitchFamily="34" charset="0"/>
                <a:cs typeface="Lucida Sans Unicode" pitchFamily="34" charset="0"/>
              </a:rPr>
              <a:t>		nationalism (Egypt, Lebanon)</a:t>
            </a:r>
          </a:p>
          <a:p>
            <a:pPr>
              <a:lnSpc>
                <a:spcPct val="80000"/>
              </a:lnSpc>
              <a:spcBef>
                <a:spcPts val="0"/>
              </a:spcBef>
              <a:buNone/>
            </a:pPr>
            <a:r>
              <a:rPr lang="en-US" sz="2200" dirty="0" smtClean="0">
                <a:latin typeface="Lucida Sans Unicode" pitchFamily="34" charset="0"/>
                <a:cs typeface="Lucida Sans Unicode" pitchFamily="34" charset="0"/>
              </a:rPr>
              <a:t>		pan-Arabism (political alliance/union of all Arab nations)</a:t>
            </a:r>
          </a:p>
          <a:p>
            <a:pPr>
              <a:lnSpc>
                <a:spcPct val="80000"/>
              </a:lnSpc>
              <a:spcBef>
                <a:spcPts val="0"/>
              </a:spcBef>
              <a:buNone/>
            </a:pPr>
            <a:r>
              <a:rPr lang="en-US" sz="2200" dirty="0" smtClean="0">
                <a:latin typeface="Lucida Sans Unicode" pitchFamily="34" charset="0"/>
                <a:cs typeface="Lucida Sans Unicode" pitchFamily="34" charset="0"/>
              </a:rPr>
              <a:t>		Islam</a:t>
            </a:r>
            <a:endParaRPr lang="en-US" sz="2400" dirty="0" smtClean="0">
              <a:latin typeface="Lucida Sans Unicode" pitchFamily="34" charset="0"/>
              <a:cs typeface="Lucida Sans Unicode" pitchFamily="34" charset="0"/>
            </a:endParaRPr>
          </a:p>
          <a:p>
            <a:pPr>
              <a:lnSpc>
                <a:spcPct val="80000"/>
              </a:lnSpc>
              <a:spcBef>
                <a:spcPts val="0"/>
              </a:spcBef>
              <a:buNone/>
            </a:pPr>
            <a:endParaRPr lang="en-US" sz="2400" dirty="0" smtClean="0">
              <a:latin typeface="Lucida Sans Unicode" pitchFamily="34" charset="0"/>
              <a:cs typeface="Lucida Sans Unicode" pitchFamily="34" charset="0"/>
            </a:endParaRPr>
          </a:p>
          <a:p>
            <a:pPr>
              <a:lnSpc>
                <a:spcPct val="80000"/>
              </a:lnSpc>
              <a:spcBef>
                <a:spcPts val="0"/>
              </a:spcBef>
            </a:pPr>
            <a:r>
              <a:rPr lang="en-US" sz="2400" dirty="0" smtClean="0">
                <a:latin typeface="Lucida Sans Unicode" pitchFamily="34" charset="0"/>
                <a:cs typeface="Lucida Sans Unicode" pitchFamily="34" charset="0"/>
              </a:rPr>
              <a:t>In much of the Arab world, people identify themselves as Arab or Muslim</a:t>
            </a:r>
          </a:p>
          <a:p>
            <a:pPr>
              <a:lnSpc>
                <a:spcPct val="80000"/>
              </a:lnSpc>
              <a:spcBef>
                <a:spcPts val="0"/>
              </a:spcBef>
              <a:buNone/>
            </a:pPr>
            <a:endParaRPr lang="en-US" sz="2400" dirty="0" smtClean="0">
              <a:latin typeface="Lucida Sans Unicode" pitchFamily="34" charset="0"/>
              <a:cs typeface="Lucida Sans Unicode" pitchFamily="34" charset="0"/>
            </a:endParaRPr>
          </a:p>
          <a:p>
            <a:pPr>
              <a:lnSpc>
                <a:spcPct val="80000"/>
              </a:lnSpc>
              <a:spcBef>
                <a:spcPts val="0"/>
              </a:spcBef>
            </a:pPr>
            <a:r>
              <a:rPr lang="en-US" sz="2400" dirty="0" smtClean="0">
                <a:latin typeface="Lucida Sans Unicode" pitchFamily="34" charset="0"/>
                <a:cs typeface="Lucida Sans Unicode" pitchFamily="34" charset="0"/>
              </a:rPr>
              <a:t>Arab culture transcends time and space through language and its Islamic faith (1.6 billion followers)</a:t>
            </a:r>
          </a:p>
          <a:p>
            <a:pPr>
              <a:lnSpc>
                <a:spcPct val="80000"/>
              </a:lnSpc>
              <a:spcBef>
                <a:spcPts val="0"/>
              </a:spcBef>
              <a:buNone/>
            </a:pPr>
            <a:endParaRPr lang="en-US" sz="2400" dirty="0" smtClean="0">
              <a:latin typeface="Lucida Sans Unicode" pitchFamily="34" charset="0"/>
              <a:cs typeface="Lucida Sans Unicode" pitchFamily="34" charset="0"/>
            </a:endParaRPr>
          </a:p>
          <a:p>
            <a:pPr>
              <a:lnSpc>
                <a:spcPct val="80000"/>
              </a:lnSpc>
              <a:spcBef>
                <a:spcPts val="0"/>
              </a:spcBef>
            </a:pPr>
            <a:r>
              <a:rPr lang="en-US" sz="2400" dirty="0" smtClean="0">
                <a:latin typeface="Lucida Sans Unicode" pitchFamily="34" charset="0"/>
                <a:cs typeface="Lucida Sans Unicode" pitchFamily="34" charset="0"/>
              </a:rPr>
              <a:t>Arabs were the ethnic group that originally spread Islam, but are now the minority in the religion (today, some 75 countries have large Muslim populations)</a:t>
            </a:r>
          </a:p>
          <a:p>
            <a:pPr>
              <a:lnSpc>
                <a:spcPct val="80000"/>
              </a:lnSpc>
              <a:spcBef>
                <a:spcPts val="0"/>
              </a:spcBef>
              <a:buNone/>
            </a:pPr>
            <a:endParaRPr lang="en-US" sz="2400" dirty="0" smtClean="0">
              <a:latin typeface="Lucida Sans Unicode" pitchFamily="34" charset="0"/>
              <a:cs typeface="Lucida Sans Unicode" pitchFamily="34" charset="0"/>
            </a:endParaRPr>
          </a:p>
          <a:p>
            <a:pPr>
              <a:lnSpc>
                <a:spcPct val="80000"/>
              </a:lnSpc>
              <a:spcBef>
                <a:spcPts val="0"/>
              </a:spcBef>
            </a:pPr>
            <a:r>
              <a:rPr lang="en-US" sz="2400" dirty="0" smtClean="0">
                <a:latin typeface="Lucida Sans Unicode" pitchFamily="34" charset="0"/>
                <a:cs typeface="Lucida Sans Unicode" pitchFamily="34" charset="0"/>
              </a:rPr>
              <a:t>Nonhierarchical religion; no priesthood; no churches</a:t>
            </a:r>
          </a:p>
          <a:p>
            <a:pPr>
              <a:lnSpc>
                <a:spcPct val="80000"/>
              </a:lnSpc>
            </a:pPr>
            <a:endParaRPr lang="en-US" sz="24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38200"/>
            <a:ext cx="9144000" cy="731838"/>
          </a:xfrm>
        </p:spPr>
        <p:txBody>
          <a:bodyPr>
            <a:noAutofit/>
          </a:bodyPr>
          <a:lstStyle/>
          <a:p>
            <a:r>
              <a:rPr lang="en-US" sz="3600" b="1" dirty="0" smtClean="0">
                <a:latin typeface="Lucida Sans Unicode" pitchFamily="34" charset="0"/>
                <a:cs typeface="Lucida Sans Unicode" pitchFamily="34" charset="0"/>
              </a:rPr>
              <a:t>Muhammad, the Prophet</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524000"/>
            <a:ext cx="9067800" cy="5334000"/>
          </a:xfrm>
        </p:spPr>
        <p:txBody>
          <a:bodyPr>
            <a:normAutofit lnSpcReduction="10000"/>
          </a:bodyPr>
          <a:lstStyle/>
          <a:p>
            <a:pPr>
              <a:lnSpc>
                <a:spcPct val="90000"/>
              </a:lnSpc>
              <a:spcBef>
                <a:spcPts val="0"/>
              </a:spcBef>
            </a:pPr>
            <a:r>
              <a:rPr lang="en-US" sz="2400" dirty="0" smtClean="0">
                <a:latin typeface="Lucida Sans Unicode" pitchFamily="34" charset="0"/>
                <a:cs typeface="Lucida Sans Unicode" pitchFamily="34" charset="0"/>
              </a:rPr>
              <a:t>Born circa 570; died 632</a:t>
            </a:r>
          </a:p>
          <a:p>
            <a:pPr>
              <a:lnSpc>
                <a:spcPct val="90000"/>
              </a:lnSpc>
              <a:spcBef>
                <a:spcPts val="0"/>
              </a:spcBef>
              <a:buNone/>
            </a:pPr>
            <a:endParaRPr lang="en-US" sz="2400" dirty="0" smtClean="0">
              <a:latin typeface="Lucida Sans Unicode" pitchFamily="34" charset="0"/>
              <a:cs typeface="Lucida Sans Unicode" pitchFamily="34" charset="0"/>
            </a:endParaRPr>
          </a:p>
          <a:p>
            <a:pPr>
              <a:lnSpc>
                <a:spcPct val="90000"/>
              </a:lnSpc>
              <a:spcBef>
                <a:spcPts val="0"/>
              </a:spcBef>
            </a:pPr>
            <a:r>
              <a:rPr lang="en-US" sz="2400" dirty="0" smtClean="0">
                <a:latin typeface="Lucida Sans Unicode" pitchFamily="34" charset="0"/>
                <a:cs typeface="Lucida Sans Unicode" pitchFamily="34" charset="0"/>
              </a:rPr>
              <a:t>Orphaned at an early age, Muhammad </a:t>
            </a:r>
            <a:r>
              <a:rPr lang="en-US" sz="2400" dirty="0" err="1" smtClean="0">
                <a:latin typeface="Lucida Sans Unicode" pitchFamily="34" charset="0"/>
                <a:cs typeface="Lucida Sans Unicode" pitchFamily="34" charset="0"/>
              </a:rPr>
              <a:t>ibn</a:t>
            </a:r>
            <a:r>
              <a:rPr lang="en-US" sz="2400" dirty="0" smtClean="0">
                <a:latin typeface="Lucida Sans Unicode" pitchFamily="34" charset="0"/>
                <a:cs typeface="Lucida Sans Unicode" pitchFamily="34" charset="0"/>
              </a:rPr>
              <a:t> Abdullah was a businessman when, in 610 and then continuing for 20 years, it is said that he received his revelations through the angel Gabriel for the Koran, the Islamic holy book</a:t>
            </a:r>
          </a:p>
          <a:p>
            <a:pPr>
              <a:lnSpc>
                <a:spcPct val="90000"/>
              </a:lnSpc>
              <a:spcBef>
                <a:spcPts val="0"/>
              </a:spcBef>
              <a:buNone/>
            </a:pPr>
            <a:endParaRPr lang="en-US" sz="2400" dirty="0" smtClean="0">
              <a:latin typeface="Lucida Sans Unicode" pitchFamily="34" charset="0"/>
              <a:cs typeface="Lucida Sans Unicode" pitchFamily="34" charset="0"/>
            </a:endParaRPr>
          </a:p>
          <a:p>
            <a:pPr>
              <a:lnSpc>
                <a:spcPct val="90000"/>
              </a:lnSpc>
              <a:spcBef>
                <a:spcPts val="0"/>
              </a:spcBef>
              <a:buNone/>
            </a:pPr>
            <a:endParaRPr lang="en-US" sz="1000" dirty="0" smtClean="0">
              <a:latin typeface="Lucida Sans Unicode" pitchFamily="34" charset="0"/>
              <a:cs typeface="Lucida Sans Unicode" pitchFamily="34" charset="0"/>
            </a:endParaRPr>
          </a:p>
          <a:p>
            <a:pPr>
              <a:lnSpc>
                <a:spcPct val="90000"/>
              </a:lnSpc>
              <a:spcBef>
                <a:spcPts val="0"/>
              </a:spcBef>
            </a:pPr>
            <a:r>
              <a:rPr lang="en-US" sz="2400" dirty="0" smtClean="0">
                <a:latin typeface="Lucida Sans Unicode" pitchFamily="34" charset="0"/>
                <a:cs typeface="Lucida Sans Unicode" pitchFamily="34" charset="0"/>
              </a:rPr>
              <a:t>By the 8th century, a system of political-religious leadership that originated with the first successor to Muhammad held authority over parts of three continents, from what is now Pakistan across the Middle East and North Africa to Spain </a:t>
            </a:r>
          </a:p>
          <a:p>
            <a:pPr lvl="1">
              <a:lnSpc>
                <a:spcPct val="90000"/>
              </a:lnSpc>
              <a:spcBef>
                <a:spcPts val="0"/>
              </a:spcBef>
            </a:pPr>
            <a:r>
              <a:rPr lang="en-US" sz="2200" b="1" dirty="0" smtClean="0">
                <a:latin typeface="Lucida Sans Unicode" pitchFamily="34" charset="0"/>
                <a:cs typeface="Lucida Sans Unicode" pitchFamily="34" charset="0"/>
              </a:rPr>
              <a:t>Caliphate: </a:t>
            </a:r>
            <a:r>
              <a:rPr lang="en-US" sz="2200" dirty="0" smtClean="0">
                <a:latin typeface="Lucida Sans Unicode" pitchFamily="34" charset="0"/>
                <a:cs typeface="Lucida Sans Unicode" pitchFamily="34" charset="0"/>
              </a:rPr>
              <a:t>geographical areas ruled by a chief Muslim civil and religious leader or caliph; office had become more political by 10</a:t>
            </a:r>
            <a:r>
              <a:rPr lang="en-US" sz="2200" baseline="30000" dirty="0" smtClean="0">
                <a:latin typeface="Lucida Sans Unicode" pitchFamily="34" charset="0"/>
                <a:cs typeface="Lucida Sans Unicode" pitchFamily="34" charset="0"/>
              </a:rPr>
              <a:t>th</a:t>
            </a:r>
            <a:r>
              <a:rPr lang="en-US" sz="2200" dirty="0" smtClean="0">
                <a:latin typeface="Lucida Sans Unicode" pitchFamily="34" charset="0"/>
                <a:cs typeface="Lucida Sans Unicode" pitchFamily="34" charset="0"/>
              </a:rPr>
              <a:t> century</a:t>
            </a:r>
          </a:p>
          <a:p>
            <a:pPr lvl="1">
              <a:lnSpc>
                <a:spcPct val="90000"/>
              </a:lnSpc>
              <a:spcBef>
                <a:spcPts val="0"/>
              </a:spcBef>
            </a:pPr>
            <a:r>
              <a:rPr lang="en-US" sz="2200" dirty="0" smtClean="0">
                <a:latin typeface="Lucida Sans Unicode" pitchFamily="34" charset="0"/>
                <a:cs typeface="Lucida Sans Unicode" pitchFamily="34" charset="0"/>
              </a:rPr>
              <a:t>Office abolished in 1924; some Muslims are campaigning to restore in a form similar to Roman Catholic papacy</a:t>
            </a:r>
          </a:p>
          <a:p>
            <a:pPr>
              <a:lnSpc>
                <a:spcPct val="90000"/>
              </a:lnSpc>
              <a:spcBef>
                <a:spcPts val="0"/>
              </a:spcBef>
            </a:pPr>
            <a:endParaRPr lang="en-US" sz="24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655638"/>
          </a:xfrm>
        </p:spPr>
        <p:txBody>
          <a:bodyPr>
            <a:noAutofit/>
          </a:bodyPr>
          <a:lstStyle/>
          <a:p>
            <a:r>
              <a:rPr lang="en-US" sz="3600" b="1" dirty="0" smtClean="0">
                <a:latin typeface="Lucida Sans Unicode" pitchFamily="34" charset="0"/>
                <a:cs typeface="Lucida Sans Unicode" pitchFamily="34" charset="0"/>
              </a:rPr>
              <a:t>The Qur’an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00200"/>
            <a:ext cx="8991600" cy="4876800"/>
          </a:xfrm>
        </p:spPr>
        <p:txBody>
          <a:bodyPr>
            <a:normAutofit lnSpcReduction="10000"/>
          </a:bodyPr>
          <a:lstStyle/>
          <a:p>
            <a:pPr>
              <a:lnSpc>
                <a:spcPct val="110000"/>
              </a:lnSpc>
              <a:spcBef>
                <a:spcPts val="0"/>
              </a:spcBef>
            </a:pPr>
            <a:r>
              <a:rPr lang="en-US" sz="2400" dirty="0" smtClean="0">
                <a:latin typeface="Lucida Sans Unicode" pitchFamily="34" charset="0"/>
                <a:cs typeface="Lucida Sans Unicode" pitchFamily="34" charset="0"/>
              </a:rPr>
              <a:t>often spelled Koran; means “the recitation” in Arabic; was revealed by God to the Prophet Muhammad; is considered to contain the verbatim words of Allah</a:t>
            </a:r>
          </a:p>
          <a:p>
            <a:pPr>
              <a:lnSpc>
                <a:spcPct val="110000"/>
              </a:lnSpc>
              <a:spcBef>
                <a:spcPts val="0"/>
              </a:spcBef>
              <a:buNone/>
            </a:pPr>
            <a:endParaRPr lang="en-US" sz="2400" dirty="0" smtClean="0">
              <a:latin typeface="Lucida Sans Unicode" pitchFamily="34" charset="0"/>
              <a:cs typeface="Lucida Sans Unicode" pitchFamily="34" charset="0"/>
            </a:endParaRPr>
          </a:p>
          <a:p>
            <a:pPr>
              <a:lnSpc>
                <a:spcPct val="110000"/>
              </a:lnSpc>
              <a:spcBef>
                <a:spcPts val="0"/>
              </a:spcBef>
            </a:pPr>
            <a:r>
              <a:rPr lang="en-US" sz="2400" dirty="0" smtClean="0">
                <a:latin typeface="Lucida Sans Unicode" pitchFamily="34" charset="0"/>
                <a:cs typeface="Lucida Sans Unicode" pitchFamily="34" charset="0"/>
              </a:rPr>
              <a:t>Contains stories, admonitions, verse and prophetic segments, and social, political, and economic laws</a:t>
            </a:r>
          </a:p>
          <a:p>
            <a:pPr>
              <a:lnSpc>
                <a:spcPct val="110000"/>
              </a:lnSpc>
              <a:spcBef>
                <a:spcPts val="0"/>
              </a:spcBef>
              <a:buNone/>
            </a:pPr>
            <a:endParaRPr lang="en-US" sz="2400" dirty="0" smtClean="0">
              <a:latin typeface="Lucida Sans Unicode" pitchFamily="34" charset="0"/>
              <a:cs typeface="Lucida Sans Unicode" pitchFamily="34" charset="0"/>
            </a:endParaRPr>
          </a:p>
          <a:p>
            <a:pPr>
              <a:lnSpc>
                <a:spcPct val="110000"/>
              </a:lnSpc>
              <a:spcBef>
                <a:spcPts val="0"/>
              </a:spcBef>
            </a:pPr>
            <a:r>
              <a:rPr lang="en-US" sz="2400" dirty="0" smtClean="0">
                <a:latin typeface="Lucida Sans Unicode" pitchFamily="34" charset="0"/>
                <a:cs typeface="Lucida Sans Unicode" pitchFamily="34" charset="0"/>
              </a:rPr>
              <a:t>No separation of church and state</a:t>
            </a:r>
          </a:p>
          <a:p>
            <a:pPr>
              <a:lnSpc>
                <a:spcPct val="110000"/>
              </a:lnSpc>
              <a:spcBef>
                <a:spcPts val="0"/>
              </a:spcBef>
              <a:buNone/>
            </a:pPr>
            <a:endParaRPr lang="en-US" sz="2400" dirty="0" smtClean="0">
              <a:latin typeface="Lucida Sans Unicode" pitchFamily="34" charset="0"/>
              <a:cs typeface="Lucida Sans Unicode" pitchFamily="34" charset="0"/>
            </a:endParaRPr>
          </a:p>
          <a:p>
            <a:pPr>
              <a:lnSpc>
                <a:spcPct val="110000"/>
              </a:lnSpc>
              <a:spcBef>
                <a:spcPts val="0"/>
              </a:spcBef>
            </a:pPr>
            <a:r>
              <a:rPr lang="en-US" sz="2400" dirty="0" smtClean="0">
                <a:latin typeface="Lucida Sans Unicode" pitchFamily="34" charset="0"/>
                <a:cs typeface="Lucida Sans Unicode" pitchFamily="34" charset="0"/>
              </a:rPr>
              <a:t>Islam is the only world religion that offers                       rules by which to govern a state as well as                            a set of spiritual beliefs in its holy book</a:t>
            </a:r>
          </a:p>
          <a:p>
            <a:pPr>
              <a:lnSpc>
                <a:spcPct val="80000"/>
              </a:lnSpc>
            </a:pPr>
            <a:endParaRPr lang="en-US" sz="24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6" name="Picture 5" descr="koran.jpg"/>
          <p:cNvPicPr>
            <a:picLocks noChangeAspect="1"/>
          </p:cNvPicPr>
          <p:nvPr/>
        </p:nvPicPr>
        <p:blipFill>
          <a:blip r:embed="rId3" cstate="print"/>
          <a:stretch>
            <a:fillRect/>
          </a:stretch>
        </p:blipFill>
        <p:spPr>
          <a:xfrm>
            <a:off x="6921500" y="3886200"/>
            <a:ext cx="1841500" cy="263071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655638"/>
          </a:xfrm>
        </p:spPr>
        <p:txBody>
          <a:bodyPr>
            <a:noAutofit/>
          </a:bodyPr>
          <a:lstStyle/>
          <a:p>
            <a:r>
              <a:rPr lang="en-US" sz="3600" b="1" dirty="0" smtClean="0">
                <a:latin typeface="Lucida Sans Unicode" pitchFamily="34" charset="0"/>
                <a:cs typeface="Lucida Sans Unicode" pitchFamily="34" charset="0"/>
              </a:rPr>
              <a:t>Religious Practices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524000"/>
            <a:ext cx="9067800" cy="5257800"/>
          </a:xfrm>
        </p:spPr>
        <p:txBody>
          <a:bodyPr>
            <a:normAutofit fontScale="92500" lnSpcReduction="10000"/>
          </a:bodyPr>
          <a:lstStyle/>
          <a:p>
            <a:pPr>
              <a:spcBef>
                <a:spcPts val="0"/>
              </a:spcBef>
            </a:pPr>
            <a:r>
              <a:rPr lang="en-US" sz="2600" dirty="0" smtClean="0">
                <a:latin typeface="Lucida Sans Unicode" pitchFamily="34" charset="0"/>
                <a:cs typeface="Lucida Sans Unicode" pitchFamily="34" charset="0"/>
              </a:rPr>
              <a:t>Muslims consider Muhammad the last and greatest prophet; other prophets Abraham, Noah, Moses, and Jesus</a:t>
            </a:r>
          </a:p>
          <a:p>
            <a:pPr>
              <a:spcBef>
                <a:spcPts val="0"/>
              </a:spcBef>
              <a:buNone/>
            </a:pPr>
            <a:endParaRPr lang="en-US" sz="2600" dirty="0" smtClean="0">
              <a:latin typeface="Lucida Sans Unicode" pitchFamily="34" charset="0"/>
              <a:cs typeface="Lucida Sans Unicode" pitchFamily="34" charset="0"/>
            </a:endParaRPr>
          </a:p>
          <a:p>
            <a:pPr>
              <a:spcBef>
                <a:spcPts val="0"/>
              </a:spcBef>
            </a:pPr>
            <a:r>
              <a:rPr lang="en-US" sz="2600" dirty="0" smtClean="0">
                <a:latin typeface="Lucida Sans Unicode" pitchFamily="34" charset="0"/>
                <a:cs typeface="Lucida Sans Unicode" pitchFamily="34" charset="0"/>
              </a:rPr>
              <a:t>Similarities between Islam and other </a:t>
            </a:r>
            <a:r>
              <a:rPr lang="en-US" sz="2600" dirty="0" err="1" smtClean="0">
                <a:latin typeface="Lucida Sans Unicode" pitchFamily="34" charset="0"/>
                <a:cs typeface="Lucida Sans Unicode" pitchFamily="34" charset="0"/>
              </a:rPr>
              <a:t>Abrahamic</a:t>
            </a:r>
            <a:r>
              <a:rPr lang="en-US" sz="2600" dirty="0" smtClean="0">
                <a:latin typeface="Lucida Sans Unicode" pitchFamily="34" charset="0"/>
                <a:cs typeface="Lucida Sans Unicode" pitchFamily="34" charset="0"/>
              </a:rPr>
              <a:t> faiths (Judaism, Christianity, Islam) include similar dietary laws to Judaism; Muslims may not drink alcohol, eat pork, or gamble </a:t>
            </a:r>
          </a:p>
          <a:p>
            <a:pPr>
              <a:spcBef>
                <a:spcPts val="0"/>
              </a:spcBef>
              <a:buNone/>
            </a:pPr>
            <a:endParaRPr lang="en-US" sz="2600" dirty="0" smtClean="0">
              <a:latin typeface="Lucida Sans Unicode" pitchFamily="34" charset="0"/>
              <a:cs typeface="Lucida Sans Unicode" pitchFamily="34" charset="0"/>
            </a:endParaRPr>
          </a:p>
          <a:p>
            <a:pPr>
              <a:spcBef>
                <a:spcPts val="0"/>
              </a:spcBef>
            </a:pPr>
            <a:r>
              <a:rPr lang="en-US" sz="2600" dirty="0" smtClean="0">
                <a:latin typeface="Lucida Sans Unicode" pitchFamily="34" charset="0"/>
                <a:cs typeface="Lucida Sans Unicode" pitchFamily="34" charset="0"/>
              </a:rPr>
              <a:t>Five religious obligations of Muslims:</a:t>
            </a:r>
          </a:p>
          <a:p>
            <a:pPr lvl="1">
              <a:spcBef>
                <a:spcPts val="0"/>
              </a:spcBef>
            </a:pPr>
            <a:r>
              <a:rPr lang="en-US" sz="2200" dirty="0" smtClean="0">
                <a:latin typeface="Lucida Sans Unicode" pitchFamily="34" charset="0"/>
                <a:cs typeface="Lucida Sans Unicode" pitchFamily="34" charset="0"/>
              </a:rPr>
              <a:t>Public witness (</a:t>
            </a:r>
            <a:r>
              <a:rPr lang="en-US" sz="2200" i="1" dirty="0" err="1" smtClean="0">
                <a:latin typeface="Lucida Sans Unicode" pitchFamily="34" charset="0"/>
                <a:cs typeface="Lucida Sans Unicode" pitchFamily="34" charset="0"/>
              </a:rPr>
              <a:t>shahadah</a:t>
            </a:r>
            <a:r>
              <a:rPr lang="en-US" sz="2200" dirty="0" smtClean="0">
                <a:latin typeface="Lucida Sans Unicode" pitchFamily="34" charset="0"/>
                <a:cs typeface="Lucida Sans Unicode" pitchFamily="34" charset="0"/>
              </a:rPr>
              <a:t>)</a:t>
            </a:r>
          </a:p>
          <a:p>
            <a:pPr lvl="1">
              <a:spcBef>
                <a:spcPts val="0"/>
              </a:spcBef>
            </a:pPr>
            <a:r>
              <a:rPr lang="en-US" sz="2200" dirty="0" smtClean="0">
                <a:latin typeface="Lucida Sans Unicode" pitchFamily="34" charset="0"/>
                <a:cs typeface="Lucida Sans Unicode" pitchFamily="34" charset="0"/>
              </a:rPr>
              <a:t>Reciting prayer (</a:t>
            </a:r>
            <a:r>
              <a:rPr lang="en-US" sz="2200" i="1" dirty="0" err="1" smtClean="0">
                <a:latin typeface="Lucida Sans Unicode" pitchFamily="34" charset="0"/>
                <a:cs typeface="Lucida Sans Unicode" pitchFamily="34" charset="0"/>
              </a:rPr>
              <a:t>salah</a:t>
            </a:r>
            <a:r>
              <a:rPr lang="en-US" sz="2200" dirty="0" smtClean="0">
                <a:latin typeface="Lucida Sans Unicode" pitchFamily="34" charset="0"/>
                <a:cs typeface="Lucida Sans Unicode" pitchFamily="34" charset="0"/>
              </a:rPr>
              <a:t>) five times a day; congregational prayers on Fridays at noon, led by spiritual leader (</a:t>
            </a:r>
            <a:r>
              <a:rPr lang="en-US" sz="2200" i="1" dirty="0" smtClean="0">
                <a:latin typeface="Lucida Sans Unicode" pitchFamily="34" charset="0"/>
                <a:cs typeface="Lucida Sans Unicode" pitchFamily="34" charset="0"/>
              </a:rPr>
              <a:t>imam</a:t>
            </a:r>
            <a:r>
              <a:rPr lang="en-US" sz="2200" dirty="0" smtClean="0">
                <a:latin typeface="Lucida Sans Unicode" pitchFamily="34" charset="0"/>
                <a:cs typeface="Lucida Sans Unicode" pitchFamily="34" charset="0"/>
              </a:rPr>
              <a:t>)</a:t>
            </a:r>
          </a:p>
          <a:p>
            <a:pPr lvl="1">
              <a:spcBef>
                <a:spcPts val="0"/>
              </a:spcBef>
            </a:pPr>
            <a:r>
              <a:rPr lang="en-US" sz="2200" dirty="0" smtClean="0">
                <a:latin typeface="Lucida Sans Unicode" pitchFamily="34" charset="0"/>
                <a:cs typeface="Lucida Sans Unicode" pitchFamily="34" charset="0"/>
              </a:rPr>
              <a:t>Alms giving (</a:t>
            </a:r>
            <a:r>
              <a:rPr lang="en-US" sz="2200" i="1" dirty="0" err="1" smtClean="0">
                <a:latin typeface="Lucida Sans Unicode" pitchFamily="34" charset="0"/>
                <a:cs typeface="Lucida Sans Unicode" pitchFamily="34" charset="0"/>
              </a:rPr>
              <a:t>zakat</a:t>
            </a:r>
            <a:r>
              <a:rPr lang="en-US" sz="2200" dirty="0" smtClean="0">
                <a:latin typeface="Lucida Sans Unicode" pitchFamily="34" charset="0"/>
                <a:cs typeface="Lucida Sans Unicode" pitchFamily="34" charset="0"/>
              </a:rPr>
              <a:t>) is the duty of sharing wealth with the poor</a:t>
            </a:r>
          </a:p>
          <a:p>
            <a:pPr lvl="1">
              <a:spcBef>
                <a:spcPts val="0"/>
              </a:spcBef>
            </a:pPr>
            <a:r>
              <a:rPr lang="en-US" sz="2200" dirty="0" smtClean="0">
                <a:latin typeface="Lucida Sans Unicode" pitchFamily="34" charset="0"/>
                <a:cs typeface="Lucida Sans Unicode" pitchFamily="34" charset="0"/>
              </a:rPr>
              <a:t>Fasting (</a:t>
            </a:r>
            <a:r>
              <a:rPr lang="en-US" sz="2200" i="1" dirty="0" err="1" smtClean="0">
                <a:latin typeface="Lucida Sans Unicode" pitchFamily="34" charset="0"/>
                <a:cs typeface="Lucida Sans Unicode" pitchFamily="34" charset="0"/>
              </a:rPr>
              <a:t>sawm</a:t>
            </a:r>
            <a:r>
              <a:rPr lang="en-US" sz="2200" dirty="0" smtClean="0">
                <a:latin typeface="Lucida Sans Unicode" pitchFamily="34" charset="0"/>
                <a:cs typeface="Lucida Sans Unicode" pitchFamily="34" charset="0"/>
              </a:rPr>
              <a:t>) during Ramadan</a:t>
            </a:r>
          </a:p>
          <a:p>
            <a:pPr lvl="1">
              <a:spcBef>
                <a:spcPts val="0"/>
              </a:spcBef>
            </a:pPr>
            <a:r>
              <a:rPr lang="en-US" sz="2200" dirty="0" smtClean="0">
                <a:latin typeface="Lucida Sans Unicode" pitchFamily="34" charset="0"/>
                <a:cs typeface="Lucida Sans Unicode" pitchFamily="34" charset="0"/>
              </a:rPr>
              <a:t>Pilgrimage (</a:t>
            </a:r>
            <a:r>
              <a:rPr lang="en-US" sz="2200" i="1" dirty="0" err="1" smtClean="0">
                <a:latin typeface="Lucida Sans Unicode" pitchFamily="34" charset="0"/>
                <a:cs typeface="Lucida Sans Unicode" pitchFamily="34" charset="0"/>
              </a:rPr>
              <a:t>haji</a:t>
            </a:r>
            <a:r>
              <a:rPr lang="en-US" sz="2200" dirty="0" smtClean="0">
                <a:latin typeface="Lucida Sans Unicode" pitchFamily="34" charset="0"/>
                <a:cs typeface="Lucida Sans Unicode" pitchFamily="34" charset="0"/>
              </a:rPr>
              <a:t>) to Mecca at least once during lifetime</a:t>
            </a:r>
          </a:p>
          <a:p>
            <a:pPr>
              <a:lnSpc>
                <a:spcPct val="80000"/>
              </a:lnSpc>
            </a:pPr>
            <a:endParaRPr lang="en-US" sz="24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655638"/>
          </a:xfrm>
        </p:spPr>
        <p:txBody>
          <a:bodyPr>
            <a:noAutofit/>
          </a:bodyPr>
          <a:lstStyle/>
          <a:p>
            <a:r>
              <a:rPr lang="en-US" sz="3600" b="1" dirty="0" smtClean="0">
                <a:latin typeface="Lucida Sans Unicode" pitchFamily="34" charset="0"/>
                <a:cs typeface="Lucida Sans Unicode" pitchFamily="34" charset="0"/>
              </a:rPr>
              <a:t>Religious Practices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00200"/>
            <a:ext cx="9067800" cy="5257800"/>
          </a:xfrm>
        </p:spPr>
        <p:txBody>
          <a:bodyPr>
            <a:normAutofit/>
          </a:bodyPr>
          <a:lstStyle/>
          <a:p>
            <a:pPr>
              <a:spcBef>
                <a:spcPts val="0"/>
              </a:spcBef>
            </a:pPr>
            <a:r>
              <a:rPr lang="en-US" sz="2400" dirty="0" smtClean="0">
                <a:latin typeface="Lucida Sans Unicode" pitchFamily="34" charset="0"/>
                <a:cs typeface="Lucida Sans Unicode" pitchFamily="34" charset="0"/>
              </a:rPr>
              <a:t>Muslims are generally Sunni or Shiite</a:t>
            </a:r>
          </a:p>
          <a:p>
            <a:pPr lvl="1">
              <a:spcBef>
                <a:spcPts val="0"/>
              </a:spcBef>
            </a:pPr>
            <a:r>
              <a:rPr lang="en-US" sz="2000" b="1" dirty="0" smtClean="0">
                <a:latin typeface="Lucida Sans Unicode" pitchFamily="34" charset="0"/>
                <a:cs typeface="Lucida Sans Unicode" pitchFamily="34" charset="0"/>
              </a:rPr>
              <a:t>Sunni: </a:t>
            </a:r>
            <a:r>
              <a:rPr lang="en-US" sz="2000" dirty="0" smtClean="0">
                <a:latin typeface="Lucida Sans Unicode" pitchFamily="34" charset="0"/>
                <a:cs typeface="Lucida Sans Unicode" pitchFamily="34" charset="0"/>
              </a:rPr>
              <a:t>90% of world’s Muslims; believe that Muslim leadership in the early years passed to a series of caliphs</a:t>
            </a:r>
          </a:p>
          <a:p>
            <a:pPr lvl="1">
              <a:spcBef>
                <a:spcPts val="0"/>
              </a:spcBef>
            </a:pPr>
            <a:r>
              <a:rPr lang="en-US" sz="2000" b="1" dirty="0" smtClean="0">
                <a:latin typeface="Lucida Sans Unicode" pitchFamily="34" charset="0"/>
                <a:cs typeface="Lucida Sans Unicode" pitchFamily="34" charset="0"/>
              </a:rPr>
              <a:t>Shiite: </a:t>
            </a:r>
            <a:r>
              <a:rPr lang="en-US" sz="2000" dirty="0" smtClean="0">
                <a:latin typeface="Lucida Sans Unicode" pitchFamily="34" charset="0"/>
                <a:cs typeface="Lucida Sans Unicode" pitchFamily="34" charset="0"/>
              </a:rPr>
              <a:t>believe that leadership should be passed down Muhammad’s bloodline, starting with his martyred cousin and son-in-law, Ali, and his descendants; the majority in Iraq, Iran, Bahrain, Azerbaijan, and eastern Saudi Arabia </a:t>
            </a:r>
          </a:p>
          <a:p>
            <a:pPr lvl="1">
              <a:spcBef>
                <a:spcPts val="0"/>
              </a:spcBef>
            </a:pPr>
            <a:r>
              <a:rPr lang="en-US" sz="2000" b="1" dirty="0" smtClean="0">
                <a:latin typeface="Lucida Sans Unicode" pitchFamily="34" charset="0"/>
                <a:cs typeface="Lucida Sans Unicode" pitchFamily="34" charset="0"/>
              </a:rPr>
              <a:t>Sufism: </a:t>
            </a:r>
            <a:r>
              <a:rPr lang="en-US" sz="2000" dirty="0" smtClean="0">
                <a:latin typeface="Lucida Sans Unicode" pitchFamily="34" charset="0"/>
                <a:cs typeface="Lucida Sans Unicode" pitchFamily="34" charset="0"/>
              </a:rPr>
              <a:t>an ascetic movement throughout Islam directed toward mysticism and a direct personal experience with God</a:t>
            </a:r>
          </a:p>
          <a:p>
            <a:pPr>
              <a:spcBef>
                <a:spcPts val="0"/>
              </a:spcBef>
            </a:pPr>
            <a:endParaRPr lang="en-US" sz="2400" b="1" dirty="0" smtClean="0">
              <a:latin typeface="Lucida Sans Unicode" pitchFamily="34" charset="0"/>
              <a:cs typeface="Lucida Sans Unicode" pitchFamily="34" charset="0"/>
            </a:endParaRPr>
          </a:p>
          <a:p>
            <a:pPr>
              <a:spcBef>
                <a:spcPts val="0"/>
              </a:spcBef>
            </a:pPr>
            <a:r>
              <a:rPr lang="en-US" sz="2400" b="1" dirty="0" err="1" smtClean="0">
                <a:latin typeface="Lucida Sans Unicode" pitchFamily="34" charset="0"/>
                <a:cs typeface="Lucida Sans Unicode" pitchFamily="34" charset="0"/>
              </a:rPr>
              <a:t>Sunnah</a:t>
            </a:r>
            <a:r>
              <a:rPr lang="en-US" sz="2400" b="1" dirty="0" smtClean="0">
                <a:latin typeface="Lucida Sans Unicode" pitchFamily="34" charset="0"/>
                <a:cs typeface="Lucida Sans Unicode" pitchFamily="34" charset="0"/>
              </a:rPr>
              <a:t>: </a:t>
            </a:r>
            <a:r>
              <a:rPr lang="en-US" sz="2400" dirty="0" smtClean="0">
                <a:latin typeface="Lucida Sans Unicode" pitchFamily="34" charset="0"/>
                <a:cs typeface="Lucida Sans Unicode" pitchFamily="34" charset="0"/>
              </a:rPr>
              <a:t>the traditions relating to the deeds and utterances of the prophet Muhammad</a:t>
            </a:r>
          </a:p>
          <a:p>
            <a:pPr>
              <a:spcBef>
                <a:spcPts val="0"/>
              </a:spcBef>
              <a:buNone/>
            </a:pPr>
            <a:endParaRPr lang="en-US" sz="2400" dirty="0" smtClean="0">
              <a:latin typeface="Lucida Sans Unicode" pitchFamily="34" charset="0"/>
              <a:cs typeface="Lucida Sans Unicode" pitchFamily="34" charset="0"/>
            </a:endParaRPr>
          </a:p>
          <a:p>
            <a:pPr>
              <a:spcBef>
                <a:spcPts val="0"/>
              </a:spcBef>
            </a:pPr>
            <a:r>
              <a:rPr lang="en-US" sz="2400" b="1" dirty="0" err="1" smtClean="0">
                <a:latin typeface="Lucida Sans Unicode" pitchFamily="34" charset="0"/>
                <a:cs typeface="Lucida Sans Unicode" pitchFamily="34" charset="0"/>
              </a:rPr>
              <a:t>Sharia</a:t>
            </a:r>
            <a:r>
              <a:rPr lang="en-US" sz="2400" b="1" dirty="0" smtClean="0">
                <a:latin typeface="Lucida Sans Unicode" pitchFamily="34" charset="0"/>
                <a:cs typeface="Lucida Sans Unicode" pitchFamily="34" charset="0"/>
              </a:rPr>
              <a:t>: </a:t>
            </a:r>
            <a:r>
              <a:rPr lang="en-US" sz="2400" dirty="0" smtClean="0">
                <a:latin typeface="Lucida Sans Unicode" pitchFamily="34" charset="0"/>
                <a:cs typeface="Lucida Sans Unicode" pitchFamily="34" charset="0"/>
              </a:rPr>
              <a:t>the canonical law that includes the Qur’an and the </a:t>
            </a:r>
            <a:r>
              <a:rPr lang="en-US" sz="2400" dirty="0" err="1" smtClean="0">
                <a:latin typeface="Lucida Sans Unicode" pitchFamily="34" charset="0"/>
                <a:cs typeface="Lucida Sans Unicode" pitchFamily="34" charset="0"/>
              </a:rPr>
              <a:t>sunnah</a:t>
            </a:r>
            <a:endParaRPr lang="en-US" sz="24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655638"/>
          </a:xfrm>
        </p:spPr>
        <p:txBody>
          <a:bodyPr>
            <a:noAutofit/>
          </a:bodyPr>
          <a:lstStyle/>
          <a:p>
            <a:r>
              <a:rPr lang="en-US" sz="3600" b="1" dirty="0" smtClean="0">
                <a:latin typeface="Lucida Sans Unicode" pitchFamily="34" charset="0"/>
                <a:cs typeface="Lucida Sans Unicode" pitchFamily="34" charset="0"/>
              </a:rPr>
              <a:t>Religious Practices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524000"/>
            <a:ext cx="9067800" cy="5257800"/>
          </a:xfrm>
        </p:spPr>
        <p:txBody>
          <a:bodyPr>
            <a:normAutofit lnSpcReduction="10000"/>
          </a:bodyPr>
          <a:lstStyle/>
          <a:p>
            <a:pPr>
              <a:spcBef>
                <a:spcPts val="1200"/>
              </a:spcBef>
            </a:pPr>
            <a:r>
              <a:rPr lang="en-US" sz="2200" dirty="0" smtClean="0">
                <a:latin typeface="Lucida Sans Unicode" pitchFamily="34" charset="0"/>
                <a:cs typeface="Lucida Sans Unicode" pitchFamily="34" charset="0"/>
              </a:rPr>
              <a:t>Legal system is different than from Western models</a:t>
            </a:r>
          </a:p>
          <a:p>
            <a:pPr lvl="1">
              <a:spcBef>
                <a:spcPts val="1200"/>
              </a:spcBef>
            </a:pPr>
            <a:r>
              <a:rPr lang="en-US" sz="2000" dirty="0" err="1" smtClean="0">
                <a:latin typeface="Lucida Sans Unicode" pitchFamily="34" charset="0"/>
                <a:cs typeface="Lucida Sans Unicode" pitchFamily="34" charset="0"/>
              </a:rPr>
              <a:t>sharia</a:t>
            </a:r>
            <a:r>
              <a:rPr lang="en-US" sz="2000" dirty="0" smtClean="0">
                <a:latin typeface="Lucida Sans Unicode" pitchFamily="34" charset="0"/>
                <a:cs typeface="Lucida Sans Unicode" pitchFamily="34" charset="0"/>
              </a:rPr>
              <a:t> system relies far less on physical evidence than on </a:t>
            </a:r>
            <a:r>
              <a:rPr lang="en-US" sz="2000" dirty="0" err="1" smtClean="0">
                <a:latin typeface="Lucida Sans Unicode" pitchFamily="34" charset="0"/>
                <a:cs typeface="Lucida Sans Unicode" pitchFamily="34" charset="0"/>
              </a:rPr>
              <a:t>accused’s</a:t>
            </a:r>
            <a:r>
              <a:rPr lang="en-US" sz="2000" dirty="0" smtClean="0">
                <a:latin typeface="Lucida Sans Unicode" pitchFamily="34" charset="0"/>
                <a:cs typeface="Lucida Sans Unicode" pitchFamily="34" charset="0"/>
              </a:rPr>
              <a:t> statements and answers to questions posed by judges </a:t>
            </a:r>
          </a:p>
          <a:p>
            <a:pPr lvl="1">
              <a:spcBef>
                <a:spcPts val="1200"/>
              </a:spcBef>
            </a:pPr>
            <a:r>
              <a:rPr lang="en-US" sz="2000" dirty="0" smtClean="0">
                <a:latin typeface="Lucida Sans Unicode" pitchFamily="34" charset="0"/>
                <a:cs typeface="Lucida Sans Unicode" pitchFamily="34" charset="0"/>
              </a:rPr>
              <a:t>The Qur’an and </a:t>
            </a:r>
            <a:r>
              <a:rPr lang="en-US" sz="2000" dirty="0" err="1" smtClean="0">
                <a:latin typeface="Lucida Sans Unicode" pitchFamily="34" charset="0"/>
                <a:cs typeface="Lucida Sans Unicode" pitchFamily="34" charset="0"/>
              </a:rPr>
              <a:t>sunnah</a:t>
            </a:r>
            <a:r>
              <a:rPr lang="en-US" sz="2000" dirty="0" smtClean="0">
                <a:latin typeface="Lucida Sans Unicode" pitchFamily="34" charset="0"/>
                <a:cs typeface="Lucida Sans Unicode" pitchFamily="34" charset="0"/>
              </a:rPr>
              <a:t> dictate certain punishments for certain crimes such as amputating a thief’s hand (anecdotal evidence –  crime rates are low; contrary to popular belief, harsh punishments are rarely carried out because crimes are narrowly defined and proof requirements are strict) </a:t>
            </a:r>
          </a:p>
          <a:p>
            <a:pPr>
              <a:spcBef>
                <a:spcPts val="1200"/>
              </a:spcBef>
            </a:pPr>
            <a:r>
              <a:rPr lang="en-US" sz="2200" dirty="0" smtClean="0">
                <a:latin typeface="Lucida Sans Unicode" pitchFamily="34" charset="0"/>
                <a:cs typeface="Lucida Sans Unicode" pitchFamily="34" charset="0"/>
              </a:rPr>
              <a:t>Conservatism of Islam is where most cultural differences occur; preserving ethics and family values; strict prohibitions against alcohol, smoking, and premarital sex </a:t>
            </a:r>
          </a:p>
          <a:p>
            <a:pPr>
              <a:spcBef>
                <a:spcPts val="1200"/>
              </a:spcBef>
            </a:pPr>
            <a:r>
              <a:rPr lang="en-US" sz="2200" dirty="0" smtClean="0">
                <a:latin typeface="Lucida Sans Unicode" pitchFamily="34" charset="0"/>
                <a:cs typeface="Lucida Sans Unicode" pitchFamily="34" charset="0"/>
              </a:rPr>
              <a:t>Integration of religion and the state, in sharp contrast with U.S. separation of church and state, goes back to the prophet Muhammad; only four Arab countries have nominal democracies: Comoros; Mauritania; Lebanon; Kuwait</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3396</TotalTime>
  <Words>2494</Words>
  <Application>Microsoft Office PowerPoint</Application>
  <PresentationFormat>On-screen Show (4:3)</PresentationFormat>
  <Paragraphs>212</Paragraphs>
  <Slides>21</Slides>
  <Notes>3</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Chapter 8: </vt:lpstr>
      <vt:lpstr>What will you learn?</vt:lpstr>
      <vt:lpstr>The Arab States</vt:lpstr>
      <vt:lpstr>The Islamic Faith</vt:lpstr>
      <vt:lpstr>Muhammad, the Prophet</vt:lpstr>
      <vt:lpstr>The Qur’an</vt:lpstr>
      <vt:lpstr>Religious Practices</vt:lpstr>
      <vt:lpstr>Religious Practices</vt:lpstr>
      <vt:lpstr>Religious Practices</vt:lpstr>
      <vt:lpstr>Saudi Arabia</vt:lpstr>
      <vt:lpstr>Saudi Arabia</vt:lpstr>
      <vt:lpstr>Saudi Arabia</vt:lpstr>
      <vt:lpstr>Dominant Cultural Practices</vt:lpstr>
      <vt:lpstr>Dominant Cultural Practices</vt:lpstr>
      <vt:lpstr>Dominant Cultural Practices</vt:lpstr>
      <vt:lpstr>Role of Women</vt:lpstr>
      <vt:lpstr>Communication Barriers: Political Unrest and Terrorism</vt:lpstr>
      <vt:lpstr>Political Unrest  and Social Media</vt:lpstr>
      <vt:lpstr>Communication Barriers: Westernization Versus Cultural Norms</vt:lpstr>
      <vt:lpstr>Communication Barriers: Stereotypes</vt:lpstr>
      <vt:lpstr> Let’s Discuss! </vt:lpstr>
    </vt:vector>
  </TitlesOfParts>
  <Company>CSUSB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Defining Communication as an Element of Culture</dc:title>
  <dc:creator>Rueyling Chuang</dc:creator>
  <cp:lastModifiedBy>Mosier, Daniel</cp:lastModifiedBy>
  <cp:revision>306</cp:revision>
  <cp:lastPrinted>1601-01-01T00:00:00Z</cp:lastPrinted>
  <dcterms:created xsi:type="dcterms:W3CDTF">2001-04-10T04:11:05Z</dcterms:created>
  <dcterms:modified xsi:type="dcterms:W3CDTF">2015-02-20T21:17:47Z</dcterms:modified>
</cp:coreProperties>
</file>