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99" r:id="rId1"/>
  </p:sldMasterIdLst>
  <p:notesMasterIdLst>
    <p:notesMasterId r:id="rId23"/>
  </p:notesMasterIdLst>
  <p:handoutMasterIdLst>
    <p:handoutMasterId r:id="rId24"/>
  </p:handoutMasterIdLst>
  <p:sldIdLst>
    <p:sldId id="301" r:id="rId2"/>
    <p:sldId id="281" r:id="rId3"/>
    <p:sldId id="282" r:id="rId4"/>
    <p:sldId id="302" r:id="rId5"/>
    <p:sldId id="303" r:id="rId6"/>
    <p:sldId id="304" r:id="rId7"/>
    <p:sldId id="320" r:id="rId8"/>
    <p:sldId id="305" r:id="rId9"/>
    <p:sldId id="306" r:id="rId10"/>
    <p:sldId id="307" r:id="rId11"/>
    <p:sldId id="314" r:id="rId12"/>
    <p:sldId id="322" r:id="rId13"/>
    <p:sldId id="321" r:id="rId14"/>
    <p:sldId id="309" r:id="rId15"/>
    <p:sldId id="311" r:id="rId16"/>
    <p:sldId id="323" r:id="rId17"/>
    <p:sldId id="317" r:id="rId18"/>
    <p:sldId id="324" r:id="rId19"/>
    <p:sldId id="312" r:id="rId20"/>
    <p:sldId id="313" r:id="rId21"/>
    <p:sldId id="300" r:id="rId22"/>
  </p:sldIdLst>
  <p:sldSz cx="9144000" cy="6858000" type="screen4x3"/>
  <p:notesSz cx="6858000" cy="9117013"/>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6699"/>
    <a:srgbClr val="A50021"/>
    <a:srgbClr val="F0EFE0"/>
    <a:srgbClr val="1F4081"/>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091" autoAdjust="0"/>
    <p:restoredTop sz="91000" autoAdjust="0"/>
  </p:normalViewPr>
  <p:slideViewPr>
    <p:cSldViewPr>
      <p:cViewPr>
        <p:scale>
          <a:sx n="80" d="100"/>
          <a:sy n="80" d="100"/>
        </p:scale>
        <p:origin x="-2514" y="-88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58" d="100"/>
          <a:sy n="58" d="100"/>
        </p:scale>
        <p:origin x="-1812" y="-72"/>
      </p:cViewPr>
      <p:guideLst>
        <p:guide orient="horz" pos="2872"/>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79586" name="Rectangle 2"/>
          <p:cNvSpPr>
            <a:spLocks noGrp="1" noChangeArrowheads="1"/>
          </p:cNvSpPr>
          <p:nvPr>
            <p:ph type="hdr" sz="quarter"/>
          </p:nvPr>
        </p:nvSpPr>
        <p:spPr bwMode="auto">
          <a:xfrm>
            <a:off x="0" y="0"/>
            <a:ext cx="2971800" cy="4556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579587" name="Rectangle 3"/>
          <p:cNvSpPr>
            <a:spLocks noGrp="1" noChangeArrowheads="1"/>
          </p:cNvSpPr>
          <p:nvPr>
            <p:ph type="dt" sz="quarter" idx="1"/>
          </p:nvPr>
        </p:nvSpPr>
        <p:spPr bwMode="auto">
          <a:xfrm>
            <a:off x="3886200" y="0"/>
            <a:ext cx="2971800" cy="4556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579588" name="Rectangle 4"/>
          <p:cNvSpPr>
            <a:spLocks noGrp="1" noChangeArrowheads="1"/>
          </p:cNvSpPr>
          <p:nvPr>
            <p:ph type="ftr" sz="quarter" idx="2"/>
          </p:nvPr>
        </p:nvSpPr>
        <p:spPr bwMode="auto">
          <a:xfrm>
            <a:off x="0" y="8661400"/>
            <a:ext cx="2971800" cy="4556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579589" name="Rectangle 5"/>
          <p:cNvSpPr>
            <a:spLocks noGrp="1" noChangeArrowheads="1"/>
          </p:cNvSpPr>
          <p:nvPr>
            <p:ph type="sldNum" sz="quarter" idx="3"/>
          </p:nvPr>
        </p:nvSpPr>
        <p:spPr bwMode="auto">
          <a:xfrm>
            <a:off x="3886200" y="8661400"/>
            <a:ext cx="2971800" cy="4556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CD32623E-8727-40E4-8269-8675EB691CC7}" type="slidenum">
              <a:rPr lang="en-US"/>
              <a:pPr>
                <a:defRPr/>
              </a:pPr>
              <a:t>‹#›</a:t>
            </a:fld>
            <a:endParaRPr lang="en-US"/>
          </a:p>
        </p:txBody>
      </p:sp>
    </p:spTree>
    <p:extLst>
      <p:ext uri="{BB962C8B-B14F-4D97-AF65-F5344CB8AC3E}">
        <p14:creationId xmlns:p14="http://schemas.microsoft.com/office/powerpoint/2010/main" val="398674009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81634" name="Rectangle 2"/>
          <p:cNvSpPr>
            <a:spLocks noGrp="1" noChangeArrowheads="1"/>
          </p:cNvSpPr>
          <p:nvPr>
            <p:ph type="hdr" sz="quarter"/>
          </p:nvPr>
        </p:nvSpPr>
        <p:spPr bwMode="auto">
          <a:xfrm>
            <a:off x="0" y="0"/>
            <a:ext cx="2971800" cy="4556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kumimoji="1" sz="1200"/>
            </a:lvl1pPr>
          </a:lstStyle>
          <a:p>
            <a:pPr>
              <a:defRPr/>
            </a:pPr>
            <a:endParaRPr lang="en-US"/>
          </a:p>
        </p:txBody>
      </p:sp>
      <p:sp>
        <p:nvSpPr>
          <p:cNvPr id="581635" name="Rectangle 3"/>
          <p:cNvSpPr>
            <a:spLocks noGrp="1" noChangeArrowheads="1"/>
          </p:cNvSpPr>
          <p:nvPr>
            <p:ph type="dt" idx="1"/>
          </p:nvPr>
        </p:nvSpPr>
        <p:spPr bwMode="auto">
          <a:xfrm>
            <a:off x="3884613" y="0"/>
            <a:ext cx="2971800" cy="4556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kumimoji="1" sz="1200"/>
            </a:lvl1pPr>
          </a:lstStyle>
          <a:p>
            <a:pPr>
              <a:defRPr/>
            </a:pPr>
            <a:endParaRPr lang="en-US"/>
          </a:p>
        </p:txBody>
      </p:sp>
      <p:sp>
        <p:nvSpPr>
          <p:cNvPr id="19460" name="Rectangle 4"/>
          <p:cNvSpPr>
            <a:spLocks noGrp="1" noRot="1" noChangeAspect="1" noChangeArrowheads="1" noTextEdit="1"/>
          </p:cNvSpPr>
          <p:nvPr>
            <p:ph type="sldImg" idx="2"/>
          </p:nvPr>
        </p:nvSpPr>
        <p:spPr bwMode="auto">
          <a:xfrm>
            <a:off x="1150938" y="684213"/>
            <a:ext cx="4556125" cy="3417887"/>
          </a:xfrm>
          <a:prstGeom prst="rect">
            <a:avLst/>
          </a:prstGeom>
          <a:noFill/>
          <a:ln w="9525">
            <a:solidFill>
              <a:srgbClr val="000000"/>
            </a:solidFill>
            <a:miter lim="800000"/>
            <a:headEnd/>
            <a:tailEnd/>
          </a:ln>
        </p:spPr>
      </p:sp>
      <p:sp>
        <p:nvSpPr>
          <p:cNvPr id="581637" name="Rectangle 5"/>
          <p:cNvSpPr>
            <a:spLocks noGrp="1" noChangeArrowheads="1"/>
          </p:cNvSpPr>
          <p:nvPr>
            <p:ph type="body" sz="quarter" idx="3"/>
          </p:nvPr>
        </p:nvSpPr>
        <p:spPr bwMode="auto">
          <a:xfrm>
            <a:off x="685800" y="4330700"/>
            <a:ext cx="5486400" cy="41021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81638" name="Rectangle 6"/>
          <p:cNvSpPr>
            <a:spLocks noGrp="1" noChangeArrowheads="1"/>
          </p:cNvSpPr>
          <p:nvPr>
            <p:ph type="ftr" sz="quarter" idx="4"/>
          </p:nvPr>
        </p:nvSpPr>
        <p:spPr bwMode="auto">
          <a:xfrm>
            <a:off x="0" y="8659813"/>
            <a:ext cx="2971800" cy="4556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kumimoji="1" sz="1200"/>
            </a:lvl1pPr>
          </a:lstStyle>
          <a:p>
            <a:pPr>
              <a:defRPr/>
            </a:pPr>
            <a:endParaRPr lang="en-US"/>
          </a:p>
        </p:txBody>
      </p:sp>
      <p:sp>
        <p:nvSpPr>
          <p:cNvPr id="581639" name="Rectangle 7"/>
          <p:cNvSpPr>
            <a:spLocks noGrp="1" noChangeArrowheads="1"/>
          </p:cNvSpPr>
          <p:nvPr>
            <p:ph type="sldNum" sz="quarter" idx="5"/>
          </p:nvPr>
        </p:nvSpPr>
        <p:spPr bwMode="auto">
          <a:xfrm>
            <a:off x="3884613" y="8659813"/>
            <a:ext cx="2971800" cy="4556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1" sz="1200"/>
            </a:lvl1pPr>
          </a:lstStyle>
          <a:p>
            <a:pPr>
              <a:defRPr/>
            </a:pPr>
            <a:fld id="{994D0094-DA0C-4AA0-B25C-DBD9FAF7B1C0}" type="slidenum">
              <a:rPr lang="en-US"/>
              <a:pPr>
                <a:defRPr/>
              </a:pPr>
              <a:t>‹#›</a:t>
            </a:fld>
            <a:endParaRPr lang="en-US"/>
          </a:p>
        </p:txBody>
      </p:sp>
    </p:spTree>
    <p:extLst>
      <p:ext uri="{BB962C8B-B14F-4D97-AF65-F5344CB8AC3E}">
        <p14:creationId xmlns:p14="http://schemas.microsoft.com/office/powerpoint/2010/main" val="1264695143"/>
      </p:ext>
    </p:extLst>
  </p:cSld>
  <p:clrMap bg1="lt1" tx1="dk1" bg2="lt2" tx2="dk2" accent1="accent1" accent2="accent2" accent3="accent3" accent4="accent4" accent5="accent5" accent6="accent6" hlink="hlink" folHlink="folHlink"/>
  <p:notesStyle>
    <a:lvl1pPr algn="l" rtl="0" eaLnBrk="0" fontAlgn="base" hangingPunct="0">
      <a:spcBef>
        <a:spcPct val="0"/>
      </a:spcBef>
      <a:spcAft>
        <a:spcPct val="0"/>
      </a:spcAft>
      <a:defRPr kumimoji="1"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kumimoji="1" sz="1200" kern="1200">
        <a:solidFill>
          <a:schemeClr val="tx1"/>
        </a:solidFill>
        <a:latin typeface="Arial Narrow" pitchFamily="34" charset="0"/>
        <a:ea typeface="+mn-ea"/>
        <a:cs typeface="+mn-cs"/>
      </a:defRPr>
    </a:lvl2pPr>
    <a:lvl3pPr marL="914400" algn="l" rtl="0" eaLnBrk="0" fontAlgn="base" hangingPunct="0">
      <a:spcBef>
        <a:spcPct val="30000"/>
      </a:spcBef>
      <a:spcAft>
        <a:spcPct val="0"/>
      </a:spcAft>
      <a:defRPr kumimoji="1" sz="1200" kern="1200">
        <a:solidFill>
          <a:schemeClr val="tx1"/>
        </a:solidFill>
        <a:latin typeface="Arial Narrow" pitchFamily="34"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Arial Narrow" pitchFamily="34"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Arial Narrow"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994D0094-DA0C-4AA0-B25C-DBD9FAF7B1C0}" type="slidenum">
              <a:rPr lang="en-US" smtClean="0"/>
              <a:pPr>
                <a:defRPr/>
              </a:pPr>
              <a:t>21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noAutofit/>
          </a:bodyPr>
          <a:lstStyle>
            <a:lvl1pPr>
              <a:defRPr sz="6600" b="1" i="1"/>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normAutofit/>
          </a:bodyPr>
          <a:lstStyle>
            <a:lvl1pPr marL="0" indent="0" algn="ctr">
              <a:buNone/>
              <a:defRPr sz="4000" b="1">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2FED6A13-29B5-42E6-A3CB-F9153A03CEBA}" type="datetime1">
              <a:rPr lang="en-US" smtClean="0"/>
              <a:pPr/>
              <a:t>2/20/2015</a:t>
            </a:fld>
            <a:endParaRPr lang="en-US"/>
          </a:p>
        </p:txBody>
      </p:sp>
      <p:sp>
        <p:nvSpPr>
          <p:cNvPr id="5" name="Footer Placeholder 4"/>
          <p:cNvSpPr>
            <a:spLocks noGrp="1"/>
          </p:cNvSpPr>
          <p:nvPr>
            <p:ph type="ftr" sz="quarter" idx="11"/>
          </p:nvPr>
        </p:nvSpPr>
        <p:spPr/>
        <p:txBody>
          <a:bodyPr/>
          <a:lstStyle/>
          <a:p>
            <a:r>
              <a:rPr lang="en-US" dirty="0" smtClean="0"/>
              <a:t>© 2016 SAGE Publications, Inc.</a:t>
            </a:r>
          </a:p>
        </p:txBody>
      </p:sp>
      <p:sp>
        <p:nvSpPr>
          <p:cNvPr id="6" name="Slide Number Placeholder 5"/>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22841987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ABB85D6-2F70-4E21-89B9-15844C986752}" type="datetime1">
              <a:rPr lang="en-US" smtClean="0"/>
              <a:pPr/>
              <a:t>2/20/2015</a:t>
            </a:fld>
            <a:endParaRPr lang="en-US"/>
          </a:p>
        </p:txBody>
      </p:sp>
      <p:sp>
        <p:nvSpPr>
          <p:cNvPr id="5" name="Footer Placeholder 4"/>
          <p:cNvSpPr>
            <a:spLocks noGrp="1"/>
          </p:cNvSpPr>
          <p:nvPr>
            <p:ph type="ftr" sz="quarter" idx="11"/>
          </p:nvPr>
        </p:nvSpPr>
        <p:spPr/>
        <p:txBody>
          <a:bodyPr/>
          <a:lstStyle/>
          <a:p>
            <a:r>
              <a:rPr lang="en-US" smtClean="0"/>
              <a:t>© 2016 SAGE Publications, Inc.</a:t>
            </a:r>
            <a:endParaRPr lang="en-US"/>
          </a:p>
        </p:txBody>
      </p:sp>
      <p:sp>
        <p:nvSpPr>
          <p:cNvPr id="6" name="Slide Number Placeholder 5"/>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24665228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B535D6F-5A43-4588-9DEC-63210AE4E4DD}" type="datetime1">
              <a:rPr lang="en-US" smtClean="0"/>
              <a:pPr/>
              <a:t>2/20/2015</a:t>
            </a:fld>
            <a:endParaRPr lang="en-US"/>
          </a:p>
        </p:txBody>
      </p:sp>
      <p:sp>
        <p:nvSpPr>
          <p:cNvPr id="5" name="Footer Placeholder 4"/>
          <p:cNvSpPr>
            <a:spLocks noGrp="1"/>
          </p:cNvSpPr>
          <p:nvPr>
            <p:ph type="ftr" sz="quarter" idx="11"/>
          </p:nvPr>
        </p:nvSpPr>
        <p:spPr/>
        <p:txBody>
          <a:bodyPr/>
          <a:lstStyle/>
          <a:p>
            <a:r>
              <a:rPr lang="en-US" smtClean="0"/>
              <a:t>© 2016 SAGE Publications, Inc.</a:t>
            </a:r>
            <a:endParaRPr lang="en-US"/>
          </a:p>
        </p:txBody>
      </p:sp>
      <p:sp>
        <p:nvSpPr>
          <p:cNvPr id="6" name="Slide Number Placeholder 5"/>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25181537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143000"/>
          </a:xfrm>
        </p:spPr>
        <p:txBody>
          <a:bodyPr/>
          <a:lstStyle>
            <a:lvl1pPr>
              <a:defRPr>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457200" y="2057400"/>
            <a:ext cx="8229600" cy="4068763"/>
          </a:xfrm>
        </p:spPr>
        <p:txBody>
          <a:bodyPr/>
          <a:lstStyle>
            <a:lvl1pPr>
              <a:buClr>
                <a:srgbClr val="00B050"/>
              </a:buClr>
              <a:defRPr/>
            </a:lvl1pPr>
            <a:lvl2pPr>
              <a:buClr>
                <a:srgbClr val="00B050"/>
              </a:buClr>
              <a:defRPr/>
            </a:lvl2pPr>
            <a:lvl3pPr>
              <a:buClr>
                <a:srgbClr val="00B050"/>
              </a:buClr>
              <a:defRPr/>
            </a:lvl3pPr>
            <a:lvl4pPr>
              <a:buClr>
                <a:srgbClr val="00B050"/>
              </a:buClr>
              <a:defRPr/>
            </a:lvl4pPr>
            <a:lvl5pPr>
              <a:buClr>
                <a:srgbClr val="00B050"/>
              </a:buCl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27B486DA-A4BA-4E7D-8ADB-528486D277DB}" type="datetime1">
              <a:rPr lang="en-US" smtClean="0"/>
              <a:pPr/>
              <a:t>2/20/2015</a:t>
            </a:fld>
            <a:endParaRPr lang="en-US"/>
          </a:p>
        </p:txBody>
      </p:sp>
      <p:sp>
        <p:nvSpPr>
          <p:cNvPr id="5" name="Footer Placeholder 4"/>
          <p:cNvSpPr>
            <a:spLocks noGrp="1"/>
          </p:cNvSpPr>
          <p:nvPr>
            <p:ph type="ftr" sz="quarter" idx="11"/>
          </p:nvPr>
        </p:nvSpPr>
        <p:spPr/>
        <p:txBody>
          <a:bodyPr/>
          <a:lstStyle/>
          <a:p>
            <a:r>
              <a:rPr lang="en-US" smtClean="0"/>
              <a:t>© 2016 SAGE Publications, Inc.</a:t>
            </a:r>
            <a:endParaRPr lang="en-US"/>
          </a:p>
        </p:txBody>
      </p:sp>
      <p:sp>
        <p:nvSpPr>
          <p:cNvPr id="6" name="Slide Number Placeholder 5"/>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32012334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4B71B42-31C8-41B6-8196-EDA86222E7A9}" type="datetime1">
              <a:rPr lang="en-US" smtClean="0"/>
              <a:pPr/>
              <a:t>2/20/2015</a:t>
            </a:fld>
            <a:endParaRPr lang="en-US"/>
          </a:p>
        </p:txBody>
      </p:sp>
      <p:sp>
        <p:nvSpPr>
          <p:cNvPr id="5" name="Footer Placeholder 4"/>
          <p:cNvSpPr>
            <a:spLocks noGrp="1"/>
          </p:cNvSpPr>
          <p:nvPr>
            <p:ph type="ftr" sz="quarter" idx="11"/>
          </p:nvPr>
        </p:nvSpPr>
        <p:spPr/>
        <p:txBody>
          <a:bodyPr/>
          <a:lstStyle/>
          <a:p>
            <a:r>
              <a:rPr lang="en-US" smtClean="0"/>
              <a:t>© 2016 SAGE Publications, Inc.</a:t>
            </a:r>
            <a:endParaRPr lang="en-US" dirty="0"/>
          </a:p>
        </p:txBody>
      </p:sp>
      <p:sp>
        <p:nvSpPr>
          <p:cNvPr id="6" name="Slide Number Placeholder 5"/>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20095763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8A4B91E-AD81-409A-AA61-A7002C745188}" type="datetime1">
              <a:rPr lang="en-US" smtClean="0"/>
              <a:pPr/>
              <a:t>2/20/2015</a:t>
            </a:fld>
            <a:endParaRPr lang="en-US"/>
          </a:p>
        </p:txBody>
      </p:sp>
      <p:sp>
        <p:nvSpPr>
          <p:cNvPr id="6" name="Footer Placeholder 5"/>
          <p:cNvSpPr>
            <a:spLocks noGrp="1"/>
          </p:cNvSpPr>
          <p:nvPr>
            <p:ph type="ftr" sz="quarter" idx="11"/>
          </p:nvPr>
        </p:nvSpPr>
        <p:spPr/>
        <p:txBody>
          <a:bodyPr/>
          <a:lstStyle/>
          <a:p>
            <a:r>
              <a:rPr lang="en-US" smtClean="0"/>
              <a:t>© 2016 SAGE Publications, Inc.</a:t>
            </a:r>
            <a:endParaRPr lang="en-US" dirty="0"/>
          </a:p>
        </p:txBody>
      </p:sp>
      <p:sp>
        <p:nvSpPr>
          <p:cNvPr id="7" name="Slide Number Placeholder 6"/>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20000162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9B20A62-425C-4602-A6FE-C24E49283BC9}" type="datetime1">
              <a:rPr lang="en-US" smtClean="0"/>
              <a:pPr/>
              <a:t>2/20/2015</a:t>
            </a:fld>
            <a:endParaRPr lang="en-US"/>
          </a:p>
        </p:txBody>
      </p:sp>
      <p:sp>
        <p:nvSpPr>
          <p:cNvPr id="8" name="Footer Placeholder 7"/>
          <p:cNvSpPr>
            <a:spLocks noGrp="1"/>
          </p:cNvSpPr>
          <p:nvPr>
            <p:ph type="ftr" sz="quarter" idx="11"/>
          </p:nvPr>
        </p:nvSpPr>
        <p:spPr/>
        <p:txBody>
          <a:bodyPr/>
          <a:lstStyle/>
          <a:p>
            <a:r>
              <a:rPr lang="en-US" smtClean="0"/>
              <a:t>© 2016 SAGE Publications, Inc.</a:t>
            </a:r>
            <a:endParaRPr lang="en-US" dirty="0"/>
          </a:p>
        </p:txBody>
      </p:sp>
      <p:sp>
        <p:nvSpPr>
          <p:cNvPr id="9" name="Slide Number Placeholder 8"/>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32979457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E38F491-8D1F-4D60-94CA-178352823D5B}" type="datetime1">
              <a:rPr lang="en-US" smtClean="0"/>
              <a:pPr/>
              <a:t>2/20/2015</a:t>
            </a:fld>
            <a:endParaRPr lang="en-US"/>
          </a:p>
        </p:txBody>
      </p:sp>
      <p:sp>
        <p:nvSpPr>
          <p:cNvPr id="4" name="Footer Placeholder 3"/>
          <p:cNvSpPr>
            <a:spLocks noGrp="1"/>
          </p:cNvSpPr>
          <p:nvPr>
            <p:ph type="ftr" sz="quarter" idx="11"/>
          </p:nvPr>
        </p:nvSpPr>
        <p:spPr/>
        <p:txBody>
          <a:bodyPr/>
          <a:lstStyle/>
          <a:p>
            <a:r>
              <a:rPr lang="en-US" dirty="0" smtClean="0"/>
              <a:t>© 2016 SAGE Publications, Inc.</a:t>
            </a:r>
          </a:p>
        </p:txBody>
      </p:sp>
      <p:sp>
        <p:nvSpPr>
          <p:cNvPr id="5" name="Slide Number Placeholder 4"/>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1861001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416CC0-7174-4A0F-9827-6A82AC0B50E4}" type="datetime1">
              <a:rPr lang="en-US" smtClean="0"/>
              <a:pPr/>
              <a:t>2/20/2015</a:t>
            </a:fld>
            <a:endParaRPr lang="en-US"/>
          </a:p>
        </p:txBody>
      </p:sp>
      <p:sp>
        <p:nvSpPr>
          <p:cNvPr id="3" name="Footer Placeholder 2"/>
          <p:cNvSpPr>
            <a:spLocks noGrp="1"/>
          </p:cNvSpPr>
          <p:nvPr>
            <p:ph type="ftr" sz="quarter" idx="11"/>
          </p:nvPr>
        </p:nvSpPr>
        <p:spPr/>
        <p:txBody>
          <a:bodyPr/>
          <a:lstStyle/>
          <a:p>
            <a:r>
              <a:rPr lang="en-US" smtClean="0"/>
              <a:t>© 2016 SAGE Publications, Inc.</a:t>
            </a:r>
            <a:endParaRPr lang="en-US"/>
          </a:p>
        </p:txBody>
      </p:sp>
      <p:sp>
        <p:nvSpPr>
          <p:cNvPr id="4" name="Slide Number Placeholder 3"/>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10067230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33160FB-E85A-43D4-A699-66A85BFB705C}" type="datetime1">
              <a:rPr lang="en-US" smtClean="0"/>
              <a:pPr/>
              <a:t>2/20/2015</a:t>
            </a:fld>
            <a:endParaRPr lang="en-US"/>
          </a:p>
        </p:txBody>
      </p:sp>
      <p:sp>
        <p:nvSpPr>
          <p:cNvPr id="6" name="Footer Placeholder 5"/>
          <p:cNvSpPr>
            <a:spLocks noGrp="1"/>
          </p:cNvSpPr>
          <p:nvPr>
            <p:ph type="ftr" sz="quarter" idx="11"/>
          </p:nvPr>
        </p:nvSpPr>
        <p:spPr/>
        <p:txBody>
          <a:bodyPr/>
          <a:lstStyle/>
          <a:p>
            <a:r>
              <a:rPr lang="en-US" smtClean="0"/>
              <a:t>© 2016 SAGE Publications, Inc.</a:t>
            </a:r>
            <a:endParaRPr lang="en-US"/>
          </a:p>
        </p:txBody>
      </p:sp>
      <p:sp>
        <p:nvSpPr>
          <p:cNvPr id="7" name="Slide Number Placeholder 6"/>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36902833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271A6EF-DA57-40D6-B7A4-A77E1A05D921}" type="datetime1">
              <a:rPr lang="en-US" smtClean="0"/>
              <a:pPr/>
              <a:t>2/20/2015</a:t>
            </a:fld>
            <a:endParaRPr lang="en-US"/>
          </a:p>
        </p:txBody>
      </p:sp>
      <p:sp>
        <p:nvSpPr>
          <p:cNvPr id="6" name="Footer Placeholder 5"/>
          <p:cNvSpPr>
            <a:spLocks noGrp="1"/>
          </p:cNvSpPr>
          <p:nvPr>
            <p:ph type="ftr" sz="quarter" idx="11"/>
          </p:nvPr>
        </p:nvSpPr>
        <p:spPr/>
        <p:txBody>
          <a:bodyPr/>
          <a:lstStyle/>
          <a:p>
            <a:r>
              <a:rPr lang="en-US" smtClean="0"/>
              <a:t>© 2016 SAGE Publications, Inc.</a:t>
            </a:r>
            <a:endParaRPr lang="en-US"/>
          </a:p>
        </p:txBody>
      </p:sp>
      <p:sp>
        <p:nvSpPr>
          <p:cNvPr id="7" name="Slide Number Placeholder 6"/>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39005140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90A17-F00E-4010-A847-1B6D2AA194FC}" type="datetime1">
              <a:rPr lang="en-US" smtClean="0"/>
              <a:pPr/>
              <a:t>2/20/2015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r>
              <a:rPr lang="en-US" dirty="0" smtClean="0"/>
              <a:t>© 2016 SAGE Publications, Inc.</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1ED0ADA-1414-4ED5-8509-DF9CA4FC8B0A}" type="slidenum">
              <a:rPr lang="en-US" smtClean="0"/>
              <a:pPr/>
              <a:t>‹#›</a:t>
            </a:fld>
            <a:endParaRPr lang="en-US"/>
          </a:p>
        </p:txBody>
      </p:sp>
    </p:spTree>
    <p:extLst>
      <p:ext uri="{BB962C8B-B14F-4D97-AF65-F5344CB8AC3E}">
        <p14:creationId xmlns:p14="http://schemas.microsoft.com/office/powerpoint/2010/main" val="100654915"/>
      </p:ext>
    </p:extLst>
  </p:cSld>
  <p:clrMap bg1="lt1" tx1="dk1" bg2="lt2" tx2="dk2" accent1="accent1" accent2="accent2" accent3="accent3" accent4="accent4" accent5="accent5" accent6="accent6" hlink="hlink" folHlink="folHlink"/>
  <p:sldLayoutIdLst>
    <p:sldLayoutId id="2147483900" r:id="rId1"/>
    <p:sldLayoutId id="2147483901" r:id="rId2"/>
    <p:sldLayoutId id="2147483902" r:id="rId3"/>
    <p:sldLayoutId id="2147483903" r:id="rId4"/>
    <p:sldLayoutId id="2147483904" r:id="rId5"/>
    <p:sldLayoutId id="2147483905" r:id="rId6"/>
    <p:sldLayoutId id="2147483906" r:id="rId7"/>
    <p:sldLayoutId id="2147483907" r:id="rId8"/>
    <p:sldLayoutId id="2147483908" r:id="rId9"/>
    <p:sldLayoutId id="2147483909" r:id="rId10"/>
    <p:sldLayoutId id="2147483910" r:id="rId11"/>
  </p:sldLayoutIdLst>
  <p:hf sldNum="0" hdr="0" dt="0"/>
  <p:txStyles>
    <p:titleStyle>
      <a:lvl1pPr algn="ctr" defTabSz="914400" rtl="0" eaLnBrk="1" latinLnBrk="0" hangingPunct="1">
        <a:spcBef>
          <a:spcPct val="0"/>
        </a:spcBef>
        <a:buNone/>
        <a:defRPr sz="4400" kern="1200">
          <a:solidFill>
            <a:schemeClr val="tx2"/>
          </a:solidFill>
          <a:latin typeface="+mj-lt"/>
          <a:ea typeface="+mj-ea"/>
          <a:cs typeface="+mj-cs"/>
        </a:defRPr>
      </a:lvl1pPr>
    </p:titleStyle>
    <p:bodyStyle>
      <a:lvl1pPr marL="342900" indent="-342900" algn="l" defTabSz="914400" rtl="0" eaLnBrk="1" latinLnBrk="0" hangingPunct="1">
        <a:spcBef>
          <a:spcPct val="20000"/>
        </a:spcBef>
        <a:buClr>
          <a:srgbClr val="00B050"/>
        </a:buClr>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Clr>
          <a:srgbClr val="00B050"/>
        </a:buClr>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Clr>
          <a:srgbClr val="00B050"/>
        </a:buClr>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Clr>
          <a:srgbClr val="00B050"/>
        </a:buClr>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Clr>
          <a:srgbClr val="00B050"/>
        </a:buClr>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6000" dirty="0">
                <a:latin typeface="Lucida Sans Unicode" pitchFamily="34" charset="0"/>
                <a:cs typeface="Lucida Sans Unicode" pitchFamily="34" charset="0"/>
              </a:rPr>
              <a:t>Chapter </a:t>
            </a:r>
            <a:r>
              <a:rPr lang="en-US" sz="6000" dirty="0" smtClean="0">
                <a:latin typeface="Lucida Sans Unicode" pitchFamily="34" charset="0"/>
                <a:cs typeface="Lucida Sans Unicode" pitchFamily="34" charset="0"/>
              </a:rPr>
              <a:t>7: </a:t>
            </a:r>
            <a:endParaRPr lang="en-US" sz="6000" dirty="0">
              <a:latin typeface="Lucida Sans Unicode" pitchFamily="34" charset="0"/>
              <a:cs typeface="Lucida Sans Unicode" pitchFamily="34" charset="0"/>
            </a:endParaRPr>
          </a:p>
        </p:txBody>
      </p:sp>
      <p:sp>
        <p:nvSpPr>
          <p:cNvPr id="3" name="Subtitle 2"/>
          <p:cNvSpPr>
            <a:spLocks noGrp="1"/>
          </p:cNvSpPr>
          <p:nvPr>
            <p:ph type="subTitle" idx="1"/>
          </p:nvPr>
        </p:nvSpPr>
        <p:spPr>
          <a:xfrm>
            <a:off x="1066800" y="3505200"/>
            <a:ext cx="6934200" cy="1981200"/>
          </a:xfrm>
        </p:spPr>
        <p:txBody>
          <a:bodyPr>
            <a:normAutofit lnSpcReduction="10000"/>
          </a:bodyPr>
          <a:lstStyle/>
          <a:p>
            <a:r>
              <a:rPr lang="en-US" dirty="0"/>
              <a:t/>
            </a:r>
            <a:br>
              <a:rPr lang="en-US" dirty="0"/>
            </a:br>
            <a:r>
              <a:rPr lang="en-US" dirty="0" smtClean="0">
                <a:latin typeface="Lucida Sans Unicode" pitchFamily="34" charset="0"/>
                <a:cs typeface="Lucida Sans Unicode" pitchFamily="34" charset="0"/>
              </a:rPr>
              <a:t>Dominant U.S. </a:t>
            </a:r>
          </a:p>
          <a:p>
            <a:r>
              <a:rPr lang="en-US" dirty="0" smtClean="0">
                <a:latin typeface="Lucida Sans Unicode" pitchFamily="34" charset="0"/>
                <a:cs typeface="Lucida Sans Unicode" pitchFamily="34" charset="0"/>
              </a:rPr>
              <a:t>Cultural Patterns</a:t>
            </a:r>
            <a:endParaRPr lang="en-US" dirty="0">
              <a:latin typeface="Lucida Sans Unicode" pitchFamily="34" charset="0"/>
              <a:cs typeface="Lucida Sans Unicode" pitchFamily="34" charset="0"/>
            </a:endParaRPr>
          </a:p>
        </p:txBody>
      </p:sp>
      <p:sp>
        <p:nvSpPr>
          <p:cNvPr id="4" name="Footer Placeholder 3"/>
          <p:cNvSpPr>
            <a:spLocks noGrp="1"/>
          </p:cNvSpPr>
          <p:nvPr>
            <p:ph type="ftr" sz="quarter" idx="11"/>
          </p:nvPr>
        </p:nvSpPr>
        <p:spPr/>
        <p:txBody>
          <a:bodyPr/>
          <a:lstStyle/>
          <a:p>
            <a:r>
              <a:rPr lang="en-US" dirty="0" smtClean="0"/>
              <a:t>© 2015, SAGE Publications, Inc.</a:t>
            </a:r>
          </a:p>
        </p:txBody>
      </p:sp>
    </p:spTree>
    <p:extLst>
      <p:ext uri="{BB962C8B-B14F-4D97-AF65-F5344CB8AC3E}">
        <p14:creationId xmlns:p14="http://schemas.microsoft.com/office/powerpoint/2010/main" val="120832790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868362"/>
            <a:ext cx="9144000" cy="960438"/>
          </a:xfrm>
        </p:spPr>
        <p:txBody>
          <a:bodyPr>
            <a:noAutofit/>
          </a:bodyPr>
          <a:lstStyle/>
          <a:p>
            <a:r>
              <a:rPr lang="en-US" sz="3600" b="1" dirty="0" smtClean="0">
                <a:latin typeface="Lucida Sans Unicode" pitchFamily="34" charset="0"/>
                <a:cs typeface="Lucida Sans Unicode" pitchFamily="34" charset="0"/>
              </a:rPr>
              <a:t>Relation to Nature</a:t>
            </a:r>
            <a:endParaRPr lang="en-US" sz="32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152400" y="1905000"/>
            <a:ext cx="8991600" cy="4876800"/>
          </a:xfrm>
        </p:spPr>
        <p:txBody>
          <a:bodyPr>
            <a:normAutofit/>
          </a:bodyPr>
          <a:lstStyle/>
          <a:p>
            <a:pPr>
              <a:spcBef>
                <a:spcPts val="0"/>
              </a:spcBef>
            </a:pPr>
            <a:r>
              <a:rPr lang="en-US" sz="2200" b="1" dirty="0" smtClean="0">
                <a:latin typeface="Lucida Sans Unicode" pitchFamily="34" charset="0"/>
                <a:cs typeface="Lucida Sans Unicode" pitchFamily="34" charset="0"/>
              </a:rPr>
              <a:t>Worldview:</a:t>
            </a:r>
            <a:r>
              <a:rPr lang="en-US" sz="2200" dirty="0" smtClean="0">
                <a:latin typeface="Lucida Sans Unicode" pitchFamily="34" charset="0"/>
                <a:cs typeface="Lucida Sans Unicode" pitchFamily="34" charset="0"/>
              </a:rPr>
              <a:t> a culture’s most fundamental                                    beliefs about its place in the cosmos, beliefs                             about God, and beliefs about the nature of                        humanity and nature </a:t>
            </a:r>
          </a:p>
          <a:p>
            <a:pPr>
              <a:spcBef>
                <a:spcPts val="0"/>
              </a:spcBef>
              <a:buNone/>
            </a:pPr>
            <a:endParaRPr lang="en-US" sz="2200" dirty="0" smtClean="0">
              <a:latin typeface="Lucida Sans Unicode" pitchFamily="34" charset="0"/>
              <a:cs typeface="Lucida Sans Unicode" pitchFamily="34" charset="0"/>
            </a:endParaRPr>
          </a:p>
          <a:p>
            <a:pPr>
              <a:spcBef>
                <a:spcPts val="0"/>
              </a:spcBef>
            </a:pPr>
            <a:r>
              <a:rPr lang="en-US" sz="2200" dirty="0" smtClean="0">
                <a:latin typeface="Lucida Sans Unicode" pitchFamily="34" charset="0"/>
                <a:cs typeface="Lucida Sans Unicode" pitchFamily="34" charset="0"/>
              </a:rPr>
              <a:t>Huntington (1993, 1996): eight major </a:t>
            </a:r>
            <a:r>
              <a:rPr lang="en-US" sz="2200" b="1" dirty="0" smtClean="0">
                <a:latin typeface="Lucida Sans Unicode" pitchFamily="34" charset="0"/>
                <a:cs typeface="Lucida Sans Unicode" pitchFamily="34" charset="0"/>
              </a:rPr>
              <a:t>cultural zones</a:t>
            </a:r>
            <a:r>
              <a:rPr lang="en-US" sz="2200" dirty="0" smtClean="0">
                <a:latin typeface="Lucida Sans Unicode" pitchFamily="34" charset="0"/>
                <a:cs typeface="Lucida Sans Unicode" pitchFamily="34" charset="0"/>
              </a:rPr>
              <a:t>, including Western Christianity, the Orthodox world, the Islamic world, and the Confucian, Japanese, Hindu, African, and Latin American zones </a:t>
            </a:r>
          </a:p>
          <a:p>
            <a:pPr>
              <a:spcBef>
                <a:spcPts val="0"/>
              </a:spcBef>
              <a:buNone/>
            </a:pPr>
            <a:endParaRPr lang="en-US" sz="2200" dirty="0" smtClean="0">
              <a:latin typeface="Lucida Sans Unicode" pitchFamily="34" charset="0"/>
              <a:cs typeface="Lucida Sans Unicode" pitchFamily="34" charset="0"/>
            </a:endParaRPr>
          </a:p>
          <a:p>
            <a:pPr>
              <a:spcBef>
                <a:spcPts val="0"/>
              </a:spcBef>
            </a:pPr>
            <a:r>
              <a:rPr lang="en-US" sz="2200" dirty="0" smtClean="0">
                <a:latin typeface="Lucida Sans Unicode" pitchFamily="34" charset="0"/>
                <a:cs typeface="Lucida Sans Unicode" pitchFamily="34" charset="0"/>
              </a:rPr>
              <a:t>The European conservative Protestant worldview dominates U.S. culture; among the world’s industrialized nations, the United States is the most religious </a:t>
            </a: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pic>
        <p:nvPicPr>
          <p:cNvPr id="31748" name="Picture 4" descr="Family lying on grass Royalty Free Stock Photo"/>
          <p:cNvPicPr>
            <a:picLocks noChangeAspect="1" noChangeArrowheads="1"/>
          </p:cNvPicPr>
          <p:nvPr/>
        </p:nvPicPr>
        <p:blipFill>
          <a:blip r:embed="rId2" cstate="print"/>
          <a:srcRect/>
          <a:stretch>
            <a:fillRect/>
          </a:stretch>
        </p:blipFill>
        <p:spPr bwMode="auto">
          <a:xfrm>
            <a:off x="6705600" y="1803534"/>
            <a:ext cx="2438400" cy="1623461"/>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90600"/>
            <a:ext cx="9144000" cy="762000"/>
          </a:xfrm>
        </p:spPr>
        <p:txBody>
          <a:bodyPr>
            <a:noAutofit/>
          </a:bodyPr>
          <a:lstStyle/>
          <a:p>
            <a:r>
              <a:rPr lang="en-US" sz="3600" b="1" dirty="0" smtClean="0">
                <a:latin typeface="Lucida Sans Unicode" pitchFamily="34" charset="0"/>
                <a:cs typeface="Lucida Sans Unicode" pitchFamily="34" charset="0"/>
              </a:rPr>
              <a:t>Relation to Nature</a:t>
            </a:r>
            <a:endParaRPr lang="en-US" sz="32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152400" y="1905000"/>
            <a:ext cx="8991600" cy="4953000"/>
          </a:xfrm>
        </p:spPr>
        <p:txBody>
          <a:bodyPr>
            <a:normAutofit fontScale="92500" lnSpcReduction="20000"/>
          </a:bodyPr>
          <a:lstStyle/>
          <a:p>
            <a:pPr marL="0" indent="0">
              <a:lnSpc>
                <a:spcPct val="110000"/>
              </a:lnSpc>
              <a:spcBef>
                <a:spcPts val="0"/>
              </a:spcBef>
              <a:buNone/>
            </a:pPr>
            <a:r>
              <a:rPr lang="en-US" sz="2200" dirty="0" smtClean="0">
                <a:latin typeface="Lucida Sans Unicode" pitchFamily="34" charset="0"/>
                <a:cs typeface="Lucida Sans Unicode" pitchFamily="34" charset="0"/>
              </a:rPr>
              <a:t>Samovar et al. (1981): three parts to worldview: 		             individual-and-nature relationship, science and 		    technology, and materialism</a:t>
            </a:r>
          </a:p>
          <a:p>
            <a:pPr>
              <a:lnSpc>
                <a:spcPct val="110000"/>
              </a:lnSpc>
              <a:spcBef>
                <a:spcPts val="0"/>
              </a:spcBef>
              <a:buNone/>
            </a:pPr>
            <a:endParaRPr lang="en-US" sz="2200" dirty="0" smtClean="0">
              <a:latin typeface="Lucida Sans Unicode" pitchFamily="34" charset="0"/>
              <a:cs typeface="Lucida Sans Unicode" pitchFamily="34" charset="0"/>
            </a:endParaRPr>
          </a:p>
          <a:p>
            <a:pPr>
              <a:lnSpc>
                <a:spcPct val="110000"/>
              </a:lnSpc>
              <a:spcBef>
                <a:spcPts val="0"/>
              </a:spcBef>
            </a:pPr>
            <a:r>
              <a:rPr lang="en-US" sz="2200" b="1" dirty="0" smtClean="0">
                <a:latin typeface="Lucida Sans Unicode" pitchFamily="34" charset="0"/>
                <a:cs typeface="Lucida Sans Unicode" pitchFamily="34" charset="0"/>
              </a:rPr>
              <a:t>Individual-and-nature relationship: </a:t>
            </a:r>
            <a:r>
              <a:rPr lang="en-US" sz="2200" dirty="0" smtClean="0">
                <a:latin typeface="Lucida Sans Unicode" pitchFamily="34" charset="0"/>
                <a:cs typeface="Lucida Sans Unicode" pitchFamily="34" charset="0"/>
              </a:rPr>
              <a:t>in the United States, people typically make a clear and separate distinction between human life and nature, valuing nature but clearly placing a higher value on human life </a:t>
            </a:r>
          </a:p>
          <a:p>
            <a:pPr>
              <a:lnSpc>
                <a:spcPct val="110000"/>
              </a:lnSpc>
              <a:spcBef>
                <a:spcPts val="0"/>
              </a:spcBef>
              <a:buNone/>
            </a:pPr>
            <a:endParaRPr lang="en-US" sz="2200" dirty="0" smtClean="0">
              <a:latin typeface="Lucida Sans Unicode" pitchFamily="34" charset="0"/>
              <a:cs typeface="Lucida Sans Unicode" pitchFamily="34" charset="0"/>
            </a:endParaRPr>
          </a:p>
          <a:p>
            <a:pPr>
              <a:lnSpc>
                <a:spcPct val="110000"/>
              </a:lnSpc>
              <a:spcBef>
                <a:spcPts val="0"/>
              </a:spcBef>
            </a:pPr>
            <a:r>
              <a:rPr lang="en-US" sz="2200" b="1" dirty="0" smtClean="0">
                <a:latin typeface="Lucida Sans Unicode" pitchFamily="34" charset="0"/>
                <a:cs typeface="Lucida Sans Unicode" pitchFamily="34" charset="0"/>
              </a:rPr>
              <a:t>Science and technology: </a:t>
            </a:r>
            <a:r>
              <a:rPr lang="en-US" sz="2200" dirty="0" smtClean="0">
                <a:latin typeface="Lucida Sans Unicode" pitchFamily="34" charset="0"/>
                <a:cs typeface="Lucida Sans Unicode" pitchFamily="34" charset="0"/>
              </a:rPr>
              <a:t>in the U.S., people have a strong faith in the scientific method of solving problems; it’s a common belief that events have causes, causes can be discovered, and humans can and should alter the relationship</a:t>
            </a:r>
          </a:p>
          <a:p>
            <a:pPr>
              <a:lnSpc>
                <a:spcPct val="110000"/>
              </a:lnSpc>
              <a:spcBef>
                <a:spcPts val="0"/>
              </a:spcBef>
              <a:buNone/>
            </a:pPr>
            <a:endParaRPr lang="en-US" sz="2200" dirty="0" smtClean="0">
              <a:latin typeface="Lucida Sans Unicode" pitchFamily="34" charset="0"/>
              <a:cs typeface="Lucida Sans Unicode" pitchFamily="34" charset="0"/>
            </a:endParaRPr>
          </a:p>
          <a:p>
            <a:pPr>
              <a:lnSpc>
                <a:spcPct val="110000"/>
              </a:lnSpc>
              <a:spcBef>
                <a:spcPts val="0"/>
              </a:spcBef>
            </a:pPr>
            <a:r>
              <a:rPr lang="en-US" sz="2200" b="1" dirty="0" smtClean="0">
                <a:latin typeface="Lucida Sans Unicode" pitchFamily="34" charset="0"/>
                <a:cs typeface="Lucida Sans Unicode" pitchFamily="34" charset="0"/>
              </a:rPr>
              <a:t>Materialism:</a:t>
            </a:r>
            <a:r>
              <a:rPr lang="en-US" sz="2200" dirty="0" smtClean="0">
                <a:latin typeface="Lucida Sans Unicode" pitchFamily="34" charset="0"/>
                <a:cs typeface="Lucida Sans Unicode" pitchFamily="34" charset="0"/>
              </a:rPr>
              <a:t> if there is one value that most of the rest of the world attributes to the United States, it is materialism, or the belief that possessions are important in life </a:t>
            </a: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pic>
        <p:nvPicPr>
          <p:cNvPr id="25601" name="Picture 1"/>
          <p:cNvPicPr>
            <a:picLocks noChangeAspect="1" noChangeArrowheads="1"/>
          </p:cNvPicPr>
          <p:nvPr/>
        </p:nvPicPr>
        <p:blipFill>
          <a:blip r:embed="rId2" cstate="print"/>
          <a:srcRect/>
          <a:stretch>
            <a:fillRect/>
          </a:stretch>
        </p:blipFill>
        <p:spPr bwMode="auto">
          <a:xfrm>
            <a:off x="6934200" y="990600"/>
            <a:ext cx="1981200" cy="188435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868362"/>
            <a:ext cx="9144000" cy="960438"/>
          </a:xfrm>
        </p:spPr>
        <p:txBody>
          <a:bodyPr>
            <a:noAutofit/>
          </a:bodyPr>
          <a:lstStyle/>
          <a:p>
            <a:r>
              <a:rPr lang="en-US" sz="3600" b="1" dirty="0" smtClean="0">
                <a:latin typeface="Lucida Sans Unicode" pitchFamily="34" charset="0"/>
                <a:cs typeface="Lucida Sans Unicode" pitchFamily="34" charset="0"/>
              </a:rPr>
              <a:t>Modality of Human Activity</a:t>
            </a:r>
            <a:endParaRPr lang="en-US" sz="32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152400" y="1752600"/>
            <a:ext cx="8763000" cy="4876800"/>
          </a:xfrm>
        </p:spPr>
        <p:txBody>
          <a:bodyPr>
            <a:normAutofit fontScale="85000" lnSpcReduction="10000"/>
          </a:bodyPr>
          <a:lstStyle/>
          <a:p>
            <a:pPr>
              <a:lnSpc>
                <a:spcPct val="110000"/>
              </a:lnSpc>
              <a:spcBef>
                <a:spcPts val="0"/>
              </a:spcBef>
            </a:pPr>
            <a:r>
              <a:rPr lang="en-US" sz="2400" b="1" dirty="0" smtClean="0">
                <a:latin typeface="Lucida Sans Unicode" pitchFamily="34" charset="0"/>
                <a:cs typeface="Lucida Sans Unicode" pitchFamily="34" charset="0"/>
              </a:rPr>
              <a:t>Activity orientation </a:t>
            </a:r>
            <a:r>
              <a:rPr lang="en-US" sz="2400" dirty="0" smtClean="0">
                <a:latin typeface="Lucida Sans Unicode" pitchFamily="34" charset="0"/>
                <a:cs typeface="Lucida Sans Unicode" pitchFamily="34" charset="0"/>
              </a:rPr>
              <a:t>refers to the use of time for self-expression and play, self-improvement and development, and work </a:t>
            </a:r>
          </a:p>
          <a:p>
            <a:pPr>
              <a:lnSpc>
                <a:spcPct val="110000"/>
              </a:lnSpc>
              <a:spcBef>
                <a:spcPts val="0"/>
              </a:spcBef>
              <a:buNone/>
            </a:pPr>
            <a:endParaRPr lang="en-US" sz="2400" dirty="0" smtClean="0">
              <a:latin typeface="Lucida Sans Unicode" pitchFamily="34" charset="0"/>
              <a:cs typeface="Lucida Sans Unicode" pitchFamily="34" charset="0"/>
            </a:endParaRPr>
          </a:p>
          <a:p>
            <a:pPr>
              <a:lnSpc>
                <a:spcPct val="110000"/>
              </a:lnSpc>
              <a:spcBef>
                <a:spcPts val="0"/>
              </a:spcBef>
            </a:pPr>
            <a:r>
              <a:rPr lang="en-US" sz="2400" b="1" dirty="0" smtClean="0">
                <a:latin typeface="Lucida Sans Unicode" pitchFamily="34" charset="0"/>
                <a:cs typeface="Lucida Sans Unicode" pitchFamily="34" charset="0"/>
              </a:rPr>
              <a:t>Work:</a:t>
            </a:r>
            <a:r>
              <a:rPr lang="en-US" sz="2400" dirty="0" smtClean="0">
                <a:latin typeface="Lucida Sans Unicode" pitchFamily="34" charset="0"/>
                <a:cs typeface="Lucida Sans Unicode" pitchFamily="34" charset="0"/>
              </a:rPr>
              <a:t> People in the United States have a special                            feeling about jobs, defining self and others by                occupation; work becomes part of one’s identity </a:t>
            </a:r>
          </a:p>
          <a:p>
            <a:pPr>
              <a:lnSpc>
                <a:spcPct val="110000"/>
              </a:lnSpc>
              <a:spcBef>
                <a:spcPts val="0"/>
              </a:spcBef>
              <a:buNone/>
            </a:pPr>
            <a:endParaRPr lang="en-US" sz="2400" dirty="0" smtClean="0">
              <a:latin typeface="Lucida Sans Unicode" pitchFamily="34" charset="0"/>
              <a:cs typeface="Lucida Sans Unicode" pitchFamily="34" charset="0"/>
            </a:endParaRPr>
          </a:p>
          <a:p>
            <a:pPr>
              <a:lnSpc>
                <a:spcPct val="110000"/>
              </a:lnSpc>
              <a:spcBef>
                <a:spcPts val="0"/>
              </a:spcBef>
            </a:pPr>
            <a:r>
              <a:rPr lang="en-US" sz="2400" b="1" dirty="0" smtClean="0">
                <a:latin typeface="Lucida Sans Unicode" pitchFamily="34" charset="0"/>
                <a:cs typeface="Lucida Sans Unicode" pitchFamily="34" charset="0"/>
              </a:rPr>
              <a:t>Efficiency and practicality: </a:t>
            </a:r>
          </a:p>
          <a:p>
            <a:pPr>
              <a:lnSpc>
                <a:spcPct val="110000"/>
              </a:lnSpc>
              <a:spcBef>
                <a:spcPts val="0"/>
              </a:spcBef>
              <a:buNone/>
            </a:pPr>
            <a:r>
              <a:rPr lang="en-US" sz="2400" dirty="0" smtClean="0">
                <a:latin typeface="Lucida Sans Unicode" pitchFamily="34" charset="0"/>
                <a:cs typeface="Lucida Sans Unicode" pitchFamily="34" charset="0"/>
              </a:rPr>
              <a:t>	People in the United States are perceived as placing such a high value on time that “efficiency experts,” whose emphasis is on getting things done on time, cause lives to be organized so that the most can be accomplished</a:t>
            </a:r>
          </a:p>
          <a:p>
            <a:pPr>
              <a:lnSpc>
                <a:spcPct val="110000"/>
              </a:lnSpc>
              <a:spcBef>
                <a:spcPts val="0"/>
              </a:spcBef>
              <a:buNone/>
            </a:pPr>
            <a:r>
              <a:rPr lang="en-US" sz="2400" dirty="0" smtClean="0">
                <a:latin typeface="Lucida Sans Unicode" pitchFamily="34" charset="0"/>
                <a:cs typeface="Lucida Sans Unicode" pitchFamily="34" charset="0"/>
              </a:rPr>
              <a:t>	As a culture, the United States is less likely to make short-term sacrifices for long-term gain because progress is judged so much by monthly and quarterly goals </a:t>
            </a: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pic>
        <p:nvPicPr>
          <p:cNvPr id="30722" name="Picture 2" descr="Empty asphalt road and signs symbolizing success Royalty Free Stock Photo"/>
          <p:cNvPicPr>
            <a:picLocks noChangeAspect="1" noChangeArrowheads="1"/>
          </p:cNvPicPr>
          <p:nvPr/>
        </p:nvPicPr>
        <p:blipFill>
          <a:blip r:embed="rId2" cstate="print"/>
          <a:srcRect/>
          <a:stretch>
            <a:fillRect/>
          </a:stretch>
        </p:blipFill>
        <p:spPr bwMode="auto">
          <a:xfrm>
            <a:off x="7315200" y="2362200"/>
            <a:ext cx="1828800" cy="1828800"/>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90600"/>
            <a:ext cx="9144000" cy="960438"/>
          </a:xfrm>
        </p:spPr>
        <p:txBody>
          <a:bodyPr>
            <a:noAutofit/>
          </a:bodyPr>
          <a:lstStyle/>
          <a:p>
            <a:r>
              <a:rPr lang="en-US" sz="3600" b="1" dirty="0" smtClean="0">
                <a:latin typeface="Lucida Sans Unicode" pitchFamily="34" charset="0"/>
                <a:cs typeface="Lucida Sans Unicode" pitchFamily="34" charset="0"/>
              </a:rPr>
              <a:t>Modality of Human Activity</a:t>
            </a:r>
            <a:endParaRPr lang="en-US" sz="32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304800" y="2133600"/>
            <a:ext cx="8763000" cy="4724400"/>
          </a:xfrm>
        </p:spPr>
        <p:txBody>
          <a:bodyPr>
            <a:normAutofit/>
          </a:bodyPr>
          <a:lstStyle/>
          <a:p>
            <a:pPr>
              <a:spcBef>
                <a:spcPts val="0"/>
              </a:spcBef>
            </a:pPr>
            <a:r>
              <a:rPr lang="en-US" sz="2200" b="1" dirty="0" smtClean="0">
                <a:latin typeface="Lucida Sans Unicode" pitchFamily="34" charset="0"/>
                <a:cs typeface="Lucida Sans Unicode" pitchFamily="34" charset="0"/>
              </a:rPr>
              <a:t>Progress and change: </a:t>
            </a:r>
          </a:p>
          <a:p>
            <a:pPr>
              <a:spcBef>
                <a:spcPts val="0"/>
              </a:spcBef>
              <a:buNone/>
            </a:pPr>
            <a:endParaRPr lang="en-US" sz="2200" b="1" dirty="0" smtClean="0">
              <a:latin typeface="Lucida Sans Unicode" pitchFamily="34" charset="0"/>
              <a:cs typeface="Lucida Sans Unicode" pitchFamily="34" charset="0"/>
            </a:endParaRPr>
          </a:p>
          <a:p>
            <a:pPr>
              <a:spcBef>
                <a:spcPts val="0"/>
              </a:spcBef>
              <a:buNone/>
            </a:pPr>
            <a:r>
              <a:rPr lang="en-US" sz="2200" dirty="0" smtClean="0">
                <a:latin typeface="Lucida Sans Unicode" pitchFamily="34" charset="0"/>
                <a:cs typeface="Lucida Sans Unicode" pitchFamily="34" charset="0"/>
              </a:rPr>
              <a:t>			People in the United States generally believe that 		change is good, the new is better than the old.</a:t>
            </a:r>
          </a:p>
          <a:p>
            <a:pPr>
              <a:spcBef>
                <a:spcPts val="0"/>
              </a:spcBef>
              <a:buNone/>
            </a:pPr>
            <a:r>
              <a:rPr lang="en-US" sz="2200" dirty="0" smtClean="0">
                <a:latin typeface="Lucida Sans Unicode" pitchFamily="34" charset="0"/>
                <a:cs typeface="Lucida Sans Unicode" pitchFamily="34" charset="0"/>
              </a:rPr>
              <a:t>			The new is often adopted without critically 			examining its effect on other aspects of culture. </a:t>
            </a:r>
          </a:p>
          <a:p>
            <a:pPr>
              <a:spcBef>
                <a:spcPts val="0"/>
              </a:spcBef>
              <a:buNone/>
            </a:pPr>
            <a:r>
              <a:rPr lang="en-US" sz="2200" dirty="0" smtClean="0">
                <a:latin typeface="Lucida Sans Unicode" pitchFamily="34" charset="0"/>
                <a:cs typeface="Lucida Sans Unicode" pitchFamily="34" charset="0"/>
              </a:rPr>
              <a:t>			The willingness to accept change also explains 		why the U.S. has one of the highest moving rates 		in the world</a:t>
            </a:r>
          </a:p>
          <a:p>
            <a:pPr>
              <a:spcBef>
                <a:spcPts val="0"/>
              </a:spcBef>
              <a:buNone/>
            </a:pPr>
            <a:r>
              <a:rPr lang="en-US" sz="2200" dirty="0" smtClean="0">
                <a:latin typeface="Lucida Sans Unicode" pitchFamily="34" charset="0"/>
                <a:cs typeface="Lucida Sans Unicode" pitchFamily="34" charset="0"/>
              </a:rPr>
              <a:t>			The belief that progress and change are good is 		associated with technological developments and 		advancement</a:t>
            </a: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pic>
        <p:nvPicPr>
          <p:cNvPr id="38914" name="Picture 2"/>
          <p:cNvPicPr>
            <a:picLocks noChangeAspect="1" noChangeArrowheads="1"/>
          </p:cNvPicPr>
          <p:nvPr/>
        </p:nvPicPr>
        <p:blipFill>
          <a:blip r:embed="rId2" cstate="print"/>
          <a:srcRect/>
          <a:stretch>
            <a:fillRect/>
          </a:stretch>
        </p:blipFill>
        <p:spPr bwMode="auto">
          <a:xfrm>
            <a:off x="0" y="3018927"/>
            <a:ext cx="2057400" cy="292467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868362"/>
            <a:ext cx="9144000" cy="960438"/>
          </a:xfrm>
        </p:spPr>
        <p:txBody>
          <a:bodyPr>
            <a:noAutofit/>
          </a:bodyPr>
          <a:lstStyle/>
          <a:p>
            <a:r>
              <a:rPr lang="en-US" sz="3600" b="1" dirty="0" smtClean="0">
                <a:latin typeface="Lucida Sans Unicode" pitchFamily="34" charset="0"/>
                <a:cs typeface="Lucida Sans Unicode" pitchFamily="34" charset="0"/>
              </a:rPr>
              <a:t>Temporal Focus of Human Life</a:t>
            </a:r>
            <a:endParaRPr lang="en-US" sz="32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152400" y="1752600"/>
            <a:ext cx="8763000" cy="4953000"/>
          </a:xfrm>
        </p:spPr>
        <p:txBody>
          <a:bodyPr>
            <a:normAutofit/>
          </a:bodyPr>
          <a:lstStyle/>
          <a:p>
            <a:pPr>
              <a:spcBef>
                <a:spcPts val="0"/>
              </a:spcBef>
            </a:pPr>
            <a:r>
              <a:rPr lang="en-US" sz="2200" b="1" dirty="0" smtClean="0">
                <a:latin typeface="Lucida Sans Unicode" pitchFamily="34" charset="0"/>
                <a:cs typeface="Lucida Sans Unicode" pitchFamily="34" charset="0"/>
              </a:rPr>
              <a:t>Temporal orientation </a:t>
            </a:r>
            <a:r>
              <a:rPr lang="en-US" sz="2200" dirty="0" smtClean="0">
                <a:latin typeface="Lucida Sans Unicode" pitchFamily="34" charset="0"/>
                <a:cs typeface="Lucida Sans Unicode" pitchFamily="34" charset="0"/>
              </a:rPr>
              <a:t>refers to cultures’ conceptions of time</a:t>
            </a:r>
          </a:p>
          <a:p>
            <a:pPr>
              <a:spcBef>
                <a:spcPts val="0"/>
              </a:spcBef>
            </a:pPr>
            <a:endParaRPr lang="en-US" sz="2200" dirty="0" smtClean="0">
              <a:latin typeface="Lucida Sans Unicode" pitchFamily="34" charset="0"/>
              <a:cs typeface="Lucida Sans Unicode" pitchFamily="34" charset="0"/>
            </a:endParaRPr>
          </a:p>
          <a:p>
            <a:pPr>
              <a:spcBef>
                <a:spcPts val="0"/>
              </a:spcBef>
            </a:pPr>
            <a:r>
              <a:rPr lang="en-US" sz="2200" dirty="0" smtClean="0">
                <a:latin typeface="Lucida Sans Unicode" pitchFamily="34" charset="0"/>
                <a:cs typeface="Lucida Sans Unicode" pitchFamily="34" charset="0"/>
              </a:rPr>
              <a:t>In the United States, time is viewed as a commodity (“time is money,” “how much time do you have?” “don’t waste time,” “budget your time”)</a:t>
            </a:r>
          </a:p>
          <a:p>
            <a:pPr>
              <a:spcBef>
                <a:spcPts val="0"/>
              </a:spcBef>
            </a:pPr>
            <a:endParaRPr lang="en-US" sz="2200" dirty="0" smtClean="0">
              <a:latin typeface="Lucida Sans Unicode" pitchFamily="34" charset="0"/>
              <a:cs typeface="Lucida Sans Unicode" pitchFamily="34" charset="0"/>
            </a:endParaRPr>
          </a:p>
          <a:p>
            <a:pPr>
              <a:spcBef>
                <a:spcPts val="0"/>
              </a:spcBef>
            </a:pPr>
            <a:r>
              <a:rPr lang="en-US" sz="2200" dirty="0" smtClean="0">
                <a:latin typeface="Lucida Sans Unicode" pitchFamily="34" charset="0"/>
                <a:cs typeface="Lucida Sans Unicode" pitchFamily="34" charset="0"/>
              </a:rPr>
              <a:t>When time is thought of as a commodity,                              one needs to be constantly aware of it;                                    time clocks are everywhere: in homes,                                      in cars, at work sites, on wrists, at organized play sites</a:t>
            </a:r>
          </a:p>
          <a:p>
            <a:pPr>
              <a:spcBef>
                <a:spcPts val="0"/>
              </a:spcBef>
            </a:pPr>
            <a:endParaRPr lang="en-US" sz="2200" dirty="0" smtClean="0">
              <a:latin typeface="Lucida Sans Unicode" pitchFamily="34" charset="0"/>
              <a:cs typeface="Lucida Sans Unicode" pitchFamily="34" charset="0"/>
            </a:endParaRPr>
          </a:p>
          <a:p>
            <a:pPr>
              <a:spcBef>
                <a:spcPts val="0"/>
              </a:spcBef>
            </a:pPr>
            <a:r>
              <a:rPr lang="en-US" sz="2200" dirty="0" smtClean="0">
                <a:latin typeface="Lucida Sans Unicode" pitchFamily="34" charset="0"/>
                <a:cs typeface="Lucida Sans Unicode" pitchFamily="34" charset="0"/>
              </a:rPr>
              <a:t>When time is viewed in a linear fashion, it obviously has a past, a present, and a future; most will admit to being motivated by the future in how to act in the present </a:t>
            </a: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pic>
        <p:nvPicPr>
          <p:cNvPr id="29698" name="Picture 2" descr="Showing red alarm clock Royalty Free Stock Photo"/>
          <p:cNvPicPr>
            <a:picLocks noChangeAspect="1" noChangeArrowheads="1"/>
          </p:cNvPicPr>
          <p:nvPr/>
        </p:nvPicPr>
        <p:blipFill>
          <a:blip r:embed="rId2" cstate="print"/>
          <a:srcRect/>
          <a:stretch>
            <a:fillRect/>
          </a:stretch>
        </p:blipFill>
        <p:spPr bwMode="auto">
          <a:xfrm>
            <a:off x="6324299" y="3200401"/>
            <a:ext cx="2289011" cy="1523999"/>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90600"/>
            <a:ext cx="9144000" cy="685800"/>
          </a:xfrm>
        </p:spPr>
        <p:txBody>
          <a:bodyPr>
            <a:noAutofit/>
          </a:bodyPr>
          <a:lstStyle/>
          <a:p>
            <a:r>
              <a:rPr lang="en-US" sz="3600" b="1" dirty="0" smtClean="0">
                <a:latin typeface="Lucida Sans Unicode" pitchFamily="34" charset="0"/>
                <a:cs typeface="Lucida Sans Unicode" pitchFamily="34" charset="0"/>
              </a:rPr>
              <a:t>Character of Innate Human Nature</a:t>
            </a:r>
            <a:endParaRPr lang="en-US" sz="32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152400" y="1676400"/>
            <a:ext cx="8991600" cy="5105400"/>
          </a:xfrm>
        </p:spPr>
        <p:txBody>
          <a:bodyPr>
            <a:normAutofit fontScale="85000" lnSpcReduction="10000"/>
          </a:bodyPr>
          <a:lstStyle/>
          <a:p>
            <a:pPr>
              <a:lnSpc>
                <a:spcPct val="110000"/>
              </a:lnSpc>
              <a:spcBef>
                <a:spcPts val="0"/>
              </a:spcBef>
            </a:pPr>
            <a:r>
              <a:rPr lang="en-US" sz="2400" b="1" dirty="0" smtClean="0">
                <a:latin typeface="Lucida Sans Unicode" pitchFamily="34" charset="0"/>
                <a:cs typeface="Lucida Sans Unicode" pitchFamily="34" charset="0"/>
              </a:rPr>
              <a:t>Human nature orientation </a:t>
            </a:r>
            <a:r>
              <a:rPr lang="en-US" sz="2400" dirty="0" smtClean="0">
                <a:latin typeface="Lucida Sans Unicode" pitchFamily="34" charset="0"/>
                <a:cs typeface="Lucida Sans Unicode" pitchFamily="34" charset="0"/>
              </a:rPr>
              <a:t>refers to addressing the questions: What does it mean to be human? What is human nature? What are human rights and responsibilities? </a:t>
            </a:r>
          </a:p>
          <a:p>
            <a:pPr>
              <a:lnSpc>
                <a:spcPct val="110000"/>
              </a:lnSpc>
              <a:spcBef>
                <a:spcPts val="0"/>
              </a:spcBef>
              <a:buNone/>
            </a:pPr>
            <a:endParaRPr lang="en-US" sz="2400" dirty="0" smtClean="0">
              <a:latin typeface="Lucida Sans Unicode" pitchFamily="34" charset="0"/>
              <a:cs typeface="Lucida Sans Unicode" pitchFamily="34" charset="0"/>
            </a:endParaRPr>
          </a:p>
          <a:p>
            <a:pPr>
              <a:lnSpc>
                <a:spcPct val="110000"/>
              </a:lnSpc>
              <a:spcBef>
                <a:spcPts val="0"/>
              </a:spcBef>
            </a:pPr>
            <a:r>
              <a:rPr lang="en-US" sz="2400" b="1" dirty="0" smtClean="0">
                <a:latin typeface="Lucida Sans Unicode" pitchFamily="34" charset="0"/>
                <a:cs typeface="Lucida Sans Unicode" pitchFamily="34" charset="0"/>
              </a:rPr>
              <a:t>Goodness:</a:t>
            </a:r>
            <a:r>
              <a:rPr lang="en-US" sz="2400" dirty="0" smtClean="0">
                <a:latin typeface="Lucida Sans Unicode" pitchFamily="34" charset="0"/>
                <a:cs typeface="Lucida Sans Unicode" pitchFamily="34" charset="0"/>
              </a:rPr>
              <a:t> It has been argued that the Puritan ancestry of the United States suggests that people are born evil but have the potential to be good, and that to achieve good, one must discipline the self; others argue that contemporary beliefs in the U.S. are that people are born with a potential for both good and evil</a:t>
            </a:r>
          </a:p>
          <a:p>
            <a:pPr>
              <a:lnSpc>
                <a:spcPct val="110000"/>
              </a:lnSpc>
              <a:spcBef>
                <a:spcPts val="0"/>
              </a:spcBef>
              <a:buNone/>
            </a:pPr>
            <a:endParaRPr lang="en-US" sz="2400" dirty="0" smtClean="0">
              <a:latin typeface="Lucida Sans Unicode" pitchFamily="34" charset="0"/>
              <a:cs typeface="Lucida Sans Unicode" pitchFamily="34" charset="0"/>
            </a:endParaRPr>
          </a:p>
          <a:p>
            <a:pPr>
              <a:lnSpc>
                <a:spcPct val="110000"/>
              </a:lnSpc>
              <a:spcBef>
                <a:spcPts val="0"/>
              </a:spcBef>
            </a:pPr>
            <a:r>
              <a:rPr lang="en-US" sz="2400" b="1" dirty="0" smtClean="0">
                <a:latin typeface="Lucida Sans Unicode" pitchFamily="34" charset="0"/>
                <a:cs typeface="Lucida Sans Unicode" pitchFamily="34" charset="0"/>
              </a:rPr>
              <a:t>Rationality:</a:t>
            </a:r>
            <a:r>
              <a:rPr lang="en-US" sz="2400" dirty="0" smtClean="0">
                <a:latin typeface="Lucida Sans Unicode" pitchFamily="34" charset="0"/>
                <a:cs typeface="Lucida Sans Unicode" pitchFamily="34" charset="0"/>
              </a:rPr>
              <a:t> if you believe that humans have the potential for both good and evil, you also believe that humans have free will and therefore responsibility for their actions; consistent with the belief in the scientific method; the fundamental reason for the rise of the West was an extraordinary faith in reason (science, democracy, capitalism)</a:t>
            </a: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14400"/>
            <a:ext cx="9144000" cy="838200"/>
          </a:xfrm>
        </p:spPr>
        <p:txBody>
          <a:bodyPr>
            <a:noAutofit/>
          </a:bodyPr>
          <a:lstStyle/>
          <a:p>
            <a:r>
              <a:rPr lang="en-US" sz="3600" b="1" dirty="0" smtClean="0">
                <a:latin typeface="Lucida Sans Unicode" pitchFamily="34" charset="0"/>
                <a:cs typeface="Lucida Sans Unicode" pitchFamily="34" charset="0"/>
              </a:rPr>
              <a:t>Character of Innate Human Nature</a:t>
            </a:r>
            <a:endParaRPr lang="en-US" sz="32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76200" y="1905000"/>
            <a:ext cx="9220200" cy="4953000"/>
          </a:xfrm>
        </p:spPr>
        <p:txBody>
          <a:bodyPr>
            <a:normAutofit/>
          </a:bodyPr>
          <a:lstStyle/>
          <a:p>
            <a:pPr>
              <a:spcBef>
                <a:spcPts val="0"/>
              </a:spcBef>
            </a:pPr>
            <a:r>
              <a:rPr lang="en-US" sz="2200" b="1" dirty="0" smtClean="0">
                <a:latin typeface="Lucida Sans Unicode" pitchFamily="34" charset="0"/>
                <a:cs typeface="Lucida Sans Unicode" pitchFamily="34" charset="0"/>
              </a:rPr>
              <a:t>Mutability:</a:t>
            </a:r>
            <a:r>
              <a:rPr lang="en-US" sz="2200" dirty="0" smtClean="0">
                <a:latin typeface="Lucida Sans Unicode" pitchFamily="34" charset="0"/>
                <a:cs typeface="Lucida Sans Unicode" pitchFamily="34" charset="0"/>
              </a:rPr>
              <a:t> the belief that human nature                                can be changed by society. </a:t>
            </a:r>
          </a:p>
          <a:p>
            <a:pPr>
              <a:spcBef>
                <a:spcPts val="0"/>
              </a:spcBef>
              <a:buNone/>
            </a:pPr>
            <a:r>
              <a:rPr lang="en-US" sz="2200" dirty="0" smtClean="0">
                <a:latin typeface="Lucida Sans Unicode" pitchFamily="34" charset="0"/>
                <a:cs typeface="Lucida Sans Unicode" pitchFamily="34" charset="0"/>
              </a:rPr>
              <a:t>	The belief that education is a positive                                          force in improving human nature </a:t>
            </a:r>
          </a:p>
          <a:p>
            <a:pPr>
              <a:spcBef>
                <a:spcPts val="0"/>
              </a:spcBef>
              <a:buNone/>
            </a:pPr>
            <a:r>
              <a:rPr lang="en-US" sz="2200" dirty="0" smtClean="0">
                <a:latin typeface="Lucida Sans Unicode" pitchFamily="34" charset="0"/>
                <a:cs typeface="Lucida Sans Unicode" pitchFamily="34" charset="0"/>
              </a:rPr>
              <a:t>	The belief that the prison system can rehabilitate wrongdoers, that although an individual chose to do evil, that individual can be changed by society to choose to do good </a:t>
            </a:r>
          </a:p>
          <a:p>
            <a:pPr>
              <a:spcBef>
                <a:spcPts val="0"/>
              </a:spcBef>
              <a:buNone/>
            </a:pPr>
            <a:endParaRPr lang="en-US" sz="2200" dirty="0" smtClean="0">
              <a:latin typeface="Lucida Sans Unicode" pitchFamily="34" charset="0"/>
              <a:cs typeface="Lucida Sans Unicode" pitchFamily="34" charset="0"/>
            </a:endParaRPr>
          </a:p>
          <a:p>
            <a:pPr>
              <a:spcBef>
                <a:spcPts val="0"/>
              </a:spcBef>
            </a:pPr>
            <a:r>
              <a:rPr lang="en-US" sz="2200" b="1" dirty="0" smtClean="0">
                <a:latin typeface="Lucida Sans Unicode" pitchFamily="34" charset="0"/>
                <a:cs typeface="Lucida Sans Unicode" pitchFamily="34" charset="0"/>
              </a:rPr>
              <a:t>Counterarguments to mutability:</a:t>
            </a:r>
          </a:p>
          <a:p>
            <a:pPr>
              <a:spcBef>
                <a:spcPts val="0"/>
              </a:spcBef>
              <a:buNone/>
            </a:pPr>
            <a:r>
              <a:rPr lang="en-US" sz="2200" b="1" dirty="0" smtClean="0">
                <a:latin typeface="Lucida Sans Unicode" pitchFamily="34" charset="0"/>
                <a:cs typeface="Lucida Sans Unicode" pitchFamily="34" charset="0"/>
              </a:rPr>
              <a:t>	</a:t>
            </a:r>
            <a:r>
              <a:rPr lang="en-US" sz="2200" dirty="0" smtClean="0">
                <a:latin typeface="Lucida Sans Unicode" pitchFamily="34" charset="0"/>
                <a:cs typeface="Lucida Sans Unicode" pitchFamily="34" charset="0"/>
              </a:rPr>
              <a:t>Scientists linking biology to behavior are finding a substantial genetic underpinning for human behavior (e.g. genetic role in intelligence, aggression)</a:t>
            </a:r>
          </a:p>
          <a:p>
            <a:pPr>
              <a:spcBef>
                <a:spcPts val="0"/>
              </a:spcBef>
              <a:buNone/>
            </a:pPr>
            <a:r>
              <a:rPr lang="en-US" sz="2200" dirty="0" smtClean="0">
                <a:latin typeface="Lucida Sans Unicode" pitchFamily="34" charset="0"/>
                <a:cs typeface="Lucida Sans Unicode" pitchFamily="34" charset="0"/>
              </a:rPr>
              <a:t>	Public debate also extends to whether unhealthy circumstances can lead individuals to do evil (e.g. child abuse)</a:t>
            </a: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pic>
        <p:nvPicPr>
          <p:cNvPr id="8194" name="Picture 2" descr="Man with hi-tech circuit theme Royalty Free Stock Photo"/>
          <p:cNvPicPr>
            <a:picLocks noChangeAspect="1" noChangeArrowheads="1"/>
          </p:cNvPicPr>
          <p:nvPr/>
        </p:nvPicPr>
        <p:blipFill>
          <a:blip r:embed="rId2" cstate="print"/>
          <a:srcRect/>
          <a:stretch>
            <a:fillRect/>
          </a:stretch>
        </p:blipFill>
        <p:spPr bwMode="auto">
          <a:xfrm>
            <a:off x="6248400" y="1613635"/>
            <a:ext cx="2018934" cy="1662965"/>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90600"/>
            <a:ext cx="9144000" cy="960438"/>
          </a:xfrm>
        </p:spPr>
        <p:txBody>
          <a:bodyPr>
            <a:noAutofit/>
          </a:bodyPr>
          <a:lstStyle/>
          <a:p>
            <a:r>
              <a:rPr lang="en-US" sz="3600" b="1" dirty="0" smtClean="0">
                <a:latin typeface="Lucida Sans Unicode" pitchFamily="34" charset="0"/>
                <a:cs typeface="Lucida Sans Unicode" pitchFamily="34" charset="0"/>
              </a:rPr>
              <a:t>Relationship to Others</a:t>
            </a:r>
            <a:endParaRPr lang="en-US" sz="32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152400" y="1905000"/>
            <a:ext cx="8839200" cy="4953000"/>
          </a:xfrm>
        </p:spPr>
        <p:txBody>
          <a:bodyPr>
            <a:normAutofit/>
          </a:bodyPr>
          <a:lstStyle/>
          <a:p>
            <a:pPr>
              <a:spcBef>
                <a:spcPts val="1200"/>
              </a:spcBef>
            </a:pPr>
            <a:r>
              <a:rPr lang="en-US" sz="2200" b="1" dirty="0" smtClean="0">
                <a:latin typeface="Lucida Sans Unicode" pitchFamily="34" charset="0"/>
                <a:cs typeface="Lucida Sans Unicode" pitchFamily="34" charset="0"/>
              </a:rPr>
              <a:t>Relational orientation </a:t>
            </a:r>
            <a:r>
              <a:rPr lang="en-US" sz="2200" dirty="0" smtClean="0">
                <a:latin typeface="Lucida Sans Unicode" pitchFamily="34" charset="0"/>
                <a:cs typeface="Lucida Sans Unicode" pitchFamily="34" charset="0"/>
              </a:rPr>
              <a:t>refers to perceptions of the self and the ways society is organized; persons of diverse cultures tend to have differing perceptions of the self</a:t>
            </a:r>
          </a:p>
          <a:p>
            <a:pPr>
              <a:spcBef>
                <a:spcPts val="1200"/>
              </a:spcBef>
            </a:pPr>
            <a:endParaRPr lang="en-US" sz="2200" dirty="0" smtClean="0">
              <a:latin typeface="Lucida Sans Unicode" pitchFamily="34" charset="0"/>
              <a:cs typeface="Lucida Sans Unicode" pitchFamily="34" charset="0"/>
            </a:endParaRPr>
          </a:p>
          <a:p>
            <a:pPr>
              <a:spcBef>
                <a:spcPts val="1200"/>
              </a:spcBef>
            </a:pPr>
            <a:r>
              <a:rPr lang="en-US" sz="2200" dirty="0" smtClean="0">
                <a:latin typeface="Lucida Sans Unicode" pitchFamily="34" charset="0"/>
                <a:cs typeface="Lucida Sans Unicode" pitchFamily="34" charset="0"/>
              </a:rPr>
              <a:t>In U.S. culture, people tend to define the self in terms of one’s role and responsibilities in the society, in terms of occupation or profession, rather than in terms of family or other relationships</a:t>
            </a: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pic>
        <p:nvPicPr>
          <p:cNvPr id="7170" name="Picture 2" descr="Group of Multiethnic Diverse Mixed Occupation People Royalty Free Stock Photo"/>
          <p:cNvPicPr>
            <a:picLocks noChangeAspect="1" noChangeArrowheads="1"/>
          </p:cNvPicPr>
          <p:nvPr/>
        </p:nvPicPr>
        <p:blipFill>
          <a:blip r:embed="rId2" cstate="print"/>
          <a:srcRect/>
          <a:stretch>
            <a:fillRect/>
          </a:stretch>
        </p:blipFill>
        <p:spPr bwMode="auto">
          <a:xfrm>
            <a:off x="1371600" y="4915902"/>
            <a:ext cx="4953000" cy="1942098"/>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90600"/>
            <a:ext cx="9144000" cy="762000"/>
          </a:xfrm>
        </p:spPr>
        <p:txBody>
          <a:bodyPr>
            <a:noAutofit/>
          </a:bodyPr>
          <a:lstStyle/>
          <a:p>
            <a:r>
              <a:rPr lang="en-US" sz="3600" b="1" dirty="0" smtClean="0">
                <a:latin typeface="Lucida Sans Unicode" pitchFamily="34" charset="0"/>
                <a:cs typeface="Lucida Sans Unicode" pitchFamily="34" charset="0"/>
              </a:rPr>
              <a:t>Relationship to Others</a:t>
            </a:r>
            <a:endParaRPr lang="en-US" sz="32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152400" y="1676400"/>
            <a:ext cx="8991600" cy="5181600"/>
          </a:xfrm>
        </p:spPr>
        <p:txBody>
          <a:bodyPr>
            <a:normAutofit lnSpcReduction="10000"/>
          </a:bodyPr>
          <a:lstStyle/>
          <a:p>
            <a:pPr>
              <a:spcBef>
                <a:spcPts val="0"/>
              </a:spcBef>
            </a:pPr>
            <a:r>
              <a:rPr lang="en-US" sz="2200" b="1" dirty="0" smtClean="0">
                <a:latin typeface="Lucida Sans Unicode" pitchFamily="34" charset="0"/>
                <a:cs typeface="Lucida Sans Unicode" pitchFamily="34" charset="0"/>
              </a:rPr>
              <a:t>Individualism:</a:t>
            </a:r>
            <a:r>
              <a:rPr lang="en-US" sz="2200" dirty="0" smtClean="0">
                <a:latin typeface="Lucida Sans Unicode" pitchFamily="34" charset="0"/>
                <a:cs typeface="Lucida Sans Unicode" pitchFamily="34" charset="0"/>
              </a:rPr>
              <a:t> the most distinctive and perhaps permanent characteristics of the U.S. character are independence and individuality; reflected on views about naming children, marriage and love, life after death; when working in groups and organizations adults are encouraged to accept responsibility as separate, independent individuals </a:t>
            </a:r>
          </a:p>
          <a:p>
            <a:pPr>
              <a:spcBef>
                <a:spcPts val="0"/>
              </a:spcBef>
              <a:buNone/>
            </a:pPr>
            <a:endParaRPr lang="en-US" sz="2200" dirty="0" smtClean="0">
              <a:latin typeface="Lucida Sans Unicode" pitchFamily="34" charset="0"/>
              <a:cs typeface="Lucida Sans Unicode" pitchFamily="34" charset="0"/>
            </a:endParaRPr>
          </a:p>
          <a:p>
            <a:pPr>
              <a:spcBef>
                <a:spcPts val="0"/>
              </a:spcBef>
            </a:pPr>
            <a:r>
              <a:rPr lang="en-US" sz="2200" b="1" dirty="0" smtClean="0">
                <a:latin typeface="Lucida Sans Unicode" pitchFamily="34" charset="0"/>
                <a:cs typeface="Lucida Sans Unicode" pitchFamily="34" charset="0"/>
              </a:rPr>
              <a:t>Self-motivation:</a:t>
            </a:r>
            <a:r>
              <a:rPr lang="en-US" sz="2200" dirty="0" smtClean="0">
                <a:latin typeface="Lucida Sans Unicode" pitchFamily="34" charset="0"/>
                <a:cs typeface="Lucida Sans Unicode" pitchFamily="34" charset="0"/>
              </a:rPr>
              <a:t> in the U.S. the prevalent belief is that individuals should set their own goals and then pursue them independently; competition, unlikeliness to favor government redistribution of income</a:t>
            </a:r>
          </a:p>
          <a:p>
            <a:pPr>
              <a:spcBef>
                <a:spcPts val="0"/>
              </a:spcBef>
              <a:buNone/>
            </a:pPr>
            <a:endParaRPr lang="en-US" sz="2200" dirty="0" smtClean="0">
              <a:latin typeface="Lucida Sans Unicode" pitchFamily="34" charset="0"/>
              <a:cs typeface="Lucida Sans Unicode" pitchFamily="34" charset="0"/>
            </a:endParaRPr>
          </a:p>
          <a:p>
            <a:pPr>
              <a:spcBef>
                <a:spcPts val="0"/>
              </a:spcBef>
            </a:pPr>
            <a:r>
              <a:rPr lang="en-US" sz="2200" b="1" dirty="0" smtClean="0">
                <a:latin typeface="Lucida Sans Unicode" pitchFamily="34" charset="0"/>
                <a:cs typeface="Lucida Sans Unicode" pitchFamily="34" charset="0"/>
              </a:rPr>
              <a:t>Social organization: </a:t>
            </a:r>
            <a:r>
              <a:rPr lang="en-US" sz="2200" dirty="0" smtClean="0">
                <a:latin typeface="Lucida Sans Unicode" pitchFamily="34" charset="0"/>
                <a:cs typeface="Lucida Sans Unicode" pitchFamily="34" charset="0"/>
              </a:rPr>
              <a:t>equality is an important cultural myth in the United States, although beliefs may appear contradictory to actions; people in the United States tend to emphasize conformity to modern or future-oriented norms</a:t>
            </a:r>
          </a:p>
          <a:p>
            <a:pPr>
              <a:lnSpc>
                <a:spcPct val="80000"/>
              </a:lnSpc>
            </a:pPr>
            <a:endParaRPr lang="en-US" sz="2400" dirty="0" smtClean="0">
              <a:latin typeface="Lucida Sans Unicode" pitchFamily="34" charset="0"/>
              <a:cs typeface="Lucida Sans Unicode" pitchFamily="34" charset="0"/>
            </a:endParaRP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1020762"/>
            <a:ext cx="9144000" cy="960438"/>
          </a:xfrm>
        </p:spPr>
        <p:txBody>
          <a:bodyPr>
            <a:noAutofit/>
          </a:bodyPr>
          <a:lstStyle/>
          <a:p>
            <a:r>
              <a:rPr lang="en-US" sz="3600" b="1" dirty="0" smtClean="0">
                <a:latin typeface="Lucida Sans Unicode" pitchFamily="34" charset="0"/>
                <a:cs typeface="Lucida Sans Unicode" pitchFamily="34" charset="0"/>
              </a:rPr>
              <a:t>Forces Toward the Development </a:t>
            </a:r>
            <a:br>
              <a:rPr lang="en-US" sz="3600" b="1" dirty="0" smtClean="0">
                <a:latin typeface="Lucida Sans Unicode" pitchFamily="34" charset="0"/>
                <a:cs typeface="Lucida Sans Unicode" pitchFamily="34" charset="0"/>
              </a:rPr>
            </a:br>
            <a:r>
              <a:rPr lang="en-US" sz="3600" b="1" dirty="0" smtClean="0">
                <a:latin typeface="Lucida Sans Unicode" pitchFamily="34" charset="0"/>
                <a:cs typeface="Lucida Sans Unicode" pitchFamily="34" charset="0"/>
              </a:rPr>
              <a:t>of Regional Cultures</a:t>
            </a:r>
            <a:endParaRPr lang="en-US" sz="32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152400" y="2209800"/>
            <a:ext cx="8991600" cy="4724400"/>
          </a:xfrm>
        </p:spPr>
        <p:txBody>
          <a:bodyPr>
            <a:normAutofit fontScale="85000" lnSpcReduction="10000"/>
          </a:bodyPr>
          <a:lstStyle/>
          <a:p>
            <a:pPr>
              <a:lnSpc>
                <a:spcPct val="110000"/>
              </a:lnSpc>
              <a:spcBef>
                <a:spcPts val="0"/>
              </a:spcBef>
              <a:buNone/>
            </a:pPr>
            <a:r>
              <a:rPr lang="en-US" sz="2600" dirty="0" smtClean="0">
                <a:latin typeface="Lucida Sans Unicode" pitchFamily="34" charset="0"/>
                <a:cs typeface="Lucida Sans Unicode" pitchFamily="34" charset="0"/>
              </a:rPr>
              <a:t>The </a:t>
            </a:r>
            <a:r>
              <a:rPr lang="en-US" sz="2600" b="1" dirty="0" smtClean="0">
                <a:latin typeface="Lucida Sans Unicode" pitchFamily="34" charset="0"/>
                <a:cs typeface="Lucida Sans Unicode" pitchFamily="34" charset="0"/>
              </a:rPr>
              <a:t>forces fragmenting the national culture </a:t>
            </a:r>
            <a:r>
              <a:rPr lang="en-US" sz="2600" dirty="0" smtClean="0">
                <a:latin typeface="Lucida Sans Unicode" pitchFamily="34" charset="0"/>
                <a:cs typeface="Lucida Sans Unicode" pitchFamily="34" charset="0"/>
              </a:rPr>
              <a:t>include:</a:t>
            </a:r>
          </a:p>
          <a:p>
            <a:pPr>
              <a:lnSpc>
                <a:spcPct val="110000"/>
              </a:lnSpc>
              <a:spcBef>
                <a:spcPts val="0"/>
              </a:spcBef>
            </a:pPr>
            <a:r>
              <a:rPr lang="en-US" sz="2400" dirty="0" smtClean="0">
                <a:latin typeface="Lucida Sans Unicode" pitchFamily="34" charset="0"/>
                <a:cs typeface="Lucida Sans Unicode" pitchFamily="34" charset="0"/>
              </a:rPr>
              <a:t>The old industrial heartland is being replaced with new regional economic centers in the south and west, while the United States is becoming part of an integrated global economy</a:t>
            </a:r>
          </a:p>
          <a:p>
            <a:pPr>
              <a:lnSpc>
                <a:spcPct val="110000"/>
              </a:lnSpc>
              <a:spcBef>
                <a:spcPts val="0"/>
              </a:spcBef>
            </a:pPr>
            <a:r>
              <a:rPr lang="en-US" sz="2400" dirty="0" smtClean="0">
                <a:latin typeface="Lucida Sans Unicode" pitchFamily="34" charset="0"/>
                <a:cs typeface="Lucida Sans Unicode" pitchFamily="34" charset="0"/>
              </a:rPr>
              <a:t>Integration and equal rights have resulted in recognition and acceptance of social and cultural differences</a:t>
            </a:r>
          </a:p>
          <a:p>
            <a:pPr>
              <a:lnSpc>
                <a:spcPct val="110000"/>
              </a:lnSpc>
              <a:spcBef>
                <a:spcPts val="0"/>
              </a:spcBef>
            </a:pPr>
            <a:r>
              <a:rPr lang="en-US" sz="2400" dirty="0" smtClean="0">
                <a:latin typeface="Lucida Sans Unicode" pitchFamily="34" charset="0"/>
                <a:cs typeface="Lucida Sans Unicode" pitchFamily="34" charset="0"/>
              </a:rPr>
              <a:t>Immigration has eroded the homogeneity of the U.S. population and created ties between U.S. society and other societies worldwide</a:t>
            </a:r>
          </a:p>
          <a:p>
            <a:pPr>
              <a:lnSpc>
                <a:spcPct val="110000"/>
              </a:lnSpc>
              <a:spcBef>
                <a:spcPts val="0"/>
              </a:spcBef>
            </a:pPr>
            <a:r>
              <a:rPr lang="en-US" sz="2400" dirty="0" smtClean="0">
                <a:latin typeface="Lucida Sans Unicode" pitchFamily="34" charset="0"/>
                <a:cs typeface="Lucida Sans Unicode" pitchFamily="34" charset="0"/>
              </a:rPr>
              <a:t>As national media have grown into global media, new forms of local, special interest, and multilanguage media have appeared</a:t>
            </a:r>
          </a:p>
          <a:p>
            <a:pPr>
              <a:lnSpc>
                <a:spcPct val="110000"/>
              </a:lnSpc>
              <a:spcBef>
                <a:spcPts val="0"/>
              </a:spcBef>
            </a:pPr>
            <a:r>
              <a:rPr lang="en-US" sz="2400" dirty="0" smtClean="0">
                <a:latin typeface="Lucida Sans Unicode" pitchFamily="34" charset="0"/>
                <a:cs typeface="Lucida Sans Unicode" pitchFamily="34" charset="0"/>
              </a:rPr>
              <a:t>International air transportation makes it easier and less expensive to travel abroad than to rural U.S. locations</a:t>
            </a:r>
          </a:p>
          <a:p>
            <a:pPr>
              <a:lnSpc>
                <a:spcPct val="110000"/>
              </a:lnSpc>
              <a:spcBef>
                <a:spcPts val="0"/>
              </a:spcBef>
            </a:pPr>
            <a:r>
              <a:rPr lang="en-US" sz="2400" dirty="0" smtClean="0">
                <a:latin typeface="Lucida Sans Unicode" pitchFamily="34" charset="0"/>
                <a:cs typeface="Lucida Sans Unicode" pitchFamily="34" charset="0"/>
              </a:rPr>
              <a:t>The end of the Cold War lessened for a time the need for a large national security establishment</a:t>
            </a:r>
          </a:p>
          <a:p>
            <a:pPr>
              <a:lnSpc>
                <a:spcPct val="80000"/>
              </a:lnSpc>
            </a:pPr>
            <a:endParaRPr lang="en-US" sz="2400" dirty="0" smtClean="0">
              <a:latin typeface="Lucida Sans Unicode" pitchFamily="34" charset="0"/>
              <a:cs typeface="Lucida Sans Unicode" pitchFamily="34" charset="0"/>
            </a:endParaRP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81000" y="1020762"/>
            <a:ext cx="8458200" cy="808038"/>
          </a:xfrm>
        </p:spPr>
        <p:txBody>
          <a:bodyPr>
            <a:noAutofit/>
          </a:bodyPr>
          <a:lstStyle/>
          <a:p>
            <a:r>
              <a:rPr lang="en-US" sz="3600" b="1" dirty="0">
                <a:latin typeface="Lucida Sans Unicode" pitchFamily="34" charset="0"/>
                <a:cs typeface="Lucida Sans Unicode" pitchFamily="34" charset="0"/>
              </a:rPr>
              <a:t>What will you learn</a:t>
            </a:r>
            <a:r>
              <a:rPr lang="en-US" sz="3600" b="1" dirty="0" smtClean="0">
                <a:latin typeface="Lucida Sans Unicode" pitchFamily="34" charset="0"/>
                <a:cs typeface="Lucida Sans Unicode" pitchFamily="34" charset="0"/>
              </a:rPr>
              <a:t>?</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228600" y="1905000"/>
            <a:ext cx="8763000" cy="4953000"/>
          </a:xfrm>
        </p:spPr>
        <p:txBody>
          <a:bodyPr>
            <a:normAutofit/>
          </a:bodyPr>
          <a:lstStyle/>
          <a:p>
            <a:pPr lvl="0">
              <a:lnSpc>
                <a:spcPct val="80000"/>
              </a:lnSpc>
              <a:spcBef>
                <a:spcPts val="1200"/>
              </a:spcBef>
            </a:pPr>
            <a:r>
              <a:rPr lang="en-US" sz="2400" dirty="0" smtClean="0">
                <a:latin typeface="Lucida Sans Unicode" pitchFamily="34" charset="0"/>
                <a:cs typeface="Lucida Sans Unicode" pitchFamily="34" charset="0"/>
              </a:rPr>
              <a:t>What were the origins of the U.S. cultural patterns?</a:t>
            </a:r>
          </a:p>
          <a:p>
            <a:pPr>
              <a:lnSpc>
                <a:spcPct val="80000"/>
              </a:lnSpc>
              <a:spcBef>
                <a:spcPts val="1200"/>
              </a:spcBef>
            </a:pPr>
            <a:endParaRPr lang="en-US" sz="2400" dirty="0" smtClean="0">
              <a:latin typeface="Lucida Sans Unicode" pitchFamily="34" charset="0"/>
              <a:cs typeface="Lucida Sans Unicode" pitchFamily="34" charset="0"/>
            </a:endParaRPr>
          </a:p>
          <a:p>
            <a:pPr>
              <a:lnSpc>
                <a:spcPct val="80000"/>
              </a:lnSpc>
              <a:spcBef>
                <a:spcPts val="1200"/>
              </a:spcBef>
            </a:pPr>
            <a:r>
              <a:rPr lang="en-US" sz="2400" dirty="0" smtClean="0">
                <a:latin typeface="Lucida Sans Unicode" pitchFamily="34" charset="0"/>
                <a:cs typeface="Lucida Sans Unicode" pitchFamily="34" charset="0"/>
              </a:rPr>
              <a:t>What were the forces toward the development of a dominant culture?</a:t>
            </a:r>
          </a:p>
          <a:p>
            <a:pPr lvl="0">
              <a:lnSpc>
                <a:spcPct val="80000"/>
              </a:lnSpc>
              <a:spcBef>
                <a:spcPts val="1200"/>
              </a:spcBef>
              <a:buNone/>
            </a:pPr>
            <a:endParaRPr lang="en-US" sz="2400" dirty="0" smtClean="0">
              <a:latin typeface="Lucida Sans Unicode" pitchFamily="34" charset="0"/>
              <a:cs typeface="Lucida Sans Unicode" pitchFamily="34" charset="0"/>
            </a:endParaRPr>
          </a:p>
          <a:p>
            <a:pPr>
              <a:lnSpc>
                <a:spcPct val="80000"/>
              </a:lnSpc>
              <a:spcBef>
                <a:spcPts val="1200"/>
              </a:spcBef>
            </a:pPr>
            <a:r>
              <a:rPr lang="en-US" sz="2400" dirty="0" smtClean="0">
                <a:latin typeface="Lucida Sans Unicode" pitchFamily="34" charset="0"/>
                <a:cs typeface="Lucida Sans Unicode" pitchFamily="34" charset="0"/>
              </a:rPr>
              <a:t>How does value orientation theory account for problems emerging from relationships with nature, activities, time, human nature, and fellow beings?</a:t>
            </a:r>
          </a:p>
          <a:p>
            <a:pPr>
              <a:lnSpc>
                <a:spcPct val="80000"/>
              </a:lnSpc>
              <a:spcBef>
                <a:spcPts val="1200"/>
              </a:spcBef>
              <a:buNone/>
            </a:pPr>
            <a:endParaRPr lang="en-US" sz="2400" dirty="0" smtClean="0">
              <a:latin typeface="Lucida Sans Unicode" pitchFamily="34" charset="0"/>
              <a:cs typeface="Lucida Sans Unicode" pitchFamily="34" charset="0"/>
            </a:endParaRPr>
          </a:p>
          <a:p>
            <a:pPr>
              <a:lnSpc>
                <a:spcPct val="80000"/>
              </a:lnSpc>
              <a:spcBef>
                <a:spcPts val="1200"/>
              </a:spcBef>
            </a:pPr>
            <a:r>
              <a:rPr lang="en-US" sz="2400" dirty="0" smtClean="0">
                <a:latin typeface="Lucida Sans Unicode" pitchFamily="34" charset="0"/>
                <a:cs typeface="Lucida Sans Unicode" pitchFamily="34" charset="0"/>
              </a:rPr>
              <a:t>What are the forces toward the development of regional cultures?</a:t>
            </a:r>
          </a:p>
        </p:txBody>
      </p:sp>
      <p:sp>
        <p:nvSpPr>
          <p:cNvPr id="4" name="Footer Placeholder 3"/>
          <p:cNvSpPr>
            <a:spLocks noGrp="1"/>
          </p:cNvSpPr>
          <p:nvPr>
            <p:ph type="ftr" sz="quarter" idx="11"/>
          </p:nvPr>
        </p:nvSpPr>
        <p:spPr>
          <a:xfrm>
            <a:off x="6019800" y="6356350"/>
            <a:ext cx="2895600" cy="365125"/>
          </a:xfrm>
        </p:spPr>
        <p:txBody>
          <a:bodyPr/>
          <a:lstStyle/>
          <a:p>
            <a:pPr>
              <a:defRPr/>
            </a:pPr>
            <a:r>
              <a:rPr lang="en-US" dirty="0" smtClean="0"/>
              <a:t>© 2015, SAGE Publications, Inc.</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1020762"/>
            <a:ext cx="9144000" cy="960438"/>
          </a:xfrm>
        </p:spPr>
        <p:txBody>
          <a:bodyPr>
            <a:noAutofit/>
          </a:bodyPr>
          <a:lstStyle/>
          <a:p>
            <a:r>
              <a:rPr lang="en-US" sz="3600" b="1" dirty="0" smtClean="0">
                <a:latin typeface="Lucida Sans Unicode" pitchFamily="34" charset="0"/>
                <a:cs typeface="Lucida Sans Unicode" pitchFamily="34" charset="0"/>
              </a:rPr>
              <a:t>Forces Toward the Development </a:t>
            </a:r>
            <a:br>
              <a:rPr lang="en-US" sz="3600" b="1" dirty="0" smtClean="0">
                <a:latin typeface="Lucida Sans Unicode" pitchFamily="34" charset="0"/>
                <a:cs typeface="Lucida Sans Unicode" pitchFamily="34" charset="0"/>
              </a:rPr>
            </a:br>
            <a:r>
              <a:rPr lang="en-US" sz="3600" b="1" dirty="0" smtClean="0">
                <a:latin typeface="Lucida Sans Unicode" pitchFamily="34" charset="0"/>
                <a:cs typeface="Lucida Sans Unicode" pitchFamily="34" charset="0"/>
              </a:rPr>
              <a:t>of Regional Cultures</a:t>
            </a:r>
            <a:endParaRPr lang="en-US" sz="32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0" y="2133600"/>
            <a:ext cx="9144000" cy="4724400"/>
          </a:xfrm>
        </p:spPr>
        <p:txBody>
          <a:bodyPr>
            <a:normAutofit/>
          </a:bodyPr>
          <a:lstStyle/>
          <a:p>
            <a:pPr>
              <a:spcBef>
                <a:spcPts val="0"/>
              </a:spcBef>
            </a:pPr>
            <a:r>
              <a:rPr lang="en-US" sz="2200" dirty="0" err="1" smtClean="0">
                <a:latin typeface="Lucida Sans Unicode" pitchFamily="34" charset="0"/>
                <a:cs typeface="Lucida Sans Unicode" pitchFamily="34" charset="0"/>
              </a:rPr>
              <a:t>Garreau</a:t>
            </a:r>
            <a:r>
              <a:rPr lang="en-US" sz="2200" dirty="0" smtClean="0">
                <a:latin typeface="Lucida Sans Unicode" pitchFamily="34" charset="0"/>
                <a:cs typeface="Lucida Sans Unicode" pitchFamily="34" charset="0"/>
              </a:rPr>
              <a:t> (1981) described what he called the                                   “nine nations” of North America; today, it’s                          possible to imagine even more</a:t>
            </a:r>
          </a:p>
          <a:p>
            <a:pPr>
              <a:spcBef>
                <a:spcPts val="0"/>
              </a:spcBef>
              <a:buNone/>
            </a:pPr>
            <a:endParaRPr lang="en-US" sz="2200" dirty="0" smtClean="0">
              <a:latin typeface="Lucida Sans Unicode" pitchFamily="34" charset="0"/>
              <a:cs typeface="Lucida Sans Unicode" pitchFamily="34" charset="0"/>
            </a:endParaRPr>
          </a:p>
          <a:p>
            <a:pPr>
              <a:spcBef>
                <a:spcPts val="0"/>
              </a:spcBef>
            </a:pPr>
            <a:r>
              <a:rPr lang="en-US" sz="2200" dirty="0" smtClean="0">
                <a:latin typeface="Lucida Sans Unicode" pitchFamily="34" charset="0"/>
                <a:cs typeface="Lucida Sans Unicode" pitchFamily="34" charset="0"/>
              </a:rPr>
              <a:t>Some of the metropolitan areas that have taken on distinct cultures within the larger U.S. culture include:</a:t>
            </a:r>
          </a:p>
          <a:p>
            <a:pPr>
              <a:spcBef>
                <a:spcPts val="0"/>
              </a:spcBef>
              <a:buNone/>
            </a:pPr>
            <a:r>
              <a:rPr lang="en-US" sz="2400" dirty="0" smtClean="0">
                <a:latin typeface="Lucida Sans Unicode" pitchFamily="34" charset="0"/>
                <a:cs typeface="Lucida Sans Unicode" pitchFamily="34" charset="0"/>
              </a:rPr>
              <a:t>		</a:t>
            </a:r>
            <a:r>
              <a:rPr lang="en-US" sz="2000" dirty="0" smtClean="0">
                <a:latin typeface="Lucida Sans Unicode" pitchFamily="34" charset="0"/>
                <a:cs typeface="Lucida Sans Unicode" pitchFamily="34" charset="0"/>
              </a:rPr>
              <a:t>Atlanta, Georgia (site of Coca Cola, Delta, CNN)</a:t>
            </a:r>
          </a:p>
          <a:p>
            <a:pPr>
              <a:spcBef>
                <a:spcPts val="0"/>
              </a:spcBef>
              <a:buNone/>
            </a:pPr>
            <a:r>
              <a:rPr lang="en-US" sz="2000" dirty="0" smtClean="0">
                <a:latin typeface="Lucida Sans Unicode" pitchFamily="34" charset="0"/>
                <a:cs typeface="Lucida Sans Unicode" pitchFamily="34" charset="0"/>
              </a:rPr>
              <a:t>		Charlotte, North Carolina (center of new southern industrial belt)</a:t>
            </a:r>
          </a:p>
          <a:p>
            <a:pPr>
              <a:spcBef>
                <a:spcPts val="0"/>
              </a:spcBef>
              <a:buNone/>
            </a:pPr>
            <a:r>
              <a:rPr lang="en-US" sz="2000" dirty="0" smtClean="0">
                <a:latin typeface="Lucida Sans Unicode" pitchFamily="34" charset="0"/>
                <a:cs typeface="Lucida Sans Unicode" pitchFamily="34" charset="0"/>
              </a:rPr>
              <a:t>		Miami, Florida (linked to Hispanic, Caribbean immigrants)</a:t>
            </a:r>
          </a:p>
          <a:p>
            <a:pPr>
              <a:spcBef>
                <a:spcPts val="0"/>
              </a:spcBef>
              <a:buNone/>
            </a:pPr>
            <a:r>
              <a:rPr lang="en-US" sz="2000" dirty="0" smtClean="0">
                <a:latin typeface="Lucida Sans Unicode" pitchFamily="34" charset="0"/>
                <a:cs typeface="Lucida Sans Unicode" pitchFamily="34" charset="0"/>
              </a:rPr>
              <a:t>		Houston, Texas (oil producer, links to Mexico)</a:t>
            </a:r>
          </a:p>
          <a:p>
            <a:pPr>
              <a:spcBef>
                <a:spcPts val="0"/>
              </a:spcBef>
              <a:buNone/>
            </a:pPr>
            <a:r>
              <a:rPr lang="en-US" sz="2000" dirty="0" smtClean="0">
                <a:latin typeface="Lucida Sans Unicode" pitchFamily="34" charset="0"/>
                <a:cs typeface="Lucida Sans Unicode" pitchFamily="34" charset="0"/>
              </a:rPr>
              <a:t>		Los Angeles, California (most ethnically diverse community)</a:t>
            </a:r>
          </a:p>
          <a:p>
            <a:pPr>
              <a:spcBef>
                <a:spcPts val="0"/>
              </a:spcBef>
              <a:buNone/>
            </a:pPr>
            <a:r>
              <a:rPr lang="en-US" sz="2000" dirty="0" smtClean="0">
                <a:latin typeface="Lucida Sans Unicode" pitchFamily="34" charset="0"/>
                <a:cs typeface="Lucida Sans Unicode" pitchFamily="34" charset="0"/>
              </a:rPr>
              <a:t>		San Francisco Bay area (capital of high tech industry)</a:t>
            </a:r>
          </a:p>
          <a:p>
            <a:pPr>
              <a:spcBef>
                <a:spcPts val="0"/>
              </a:spcBef>
              <a:buNone/>
            </a:pPr>
            <a:r>
              <a:rPr lang="en-US" sz="2000" dirty="0" smtClean="0">
                <a:latin typeface="Lucida Sans Unicode" pitchFamily="34" charset="0"/>
                <a:cs typeface="Lucida Sans Unicode" pitchFamily="34" charset="0"/>
              </a:rPr>
              <a:t>		Seattle, Washington (home of Microsoft, Starbucks; ties to Asia)</a:t>
            </a:r>
          </a:p>
          <a:p>
            <a:pPr>
              <a:lnSpc>
                <a:spcPct val="80000"/>
              </a:lnSpc>
              <a:buNone/>
            </a:pPr>
            <a:r>
              <a:rPr lang="en-US" sz="2000" dirty="0" smtClean="0">
                <a:latin typeface="Lucida Sans Unicode" pitchFamily="34" charset="0"/>
                <a:cs typeface="Lucida Sans Unicode" pitchFamily="34" charset="0"/>
              </a:rPr>
              <a:t>		</a:t>
            </a: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pic>
        <p:nvPicPr>
          <p:cNvPr id="4098" name="Picture 2" descr="Highly detailed map USA Royalty Free Stock Photo"/>
          <p:cNvPicPr>
            <a:picLocks noChangeAspect="1" noChangeArrowheads="1"/>
          </p:cNvPicPr>
          <p:nvPr/>
        </p:nvPicPr>
        <p:blipFill>
          <a:blip r:embed="rId2" cstate="print"/>
          <a:srcRect/>
          <a:stretch>
            <a:fillRect/>
          </a:stretch>
        </p:blipFill>
        <p:spPr bwMode="auto">
          <a:xfrm>
            <a:off x="6896100" y="1902794"/>
            <a:ext cx="2247900" cy="1526206"/>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a:spLocks noGrp="1"/>
          </p:cNvSpPr>
          <p:nvPr>
            <p:ph type="title"/>
          </p:nvPr>
        </p:nvSpPr>
        <p:spPr>
          <a:xfrm>
            <a:off x="0" y="762000"/>
            <a:ext cx="9144000" cy="838200"/>
          </a:xfrm>
        </p:spPr>
        <p:txBody>
          <a:bodyPr>
            <a:normAutofit fontScale="90000"/>
          </a:bodyPr>
          <a:lstStyle/>
          <a:p>
            <a:r>
              <a:rPr lang="en-US" sz="4400" dirty="0" smtClean="0">
                <a:latin typeface="Lucida Sans Unicode" pitchFamily="34" charset="0"/>
              </a:rPr>
              <a:t/>
            </a:r>
            <a:br>
              <a:rPr lang="en-US" sz="4400" dirty="0" smtClean="0">
                <a:latin typeface="Lucida Sans Unicode" pitchFamily="34" charset="0"/>
              </a:rPr>
            </a:br>
            <a:r>
              <a:rPr lang="en-US" sz="4000" b="1" dirty="0" smtClean="0">
                <a:latin typeface="Lucida Sans Unicode" pitchFamily="34" charset="0"/>
              </a:rPr>
              <a:t>Let’s Discuss!</a:t>
            </a:r>
            <a:r>
              <a:rPr lang="en-US" sz="4000" dirty="0" smtClean="0">
                <a:latin typeface="Lucida Sans Unicode" pitchFamily="34" charset="0"/>
              </a:rPr>
              <a:t/>
            </a:r>
            <a:br>
              <a:rPr lang="en-US" sz="4000" dirty="0" smtClean="0">
                <a:latin typeface="Lucida Sans Unicode" pitchFamily="34" charset="0"/>
              </a:rPr>
            </a:br>
            <a:endParaRPr lang="en-US" sz="4000" dirty="0"/>
          </a:p>
        </p:txBody>
      </p:sp>
      <p:sp>
        <p:nvSpPr>
          <p:cNvPr id="9" name="Content Placeholder 1"/>
          <p:cNvSpPr>
            <a:spLocks noGrp="1"/>
          </p:cNvSpPr>
          <p:nvPr>
            <p:ph idx="1"/>
          </p:nvPr>
        </p:nvSpPr>
        <p:spPr>
          <a:xfrm>
            <a:off x="152400" y="1524000"/>
            <a:ext cx="8991600" cy="5105400"/>
          </a:xfrm>
        </p:spPr>
        <p:txBody>
          <a:bodyPr>
            <a:normAutofit fontScale="92500"/>
          </a:bodyPr>
          <a:lstStyle/>
          <a:p>
            <a:pPr>
              <a:lnSpc>
                <a:spcPct val="90000"/>
              </a:lnSpc>
              <a:spcBef>
                <a:spcPts val="600"/>
              </a:spcBef>
            </a:pPr>
            <a:r>
              <a:rPr lang="en-US" sz="2400" dirty="0" smtClean="0">
                <a:latin typeface="Lucida Sans Unicode" pitchFamily="34" charset="0"/>
                <a:cs typeface="Lucida Sans Unicode" pitchFamily="34" charset="0"/>
              </a:rPr>
              <a:t>Discuss how unique cultural patterns developed in the United States, a country of immigrants from other nations</a:t>
            </a:r>
          </a:p>
          <a:p>
            <a:pPr>
              <a:lnSpc>
                <a:spcPct val="90000"/>
              </a:lnSpc>
              <a:spcBef>
                <a:spcPts val="600"/>
              </a:spcBef>
              <a:buNone/>
            </a:pPr>
            <a:endParaRPr lang="en-US" sz="2400" dirty="0" smtClean="0">
              <a:latin typeface="Lucida Sans Unicode" pitchFamily="34" charset="0"/>
              <a:cs typeface="Lucida Sans Unicode" pitchFamily="34" charset="0"/>
            </a:endParaRPr>
          </a:p>
          <a:p>
            <a:pPr>
              <a:lnSpc>
                <a:spcPct val="90000"/>
              </a:lnSpc>
              <a:spcBef>
                <a:spcPts val="600"/>
              </a:spcBef>
            </a:pPr>
            <a:r>
              <a:rPr lang="en-US" sz="2400" dirty="0" smtClean="0">
                <a:latin typeface="Lucida Sans Unicode" pitchFamily="34" charset="0"/>
                <a:cs typeface="Lucida Sans Unicode" pitchFamily="34" charset="0"/>
              </a:rPr>
              <a:t>Outline the positive and negative consequences on the environment that have resulted from the U.S. worldview</a:t>
            </a:r>
          </a:p>
          <a:p>
            <a:pPr>
              <a:lnSpc>
                <a:spcPct val="90000"/>
              </a:lnSpc>
              <a:spcBef>
                <a:spcPts val="600"/>
              </a:spcBef>
              <a:buNone/>
            </a:pPr>
            <a:endParaRPr lang="en-US" sz="2400" dirty="0" smtClean="0">
              <a:latin typeface="Lucida Sans Unicode" pitchFamily="34" charset="0"/>
              <a:cs typeface="Lucida Sans Unicode" pitchFamily="34" charset="0"/>
            </a:endParaRPr>
          </a:p>
          <a:p>
            <a:pPr>
              <a:lnSpc>
                <a:spcPct val="90000"/>
              </a:lnSpc>
              <a:spcBef>
                <a:spcPts val="600"/>
              </a:spcBef>
            </a:pPr>
            <a:r>
              <a:rPr lang="en-US" sz="2400" dirty="0" smtClean="0">
                <a:latin typeface="Lucida Sans Unicode" pitchFamily="34" charset="0"/>
                <a:cs typeface="Lucida Sans Unicode" pitchFamily="34" charset="0"/>
              </a:rPr>
              <a:t>Outline the positive and negative consequences that have resulted from each of the U.S. value orientations</a:t>
            </a:r>
          </a:p>
          <a:p>
            <a:pPr>
              <a:lnSpc>
                <a:spcPct val="90000"/>
              </a:lnSpc>
              <a:spcBef>
                <a:spcPts val="600"/>
              </a:spcBef>
              <a:buNone/>
            </a:pPr>
            <a:endParaRPr lang="en-US" sz="2400" dirty="0" smtClean="0">
              <a:latin typeface="Lucida Sans Unicode" pitchFamily="34" charset="0"/>
              <a:cs typeface="Lucida Sans Unicode" pitchFamily="34" charset="0"/>
            </a:endParaRPr>
          </a:p>
          <a:p>
            <a:pPr>
              <a:lnSpc>
                <a:spcPct val="90000"/>
              </a:lnSpc>
              <a:spcBef>
                <a:spcPts val="600"/>
              </a:spcBef>
            </a:pPr>
            <a:r>
              <a:rPr lang="en-US" sz="2400" dirty="0" smtClean="0">
                <a:latin typeface="Lucida Sans Unicode" pitchFamily="34" charset="0"/>
                <a:cs typeface="Lucida Sans Unicode" pitchFamily="34" charset="0"/>
              </a:rPr>
              <a:t>What do you believe is the most significant U.S. cultural pattern in the intercultural communication context?</a:t>
            </a:r>
          </a:p>
          <a:p>
            <a:pPr>
              <a:lnSpc>
                <a:spcPct val="90000"/>
              </a:lnSpc>
              <a:spcBef>
                <a:spcPts val="600"/>
              </a:spcBef>
              <a:buNone/>
            </a:pPr>
            <a:endParaRPr lang="en-US" sz="2400" dirty="0" smtClean="0">
              <a:latin typeface="Lucida Sans Unicode" pitchFamily="34" charset="0"/>
              <a:cs typeface="Lucida Sans Unicode" pitchFamily="34" charset="0"/>
            </a:endParaRPr>
          </a:p>
          <a:p>
            <a:pPr>
              <a:lnSpc>
                <a:spcPct val="90000"/>
              </a:lnSpc>
              <a:spcBef>
                <a:spcPts val="600"/>
              </a:spcBef>
            </a:pPr>
            <a:r>
              <a:rPr lang="en-US" sz="2400" dirty="0" smtClean="0">
                <a:latin typeface="Lucida Sans Unicode" pitchFamily="34" charset="0"/>
                <a:cs typeface="Lucida Sans Unicode" pitchFamily="34" charset="0"/>
              </a:rPr>
              <a:t> Analyze the implications of the development of a dominant U.S. culture and of a fragmenting national culture</a:t>
            </a:r>
          </a:p>
        </p:txBody>
      </p:sp>
      <p:sp>
        <p:nvSpPr>
          <p:cNvPr id="8" name="Footer Placeholder 3"/>
          <p:cNvSpPr>
            <a:spLocks noGrp="1"/>
          </p:cNvSpPr>
          <p:nvPr>
            <p:ph type="ftr" sz="quarter" idx="11"/>
          </p:nvPr>
        </p:nvSpPr>
        <p:spPr>
          <a:xfrm>
            <a:off x="6096000" y="6492875"/>
            <a:ext cx="2895600" cy="365125"/>
          </a:xfrm>
        </p:spPr>
        <p:txBody>
          <a:bodyPr/>
          <a:lstStyle/>
          <a:p>
            <a:pPr>
              <a:defRPr/>
            </a:pPr>
            <a:r>
              <a:rPr lang="en-US" dirty="0" smtClean="0"/>
              <a:t>© 2015, SAGE Publications, Inc.</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44562"/>
            <a:ext cx="9144000" cy="960438"/>
          </a:xfrm>
        </p:spPr>
        <p:txBody>
          <a:bodyPr>
            <a:noAutofit/>
          </a:bodyPr>
          <a:lstStyle/>
          <a:p>
            <a:r>
              <a:rPr lang="en-US" sz="3600" b="1" dirty="0" err="1" smtClean="0">
                <a:latin typeface="Lucida Sans Unicode" pitchFamily="34" charset="0"/>
                <a:cs typeface="Lucida Sans Unicode" pitchFamily="34" charset="0"/>
              </a:rPr>
              <a:t>Emic</a:t>
            </a:r>
            <a:r>
              <a:rPr lang="en-US" sz="3600" b="1" dirty="0" smtClean="0">
                <a:latin typeface="Lucida Sans Unicode" pitchFamily="34" charset="0"/>
                <a:cs typeface="Lucida Sans Unicode" pitchFamily="34" charset="0"/>
              </a:rPr>
              <a:t> and </a:t>
            </a:r>
            <a:r>
              <a:rPr lang="en-US" sz="3600" b="1" dirty="0" err="1" smtClean="0">
                <a:latin typeface="Lucida Sans Unicode" pitchFamily="34" charset="0"/>
                <a:cs typeface="Lucida Sans Unicode" pitchFamily="34" charset="0"/>
              </a:rPr>
              <a:t>Etic</a:t>
            </a:r>
            <a:r>
              <a:rPr lang="en-US" sz="3600" b="1" dirty="0" smtClean="0">
                <a:latin typeface="Lucida Sans Unicode" pitchFamily="34" charset="0"/>
                <a:cs typeface="Lucida Sans Unicode" pitchFamily="34" charset="0"/>
              </a:rPr>
              <a:t> Knowledge</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76200" y="1905000"/>
            <a:ext cx="8991600" cy="4876800"/>
          </a:xfrm>
        </p:spPr>
        <p:txBody>
          <a:bodyPr>
            <a:normAutofit/>
          </a:bodyPr>
          <a:lstStyle/>
          <a:p>
            <a:pPr>
              <a:spcBef>
                <a:spcPts val="0"/>
              </a:spcBef>
            </a:pPr>
            <a:r>
              <a:rPr lang="en-US" sz="2400" b="1" dirty="0" err="1" smtClean="0">
                <a:latin typeface="Lucida Sans Unicode" pitchFamily="34" charset="0"/>
                <a:cs typeface="Lucida Sans Unicode" pitchFamily="34" charset="0"/>
              </a:rPr>
              <a:t>Emic</a:t>
            </a:r>
            <a:r>
              <a:rPr lang="en-US" sz="2400" b="1" dirty="0" smtClean="0">
                <a:latin typeface="Lucida Sans Unicode" pitchFamily="34" charset="0"/>
                <a:cs typeface="Lucida Sans Unicode" pitchFamily="34" charset="0"/>
              </a:rPr>
              <a:t> knowledge: </a:t>
            </a:r>
            <a:r>
              <a:rPr lang="en-US" sz="2400" dirty="0" smtClean="0">
                <a:latin typeface="Lucida Sans Unicode" pitchFamily="34" charset="0"/>
                <a:cs typeface="Lucida Sans Unicode" pitchFamily="34" charset="0"/>
              </a:rPr>
              <a:t>knowledge of the culture learned from the inside, seldom consciously discussed </a:t>
            </a:r>
          </a:p>
          <a:p>
            <a:pPr>
              <a:spcBef>
                <a:spcPts val="0"/>
              </a:spcBef>
              <a:buNone/>
            </a:pPr>
            <a:r>
              <a:rPr lang="en-US" sz="2400" dirty="0" smtClean="0">
                <a:latin typeface="Lucida Sans Unicode" pitchFamily="34" charset="0"/>
                <a:cs typeface="Lucida Sans Unicode" pitchFamily="34" charset="0"/>
              </a:rPr>
              <a:t>	</a:t>
            </a:r>
            <a:r>
              <a:rPr lang="en-US" sz="2200" dirty="0" smtClean="0">
                <a:latin typeface="Lucida Sans Unicode" pitchFamily="34" charset="0"/>
                <a:cs typeface="Lucida Sans Unicode" pitchFamily="34" charset="0"/>
              </a:rPr>
              <a:t>If you are of the U.S. culture, you have learned values, what is competent, and what is desirable behavior from that culture</a:t>
            </a:r>
          </a:p>
          <a:p>
            <a:pPr>
              <a:spcBef>
                <a:spcPts val="0"/>
              </a:spcBef>
              <a:buNone/>
            </a:pPr>
            <a:endParaRPr lang="en-US" sz="1200" dirty="0" smtClean="0">
              <a:latin typeface="Lucida Sans Unicode" pitchFamily="34" charset="0"/>
              <a:cs typeface="Lucida Sans Unicode" pitchFamily="34" charset="0"/>
            </a:endParaRPr>
          </a:p>
          <a:p>
            <a:pPr>
              <a:spcBef>
                <a:spcPts val="0"/>
              </a:spcBef>
            </a:pPr>
            <a:r>
              <a:rPr lang="en-US" sz="2400" b="1" dirty="0" err="1" smtClean="0">
                <a:latin typeface="Lucida Sans Unicode" pitchFamily="34" charset="0"/>
                <a:cs typeface="Lucida Sans Unicode" pitchFamily="34" charset="0"/>
              </a:rPr>
              <a:t>Etic</a:t>
            </a:r>
            <a:r>
              <a:rPr lang="en-US" sz="2400" b="1" dirty="0" smtClean="0">
                <a:latin typeface="Lucida Sans Unicode" pitchFamily="34" charset="0"/>
                <a:cs typeface="Lucida Sans Unicode" pitchFamily="34" charset="0"/>
              </a:rPr>
              <a:t> knowledge: </a:t>
            </a:r>
            <a:r>
              <a:rPr lang="en-US" sz="2400" dirty="0" smtClean="0">
                <a:latin typeface="Lucida Sans Unicode" pitchFamily="34" charset="0"/>
                <a:cs typeface="Lucida Sans Unicode" pitchFamily="34" charset="0"/>
              </a:rPr>
              <a:t>knowledge of the culture learned from the outside, often leaving some aspects puzzling</a:t>
            </a:r>
          </a:p>
          <a:p>
            <a:pPr>
              <a:spcBef>
                <a:spcPts val="0"/>
              </a:spcBef>
              <a:buNone/>
            </a:pPr>
            <a:r>
              <a:rPr lang="en-US" sz="2400" dirty="0" smtClean="0">
                <a:latin typeface="Lucida Sans Unicode" pitchFamily="34" charset="0"/>
                <a:cs typeface="Lucida Sans Unicode" pitchFamily="34" charset="0"/>
              </a:rPr>
              <a:t>	</a:t>
            </a:r>
            <a:r>
              <a:rPr lang="en-US" sz="2200" dirty="0" smtClean="0">
                <a:latin typeface="Lucida Sans Unicode" pitchFamily="34" charset="0"/>
                <a:cs typeface="Lucida Sans Unicode" pitchFamily="34" charset="0"/>
              </a:rPr>
              <a:t>If you are not of the U.S. culture, you have learned theoretical and normative information about the United States</a:t>
            </a:r>
          </a:p>
          <a:p>
            <a:pPr>
              <a:lnSpc>
                <a:spcPct val="80000"/>
              </a:lnSpc>
            </a:pPr>
            <a:endParaRPr lang="en-US" sz="2400" dirty="0" smtClean="0">
              <a:latin typeface="Lucida Sans Unicode" pitchFamily="34" charset="0"/>
              <a:cs typeface="Lucida Sans Unicode" pitchFamily="34" charset="0"/>
            </a:endParaRP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pic>
        <p:nvPicPr>
          <p:cNvPr id="4" name="Picture 2" descr="Political Elements Royalty Free Stock Vector Art Illustration"/>
          <p:cNvPicPr>
            <a:picLocks noChangeAspect="1" noChangeArrowheads="1"/>
          </p:cNvPicPr>
          <p:nvPr/>
        </p:nvPicPr>
        <p:blipFill>
          <a:blip r:embed="rId2" cstate="print"/>
          <a:srcRect/>
          <a:stretch>
            <a:fillRect/>
          </a:stretch>
        </p:blipFill>
        <p:spPr bwMode="auto">
          <a:xfrm>
            <a:off x="3657600" y="5105400"/>
            <a:ext cx="1752600" cy="175260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90600"/>
            <a:ext cx="9144000" cy="960438"/>
          </a:xfrm>
        </p:spPr>
        <p:txBody>
          <a:bodyPr>
            <a:noAutofit/>
          </a:bodyPr>
          <a:lstStyle/>
          <a:p>
            <a:r>
              <a:rPr lang="en-US" sz="3600" b="1" dirty="0" smtClean="0">
                <a:latin typeface="Lucida Sans Unicode" pitchFamily="34" charset="0"/>
                <a:cs typeface="Lucida Sans Unicode" pitchFamily="34" charset="0"/>
              </a:rPr>
              <a:t>Origins of U.S. Cultural Patterns:</a:t>
            </a:r>
            <a:br>
              <a:rPr lang="en-US" sz="3600" b="1" dirty="0" smtClean="0">
                <a:latin typeface="Lucida Sans Unicode" pitchFamily="34" charset="0"/>
                <a:cs typeface="Lucida Sans Unicode" pitchFamily="34" charset="0"/>
              </a:rPr>
            </a:br>
            <a:r>
              <a:rPr lang="en-US" sz="3200" b="1" dirty="0" smtClean="0">
                <a:latin typeface="Lucida Sans Unicode" pitchFamily="34" charset="0"/>
                <a:cs typeface="Lucida Sans Unicode" pitchFamily="34" charset="0"/>
              </a:rPr>
              <a:t>Pre-16</a:t>
            </a:r>
            <a:r>
              <a:rPr lang="en-US" sz="3200" b="1" baseline="30000" dirty="0" smtClean="0">
                <a:latin typeface="Lucida Sans Unicode" pitchFamily="34" charset="0"/>
                <a:cs typeface="Lucida Sans Unicode" pitchFamily="34" charset="0"/>
              </a:rPr>
              <a:t>th</a:t>
            </a:r>
            <a:r>
              <a:rPr lang="en-US" sz="3200" b="1" dirty="0" smtClean="0">
                <a:latin typeface="Lucida Sans Unicode" pitchFamily="34" charset="0"/>
                <a:cs typeface="Lucida Sans Unicode" pitchFamily="34" charset="0"/>
              </a:rPr>
              <a:t> Century Indigenous Americans </a:t>
            </a:r>
            <a:endParaRPr lang="en-US" sz="32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152400" y="2133600"/>
            <a:ext cx="8991600" cy="4724400"/>
          </a:xfrm>
        </p:spPr>
        <p:txBody>
          <a:bodyPr>
            <a:normAutofit lnSpcReduction="10000"/>
          </a:bodyPr>
          <a:lstStyle/>
          <a:p>
            <a:pPr>
              <a:spcBef>
                <a:spcPts val="0"/>
              </a:spcBef>
            </a:pPr>
            <a:r>
              <a:rPr lang="en-US" sz="2200" dirty="0" smtClean="0">
                <a:latin typeface="Lucida Sans Unicode" pitchFamily="34" charset="0"/>
                <a:cs typeface="Lucida Sans Unicode" pitchFamily="34" charset="0"/>
              </a:rPr>
              <a:t>Before Columbus arrived, North America was home to a diverse population of some 10 million people</a:t>
            </a:r>
          </a:p>
          <a:p>
            <a:pPr>
              <a:spcBef>
                <a:spcPts val="0"/>
              </a:spcBef>
              <a:buNone/>
            </a:pPr>
            <a:endParaRPr lang="en-US" sz="2200" dirty="0" smtClean="0">
              <a:latin typeface="Lucida Sans Unicode" pitchFamily="34" charset="0"/>
              <a:cs typeface="Lucida Sans Unicode" pitchFamily="34" charset="0"/>
            </a:endParaRPr>
          </a:p>
          <a:p>
            <a:pPr>
              <a:spcBef>
                <a:spcPts val="0"/>
              </a:spcBef>
            </a:pPr>
            <a:r>
              <a:rPr lang="en-US" sz="2200" dirty="0" smtClean="0">
                <a:latin typeface="Lucida Sans Unicode" pitchFamily="34" charset="0"/>
                <a:cs typeface="Lucida Sans Unicode" pitchFamily="34" charset="0"/>
              </a:rPr>
              <a:t>Indigenous Americans spoke hundreds of languages </a:t>
            </a:r>
          </a:p>
          <a:p>
            <a:pPr>
              <a:spcBef>
                <a:spcPts val="0"/>
              </a:spcBef>
            </a:pPr>
            <a:endParaRPr lang="en-US" sz="2200" dirty="0" smtClean="0">
              <a:latin typeface="Lucida Sans Unicode" pitchFamily="34" charset="0"/>
              <a:cs typeface="Lucida Sans Unicode" pitchFamily="34" charset="0"/>
            </a:endParaRPr>
          </a:p>
          <a:p>
            <a:pPr>
              <a:spcBef>
                <a:spcPts val="0"/>
              </a:spcBef>
            </a:pPr>
            <a:r>
              <a:rPr lang="en-US" sz="2200" dirty="0" smtClean="0">
                <a:latin typeface="Lucida Sans Unicode" pitchFamily="34" charset="0"/>
                <a:cs typeface="Lucida Sans Unicode" pitchFamily="34" charset="0"/>
              </a:rPr>
              <a:t>Arguably, the Iroquois were the most                                      important indigenous group; their                                           enemies (the Algonquin called them                                    the </a:t>
            </a:r>
            <a:r>
              <a:rPr lang="en-US" sz="2200" dirty="0" err="1" smtClean="0">
                <a:latin typeface="Lucida Sans Unicode" pitchFamily="34" charset="0"/>
                <a:cs typeface="Lucida Sans Unicode" pitchFamily="34" charset="0"/>
              </a:rPr>
              <a:t>Iroqu</a:t>
            </a:r>
            <a:r>
              <a:rPr lang="en-US" sz="2200" dirty="0" smtClean="0">
                <a:latin typeface="Lucida Sans Unicode" pitchFamily="34" charset="0"/>
                <a:cs typeface="Lucida Sans Unicode" pitchFamily="34" charset="0"/>
              </a:rPr>
              <a:t>, “rattlesnakes;” the French                                        added the Gallic suffix </a:t>
            </a:r>
            <a:r>
              <a:rPr lang="en-US" sz="2200" i="1" dirty="0" smtClean="0">
                <a:latin typeface="Lucida Sans Unicode" pitchFamily="34" charset="0"/>
                <a:cs typeface="Lucida Sans Unicode" pitchFamily="34" charset="0"/>
              </a:rPr>
              <a:t>-</a:t>
            </a:r>
            <a:r>
              <a:rPr lang="en-US" sz="2200" i="1" dirty="0" err="1" smtClean="0">
                <a:latin typeface="Lucida Sans Unicode" pitchFamily="34" charset="0"/>
                <a:cs typeface="Lucida Sans Unicode" pitchFamily="34" charset="0"/>
              </a:rPr>
              <a:t>ois</a:t>
            </a:r>
            <a:r>
              <a:rPr lang="en-US" sz="2200" dirty="0" smtClean="0">
                <a:latin typeface="Lucida Sans Unicode" pitchFamily="34" charset="0"/>
                <a:cs typeface="Lucida Sans Unicode" pitchFamily="34" charset="0"/>
              </a:rPr>
              <a:t>)</a:t>
            </a:r>
          </a:p>
          <a:p>
            <a:pPr>
              <a:spcBef>
                <a:spcPts val="0"/>
              </a:spcBef>
            </a:pPr>
            <a:endParaRPr lang="en-US" sz="2200" dirty="0" smtClean="0">
              <a:latin typeface="Lucida Sans Unicode" pitchFamily="34" charset="0"/>
              <a:cs typeface="Lucida Sans Unicode" pitchFamily="34" charset="0"/>
            </a:endParaRPr>
          </a:p>
          <a:p>
            <a:pPr>
              <a:spcBef>
                <a:spcPts val="0"/>
              </a:spcBef>
            </a:pPr>
            <a:r>
              <a:rPr lang="en-US" sz="2200" dirty="0" smtClean="0">
                <a:latin typeface="Lucida Sans Unicode" pitchFamily="34" charset="0"/>
                <a:cs typeface="Lucida Sans Unicode" pitchFamily="34" charset="0"/>
              </a:rPr>
              <a:t>In 1988, the U.S. Congress passed Senate Resolution 76 to recognize the influence of the Iroquois League on the U.S. Constitution and Bill of Rights </a:t>
            </a: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pic>
        <p:nvPicPr>
          <p:cNvPr id="36866" name="Picture 2" descr="Iroquois Indian with Warclub and Tomahawk Royalty Free Stock Photo"/>
          <p:cNvPicPr>
            <a:picLocks noChangeAspect="1" noChangeArrowheads="1"/>
          </p:cNvPicPr>
          <p:nvPr/>
        </p:nvPicPr>
        <p:blipFill>
          <a:blip r:embed="rId2" cstate="print"/>
          <a:srcRect/>
          <a:stretch>
            <a:fillRect/>
          </a:stretch>
        </p:blipFill>
        <p:spPr bwMode="auto">
          <a:xfrm>
            <a:off x="5867400" y="3429000"/>
            <a:ext cx="2895600" cy="1927861"/>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90600"/>
            <a:ext cx="9144000" cy="960438"/>
          </a:xfrm>
        </p:spPr>
        <p:txBody>
          <a:bodyPr>
            <a:noAutofit/>
          </a:bodyPr>
          <a:lstStyle/>
          <a:p>
            <a:r>
              <a:rPr lang="en-US" sz="3600" b="1" dirty="0" smtClean="0">
                <a:latin typeface="Lucida Sans Unicode" pitchFamily="34" charset="0"/>
                <a:cs typeface="Lucida Sans Unicode" pitchFamily="34" charset="0"/>
              </a:rPr>
              <a:t>Origins of U.S. Cultural Patterns:</a:t>
            </a:r>
            <a:br>
              <a:rPr lang="en-US" sz="3600" b="1" dirty="0" smtClean="0">
                <a:latin typeface="Lucida Sans Unicode" pitchFamily="34" charset="0"/>
                <a:cs typeface="Lucida Sans Unicode" pitchFamily="34" charset="0"/>
              </a:rPr>
            </a:br>
            <a:r>
              <a:rPr lang="en-US" sz="3200" b="1" dirty="0" smtClean="0">
                <a:latin typeface="Lucida Sans Unicode" pitchFamily="34" charset="0"/>
                <a:cs typeface="Lucida Sans Unicode" pitchFamily="34" charset="0"/>
              </a:rPr>
              <a:t>European Enlightenment</a:t>
            </a:r>
            <a:endParaRPr lang="en-US" sz="32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152400" y="1981200"/>
            <a:ext cx="8991600" cy="4724400"/>
          </a:xfrm>
        </p:spPr>
        <p:txBody>
          <a:bodyPr>
            <a:normAutofit/>
          </a:bodyPr>
          <a:lstStyle/>
          <a:p>
            <a:pPr>
              <a:spcBef>
                <a:spcPts val="0"/>
              </a:spcBef>
            </a:pPr>
            <a:r>
              <a:rPr lang="en-US" sz="2200" dirty="0" smtClean="0">
                <a:latin typeface="Lucida Sans Unicode" pitchFamily="34" charset="0"/>
                <a:cs typeface="Lucida Sans Unicode" pitchFamily="34" charset="0"/>
              </a:rPr>
              <a:t>The U.S. society dominant today grew from European roots</a:t>
            </a:r>
          </a:p>
          <a:p>
            <a:pPr>
              <a:spcBef>
                <a:spcPts val="0"/>
              </a:spcBef>
              <a:buNone/>
            </a:pPr>
            <a:endParaRPr lang="en-US" sz="2200" dirty="0" smtClean="0">
              <a:latin typeface="Lucida Sans Unicode" pitchFamily="34" charset="0"/>
              <a:cs typeface="Lucida Sans Unicode" pitchFamily="34" charset="0"/>
            </a:endParaRPr>
          </a:p>
          <a:p>
            <a:pPr>
              <a:spcBef>
                <a:spcPts val="0"/>
              </a:spcBef>
            </a:pPr>
            <a:r>
              <a:rPr lang="en-US" sz="2200" dirty="0" smtClean="0">
                <a:latin typeface="Lucida Sans Unicode" pitchFamily="34" charset="0"/>
                <a:cs typeface="Lucida Sans Unicode" pitchFamily="34" charset="0"/>
              </a:rPr>
              <a:t>The scientific method, democracy, and capitalism are institutions of Western cultures (</a:t>
            </a:r>
            <a:r>
              <a:rPr lang="en-US" sz="2200" dirty="0" err="1" smtClean="0">
                <a:latin typeface="Lucida Sans Unicode" pitchFamily="34" charset="0"/>
                <a:cs typeface="Lucida Sans Unicode" pitchFamily="34" charset="0"/>
              </a:rPr>
              <a:t>D’Souza</a:t>
            </a:r>
            <a:r>
              <a:rPr lang="en-US" sz="2200" dirty="0" smtClean="0">
                <a:latin typeface="Lucida Sans Unicode" pitchFamily="34" charset="0"/>
                <a:cs typeface="Lucida Sans Unicode" pitchFamily="34" charset="0"/>
              </a:rPr>
              <a:t>, 2002)</a:t>
            </a:r>
          </a:p>
          <a:p>
            <a:pPr>
              <a:spcBef>
                <a:spcPts val="0"/>
              </a:spcBef>
              <a:buNone/>
            </a:pPr>
            <a:endParaRPr lang="en-US" sz="2200" dirty="0" smtClean="0">
              <a:latin typeface="Lucida Sans Unicode" pitchFamily="34" charset="0"/>
              <a:cs typeface="Lucida Sans Unicode" pitchFamily="34" charset="0"/>
            </a:endParaRPr>
          </a:p>
          <a:p>
            <a:pPr>
              <a:spcBef>
                <a:spcPts val="0"/>
              </a:spcBef>
            </a:pPr>
            <a:r>
              <a:rPr lang="en-US" sz="2200" dirty="0" smtClean="0">
                <a:latin typeface="Lucida Sans Unicode" pitchFamily="34" charset="0"/>
                <a:cs typeface="Lucida Sans Unicode" pitchFamily="34" charset="0"/>
              </a:rPr>
              <a:t>The dominant language, the system of representative government, the structure of law, and the emphasis on individual liberty all derive from the Enlightenment ideals formulated in England</a:t>
            </a:r>
          </a:p>
          <a:p>
            <a:pPr>
              <a:spcBef>
                <a:spcPts val="0"/>
              </a:spcBef>
              <a:buNone/>
            </a:pPr>
            <a:endParaRPr lang="en-US" sz="2200" dirty="0" smtClean="0">
              <a:latin typeface="Lucida Sans Unicode" pitchFamily="34" charset="0"/>
              <a:cs typeface="Lucida Sans Unicode" pitchFamily="34" charset="0"/>
            </a:endParaRPr>
          </a:p>
          <a:p>
            <a:pPr>
              <a:spcBef>
                <a:spcPts val="0"/>
              </a:spcBef>
            </a:pPr>
            <a:r>
              <a:rPr lang="en-US" sz="2200" dirty="0" smtClean="0">
                <a:latin typeface="Lucida Sans Unicode" pitchFamily="34" charset="0"/>
                <a:cs typeface="Lucida Sans Unicode" pitchFamily="34" charset="0"/>
              </a:rPr>
              <a:t>Other important U.S. ideals, such as the separation                  of powers, derive from the French philosopher                  Montesquieu </a:t>
            </a: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pic>
        <p:nvPicPr>
          <p:cNvPr id="35842" name="Picture 2" descr="Montesquieu, Bordeaux Royalty Free Stock Photo"/>
          <p:cNvPicPr>
            <a:picLocks noChangeAspect="1" noChangeArrowheads="1"/>
          </p:cNvPicPr>
          <p:nvPr/>
        </p:nvPicPr>
        <p:blipFill>
          <a:blip r:embed="rId2" cstate="print"/>
          <a:srcRect/>
          <a:stretch>
            <a:fillRect/>
          </a:stretch>
        </p:blipFill>
        <p:spPr bwMode="auto">
          <a:xfrm>
            <a:off x="7672438" y="4686300"/>
            <a:ext cx="1242962" cy="186690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90600"/>
            <a:ext cx="9144000" cy="960438"/>
          </a:xfrm>
        </p:spPr>
        <p:txBody>
          <a:bodyPr>
            <a:noAutofit/>
          </a:bodyPr>
          <a:lstStyle/>
          <a:p>
            <a:r>
              <a:rPr lang="en-US" sz="3600" b="1" dirty="0" smtClean="0">
                <a:latin typeface="Lucida Sans Unicode" pitchFamily="34" charset="0"/>
                <a:cs typeface="Lucida Sans Unicode" pitchFamily="34" charset="0"/>
              </a:rPr>
              <a:t>Origins of U.S. Cultural Patterns:</a:t>
            </a:r>
            <a:br>
              <a:rPr lang="en-US" sz="3600" b="1" dirty="0" smtClean="0">
                <a:latin typeface="Lucida Sans Unicode" pitchFamily="34" charset="0"/>
                <a:cs typeface="Lucida Sans Unicode" pitchFamily="34" charset="0"/>
              </a:rPr>
            </a:br>
            <a:r>
              <a:rPr lang="en-US" sz="3200" b="1" dirty="0" smtClean="0">
                <a:latin typeface="Lucida Sans Unicode" pitchFamily="34" charset="0"/>
                <a:cs typeface="Lucida Sans Unicode" pitchFamily="34" charset="0"/>
              </a:rPr>
              <a:t>Regional Differences Due to Immigration</a:t>
            </a:r>
            <a:endParaRPr lang="en-US" sz="32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152400" y="2057400"/>
            <a:ext cx="8991600" cy="4724400"/>
          </a:xfrm>
        </p:spPr>
        <p:txBody>
          <a:bodyPr>
            <a:normAutofit lnSpcReduction="10000"/>
          </a:bodyPr>
          <a:lstStyle/>
          <a:p>
            <a:pPr>
              <a:spcBef>
                <a:spcPts val="0"/>
              </a:spcBef>
            </a:pPr>
            <a:r>
              <a:rPr lang="en-US" sz="2200" dirty="0" smtClean="0">
                <a:latin typeface="Lucida Sans Unicode" pitchFamily="34" charset="0"/>
                <a:cs typeface="Lucida Sans Unicode" pitchFamily="34" charset="0"/>
              </a:rPr>
              <a:t>The U.S. is a country of immigrants from all over the world, each person immigrating with his or her own cultural values </a:t>
            </a:r>
          </a:p>
          <a:p>
            <a:pPr>
              <a:spcBef>
                <a:spcPts val="0"/>
              </a:spcBef>
            </a:pPr>
            <a:endParaRPr lang="en-US" sz="2200" dirty="0" smtClean="0">
              <a:latin typeface="Lucida Sans Unicode" pitchFamily="34" charset="0"/>
              <a:cs typeface="Lucida Sans Unicode" pitchFamily="34" charset="0"/>
            </a:endParaRPr>
          </a:p>
          <a:p>
            <a:pPr>
              <a:spcBef>
                <a:spcPts val="0"/>
              </a:spcBef>
            </a:pPr>
            <a:r>
              <a:rPr lang="en-US" sz="2200" dirty="0" smtClean="0">
                <a:latin typeface="Lucida Sans Unicode" pitchFamily="34" charset="0"/>
                <a:cs typeface="Lucida Sans Unicode" pitchFamily="34" charset="0"/>
              </a:rPr>
              <a:t>Many arrived in groups and remained settled in the same area </a:t>
            </a:r>
          </a:p>
          <a:p>
            <a:pPr>
              <a:spcBef>
                <a:spcPts val="0"/>
              </a:spcBef>
              <a:buNone/>
            </a:pPr>
            <a:r>
              <a:rPr lang="en-US" sz="2200" dirty="0" smtClean="0">
                <a:latin typeface="Lucida Sans Unicode" pitchFamily="34" charset="0"/>
                <a:cs typeface="Lucida Sans Unicode" pitchFamily="34" charset="0"/>
              </a:rPr>
              <a:t>		</a:t>
            </a:r>
            <a:r>
              <a:rPr lang="en-US" sz="2000" dirty="0" smtClean="0">
                <a:latin typeface="Lucida Sans Unicode" pitchFamily="34" charset="0"/>
                <a:cs typeface="Lucida Sans Unicode" pitchFamily="34" charset="0"/>
              </a:rPr>
              <a:t>The Puritans came from eastern England to                   	Massachusetts between 1629 and 1641 </a:t>
            </a:r>
          </a:p>
          <a:p>
            <a:pPr>
              <a:spcBef>
                <a:spcPts val="0"/>
              </a:spcBef>
              <a:buNone/>
            </a:pPr>
            <a:r>
              <a:rPr lang="en-US" sz="2000" dirty="0" smtClean="0">
                <a:latin typeface="Lucida Sans Unicode" pitchFamily="34" charset="0"/>
                <a:cs typeface="Lucida Sans Unicode" pitchFamily="34" charset="0"/>
              </a:rPr>
              <a:t>		Quakers from England’s north and Wales                         	settled in Delaware between 1675 and 1725 </a:t>
            </a:r>
          </a:p>
          <a:p>
            <a:pPr>
              <a:spcBef>
                <a:spcPts val="0"/>
              </a:spcBef>
              <a:buNone/>
            </a:pPr>
            <a:r>
              <a:rPr lang="en-US" sz="2000" dirty="0" smtClean="0">
                <a:latin typeface="Lucida Sans Unicode" pitchFamily="34" charset="0"/>
                <a:cs typeface="Lucida Sans Unicode" pitchFamily="34" charset="0"/>
              </a:rPr>
              <a:t>		Irish and Scottish immigrants settled in                            	Appalachia between 1717 and 1775 </a:t>
            </a:r>
          </a:p>
          <a:p>
            <a:pPr>
              <a:spcBef>
                <a:spcPts val="0"/>
              </a:spcBef>
              <a:buNone/>
            </a:pPr>
            <a:endParaRPr lang="en-US" sz="2200" dirty="0" smtClean="0">
              <a:latin typeface="Lucida Sans Unicode" pitchFamily="34" charset="0"/>
              <a:cs typeface="Lucida Sans Unicode" pitchFamily="34" charset="0"/>
            </a:endParaRPr>
          </a:p>
          <a:p>
            <a:pPr>
              <a:spcBef>
                <a:spcPts val="0"/>
              </a:spcBef>
            </a:pPr>
            <a:r>
              <a:rPr lang="en-US" sz="2200" dirty="0" err="1" smtClean="0">
                <a:latin typeface="Lucida Sans Unicode" pitchFamily="34" charset="0"/>
                <a:cs typeface="Lucida Sans Unicode" pitchFamily="34" charset="0"/>
              </a:rPr>
              <a:t>Zelinsky</a:t>
            </a:r>
            <a:r>
              <a:rPr lang="en-US" sz="2200" dirty="0" smtClean="0">
                <a:latin typeface="Lucida Sans Unicode" pitchFamily="34" charset="0"/>
                <a:cs typeface="Lucida Sans Unicode" pitchFamily="34" charset="0"/>
              </a:rPr>
              <a:t> (1973): New England, Midland, Middle West, South, West; Bigelow (1980): Northeast, Border South, Deep South, Midwest, </a:t>
            </a:r>
            <a:r>
              <a:rPr lang="en-US" sz="2200" dirty="0" err="1" smtClean="0">
                <a:latin typeface="Lucida Sans Unicode" pitchFamily="34" charset="0"/>
                <a:cs typeface="Lucida Sans Unicode" pitchFamily="34" charset="0"/>
              </a:rPr>
              <a:t>Mexicano</a:t>
            </a:r>
            <a:r>
              <a:rPr lang="en-US" sz="2200" dirty="0" smtClean="0">
                <a:latin typeface="Lucida Sans Unicode" pitchFamily="34" charset="0"/>
                <a:cs typeface="Lucida Sans Unicode" pitchFamily="34" charset="0"/>
              </a:rPr>
              <a:t>, Southwest, Colorado, </a:t>
            </a:r>
            <a:r>
              <a:rPr lang="en-US" sz="2200" dirty="0" err="1" smtClean="0">
                <a:latin typeface="Lucida Sans Unicode" pitchFamily="34" charset="0"/>
                <a:cs typeface="Lucida Sans Unicode" pitchFamily="34" charset="0"/>
              </a:rPr>
              <a:t>Mormondom</a:t>
            </a:r>
            <a:r>
              <a:rPr lang="en-US" sz="2200" dirty="0" smtClean="0">
                <a:latin typeface="Lucida Sans Unicode" pitchFamily="34" charset="0"/>
                <a:cs typeface="Lucida Sans Unicode" pitchFamily="34" charset="0"/>
              </a:rPr>
              <a:t>, Pacific Northwest, Northern California, Southern California </a:t>
            </a: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pic>
        <p:nvPicPr>
          <p:cNvPr id="34818" name="Picture 2" descr="US Regions Royalty Free Stock Vector Art Illustration"/>
          <p:cNvPicPr>
            <a:picLocks noChangeAspect="1" noChangeArrowheads="1"/>
          </p:cNvPicPr>
          <p:nvPr/>
        </p:nvPicPr>
        <p:blipFill>
          <a:blip r:embed="rId2" cstate="print"/>
          <a:srcRect/>
          <a:stretch>
            <a:fillRect/>
          </a:stretch>
        </p:blipFill>
        <p:spPr bwMode="auto">
          <a:xfrm>
            <a:off x="6684590" y="3505200"/>
            <a:ext cx="2459410" cy="1572728"/>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90600"/>
            <a:ext cx="9144000" cy="960438"/>
          </a:xfrm>
        </p:spPr>
        <p:txBody>
          <a:bodyPr>
            <a:noAutofit/>
          </a:bodyPr>
          <a:lstStyle/>
          <a:p>
            <a:r>
              <a:rPr lang="en-US" sz="3600" b="1" dirty="0" smtClean="0">
                <a:latin typeface="Lucida Sans Unicode" pitchFamily="34" charset="0"/>
                <a:cs typeface="Lucida Sans Unicode" pitchFamily="34" charset="0"/>
              </a:rPr>
              <a:t>Origins of U.S. Cultural Patterns:</a:t>
            </a:r>
            <a:br>
              <a:rPr lang="en-US" sz="3600" b="1" dirty="0" smtClean="0">
                <a:latin typeface="Lucida Sans Unicode" pitchFamily="34" charset="0"/>
                <a:cs typeface="Lucida Sans Unicode" pitchFamily="34" charset="0"/>
              </a:rPr>
            </a:br>
            <a:r>
              <a:rPr lang="en-US" sz="3200" b="1" dirty="0" smtClean="0">
                <a:latin typeface="Lucida Sans Unicode" pitchFamily="34" charset="0"/>
                <a:cs typeface="Lucida Sans Unicode" pitchFamily="34" charset="0"/>
              </a:rPr>
              <a:t>Regional Differences Due to Immigration</a:t>
            </a:r>
            <a:endParaRPr lang="en-US" sz="32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152400" y="2057400"/>
            <a:ext cx="8991600" cy="4724400"/>
          </a:xfrm>
        </p:spPr>
        <p:txBody>
          <a:bodyPr>
            <a:normAutofit fontScale="85000" lnSpcReduction="10000"/>
          </a:bodyPr>
          <a:lstStyle/>
          <a:p>
            <a:pPr marL="0" indent="0">
              <a:lnSpc>
                <a:spcPct val="110000"/>
              </a:lnSpc>
              <a:spcBef>
                <a:spcPts val="0"/>
              </a:spcBef>
              <a:buNone/>
            </a:pPr>
            <a:r>
              <a:rPr lang="en-US" sz="2600" dirty="0" smtClean="0">
                <a:latin typeface="Lucida Sans Unicode" pitchFamily="34" charset="0"/>
                <a:cs typeface="Lucida Sans Unicode" pitchFamily="34" charset="0"/>
              </a:rPr>
              <a:t>Peter Andersen, Myron </a:t>
            </a:r>
            <a:r>
              <a:rPr lang="en-US" sz="2600" dirty="0" err="1" smtClean="0">
                <a:latin typeface="Lucida Sans Unicode" pitchFamily="34" charset="0"/>
                <a:cs typeface="Lucida Sans Unicode" pitchFamily="34" charset="0"/>
              </a:rPr>
              <a:t>Lustig</a:t>
            </a:r>
            <a:r>
              <a:rPr lang="en-US" sz="2600" dirty="0" smtClean="0">
                <a:latin typeface="Lucida Sans Unicode" pitchFamily="34" charset="0"/>
                <a:cs typeface="Lucida Sans Unicode" pitchFamily="34" charset="0"/>
              </a:rPr>
              <a:t>, Janis Andersen (1987): regional differences exist in three areas of communication behavior:</a:t>
            </a:r>
          </a:p>
          <a:p>
            <a:pPr marL="0" indent="0">
              <a:lnSpc>
                <a:spcPct val="110000"/>
              </a:lnSpc>
              <a:spcBef>
                <a:spcPts val="0"/>
              </a:spcBef>
              <a:buNone/>
            </a:pPr>
            <a:endParaRPr lang="en-US" sz="1200" dirty="0" smtClean="0">
              <a:latin typeface="Lucida Sans Unicode" pitchFamily="34" charset="0"/>
              <a:cs typeface="Lucida Sans Unicode" pitchFamily="34" charset="0"/>
            </a:endParaRPr>
          </a:p>
          <a:p>
            <a:pPr>
              <a:lnSpc>
                <a:spcPct val="110000"/>
              </a:lnSpc>
              <a:spcBef>
                <a:spcPts val="0"/>
              </a:spcBef>
            </a:pPr>
            <a:r>
              <a:rPr lang="en-US" sz="2600" b="1" dirty="0" smtClean="0">
                <a:latin typeface="Lucida Sans Unicode" pitchFamily="34" charset="0"/>
                <a:cs typeface="Lucida Sans Unicode" pitchFamily="34" charset="0"/>
              </a:rPr>
              <a:t>Verbal control and dominance:</a:t>
            </a:r>
            <a:r>
              <a:rPr lang="en-US" sz="2600" dirty="0" smtClean="0">
                <a:latin typeface="Lucida Sans Unicode" pitchFamily="34" charset="0"/>
                <a:cs typeface="Lucida Sans Unicode" pitchFamily="34" charset="0"/>
              </a:rPr>
              <a:t> New Englanders – more likely to be introverts; in Mid-Atlantic region - not particularly talkative</a:t>
            </a:r>
          </a:p>
          <a:p>
            <a:pPr>
              <a:lnSpc>
                <a:spcPct val="110000"/>
              </a:lnSpc>
              <a:spcBef>
                <a:spcPts val="0"/>
              </a:spcBef>
              <a:buNone/>
            </a:pPr>
            <a:endParaRPr lang="en-US" sz="1200" dirty="0" smtClean="0">
              <a:latin typeface="Lucida Sans Unicode" pitchFamily="34" charset="0"/>
              <a:cs typeface="Lucida Sans Unicode" pitchFamily="34" charset="0"/>
            </a:endParaRPr>
          </a:p>
          <a:p>
            <a:pPr>
              <a:lnSpc>
                <a:spcPct val="110000"/>
              </a:lnSpc>
              <a:spcBef>
                <a:spcPts val="0"/>
              </a:spcBef>
            </a:pPr>
            <a:r>
              <a:rPr lang="en-US" sz="2600" b="1" dirty="0" err="1" smtClean="0">
                <a:latin typeface="Lucida Sans Unicode" pitchFamily="34" charset="0"/>
                <a:cs typeface="Lucida Sans Unicode" pitchFamily="34" charset="0"/>
              </a:rPr>
              <a:t>Affiliativeness</a:t>
            </a:r>
            <a:r>
              <a:rPr lang="en-US" sz="2600" b="1" dirty="0" smtClean="0">
                <a:latin typeface="Lucida Sans Unicode" pitchFamily="34" charset="0"/>
                <a:cs typeface="Lucida Sans Unicode" pitchFamily="34" charset="0"/>
              </a:rPr>
              <a:t> and immediacy: </a:t>
            </a:r>
            <a:r>
              <a:rPr lang="en-US" sz="2600" dirty="0" smtClean="0">
                <a:latin typeface="Lucida Sans Unicode" pitchFamily="34" charset="0"/>
                <a:cs typeface="Lucida Sans Unicode" pitchFamily="34" charset="0"/>
              </a:rPr>
              <a:t>People from Texas, Oklahoma, Arkansas, and Louisiana visited more neighbors and rated friends higher than did people in other regions; Pacific Coast residents reported the most isolation</a:t>
            </a:r>
          </a:p>
          <a:p>
            <a:pPr>
              <a:lnSpc>
                <a:spcPct val="110000"/>
              </a:lnSpc>
              <a:spcBef>
                <a:spcPts val="0"/>
              </a:spcBef>
              <a:buNone/>
            </a:pPr>
            <a:endParaRPr lang="en-US" sz="1200" dirty="0" smtClean="0">
              <a:latin typeface="Lucida Sans Unicode" pitchFamily="34" charset="0"/>
              <a:cs typeface="Lucida Sans Unicode" pitchFamily="34" charset="0"/>
            </a:endParaRPr>
          </a:p>
          <a:p>
            <a:pPr>
              <a:lnSpc>
                <a:spcPct val="110000"/>
              </a:lnSpc>
              <a:spcBef>
                <a:spcPts val="0"/>
              </a:spcBef>
            </a:pPr>
            <a:r>
              <a:rPr lang="en-US" sz="2600" b="1" dirty="0" smtClean="0">
                <a:latin typeface="Lucida Sans Unicode" pitchFamily="34" charset="0"/>
                <a:cs typeface="Lucida Sans Unicode" pitchFamily="34" charset="0"/>
              </a:rPr>
              <a:t>Arousal or activation: </a:t>
            </a:r>
            <a:r>
              <a:rPr lang="en-US" sz="2600" dirty="0" smtClean="0">
                <a:latin typeface="Lucida Sans Unicode" pitchFamily="34" charset="0"/>
                <a:cs typeface="Lucida Sans Unicode" pitchFamily="34" charset="0"/>
              </a:rPr>
              <a:t>New Englanders - </a:t>
            </a:r>
            <a:r>
              <a:rPr lang="en-US" sz="2600" dirty="0" err="1" smtClean="0">
                <a:latin typeface="Lucida Sans Unicode" pitchFamily="34" charset="0"/>
                <a:cs typeface="Lucida Sans Unicode" pitchFamily="34" charset="0"/>
              </a:rPr>
              <a:t>nondramatic</a:t>
            </a:r>
            <a:r>
              <a:rPr lang="en-US" sz="2600" dirty="0" smtClean="0">
                <a:latin typeface="Lucida Sans Unicode" pitchFamily="34" charset="0"/>
                <a:cs typeface="Lucida Sans Unicode" pitchFamily="34" charset="0"/>
              </a:rPr>
              <a:t> and reserved communication style; South and Northwest - slow and relaxed compared to the fast pace of the urban Northeast</a:t>
            </a:r>
          </a:p>
          <a:p>
            <a:endParaRPr lang="en-US" sz="2400" i="1" dirty="0" smtClean="0"/>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90600"/>
            <a:ext cx="9144000" cy="960438"/>
          </a:xfrm>
        </p:spPr>
        <p:txBody>
          <a:bodyPr>
            <a:noAutofit/>
          </a:bodyPr>
          <a:lstStyle/>
          <a:p>
            <a:r>
              <a:rPr lang="en-US" sz="3600" b="1" dirty="0" smtClean="0">
                <a:latin typeface="Lucida Sans Unicode" pitchFamily="34" charset="0"/>
                <a:cs typeface="Lucida Sans Unicode" pitchFamily="34" charset="0"/>
              </a:rPr>
              <a:t>Forces Toward the Development </a:t>
            </a:r>
            <a:br>
              <a:rPr lang="en-US" sz="3600" b="1" dirty="0" smtClean="0">
                <a:latin typeface="Lucida Sans Unicode" pitchFamily="34" charset="0"/>
                <a:cs typeface="Lucida Sans Unicode" pitchFamily="34" charset="0"/>
              </a:rPr>
            </a:br>
            <a:r>
              <a:rPr lang="en-US" sz="3600" b="1" dirty="0" smtClean="0">
                <a:latin typeface="Lucida Sans Unicode" pitchFamily="34" charset="0"/>
                <a:cs typeface="Lucida Sans Unicode" pitchFamily="34" charset="0"/>
              </a:rPr>
              <a:t>of a Dominant Culture</a:t>
            </a:r>
            <a:endParaRPr lang="en-US" sz="32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228600" y="2057400"/>
            <a:ext cx="8991600" cy="4800600"/>
          </a:xfrm>
        </p:spPr>
        <p:txBody>
          <a:bodyPr>
            <a:normAutofit fontScale="62500" lnSpcReduction="20000"/>
          </a:bodyPr>
          <a:lstStyle/>
          <a:p>
            <a:pPr marL="0" indent="0">
              <a:lnSpc>
                <a:spcPct val="120000"/>
              </a:lnSpc>
              <a:spcBef>
                <a:spcPts val="0"/>
              </a:spcBef>
              <a:buNone/>
            </a:pPr>
            <a:r>
              <a:rPr lang="en-US" sz="3500" dirty="0" smtClean="0">
                <a:latin typeface="Lucida Sans Unicode" pitchFamily="34" charset="0"/>
                <a:cs typeface="Lucida Sans Unicode" pitchFamily="34" charset="0"/>
              </a:rPr>
              <a:t>Historians have charted the series of events that resulted in a dominant national culture:</a:t>
            </a:r>
          </a:p>
          <a:p>
            <a:pPr>
              <a:lnSpc>
                <a:spcPct val="120000"/>
              </a:lnSpc>
              <a:spcBef>
                <a:spcPts val="0"/>
              </a:spcBef>
            </a:pPr>
            <a:r>
              <a:rPr lang="en-US" dirty="0" smtClean="0">
                <a:latin typeface="Lucida Sans Unicode" pitchFamily="34" charset="0"/>
                <a:cs typeface="Lucida Sans Unicode" pitchFamily="34" charset="0"/>
              </a:rPr>
              <a:t>Opening of Erie Canal, 1825 (New York: financial/corporate capital)</a:t>
            </a:r>
          </a:p>
          <a:p>
            <a:pPr>
              <a:lnSpc>
                <a:spcPct val="120000"/>
              </a:lnSpc>
              <a:spcBef>
                <a:spcPts val="0"/>
              </a:spcBef>
            </a:pPr>
            <a:r>
              <a:rPr lang="en-US" dirty="0" smtClean="0">
                <a:latin typeface="Lucida Sans Unicode" pitchFamily="34" charset="0"/>
                <a:cs typeface="Lucida Sans Unicode" pitchFamily="34" charset="0"/>
              </a:rPr>
              <a:t>Defeat of the South and passage of Thirteenth, Fourteenth, and Fifteenth Amendments (national citizenship over state citizenship)</a:t>
            </a:r>
          </a:p>
          <a:p>
            <a:pPr>
              <a:lnSpc>
                <a:spcPct val="120000"/>
              </a:lnSpc>
              <a:spcBef>
                <a:spcPts val="0"/>
              </a:spcBef>
            </a:pPr>
            <a:r>
              <a:rPr lang="en-US" dirty="0" smtClean="0">
                <a:latin typeface="Lucida Sans Unicode" pitchFamily="34" charset="0"/>
                <a:cs typeface="Lucida Sans Unicode" pitchFamily="34" charset="0"/>
              </a:rPr>
              <a:t>Development of Theodore Roosevelt’s “new nationalism” (activist national government)</a:t>
            </a:r>
          </a:p>
          <a:p>
            <a:pPr>
              <a:lnSpc>
                <a:spcPct val="120000"/>
              </a:lnSpc>
              <a:spcBef>
                <a:spcPts val="0"/>
              </a:spcBef>
            </a:pPr>
            <a:r>
              <a:rPr lang="en-US" dirty="0" smtClean="0">
                <a:latin typeface="Lucida Sans Unicode" pitchFamily="34" charset="0"/>
                <a:cs typeface="Lucida Sans Unicode" pitchFamily="34" charset="0"/>
              </a:rPr>
              <a:t>Passage of Immigration Restriction Act, 1924 (a degree of homogenization of population)</a:t>
            </a:r>
          </a:p>
          <a:p>
            <a:pPr>
              <a:lnSpc>
                <a:spcPct val="120000"/>
              </a:lnSpc>
              <a:spcBef>
                <a:spcPts val="0"/>
              </a:spcBef>
            </a:pPr>
            <a:r>
              <a:rPr lang="en-US" dirty="0" smtClean="0">
                <a:latin typeface="Lucida Sans Unicode" pitchFamily="34" charset="0"/>
                <a:cs typeface="Lucida Sans Unicode" pitchFamily="34" charset="0"/>
              </a:rPr>
              <a:t>Development of radio and television (national politics and popular culture)</a:t>
            </a:r>
          </a:p>
          <a:p>
            <a:pPr>
              <a:lnSpc>
                <a:spcPct val="120000"/>
              </a:lnSpc>
              <a:spcBef>
                <a:spcPts val="0"/>
              </a:spcBef>
            </a:pPr>
            <a:r>
              <a:rPr lang="en-US" dirty="0" smtClean="0">
                <a:latin typeface="Lucida Sans Unicode" pitchFamily="34" charset="0"/>
                <a:cs typeface="Lucida Sans Unicode" pitchFamily="34" charset="0"/>
              </a:rPr>
              <a:t>Automobile and interstate highway system (made the country internally mobile)</a:t>
            </a:r>
          </a:p>
          <a:p>
            <a:pPr>
              <a:lnSpc>
                <a:spcPct val="120000"/>
              </a:lnSpc>
              <a:spcBef>
                <a:spcPts val="0"/>
              </a:spcBef>
            </a:pPr>
            <a:r>
              <a:rPr lang="en-US" dirty="0" smtClean="0">
                <a:latin typeface="Lucida Sans Unicode" pitchFamily="34" charset="0"/>
                <a:cs typeface="Lucida Sans Unicode" pitchFamily="34" charset="0"/>
              </a:rPr>
              <a:t>Great Depression, World War II, and Cold War (increased need for strong centralized national government)</a:t>
            </a:r>
            <a:endParaRPr lang="en-US" sz="2400" dirty="0" smtClean="0">
              <a:latin typeface="Lucida Sans Unicode" pitchFamily="34" charset="0"/>
              <a:cs typeface="Lucida Sans Unicode" pitchFamily="34" charset="0"/>
            </a:endParaRP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90600"/>
            <a:ext cx="9144000" cy="960438"/>
          </a:xfrm>
        </p:spPr>
        <p:txBody>
          <a:bodyPr>
            <a:noAutofit/>
          </a:bodyPr>
          <a:lstStyle/>
          <a:p>
            <a:r>
              <a:rPr lang="en-US" sz="3600" b="1" dirty="0" smtClean="0">
                <a:latin typeface="Lucida Sans Unicode" pitchFamily="34" charset="0"/>
                <a:cs typeface="Lucida Sans Unicode" pitchFamily="34" charset="0"/>
              </a:rPr>
              <a:t>Value Orientation Theory</a:t>
            </a:r>
            <a:endParaRPr lang="en-US" sz="32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152400" y="1981200"/>
            <a:ext cx="8839200" cy="4876800"/>
          </a:xfrm>
        </p:spPr>
        <p:txBody>
          <a:bodyPr>
            <a:normAutofit/>
          </a:bodyPr>
          <a:lstStyle/>
          <a:p>
            <a:pPr>
              <a:spcBef>
                <a:spcPts val="0"/>
              </a:spcBef>
            </a:pPr>
            <a:r>
              <a:rPr lang="en-US" sz="2200" dirty="0" err="1" smtClean="0">
                <a:latin typeface="Lucida Sans Unicode" pitchFamily="34" charset="0"/>
                <a:cs typeface="Lucida Sans Unicode" pitchFamily="34" charset="0"/>
              </a:rPr>
              <a:t>Kluckhohn</a:t>
            </a:r>
            <a:r>
              <a:rPr lang="en-US" sz="2200" dirty="0" smtClean="0">
                <a:latin typeface="Lucida Sans Unicode" pitchFamily="34" charset="0"/>
                <a:cs typeface="Lucida Sans Unicode" pitchFamily="34" charset="0"/>
              </a:rPr>
              <a:t> and </a:t>
            </a:r>
            <a:r>
              <a:rPr lang="en-US" sz="2200" dirty="0" err="1" smtClean="0">
                <a:latin typeface="Lucida Sans Unicode" pitchFamily="34" charset="0"/>
                <a:cs typeface="Lucida Sans Unicode" pitchFamily="34" charset="0"/>
              </a:rPr>
              <a:t>Strodtbeck</a:t>
            </a:r>
            <a:r>
              <a:rPr lang="en-US" sz="2200" dirty="0" smtClean="0">
                <a:latin typeface="Lucida Sans Unicode" pitchFamily="34" charset="0"/>
                <a:cs typeface="Lucida Sans Unicode" pitchFamily="34" charset="0"/>
              </a:rPr>
              <a:t> (1961): all human                       cultures are confronted with universally shared problems:</a:t>
            </a:r>
          </a:p>
          <a:p>
            <a:pPr>
              <a:spcBef>
                <a:spcPts val="0"/>
              </a:spcBef>
              <a:buNone/>
            </a:pPr>
            <a:r>
              <a:rPr lang="en-US" sz="2200" dirty="0" smtClean="0">
                <a:latin typeface="Lucida Sans Unicode" pitchFamily="34" charset="0"/>
                <a:cs typeface="Lucida Sans Unicode" pitchFamily="34" charset="0"/>
              </a:rPr>
              <a:t>		</a:t>
            </a:r>
            <a:r>
              <a:rPr lang="en-US" sz="2000" dirty="0" smtClean="0">
                <a:latin typeface="Lucida Sans Unicode" pitchFamily="34" charset="0"/>
                <a:cs typeface="Lucida Sans Unicode" pitchFamily="34" charset="0"/>
              </a:rPr>
              <a:t>What is a human being’s relation to nature?                                 	(</a:t>
            </a:r>
            <a:r>
              <a:rPr lang="en-US" sz="2000" b="1" dirty="0" smtClean="0">
                <a:latin typeface="Lucida Sans Unicode" pitchFamily="34" charset="0"/>
                <a:cs typeface="Lucida Sans Unicode" pitchFamily="34" charset="0"/>
              </a:rPr>
              <a:t>human being–nature orientation</a:t>
            </a:r>
            <a:r>
              <a:rPr lang="en-US" sz="2000" dirty="0" smtClean="0">
                <a:latin typeface="Lucida Sans Unicode" pitchFamily="34" charset="0"/>
                <a:cs typeface="Lucida Sans Unicode" pitchFamily="34" charset="0"/>
              </a:rPr>
              <a:t> or </a:t>
            </a:r>
            <a:r>
              <a:rPr lang="en-US" sz="2000" b="1" dirty="0" smtClean="0">
                <a:latin typeface="Lucida Sans Unicode" pitchFamily="34" charset="0"/>
                <a:cs typeface="Lucida Sans Unicode" pitchFamily="34" charset="0"/>
              </a:rPr>
              <a:t>worldview</a:t>
            </a:r>
            <a:r>
              <a:rPr lang="en-US" sz="2000" dirty="0" smtClean="0">
                <a:latin typeface="Lucida Sans Unicode" pitchFamily="34" charset="0"/>
                <a:cs typeface="Lucida Sans Unicode" pitchFamily="34" charset="0"/>
              </a:rPr>
              <a:t>)</a:t>
            </a:r>
          </a:p>
          <a:p>
            <a:pPr>
              <a:spcBef>
                <a:spcPts val="0"/>
              </a:spcBef>
              <a:buNone/>
            </a:pPr>
            <a:r>
              <a:rPr lang="en-US" sz="2000" dirty="0" smtClean="0">
                <a:latin typeface="Lucida Sans Unicode" pitchFamily="34" charset="0"/>
                <a:cs typeface="Lucida Sans Unicode" pitchFamily="34" charset="0"/>
              </a:rPr>
              <a:t>		What is the modality of human activity? (</a:t>
            </a:r>
            <a:r>
              <a:rPr lang="en-US" sz="2000" b="1" dirty="0" smtClean="0">
                <a:latin typeface="Lucida Sans Unicode" pitchFamily="34" charset="0"/>
                <a:cs typeface="Lucida Sans Unicode" pitchFamily="34" charset="0"/>
              </a:rPr>
              <a:t>activity orientation</a:t>
            </a:r>
            <a:r>
              <a:rPr lang="en-US" sz="2000" dirty="0" smtClean="0">
                <a:latin typeface="Lucida Sans Unicode" pitchFamily="34" charset="0"/>
                <a:cs typeface="Lucida Sans Unicode" pitchFamily="34" charset="0"/>
              </a:rPr>
              <a:t>)</a:t>
            </a:r>
          </a:p>
          <a:p>
            <a:pPr>
              <a:spcBef>
                <a:spcPts val="0"/>
              </a:spcBef>
              <a:buNone/>
            </a:pPr>
            <a:r>
              <a:rPr lang="en-US" sz="2000" dirty="0" smtClean="0">
                <a:latin typeface="Lucida Sans Unicode" pitchFamily="34" charset="0"/>
                <a:cs typeface="Lucida Sans Unicode" pitchFamily="34" charset="0"/>
              </a:rPr>
              <a:t>		What is the temporal focus of human life? (</a:t>
            </a:r>
            <a:r>
              <a:rPr lang="en-US" sz="2000" b="1" dirty="0" smtClean="0">
                <a:latin typeface="Lucida Sans Unicode" pitchFamily="34" charset="0"/>
                <a:cs typeface="Lucida Sans Unicode" pitchFamily="34" charset="0"/>
              </a:rPr>
              <a:t>time orientation</a:t>
            </a:r>
            <a:r>
              <a:rPr lang="en-US" sz="2000" dirty="0" smtClean="0">
                <a:latin typeface="Lucida Sans Unicode" pitchFamily="34" charset="0"/>
                <a:cs typeface="Lucida Sans Unicode" pitchFamily="34" charset="0"/>
              </a:rPr>
              <a:t>)</a:t>
            </a:r>
          </a:p>
          <a:p>
            <a:pPr>
              <a:spcBef>
                <a:spcPts val="0"/>
              </a:spcBef>
              <a:buNone/>
            </a:pPr>
            <a:r>
              <a:rPr lang="en-US" sz="2000" dirty="0" smtClean="0">
                <a:latin typeface="Lucida Sans Unicode" pitchFamily="34" charset="0"/>
                <a:cs typeface="Lucida Sans Unicode" pitchFamily="34" charset="0"/>
              </a:rPr>
              <a:t>		What is the character of innate human nature?                              	(</a:t>
            </a:r>
            <a:r>
              <a:rPr lang="en-US" sz="2000" b="1" dirty="0" smtClean="0">
                <a:latin typeface="Lucida Sans Unicode" pitchFamily="34" charset="0"/>
                <a:cs typeface="Lucida Sans Unicode" pitchFamily="34" charset="0"/>
              </a:rPr>
              <a:t>human nature orientation</a:t>
            </a:r>
            <a:r>
              <a:rPr lang="en-US" sz="2000" dirty="0" smtClean="0">
                <a:latin typeface="Lucida Sans Unicode" pitchFamily="34" charset="0"/>
                <a:cs typeface="Lucida Sans Unicode" pitchFamily="34" charset="0"/>
              </a:rPr>
              <a:t>)</a:t>
            </a:r>
          </a:p>
          <a:p>
            <a:pPr>
              <a:spcBef>
                <a:spcPts val="0"/>
              </a:spcBef>
              <a:buNone/>
            </a:pPr>
            <a:r>
              <a:rPr lang="en-US" sz="2000" dirty="0" smtClean="0">
                <a:latin typeface="Lucida Sans Unicode" pitchFamily="34" charset="0"/>
                <a:cs typeface="Lucida Sans Unicode" pitchFamily="34" charset="0"/>
              </a:rPr>
              <a:t>		What is the relationship of the individual to others?           	(</a:t>
            </a:r>
            <a:r>
              <a:rPr lang="en-US" sz="2000" b="1" dirty="0" smtClean="0">
                <a:latin typeface="Lucida Sans Unicode" pitchFamily="34" charset="0"/>
                <a:cs typeface="Lucida Sans Unicode" pitchFamily="34" charset="0"/>
              </a:rPr>
              <a:t>relational orientation</a:t>
            </a:r>
            <a:r>
              <a:rPr lang="en-US" sz="2000" dirty="0" smtClean="0">
                <a:latin typeface="Lucida Sans Unicode" pitchFamily="34" charset="0"/>
                <a:cs typeface="Lucida Sans Unicode" pitchFamily="34" charset="0"/>
              </a:rPr>
              <a:t>)</a:t>
            </a:r>
          </a:p>
          <a:p>
            <a:pPr>
              <a:spcBef>
                <a:spcPts val="0"/>
              </a:spcBef>
              <a:buNone/>
            </a:pPr>
            <a:endParaRPr lang="en-US" sz="2000" dirty="0" smtClean="0">
              <a:latin typeface="Lucida Sans Unicode" pitchFamily="34" charset="0"/>
              <a:cs typeface="Lucida Sans Unicode" pitchFamily="34" charset="0"/>
            </a:endParaRPr>
          </a:p>
          <a:p>
            <a:pPr>
              <a:spcBef>
                <a:spcPts val="0"/>
              </a:spcBef>
            </a:pPr>
            <a:r>
              <a:rPr lang="en-US" sz="2200" dirty="0" smtClean="0">
                <a:latin typeface="Lucida Sans Unicode" pitchFamily="34" charset="0"/>
                <a:cs typeface="Lucida Sans Unicode" pitchFamily="34" charset="0"/>
              </a:rPr>
              <a:t>The </a:t>
            </a:r>
            <a:r>
              <a:rPr lang="en-US" sz="2200" dirty="0" err="1" smtClean="0">
                <a:latin typeface="Lucida Sans Unicode" pitchFamily="34" charset="0"/>
                <a:cs typeface="Lucida Sans Unicode" pitchFamily="34" charset="0"/>
              </a:rPr>
              <a:t>Kluckhohn</a:t>
            </a:r>
            <a:r>
              <a:rPr lang="en-US" sz="2200" dirty="0" smtClean="0">
                <a:latin typeface="Lucida Sans Unicode" pitchFamily="34" charset="0"/>
                <a:cs typeface="Lucida Sans Unicode" pitchFamily="34" charset="0"/>
              </a:rPr>
              <a:t> and </a:t>
            </a:r>
            <a:r>
              <a:rPr lang="en-US" sz="2200" dirty="0" err="1" smtClean="0">
                <a:latin typeface="Lucida Sans Unicode" pitchFamily="34" charset="0"/>
                <a:cs typeface="Lucida Sans Unicode" pitchFamily="34" charset="0"/>
              </a:rPr>
              <a:t>Strodtbeck</a:t>
            </a:r>
            <a:r>
              <a:rPr lang="en-US" sz="2200" dirty="0" smtClean="0">
                <a:latin typeface="Lucida Sans Unicode" pitchFamily="34" charset="0"/>
                <a:cs typeface="Lucida Sans Unicode" pitchFamily="34" charset="0"/>
              </a:rPr>
              <a:t> value orientations can be used to describe various cultures and, therefore, provide a systematic way of comparing cultural values</a:t>
            </a: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pic>
        <p:nvPicPr>
          <p:cNvPr id="32772" name="Picture 4" descr="Right to the point Royalty Free Stock Photo"/>
          <p:cNvPicPr>
            <a:picLocks noChangeAspect="1" noChangeArrowheads="1"/>
          </p:cNvPicPr>
          <p:nvPr/>
        </p:nvPicPr>
        <p:blipFill>
          <a:blip r:embed="rId2" cstate="print"/>
          <a:srcRect/>
          <a:stretch>
            <a:fillRect/>
          </a:stretch>
        </p:blipFill>
        <p:spPr bwMode="auto">
          <a:xfrm>
            <a:off x="7620000" y="838200"/>
            <a:ext cx="1524000" cy="1524000"/>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2869</TotalTime>
  <Words>1660</Words>
  <Application>Microsoft Office PowerPoint</Application>
  <PresentationFormat>On-screen Show (4:3)</PresentationFormat>
  <Paragraphs>181</Paragraphs>
  <Slides>21</Slides>
  <Notes>1</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Chapter 7: </vt:lpstr>
      <vt:lpstr>What will you learn?</vt:lpstr>
      <vt:lpstr>Emic and Etic Knowledge</vt:lpstr>
      <vt:lpstr>Origins of U.S. Cultural Patterns: Pre-16th Century Indigenous Americans </vt:lpstr>
      <vt:lpstr>Origins of U.S. Cultural Patterns: European Enlightenment</vt:lpstr>
      <vt:lpstr>Origins of U.S. Cultural Patterns: Regional Differences Due to Immigration</vt:lpstr>
      <vt:lpstr>Origins of U.S. Cultural Patterns: Regional Differences Due to Immigration</vt:lpstr>
      <vt:lpstr>Forces Toward the Development  of a Dominant Culture</vt:lpstr>
      <vt:lpstr>Value Orientation Theory</vt:lpstr>
      <vt:lpstr>Relation to Nature</vt:lpstr>
      <vt:lpstr>Relation to Nature</vt:lpstr>
      <vt:lpstr>Modality of Human Activity</vt:lpstr>
      <vt:lpstr>Modality of Human Activity</vt:lpstr>
      <vt:lpstr>Temporal Focus of Human Life</vt:lpstr>
      <vt:lpstr>Character of Innate Human Nature</vt:lpstr>
      <vt:lpstr>Character of Innate Human Nature</vt:lpstr>
      <vt:lpstr>Relationship to Others</vt:lpstr>
      <vt:lpstr>Relationship to Others</vt:lpstr>
      <vt:lpstr>Forces Toward the Development  of Regional Cultures</vt:lpstr>
      <vt:lpstr>Forces Toward the Development  of Regional Cultures</vt:lpstr>
      <vt:lpstr> Let’s Discuss! </vt:lpstr>
    </vt:vector>
  </TitlesOfParts>
  <Company>CSUSB</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Defining Communication as an Element of Culture</dc:title>
  <dc:creator>Rueyling Chuang</dc:creator>
  <cp:lastModifiedBy>Mosier, Daniel</cp:lastModifiedBy>
  <cp:revision>257</cp:revision>
  <cp:lastPrinted>1601-01-01T00:00:00Z</cp:lastPrinted>
  <dcterms:created xsi:type="dcterms:W3CDTF">2001-04-10T04:11:05Z</dcterms:created>
  <dcterms:modified xsi:type="dcterms:W3CDTF">2015-02-20T21:14:06Z</dcterms:modified>
</cp:coreProperties>
</file>