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01" r:id="rId2"/>
    <p:sldId id="281" r:id="rId3"/>
    <p:sldId id="282" r:id="rId4"/>
    <p:sldId id="302" r:id="rId5"/>
    <p:sldId id="303" r:id="rId6"/>
    <p:sldId id="304" r:id="rId7"/>
    <p:sldId id="305" r:id="rId8"/>
    <p:sldId id="306" r:id="rId9"/>
    <p:sldId id="319" r:id="rId10"/>
    <p:sldId id="317" r:id="rId11"/>
    <p:sldId id="307" r:id="rId12"/>
    <p:sldId id="320" r:id="rId13"/>
    <p:sldId id="321" r:id="rId14"/>
    <p:sldId id="308" r:id="rId15"/>
    <p:sldId id="309" r:id="rId16"/>
    <p:sldId id="310" r:id="rId17"/>
    <p:sldId id="311" r:id="rId18"/>
    <p:sldId id="312" r:id="rId19"/>
    <p:sldId id="322" r:id="rId20"/>
    <p:sldId id="314"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91" autoAdjust="0"/>
    <p:restoredTop sz="98901" autoAdjust="0"/>
  </p:normalViewPr>
  <p:slideViewPr>
    <p:cSldViewPr>
      <p:cViewPr>
        <p:scale>
          <a:sx n="80" d="100"/>
          <a:sy n="80" d="100"/>
        </p:scale>
        <p:origin x="-2514" y="-8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2/20/2015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2/20/2015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2/20/2015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2/20/2015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6: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a:bodyPr>
          <a:lstStyle/>
          <a:p>
            <a:r>
              <a:rPr lang="en-US" dirty="0"/>
              <a:t/>
            </a:r>
            <a:br>
              <a:rPr lang="en-US" dirty="0"/>
            </a:br>
            <a:r>
              <a:rPr lang="en-US" dirty="0" smtClean="0">
                <a:latin typeface="Lucida Sans Unicode" pitchFamily="34" charset="0"/>
                <a:cs typeface="Lucida Sans Unicode" pitchFamily="34" charset="0"/>
              </a:rPr>
              <a:t>Dimensions of Culture</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Masculinity Rankings</a:t>
            </a:r>
            <a:endParaRPr lang="en-US" sz="3600" b="1" dirty="0">
              <a:latin typeface="Lucida Sans Unicode" pitchFamily="34" charset="0"/>
              <a:cs typeface="Lucida Sans Unicode" pitchFamily="34" charset="0"/>
            </a:endParaRPr>
          </a:p>
        </p:txBody>
      </p:sp>
      <p:graphicFrame>
        <p:nvGraphicFramePr>
          <p:cNvPr id="6" name="Content Placeholder 5"/>
          <p:cNvGraphicFramePr>
            <a:graphicFrameLocks noGrp="1"/>
          </p:cNvGraphicFramePr>
          <p:nvPr>
            <p:ph idx="1"/>
          </p:nvPr>
        </p:nvGraphicFramePr>
        <p:xfrm>
          <a:off x="304800" y="1889760"/>
          <a:ext cx="8610600" cy="4358640"/>
        </p:xfrm>
        <a:graphic>
          <a:graphicData uri="http://schemas.openxmlformats.org/drawingml/2006/table">
            <a:tbl>
              <a:tblPr firstRow="1" bandRow="1">
                <a:tableStyleId>{5C22544A-7EE6-4342-B048-85BDC9FD1C3A}</a:tableStyleId>
              </a:tblPr>
              <a:tblGrid>
                <a:gridCol w="2667000"/>
                <a:gridCol w="2667000"/>
                <a:gridCol w="3276600"/>
              </a:tblGrid>
              <a:tr h="351790">
                <a:tc gridSpan="3">
                  <a:txBody>
                    <a:bodyPr/>
                    <a:lstStyle/>
                    <a:p>
                      <a:pPr algn="ctr"/>
                      <a:r>
                        <a:rPr lang="en-US" sz="2000" dirty="0" smtClean="0">
                          <a:latin typeface="Lucida Sans Unicode" pitchFamily="34" charset="0"/>
                          <a:cs typeface="Lucida Sans Unicode" pitchFamily="34" charset="0"/>
                        </a:rPr>
                        <a:t>Masculinity</a:t>
                      </a:r>
                      <a:r>
                        <a:rPr lang="en-US" sz="2000" baseline="0" dirty="0" smtClean="0">
                          <a:latin typeface="Lucida Sans Unicode" pitchFamily="34" charset="0"/>
                          <a:cs typeface="Lucida Sans Unicode" pitchFamily="34" charset="0"/>
                        </a:rPr>
                        <a:t> Rankings</a:t>
                      </a:r>
                      <a:endParaRPr lang="en-US" sz="2000" dirty="0">
                        <a:latin typeface="Lucida Sans Unicode" pitchFamily="34" charset="0"/>
                        <a:cs typeface="Lucida Sans Unicode" pitchFamily="34" charset="0"/>
                      </a:endParaRPr>
                    </a:p>
                  </a:txBody>
                  <a:tcPr/>
                </a:tc>
                <a:tc hMerge="1">
                  <a:txBody>
                    <a:bodyPr/>
                    <a:lstStyle/>
                    <a:p>
                      <a:endParaRPr lang="en-US"/>
                    </a:p>
                  </a:txBody>
                  <a:tcPr/>
                </a:tc>
                <a:tc hMerge="1">
                  <a:txBody>
                    <a:bodyPr/>
                    <a:lstStyle/>
                    <a:p>
                      <a:endParaRPr lang="en-US"/>
                    </a:p>
                  </a:txBody>
                  <a:tcPr/>
                </a:tc>
              </a:tr>
              <a:tr h="351790">
                <a:tc>
                  <a:txBody>
                    <a:bodyPr/>
                    <a:lstStyle/>
                    <a:p>
                      <a:r>
                        <a:rPr lang="en-US" sz="2000" dirty="0" smtClean="0">
                          <a:latin typeface="Lucida Sans Unicode" pitchFamily="34" charset="0"/>
                          <a:cs typeface="Lucida Sans Unicode" pitchFamily="34" charset="0"/>
                        </a:rPr>
                        <a:t>1. Japan</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11-12. Philippines</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20-21. India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2. Austria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11-12. Colombia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22-23. Belgium</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3. Venezuela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13-14. South Africa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22-23. Arab</a:t>
                      </a:r>
                      <a:r>
                        <a:rPr lang="en-US" sz="2000" baseline="0" dirty="0" smtClean="0">
                          <a:latin typeface="Lucida Sans Unicode" pitchFamily="34" charset="0"/>
                          <a:cs typeface="Lucida Sans Unicode" pitchFamily="34" charset="0"/>
                        </a:rPr>
                        <a:t> countries</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4-5. Italy</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13-14. Ecuador</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24. Canada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4-5. Switzerland</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15. United States</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25-26. Malaysia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6. Mexico</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16. Australia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25-26. Pakistan</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7-8. Ireland</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17. New Zealand</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27. Brazil</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7-8. Jamaica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18-19. Greece</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28. Singapore</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9-10. Great Britain</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18-19. Hong</a:t>
                      </a:r>
                      <a:r>
                        <a:rPr lang="en-US" sz="2000" baseline="0" dirty="0" smtClean="0">
                          <a:latin typeface="Lucida Sans Unicode" pitchFamily="34" charset="0"/>
                          <a:cs typeface="Lucida Sans Unicode" pitchFamily="34" charset="0"/>
                        </a:rPr>
                        <a:t> Kong</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29. Israel</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9-10. Germany</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20-21. Argentina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30. Indonesia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bl>
          </a:graphicData>
        </a:graphic>
      </p:graphicFrame>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
        <p:nvSpPr>
          <p:cNvPr id="9" name="Rectangle 8"/>
          <p:cNvSpPr/>
          <p:nvPr/>
        </p:nvSpPr>
        <p:spPr>
          <a:xfrm>
            <a:off x="304800" y="6324600"/>
            <a:ext cx="2286000" cy="338554"/>
          </a:xfrm>
          <a:prstGeom prst="rect">
            <a:avLst/>
          </a:prstGeom>
        </p:spPr>
        <p:txBody>
          <a:bodyPr wrap="square">
            <a:spAutoFit/>
          </a:bodyPr>
          <a:lstStyle/>
          <a:p>
            <a:r>
              <a:rPr lang="en-US" sz="1600" dirty="0" smtClean="0">
                <a:latin typeface="Lucida Sans Unicode" pitchFamily="34" charset="0"/>
                <a:cs typeface="Lucida Sans Unicode" pitchFamily="34" charset="0"/>
              </a:rPr>
              <a:t>Hofstede, 2001</a:t>
            </a:r>
            <a:endParaRPr lang="en-US"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66800"/>
            <a:ext cx="9144000" cy="960438"/>
          </a:xfrm>
        </p:spPr>
        <p:txBody>
          <a:bodyPr>
            <a:noAutofit/>
          </a:bodyPr>
          <a:lstStyle/>
          <a:p>
            <a:r>
              <a:rPr lang="en-US" sz="3600" b="1" dirty="0" smtClean="0">
                <a:latin typeface="Lucida Sans Unicode" pitchFamily="34" charset="0"/>
                <a:cs typeface="Lucida Sans Unicode" pitchFamily="34" charset="0"/>
              </a:rPr>
              <a:t>Power Distance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2209800"/>
            <a:ext cx="8991600" cy="4572000"/>
          </a:xfrm>
        </p:spPr>
        <p:txBody>
          <a:bodyPr>
            <a:normAutofit/>
          </a:bodyPr>
          <a:lstStyle/>
          <a:p>
            <a:pPr>
              <a:spcBef>
                <a:spcPts val="0"/>
              </a:spcBef>
            </a:pPr>
            <a:r>
              <a:rPr lang="en-US" sz="2200" dirty="0" smtClean="0">
                <a:latin typeface="Lucida Sans Unicode" pitchFamily="34" charset="0"/>
                <a:cs typeface="Lucida Sans Unicode" pitchFamily="34" charset="0"/>
              </a:rPr>
              <a:t>This dimension refers to the way the culture deals with inequalities; the extent to which less powerful members of institutions and organizations within a country expect and accept that power is distributed unequally </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 cultures with </a:t>
            </a:r>
            <a:r>
              <a:rPr lang="en-US" sz="2200" b="1" dirty="0" smtClean="0">
                <a:latin typeface="Lucida Sans Unicode" pitchFamily="34" charset="0"/>
                <a:cs typeface="Lucida Sans Unicode" pitchFamily="34" charset="0"/>
              </a:rPr>
              <a:t>high power distance</a:t>
            </a:r>
            <a:r>
              <a:rPr lang="en-US" sz="2200" dirty="0" smtClean="0">
                <a:latin typeface="Lucida Sans Unicode" pitchFamily="34" charset="0"/>
                <a:cs typeface="Lucida Sans Unicode" pitchFamily="34" charset="0"/>
              </a:rPr>
              <a:t>, children are expected to be obedient toward parents; people are expected to display respect for those of higher status; power and influence are concentrated in the hands of a few rather than distributed throughout the population </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Two indicators of power distance are </a:t>
            </a:r>
            <a:r>
              <a:rPr lang="en-US" sz="2200" b="1" dirty="0" smtClean="0">
                <a:latin typeface="Lucida Sans Unicode" pitchFamily="34" charset="0"/>
                <a:cs typeface="Lucida Sans Unicode" pitchFamily="34" charset="0"/>
              </a:rPr>
              <a:t>income</a:t>
            </a:r>
            <a:r>
              <a:rPr lang="en-US" sz="2200" dirty="0" smtClean="0">
                <a:latin typeface="Lucida Sans Unicode" pitchFamily="34" charset="0"/>
                <a:cs typeface="Lucida Sans Unicode" pitchFamily="34" charset="0"/>
              </a:rPr>
              <a:t> and </a:t>
            </a:r>
            <a:r>
              <a:rPr lang="en-US" sz="2200" b="1" dirty="0" smtClean="0">
                <a:latin typeface="Lucida Sans Unicode" pitchFamily="34" charset="0"/>
                <a:cs typeface="Lucida Sans Unicode" pitchFamily="34" charset="0"/>
              </a:rPr>
              <a:t>wealth distributions</a:t>
            </a:r>
            <a:r>
              <a:rPr lang="en-US" sz="2200" dirty="0" smtClean="0">
                <a:latin typeface="Lucida Sans Unicode" pitchFamily="34" charset="0"/>
                <a:cs typeface="Lucida Sans Unicode" pitchFamily="34" charset="0"/>
              </a:rPr>
              <a:t>; taking into account these indicators, the United States is becoming higher in power distance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4818" name="Picture 2" descr="two teams of businessmen pushing arrows to finish Royalty Free Stock Photo"/>
          <p:cNvPicPr>
            <a:picLocks noChangeAspect="1" noChangeArrowheads="1"/>
          </p:cNvPicPr>
          <p:nvPr/>
        </p:nvPicPr>
        <p:blipFill>
          <a:blip r:embed="rId2" cstate="print"/>
          <a:srcRect/>
          <a:stretch>
            <a:fillRect/>
          </a:stretch>
        </p:blipFill>
        <p:spPr bwMode="auto">
          <a:xfrm>
            <a:off x="414051" y="838200"/>
            <a:ext cx="1567149" cy="136919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731838"/>
          </a:xfrm>
        </p:spPr>
        <p:txBody>
          <a:bodyPr>
            <a:noAutofit/>
          </a:bodyPr>
          <a:lstStyle/>
          <a:p>
            <a:r>
              <a:rPr lang="en-US" sz="3600" b="1" dirty="0" smtClean="0">
                <a:latin typeface="Lucida Sans Unicode" pitchFamily="34" charset="0"/>
                <a:cs typeface="Lucida Sans Unicode" pitchFamily="34" charset="0"/>
              </a:rPr>
              <a:t>Power Distance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76400"/>
            <a:ext cx="8991600" cy="5105400"/>
          </a:xfrm>
        </p:spPr>
        <p:txBody>
          <a:bodyPr>
            <a:noAutofit/>
          </a:bodyPr>
          <a:lstStyle/>
          <a:p>
            <a:pPr marL="91440">
              <a:spcBef>
                <a:spcPts val="0"/>
              </a:spcBef>
              <a:buNone/>
            </a:pPr>
            <a:r>
              <a:rPr lang="en-US" sz="2200" dirty="0" err="1" smtClean="0">
                <a:latin typeface="Lucida Sans Unicode" pitchFamily="34" charset="0"/>
                <a:cs typeface="Lucida Sans Unicode" pitchFamily="34" charset="0"/>
              </a:rPr>
              <a:t>Hofstede’s</a:t>
            </a:r>
            <a:r>
              <a:rPr lang="en-US" sz="2200" dirty="0" smtClean="0">
                <a:latin typeface="Lucida Sans Unicode" pitchFamily="34" charset="0"/>
                <a:cs typeface="Lucida Sans Unicode" pitchFamily="34" charset="0"/>
              </a:rPr>
              <a:t> data revealed four associations with this dimension:</a:t>
            </a:r>
          </a:p>
          <a:p>
            <a:pPr marL="91440">
              <a:spcBef>
                <a:spcPts val="0"/>
              </a:spcBef>
              <a:buNone/>
            </a:pPr>
            <a:endParaRPr lang="en-US" sz="1600" b="1"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Geographic latitude: </a:t>
            </a:r>
            <a:r>
              <a:rPr lang="en-US" sz="2200" dirty="0" smtClean="0">
                <a:latin typeface="Lucida Sans Unicode" pitchFamily="34" charset="0"/>
                <a:cs typeface="Lucida Sans Unicode" pitchFamily="34" charset="0"/>
              </a:rPr>
              <a:t>higher latitudes are associated with lower power distance</a:t>
            </a:r>
          </a:p>
          <a:p>
            <a:pPr>
              <a:spcBef>
                <a:spcPts val="0"/>
              </a:spcBef>
              <a:buNone/>
            </a:pPr>
            <a:endParaRPr lang="en-US" sz="16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Population: </a:t>
            </a:r>
            <a:r>
              <a:rPr lang="en-US" sz="2200" dirty="0" smtClean="0">
                <a:latin typeface="Lucida Sans Unicode" pitchFamily="34" charset="0"/>
                <a:cs typeface="Lucida Sans Unicode" pitchFamily="34" charset="0"/>
              </a:rPr>
              <a:t>large populations are associated with high power distance</a:t>
            </a:r>
          </a:p>
          <a:p>
            <a:pPr>
              <a:spcBef>
                <a:spcPts val="0"/>
              </a:spcBef>
              <a:buNone/>
            </a:pPr>
            <a:endParaRPr lang="en-US" sz="16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Wealth: </a:t>
            </a:r>
            <a:r>
              <a:rPr lang="en-US" sz="2200" dirty="0" smtClean="0">
                <a:latin typeface="Lucida Sans Unicode" pitchFamily="34" charset="0"/>
                <a:cs typeface="Lucida Sans Unicode" pitchFamily="34" charset="0"/>
              </a:rPr>
              <a:t>national wealth is associated with low power distance</a:t>
            </a:r>
          </a:p>
          <a:p>
            <a:pPr>
              <a:spcBef>
                <a:spcPts val="0"/>
              </a:spcBef>
              <a:buNone/>
            </a:pPr>
            <a:endParaRPr lang="en-US" sz="16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History: </a:t>
            </a:r>
            <a:r>
              <a:rPr lang="en-US" sz="2200" dirty="0" smtClean="0">
                <a:latin typeface="Lucida Sans Unicode" pitchFamily="34" charset="0"/>
                <a:cs typeface="Lucida Sans Unicode" pitchFamily="34" charset="0"/>
              </a:rPr>
              <a:t>countries with a Romance language (Spanish, Portuguese, Italian, French) score medium to high, as do Confucian cultural inheritance countries; countries with a Germanic language (German, English, Dutch, Danish, Norwegian, Swedish) score low</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Power Distance Rankings</a:t>
            </a:r>
            <a:endParaRPr lang="en-US" sz="3600" b="1" dirty="0">
              <a:latin typeface="Lucida Sans Unicode" pitchFamily="34" charset="0"/>
              <a:cs typeface="Lucida Sans Unicode" pitchFamily="34" charset="0"/>
            </a:endParaRPr>
          </a:p>
        </p:txBody>
      </p:sp>
      <p:graphicFrame>
        <p:nvGraphicFramePr>
          <p:cNvPr id="6" name="Content Placeholder 5"/>
          <p:cNvGraphicFramePr>
            <a:graphicFrameLocks noGrp="1"/>
          </p:cNvGraphicFramePr>
          <p:nvPr>
            <p:ph idx="1"/>
          </p:nvPr>
        </p:nvGraphicFramePr>
        <p:xfrm>
          <a:off x="304800" y="1889760"/>
          <a:ext cx="8610600" cy="4358640"/>
        </p:xfrm>
        <a:graphic>
          <a:graphicData uri="http://schemas.openxmlformats.org/drawingml/2006/table">
            <a:tbl>
              <a:tblPr firstRow="1" bandRow="1">
                <a:tableStyleId>{5C22544A-7EE6-4342-B048-85BDC9FD1C3A}</a:tableStyleId>
              </a:tblPr>
              <a:tblGrid>
                <a:gridCol w="2667000"/>
                <a:gridCol w="2667000"/>
                <a:gridCol w="3276600"/>
              </a:tblGrid>
              <a:tr h="351790">
                <a:tc gridSpan="3">
                  <a:txBody>
                    <a:bodyPr/>
                    <a:lstStyle/>
                    <a:p>
                      <a:pPr algn="ctr"/>
                      <a:r>
                        <a:rPr lang="en-US" sz="2000" dirty="0" smtClean="0">
                          <a:latin typeface="Lucida Sans Unicode" pitchFamily="34" charset="0"/>
                          <a:cs typeface="Lucida Sans Unicode" pitchFamily="34" charset="0"/>
                        </a:rPr>
                        <a:t>Power Distance</a:t>
                      </a:r>
                      <a:r>
                        <a:rPr lang="en-US" sz="2000" baseline="0" dirty="0" smtClean="0">
                          <a:latin typeface="Lucida Sans Unicode" pitchFamily="34" charset="0"/>
                          <a:cs typeface="Lucida Sans Unicode" pitchFamily="34" charset="0"/>
                        </a:rPr>
                        <a:t> Rankings</a:t>
                      </a:r>
                      <a:endParaRPr lang="en-US" sz="2000" dirty="0">
                        <a:latin typeface="Lucida Sans Unicode" pitchFamily="34" charset="0"/>
                        <a:cs typeface="Lucida Sans Unicode" pitchFamily="34" charset="0"/>
                      </a:endParaRPr>
                    </a:p>
                  </a:txBody>
                  <a:tcPr/>
                </a:tc>
                <a:tc hMerge="1">
                  <a:txBody>
                    <a:bodyPr/>
                    <a:lstStyle/>
                    <a:p>
                      <a:endParaRPr lang="en-US"/>
                    </a:p>
                  </a:txBody>
                  <a:tcPr/>
                </a:tc>
                <a:tc hMerge="1">
                  <a:txBody>
                    <a:bodyPr/>
                    <a:lstStyle/>
                    <a:p>
                      <a:endParaRPr lang="en-US"/>
                    </a:p>
                  </a:txBody>
                  <a:tcPr/>
                </a:tc>
              </a:tr>
              <a:tr h="351790">
                <a:tc>
                  <a:txBody>
                    <a:bodyPr/>
                    <a:lstStyle/>
                    <a:p>
                      <a:r>
                        <a:rPr lang="en-US" sz="2000" dirty="0" smtClean="0">
                          <a:latin typeface="Lucida Sans Unicode" pitchFamily="34" charset="0"/>
                          <a:cs typeface="Lucida Sans Unicode" pitchFamily="34" charset="0"/>
                        </a:rPr>
                        <a:t>1. Malaysia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10-11. West</a:t>
                      </a:r>
                      <a:r>
                        <a:rPr lang="en-US" sz="2000" baseline="0" dirty="0" smtClean="0">
                          <a:latin typeface="Lucida Sans Unicode" pitchFamily="34" charset="0"/>
                          <a:cs typeface="Lucida Sans Unicode" pitchFamily="34" charset="0"/>
                        </a:rPr>
                        <a:t> Africa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21-23. East</a:t>
                      </a:r>
                      <a:r>
                        <a:rPr lang="en-US" sz="2000" baseline="0" dirty="0" smtClean="0">
                          <a:latin typeface="Lucida Sans Unicode" pitchFamily="34" charset="0"/>
                          <a:cs typeface="Lucida Sans Unicode" pitchFamily="34" charset="0"/>
                        </a:rPr>
                        <a:t> Africa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2-3. Guatemala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12. Yugoslavia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21-23. Peru</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2-3. Panama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13. Singapore</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21-23. Thailand</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4. Philippines</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14. Brazil</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24-25. Chile</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5-6. Mexico</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15-16. France</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24-25. Portugal</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5-6. Venezuela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15-16. Hong Kong</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26. Uruguay</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7. Arab</a:t>
                      </a:r>
                      <a:r>
                        <a:rPr lang="en-US" sz="2000" baseline="0" dirty="0" smtClean="0">
                          <a:latin typeface="Lucida Sans Unicode" pitchFamily="34" charset="0"/>
                          <a:cs typeface="Lucida Sans Unicode" pitchFamily="34" charset="0"/>
                        </a:rPr>
                        <a:t> countries</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17. Colombia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27-28. Greece</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8-9. Ecuador</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18-19. El Salvador</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27-28. South</a:t>
                      </a:r>
                      <a:r>
                        <a:rPr lang="en-US" sz="2000" baseline="0" dirty="0" smtClean="0">
                          <a:latin typeface="Lucida Sans Unicode" pitchFamily="34" charset="0"/>
                          <a:cs typeface="Lucida Sans Unicode" pitchFamily="34" charset="0"/>
                        </a:rPr>
                        <a:t> Korea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8-9. Indonesia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18-19. Turkey</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29-30. Iran</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10-11. India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20. Belgium</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29-30. Taiwan </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bl>
          </a:graphicData>
        </a:graphic>
      </p:graphicFrame>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
        <p:nvSpPr>
          <p:cNvPr id="9" name="Rectangle 8"/>
          <p:cNvSpPr/>
          <p:nvPr/>
        </p:nvSpPr>
        <p:spPr>
          <a:xfrm>
            <a:off x="304800" y="6324600"/>
            <a:ext cx="2286000" cy="338554"/>
          </a:xfrm>
          <a:prstGeom prst="rect">
            <a:avLst/>
          </a:prstGeom>
        </p:spPr>
        <p:txBody>
          <a:bodyPr wrap="square">
            <a:spAutoFit/>
          </a:bodyPr>
          <a:lstStyle/>
          <a:p>
            <a:r>
              <a:rPr lang="en-US" sz="1600" dirty="0" smtClean="0">
                <a:latin typeface="Lucida Sans Unicode" pitchFamily="34" charset="0"/>
                <a:cs typeface="Lucida Sans Unicode" pitchFamily="34" charset="0"/>
              </a:rPr>
              <a:t>Hofstede, 2001</a:t>
            </a:r>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731838"/>
          </a:xfrm>
        </p:spPr>
        <p:txBody>
          <a:bodyPr>
            <a:noAutofit/>
          </a:bodyPr>
          <a:lstStyle/>
          <a:p>
            <a:r>
              <a:rPr lang="en-US" sz="3600" b="1" dirty="0" smtClean="0">
                <a:latin typeface="Lucida Sans Unicode" pitchFamily="34" charset="0"/>
                <a:cs typeface="Lucida Sans Unicode" pitchFamily="34" charset="0"/>
              </a:rPr>
              <a:t>Uncertainty Avoidance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76400"/>
            <a:ext cx="9144000" cy="5181600"/>
          </a:xfrm>
        </p:spPr>
        <p:txBody>
          <a:bodyPr>
            <a:noAutofit/>
          </a:bodyPr>
          <a:lstStyle/>
          <a:p>
            <a:pPr>
              <a:spcBef>
                <a:spcPts val="0"/>
              </a:spcBef>
            </a:pPr>
            <a:r>
              <a:rPr lang="en-US" sz="2200" dirty="0" smtClean="0">
                <a:latin typeface="Lucida Sans Unicode" pitchFamily="34" charset="0"/>
                <a:cs typeface="Lucida Sans Unicode" pitchFamily="34" charset="0"/>
              </a:rPr>
              <a:t>This dimension refers to the extent to which people in a culture feel threatened by uncertain or unknown situations</a:t>
            </a:r>
          </a:p>
          <a:p>
            <a:pPr>
              <a:spcBef>
                <a:spcPts val="0"/>
              </a:spcBef>
              <a:buNone/>
            </a:pPr>
            <a:r>
              <a:rPr lang="en-US" sz="2200" dirty="0" smtClean="0">
                <a:latin typeface="Lucida Sans Unicode" pitchFamily="34" charset="0"/>
                <a:cs typeface="Lucida Sans Unicode" pitchFamily="34" charset="0"/>
              </a:rPr>
              <a:t> </a:t>
            </a:r>
          </a:p>
          <a:p>
            <a:pPr>
              <a:spcBef>
                <a:spcPts val="0"/>
              </a:spcBef>
            </a:pPr>
            <a:r>
              <a:rPr lang="en-US" sz="2200" b="1" dirty="0" smtClean="0">
                <a:latin typeface="Lucida Sans Unicode" pitchFamily="34" charset="0"/>
                <a:cs typeface="Lucida Sans Unicode" pitchFamily="34" charset="0"/>
              </a:rPr>
              <a:t>Cultures strong in uncertainty avoidance </a:t>
            </a:r>
            <a:r>
              <a:rPr lang="en-US" sz="2200" dirty="0" smtClean="0">
                <a:latin typeface="Lucida Sans Unicode" pitchFamily="34" charset="0"/>
                <a:cs typeface="Lucida Sans Unicode" pitchFamily="34" charset="0"/>
              </a:rPr>
              <a:t>are active, aggressive, emotional, compulsive, security seeking, intolerant</a:t>
            </a:r>
          </a:p>
          <a:p>
            <a:pPr>
              <a:spcBef>
                <a:spcPts val="0"/>
              </a:spcBef>
              <a:buNone/>
            </a:pPr>
            <a:endParaRPr lang="en-US" sz="16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Cultures weak in uncertainty avoidance</a:t>
            </a:r>
            <a:r>
              <a:rPr lang="en-US" sz="2200" dirty="0" smtClean="0">
                <a:latin typeface="Lucida Sans Unicode" pitchFamily="34" charset="0"/>
                <a:cs typeface="Lucida Sans Unicode" pitchFamily="34" charset="0"/>
              </a:rPr>
              <a:t> are contemplative, less aggressive, unemotional, relaxed, accepting of personal risks, and relatively tolerant</a:t>
            </a:r>
          </a:p>
          <a:p>
            <a:pPr>
              <a:spcBef>
                <a:spcPts val="0"/>
              </a:spcBef>
              <a:buNone/>
            </a:pPr>
            <a:endParaRPr lang="en-US" sz="16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Associations with this dimension:</a:t>
            </a:r>
            <a:endParaRPr lang="en-US" sz="2200" b="1" dirty="0" smtClean="0">
              <a:latin typeface="Lucida Sans Unicode" pitchFamily="34" charset="0"/>
              <a:cs typeface="Lucida Sans Unicode" pitchFamily="34" charset="0"/>
            </a:endParaRPr>
          </a:p>
          <a:p>
            <a:pPr>
              <a:spcBef>
                <a:spcPts val="0"/>
              </a:spcBef>
              <a:buNone/>
            </a:pPr>
            <a:r>
              <a:rPr lang="en-US" sz="2200" b="1" dirty="0" smtClean="0">
                <a:latin typeface="Lucida Sans Unicode" pitchFamily="34" charset="0"/>
                <a:cs typeface="Lucida Sans Unicode" pitchFamily="34" charset="0"/>
              </a:rPr>
              <a:t>	Religion:</a:t>
            </a:r>
            <a:r>
              <a:rPr lang="en-US" sz="2200" dirty="0" smtClean="0">
                <a:latin typeface="Lucida Sans Unicode" pitchFamily="34" charset="0"/>
                <a:cs typeface="Lucida Sans Unicode" pitchFamily="34" charset="0"/>
              </a:rPr>
              <a:t> Orthodox, Roman Catholic Christian - high; Judaic, Muslim - medium; Protestant Christian, Eastern religion - low</a:t>
            </a:r>
          </a:p>
          <a:p>
            <a:pPr>
              <a:spcBef>
                <a:spcPts val="0"/>
              </a:spcBef>
              <a:buNone/>
            </a:pPr>
            <a:r>
              <a:rPr lang="en-US" sz="2200" b="1" dirty="0" smtClean="0">
                <a:latin typeface="Lucida Sans Unicode" pitchFamily="34" charset="0"/>
                <a:cs typeface="Lucida Sans Unicode" pitchFamily="34" charset="0"/>
              </a:rPr>
              <a:t>	History:</a:t>
            </a:r>
            <a:r>
              <a:rPr lang="en-US" sz="2200" dirty="0" smtClean="0">
                <a:latin typeface="Lucida Sans Unicode" pitchFamily="34" charset="0"/>
                <a:cs typeface="Lucida Sans Unicode" pitchFamily="34" charset="0"/>
              </a:rPr>
              <a:t> history of Roman codified laws - high; Confucian tradition - lower</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960438"/>
          </a:xfrm>
        </p:spPr>
        <p:txBody>
          <a:bodyPr>
            <a:noAutofit/>
          </a:bodyPr>
          <a:lstStyle/>
          <a:p>
            <a:r>
              <a:rPr lang="en-US" sz="3600" b="1" dirty="0" smtClean="0">
                <a:latin typeface="Lucida Sans Unicode" pitchFamily="34" charset="0"/>
                <a:cs typeface="Lucida Sans Unicode" pitchFamily="34" charset="0"/>
              </a:rPr>
              <a:t>Long-Term Versus Short-Term Orientation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2057400"/>
            <a:ext cx="8991600" cy="4800600"/>
          </a:xfrm>
        </p:spPr>
        <p:txBody>
          <a:bodyPr>
            <a:normAutofit lnSpcReduction="10000"/>
          </a:bodyPr>
          <a:lstStyle/>
          <a:p>
            <a:pPr>
              <a:spcBef>
                <a:spcPts val="0"/>
              </a:spcBef>
            </a:pPr>
            <a:r>
              <a:rPr lang="en-US" sz="2200" dirty="0" smtClean="0">
                <a:latin typeface="Lucida Sans Unicode" pitchFamily="34" charset="0"/>
                <a:cs typeface="Lucida Sans Unicode" pitchFamily="34" charset="0"/>
              </a:rPr>
              <a:t>In 1987, the Chinese Culture Connection, composed of Michael H. Bond and others, extended </a:t>
            </a:r>
            <a:r>
              <a:rPr lang="en-US" sz="2200" dirty="0" err="1" smtClean="0">
                <a:latin typeface="Lucida Sans Unicode" pitchFamily="34" charset="0"/>
                <a:cs typeface="Lucida Sans Unicode" pitchFamily="34" charset="0"/>
              </a:rPr>
              <a:t>Hofstede’s</a:t>
            </a:r>
            <a:r>
              <a:rPr lang="en-US" sz="2200" dirty="0" smtClean="0">
                <a:latin typeface="Lucida Sans Unicode" pitchFamily="34" charset="0"/>
                <a:cs typeface="Lucida Sans Unicode" pitchFamily="34" charset="0"/>
              </a:rPr>
              <a:t> work to include a new dimension </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Countries high in Confucian work dynamism are Hong Kong, Taiwan, Japan, South Korea, and Singapore, popularly referred to as the Five Economic Dragons </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Long-term orientation </a:t>
            </a:r>
            <a:r>
              <a:rPr lang="en-US" sz="2200" dirty="0" smtClean="0">
                <a:latin typeface="Lucida Sans Unicode" pitchFamily="34" charset="0"/>
                <a:cs typeface="Lucida Sans Unicode" pitchFamily="34" charset="0"/>
              </a:rPr>
              <a:t>encourages thrift, savings, perseverance toward results, and a willingness to subordinate oneself for a purpose</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Short-term orientation </a:t>
            </a:r>
            <a:r>
              <a:rPr lang="en-US" sz="2200" dirty="0" smtClean="0">
                <a:latin typeface="Lucida Sans Unicode" pitchFamily="34" charset="0"/>
                <a:cs typeface="Lucida Sans Unicode" pitchFamily="34" charset="0"/>
              </a:rPr>
              <a:t>is consistent with spending to keep up with social pressure, less savings, preference for quick results, and a concern with face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808038"/>
          </a:xfrm>
        </p:spPr>
        <p:txBody>
          <a:bodyPr>
            <a:noAutofit/>
          </a:bodyPr>
          <a:lstStyle/>
          <a:p>
            <a:r>
              <a:rPr lang="en-US" sz="3600" b="1" dirty="0" smtClean="0">
                <a:latin typeface="Lucida Sans Unicode" pitchFamily="34" charset="0"/>
                <a:cs typeface="Lucida Sans Unicode" pitchFamily="34" charset="0"/>
              </a:rPr>
              <a:t>Indulgence Versus Self-Restraint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00200"/>
            <a:ext cx="8991600" cy="5181600"/>
          </a:xfrm>
        </p:spPr>
        <p:txBody>
          <a:bodyPr>
            <a:noAutofit/>
          </a:bodyPr>
          <a:lstStyle/>
          <a:p>
            <a:pPr>
              <a:spcBef>
                <a:spcPts val="0"/>
              </a:spcBef>
            </a:pPr>
            <a:r>
              <a:rPr lang="en-US" sz="2200" b="1" dirty="0" smtClean="0">
                <a:latin typeface="Lucida Sans Unicode" pitchFamily="34" charset="0"/>
                <a:cs typeface="Lucida Sans Unicode" pitchFamily="34" charset="0"/>
              </a:rPr>
              <a:t>Indulgence:</a:t>
            </a:r>
            <a:r>
              <a:rPr lang="en-US" sz="2200" dirty="0" smtClean="0">
                <a:latin typeface="Lucida Sans Unicode" pitchFamily="34" charset="0"/>
                <a:cs typeface="Lucida Sans Unicode" pitchFamily="34" charset="0"/>
              </a:rPr>
              <a:t> a tendency to allow relatively free gratification of basic and natural human desires related to enjoying life and having fun; </a:t>
            </a:r>
            <a:r>
              <a:rPr lang="en-US" sz="2200" b="1" dirty="0" smtClean="0">
                <a:latin typeface="Lucida Sans Unicode" pitchFamily="34" charset="0"/>
                <a:cs typeface="Lucida Sans Unicode" pitchFamily="34" charset="0"/>
              </a:rPr>
              <a:t>restraint: </a:t>
            </a:r>
            <a:r>
              <a:rPr lang="en-US" sz="2200" dirty="0" smtClean="0">
                <a:latin typeface="Lucida Sans Unicode" pitchFamily="34" charset="0"/>
                <a:cs typeface="Lucida Sans Unicode" pitchFamily="34" charset="0"/>
              </a:rPr>
              <a:t>a conviction that such gratification needs to be curbed and regulated by strict social norms</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Indulgent cultures: </a:t>
            </a:r>
            <a:r>
              <a:rPr lang="en-US" sz="2200" dirty="0" smtClean="0">
                <a:latin typeface="Lucida Sans Unicode" pitchFamily="34" charset="0"/>
                <a:cs typeface="Lucida Sans Unicode" pitchFamily="34" charset="0"/>
              </a:rPr>
              <a:t>a higher percentage of very happy people, a higher importance placed on leisure, more extroverted personalities, lower death rate from cardiovascular diseases </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Restrained cultures: </a:t>
            </a:r>
            <a:r>
              <a:rPr lang="en-US" sz="2200" dirty="0" smtClean="0">
                <a:latin typeface="Lucida Sans Unicode" pitchFamily="34" charset="0"/>
                <a:cs typeface="Lucida Sans Unicode" pitchFamily="34" charset="0"/>
              </a:rPr>
              <a:t>a lower percentage of very happy people, a perception of helplessness, more neurotic personalities, higher death rates from cardiovascular diseases </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Indulgence scores are highest in Latin America, parts of Africa, the Anglo world and Nordic Europe; restraint is mostly found in East Asia, Eastern Europe, and the Muslim world</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944562"/>
            <a:ext cx="7315200" cy="960438"/>
          </a:xfrm>
        </p:spPr>
        <p:txBody>
          <a:bodyPr>
            <a:noAutofit/>
          </a:bodyPr>
          <a:lstStyle/>
          <a:p>
            <a:r>
              <a:rPr lang="en-US" sz="3600" b="1" dirty="0" smtClean="0">
                <a:latin typeface="Lucida Sans Unicode" pitchFamily="34" charset="0"/>
                <a:cs typeface="Lucida Sans Unicode" pitchFamily="34" charset="0"/>
              </a:rPr>
              <a:t>Environmental Sustainability</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05000"/>
            <a:ext cx="8991600" cy="4953000"/>
          </a:xfrm>
        </p:spPr>
        <p:txBody>
          <a:bodyPr>
            <a:normAutofit fontScale="92500" lnSpcReduction="20000"/>
          </a:bodyPr>
          <a:lstStyle/>
          <a:p>
            <a:pPr>
              <a:lnSpc>
                <a:spcPct val="110000"/>
              </a:lnSpc>
              <a:spcBef>
                <a:spcPts val="0"/>
              </a:spcBef>
            </a:pPr>
            <a:r>
              <a:rPr lang="en-US" sz="2200" dirty="0" smtClean="0">
                <a:latin typeface="Lucida Sans Unicode" pitchFamily="34" charset="0"/>
                <a:cs typeface="Lucida Sans Unicode" pitchFamily="34" charset="0"/>
              </a:rPr>
              <a:t>The World Commission on Environment and Development (1987) defined sustainability as “development which meets the needs of the present without compromising the ability of future generations to meet their own needs” </a:t>
            </a:r>
          </a:p>
          <a:p>
            <a:pPr>
              <a:lnSpc>
                <a:spcPct val="110000"/>
              </a:lnSpc>
              <a:spcBef>
                <a:spcPts val="0"/>
              </a:spcBef>
              <a:buNone/>
            </a:pPr>
            <a:endParaRPr lang="en-US" sz="2200" dirty="0" smtClean="0">
              <a:latin typeface="Lucida Sans Unicode" pitchFamily="34" charset="0"/>
              <a:cs typeface="Lucida Sans Unicode" pitchFamily="34" charset="0"/>
            </a:endParaRPr>
          </a:p>
          <a:p>
            <a:pPr>
              <a:lnSpc>
                <a:spcPct val="110000"/>
              </a:lnSpc>
              <a:spcBef>
                <a:spcPts val="0"/>
              </a:spcBef>
            </a:pPr>
            <a:r>
              <a:rPr lang="en-US" sz="2200" dirty="0" smtClean="0">
                <a:latin typeface="Lucida Sans Unicode" pitchFamily="34" charset="0"/>
                <a:cs typeface="Lucida Sans Unicode" pitchFamily="34" charset="0"/>
              </a:rPr>
              <a:t>The World Economic Forum (2011) framed sustainability in terms of the quality of environmental systems, stresses on those systems, the vulnerability of human populations to environmental degradation, the social and institutional capacity to respond to stresses, and global stewardship </a:t>
            </a:r>
          </a:p>
          <a:p>
            <a:pPr>
              <a:lnSpc>
                <a:spcPct val="110000"/>
              </a:lnSpc>
              <a:spcBef>
                <a:spcPts val="0"/>
              </a:spcBef>
              <a:buNone/>
            </a:pPr>
            <a:endParaRPr lang="en-US" sz="2200" dirty="0" smtClean="0">
              <a:latin typeface="Lucida Sans Unicode" pitchFamily="34" charset="0"/>
              <a:cs typeface="Lucida Sans Unicode" pitchFamily="34" charset="0"/>
            </a:endParaRPr>
          </a:p>
          <a:p>
            <a:pPr>
              <a:lnSpc>
                <a:spcPct val="110000"/>
              </a:lnSpc>
              <a:spcBef>
                <a:spcPts val="0"/>
              </a:spcBef>
            </a:pPr>
            <a:r>
              <a:rPr lang="en-US" sz="2200" dirty="0" smtClean="0">
                <a:latin typeface="Lucida Sans Unicode" pitchFamily="34" charset="0"/>
                <a:cs typeface="Lucida Sans Unicode" pitchFamily="34" charset="0"/>
              </a:rPr>
              <a:t>Yale University’s Center for Environmental Law and Policy publishes the Environmental Sustainability Index (ESI); Finland, Norway, Uruguay, Sweden, and Iceland rank highest; the U.S ranks 45</a:t>
            </a:r>
            <a:r>
              <a:rPr lang="en-US" sz="2200" baseline="30000" dirty="0" smtClean="0">
                <a:latin typeface="Lucida Sans Unicode" pitchFamily="34" charset="0"/>
                <a:cs typeface="Lucida Sans Unicode" pitchFamily="34" charset="0"/>
              </a:rPr>
              <a:t>th</a:t>
            </a:r>
            <a:r>
              <a:rPr lang="en-US" sz="2200" dirty="0" smtClean="0">
                <a:latin typeface="Lucida Sans Unicode" pitchFamily="34" charset="0"/>
                <a:cs typeface="Lucida Sans Unicode" pitchFamily="34" charset="0"/>
              </a:rPr>
              <a:t> </a:t>
            </a:r>
          </a:p>
          <a:p>
            <a:pPr>
              <a:lnSpc>
                <a:spcPct val="110000"/>
              </a:lnSpc>
              <a:spcBef>
                <a:spcPts val="0"/>
              </a:spcBef>
              <a:buNone/>
            </a:pPr>
            <a:endParaRPr lang="en-US" sz="2200" dirty="0" smtClean="0">
              <a:latin typeface="Lucida Sans Unicode" pitchFamily="34" charset="0"/>
              <a:cs typeface="Lucida Sans Unicode" pitchFamily="34" charset="0"/>
            </a:endParaRPr>
          </a:p>
          <a:p>
            <a:pPr>
              <a:lnSpc>
                <a:spcPct val="110000"/>
              </a:lnSpc>
              <a:spcBef>
                <a:spcPts val="0"/>
              </a:spcBef>
            </a:pPr>
            <a:r>
              <a:rPr lang="en-US" sz="2200" dirty="0" smtClean="0">
                <a:latin typeface="Lucida Sans Unicode" pitchFamily="34" charset="0"/>
                <a:cs typeface="Lucida Sans Unicode" pitchFamily="34" charset="0"/>
              </a:rPr>
              <a:t>Individualist, feminine, egalitarian values appear to constitute “green” or “sustainable” values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0722" name="Picture 2" descr="Green wolrd wind generator Royalty Free Stock Photo"/>
          <p:cNvPicPr>
            <a:picLocks noChangeAspect="1" noChangeArrowheads="1"/>
          </p:cNvPicPr>
          <p:nvPr/>
        </p:nvPicPr>
        <p:blipFill>
          <a:blip r:embed="rId2" cstate="print"/>
          <a:srcRect/>
          <a:stretch>
            <a:fillRect/>
          </a:stretch>
        </p:blipFill>
        <p:spPr bwMode="auto">
          <a:xfrm>
            <a:off x="228600" y="762000"/>
            <a:ext cx="1600200" cy="10569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t>The Trompenaars and Hampden-Turner Dimensions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81200"/>
            <a:ext cx="8991600" cy="4800600"/>
          </a:xfrm>
        </p:spPr>
        <p:txBody>
          <a:bodyPr>
            <a:noAutofit/>
          </a:bodyPr>
          <a:lstStyle/>
          <a:p>
            <a:pPr>
              <a:spcBef>
                <a:spcPts val="0"/>
              </a:spcBef>
            </a:pPr>
            <a:r>
              <a:rPr lang="en-US" sz="2400" dirty="0" err="1" smtClean="0">
                <a:latin typeface="Lucida Sans Unicode" pitchFamily="34" charset="0"/>
                <a:cs typeface="Lucida Sans Unicode" pitchFamily="34" charset="0"/>
              </a:rPr>
              <a:t>Fons</a:t>
            </a:r>
            <a:r>
              <a:rPr lang="en-US" sz="2400" dirty="0" smtClean="0">
                <a:latin typeface="Lucida Sans Unicode" pitchFamily="34" charset="0"/>
                <a:cs typeface="Lucida Sans Unicode" pitchFamily="34" charset="0"/>
              </a:rPr>
              <a:t> Trompenaars worked with Shell in nine countries; taking the example of Hofstede, Trompenaars worked with Charles Hampden-Turner to research the values of 46,000 managers in 40 countries</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From their research they concluded that people from diverse cultures differ from one another in seven dimensions; some of these value orientations are nearly identical to </a:t>
            </a:r>
            <a:r>
              <a:rPr lang="en-US" sz="2400" dirty="0" err="1" smtClean="0">
                <a:latin typeface="Lucida Sans Unicode" pitchFamily="34" charset="0"/>
                <a:cs typeface="Lucida Sans Unicode" pitchFamily="34" charset="0"/>
              </a:rPr>
              <a:t>Hofstede’s</a:t>
            </a:r>
            <a:r>
              <a:rPr lang="en-US" sz="2400" dirty="0" smtClean="0">
                <a:latin typeface="Lucida Sans Unicode" pitchFamily="34" charset="0"/>
                <a:cs typeface="Lucida Sans Unicode" pitchFamily="34" charset="0"/>
              </a:rPr>
              <a:t> dimensions, while others offer a new perspective </a:t>
            </a:r>
          </a:p>
          <a:p>
            <a:pPr>
              <a:lnSpc>
                <a:spcPct val="80000"/>
              </a:lnSpc>
              <a:buNone/>
            </a:pPr>
            <a:endParaRPr lang="en-US" sz="22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9698" name="Picture 2" descr="So different, yet all the same! Royalty Free Stock Photo"/>
          <p:cNvPicPr>
            <a:picLocks noChangeAspect="1" noChangeArrowheads="1"/>
          </p:cNvPicPr>
          <p:nvPr/>
        </p:nvPicPr>
        <p:blipFill>
          <a:blip r:embed="rId2" cstate="print"/>
          <a:srcRect/>
          <a:stretch>
            <a:fillRect/>
          </a:stretch>
        </p:blipFill>
        <p:spPr bwMode="auto">
          <a:xfrm>
            <a:off x="3886201" y="5202454"/>
            <a:ext cx="1828800" cy="165554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t>The Trompenaars and Hampden-Turner Dimensions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81200"/>
            <a:ext cx="8991600" cy="4953000"/>
          </a:xfrm>
        </p:spPr>
        <p:txBody>
          <a:bodyPr>
            <a:noAutofit/>
          </a:bodyPr>
          <a:lstStyle/>
          <a:p>
            <a:pPr>
              <a:lnSpc>
                <a:spcPct val="70000"/>
              </a:lnSpc>
            </a:pPr>
            <a:r>
              <a:rPr lang="en-US" sz="2200" b="1" dirty="0" smtClean="0">
                <a:latin typeface="Lucida Sans Unicode" pitchFamily="34" charset="0"/>
                <a:cs typeface="Lucida Sans Unicode" pitchFamily="34" charset="0"/>
              </a:rPr>
              <a:t>Universalism versus particularism: </a:t>
            </a:r>
            <a:r>
              <a:rPr lang="en-US" sz="2200" dirty="0" smtClean="0">
                <a:latin typeface="Lucida Sans Unicode" pitchFamily="34" charset="0"/>
                <a:cs typeface="Lucida Sans Unicode" pitchFamily="34" charset="0"/>
              </a:rPr>
              <a:t>rules and laws versus circumstances and relationships</a:t>
            </a:r>
          </a:p>
          <a:p>
            <a:pPr>
              <a:lnSpc>
                <a:spcPct val="70000"/>
              </a:lnSpc>
              <a:buNone/>
            </a:pPr>
            <a:endParaRPr lang="en-US" sz="1000" dirty="0" smtClean="0">
              <a:latin typeface="Lucida Sans Unicode" pitchFamily="34" charset="0"/>
              <a:cs typeface="Lucida Sans Unicode" pitchFamily="34" charset="0"/>
            </a:endParaRPr>
          </a:p>
          <a:p>
            <a:pPr>
              <a:lnSpc>
                <a:spcPct val="70000"/>
              </a:lnSpc>
            </a:pPr>
            <a:r>
              <a:rPr lang="en-US" sz="2200" b="1" dirty="0" smtClean="0">
                <a:latin typeface="Lucida Sans Unicode" pitchFamily="34" charset="0"/>
                <a:cs typeface="Lucida Sans Unicode" pitchFamily="34" charset="0"/>
              </a:rPr>
              <a:t>Individualism versus communitarianism: </a:t>
            </a:r>
            <a:r>
              <a:rPr lang="en-US" sz="2200" dirty="0" smtClean="0">
                <a:latin typeface="Lucida Sans Unicode" pitchFamily="34" charset="0"/>
                <a:cs typeface="Lucida Sans Unicode" pitchFamily="34" charset="0"/>
              </a:rPr>
              <a:t>the individual versus the group</a:t>
            </a:r>
          </a:p>
          <a:p>
            <a:pPr>
              <a:lnSpc>
                <a:spcPct val="70000"/>
              </a:lnSpc>
              <a:buNone/>
            </a:pPr>
            <a:endParaRPr lang="en-US" sz="1000" dirty="0" smtClean="0">
              <a:latin typeface="Lucida Sans Unicode" pitchFamily="34" charset="0"/>
              <a:cs typeface="Lucida Sans Unicode" pitchFamily="34" charset="0"/>
            </a:endParaRPr>
          </a:p>
          <a:p>
            <a:pPr>
              <a:lnSpc>
                <a:spcPct val="70000"/>
              </a:lnSpc>
            </a:pPr>
            <a:r>
              <a:rPr lang="en-US" sz="2200" b="1" dirty="0" smtClean="0">
                <a:latin typeface="Lucida Sans Unicode" pitchFamily="34" charset="0"/>
                <a:cs typeface="Lucida Sans Unicode" pitchFamily="34" charset="0"/>
              </a:rPr>
              <a:t>Specific versus diffuse:</a:t>
            </a:r>
            <a:r>
              <a:rPr lang="en-US" sz="2200" dirty="0" smtClean="0">
                <a:latin typeface="Lucida Sans Unicode" pitchFamily="34" charset="0"/>
                <a:cs typeface="Lucida Sans Unicode" pitchFamily="34" charset="0"/>
              </a:rPr>
              <a:t> separation versus integration of personal and professional lives</a:t>
            </a:r>
          </a:p>
          <a:p>
            <a:pPr>
              <a:lnSpc>
                <a:spcPct val="70000"/>
              </a:lnSpc>
              <a:buNone/>
            </a:pPr>
            <a:endParaRPr lang="en-US" sz="1000" dirty="0" smtClean="0">
              <a:latin typeface="Lucida Sans Unicode" pitchFamily="34" charset="0"/>
              <a:cs typeface="Lucida Sans Unicode" pitchFamily="34" charset="0"/>
            </a:endParaRPr>
          </a:p>
          <a:p>
            <a:pPr>
              <a:lnSpc>
                <a:spcPct val="70000"/>
              </a:lnSpc>
            </a:pPr>
            <a:r>
              <a:rPr lang="en-US" sz="2200" b="1" dirty="0" smtClean="0">
                <a:latin typeface="Lucida Sans Unicode" pitchFamily="34" charset="0"/>
                <a:cs typeface="Lucida Sans Unicode" pitchFamily="34" charset="0"/>
              </a:rPr>
              <a:t>Neutral versus emotional: </a:t>
            </a:r>
            <a:r>
              <a:rPr lang="en-US" sz="2200" dirty="0" smtClean="0">
                <a:latin typeface="Lucida Sans Unicode" pitchFamily="34" charset="0"/>
                <a:cs typeface="Lucida Sans Unicode" pitchFamily="34" charset="0"/>
              </a:rPr>
              <a:t>control versus expression of emotions</a:t>
            </a:r>
          </a:p>
          <a:p>
            <a:pPr>
              <a:lnSpc>
                <a:spcPct val="70000"/>
              </a:lnSpc>
              <a:buNone/>
            </a:pPr>
            <a:endParaRPr lang="en-US" sz="1000" dirty="0" smtClean="0">
              <a:latin typeface="Lucida Sans Unicode" pitchFamily="34" charset="0"/>
              <a:cs typeface="Lucida Sans Unicode" pitchFamily="34" charset="0"/>
            </a:endParaRPr>
          </a:p>
          <a:p>
            <a:pPr>
              <a:lnSpc>
                <a:spcPct val="70000"/>
              </a:lnSpc>
            </a:pPr>
            <a:r>
              <a:rPr lang="en-US" sz="2200" b="1" dirty="0" smtClean="0">
                <a:latin typeface="Lucida Sans Unicode" pitchFamily="34" charset="0"/>
                <a:cs typeface="Lucida Sans Unicode" pitchFamily="34" charset="0"/>
              </a:rPr>
              <a:t>Achievement versus ascription: </a:t>
            </a:r>
            <a:r>
              <a:rPr lang="en-US" sz="2200" dirty="0" smtClean="0">
                <a:latin typeface="Lucida Sans Unicode" pitchFamily="34" charset="0"/>
                <a:cs typeface="Lucida Sans Unicode" pitchFamily="34" charset="0"/>
              </a:rPr>
              <a:t>you are what you do versus you are how others view you</a:t>
            </a:r>
          </a:p>
          <a:p>
            <a:pPr>
              <a:lnSpc>
                <a:spcPct val="70000"/>
              </a:lnSpc>
              <a:buNone/>
            </a:pPr>
            <a:endParaRPr lang="en-US" sz="1000" dirty="0" smtClean="0">
              <a:latin typeface="Lucida Sans Unicode" pitchFamily="34" charset="0"/>
              <a:cs typeface="Lucida Sans Unicode" pitchFamily="34" charset="0"/>
            </a:endParaRPr>
          </a:p>
          <a:p>
            <a:pPr>
              <a:lnSpc>
                <a:spcPct val="70000"/>
              </a:lnSpc>
            </a:pPr>
            <a:r>
              <a:rPr lang="en-US" sz="2200" b="1" dirty="0" smtClean="0">
                <a:latin typeface="Lucida Sans Unicode" pitchFamily="34" charset="0"/>
                <a:cs typeface="Lucida Sans Unicode" pitchFamily="34" charset="0"/>
              </a:rPr>
              <a:t>Sequential time versus synchronous time: </a:t>
            </a:r>
            <a:r>
              <a:rPr lang="en-US" sz="2200" dirty="0" smtClean="0">
                <a:latin typeface="Lucida Sans Unicode" pitchFamily="34" charset="0"/>
                <a:cs typeface="Lucida Sans Unicode" pitchFamily="34" charset="0"/>
              </a:rPr>
              <a:t>planning and staying on schedule versus flexible schedules</a:t>
            </a:r>
          </a:p>
          <a:p>
            <a:pPr>
              <a:lnSpc>
                <a:spcPct val="70000"/>
              </a:lnSpc>
              <a:buNone/>
            </a:pPr>
            <a:endParaRPr lang="en-US" sz="1000" dirty="0" smtClean="0">
              <a:latin typeface="Lucida Sans Unicode" pitchFamily="34" charset="0"/>
              <a:cs typeface="Lucida Sans Unicode" pitchFamily="34" charset="0"/>
            </a:endParaRPr>
          </a:p>
          <a:p>
            <a:pPr>
              <a:lnSpc>
                <a:spcPct val="70000"/>
              </a:lnSpc>
            </a:pPr>
            <a:r>
              <a:rPr lang="en-US" sz="2200" b="1" dirty="0" smtClean="0">
                <a:latin typeface="Lucida Sans Unicode" pitchFamily="34" charset="0"/>
                <a:cs typeface="Lucida Sans Unicode" pitchFamily="34" charset="0"/>
              </a:rPr>
              <a:t>Internal direction versus outer direction: </a:t>
            </a:r>
            <a:r>
              <a:rPr lang="en-US" sz="2200" dirty="0" smtClean="0">
                <a:latin typeface="Lucida Sans Unicode" pitchFamily="34" charset="0"/>
                <a:cs typeface="Lucida Sans Unicode" pitchFamily="34" charset="0"/>
              </a:rPr>
              <a:t>belief in controlling the environment versus belief in influence of the environment</a:t>
            </a:r>
            <a:endParaRPr lang="en-US" sz="2200" b="1"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20762"/>
            <a:ext cx="8458200" cy="8080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2133600"/>
            <a:ext cx="8839200" cy="4724400"/>
          </a:xfrm>
        </p:spPr>
        <p:txBody>
          <a:bodyPr>
            <a:normAutofit/>
          </a:bodyPr>
          <a:lstStyle/>
          <a:p>
            <a:pPr lvl="0">
              <a:lnSpc>
                <a:spcPct val="80000"/>
              </a:lnSpc>
              <a:spcBef>
                <a:spcPts val="600"/>
              </a:spcBef>
            </a:pPr>
            <a:r>
              <a:rPr lang="en-US" sz="2400" dirty="0" smtClean="0">
                <a:latin typeface="Lucida Sans Unicode" pitchFamily="34" charset="0"/>
                <a:cs typeface="Lucida Sans Unicode" pitchFamily="34" charset="0"/>
              </a:rPr>
              <a:t>Which are the Hofstede dimensions of culture?</a:t>
            </a:r>
          </a:p>
          <a:p>
            <a:pPr>
              <a:lnSpc>
                <a:spcPct val="80000"/>
              </a:lnSpc>
              <a:spcBef>
                <a:spcPts val="600"/>
              </a:spcBef>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How can environmental sustainability be conceptualized as a legitimate dimension of culture independent of the Hofstede dimensions?</a:t>
            </a:r>
          </a:p>
          <a:p>
            <a:pPr lvl="0">
              <a:lnSpc>
                <a:spcPct val="80000"/>
              </a:lnSpc>
              <a:spcBef>
                <a:spcPts val="600"/>
              </a:spcBef>
              <a:buNone/>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Which are the Trompenaars and Hampden-Turner dimensions of culture?</a:t>
            </a:r>
          </a:p>
          <a:p>
            <a:pPr>
              <a:lnSpc>
                <a:spcPct val="80000"/>
              </a:lnSpc>
              <a:spcBef>
                <a:spcPts val="600"/>
              </a:spcBef>
              <a:buNone/>
            </a:pPr>
            <a:endParaRPr lang="en-US" sz="2400" dirty="0" smtClean="0">
              <a:latin typeface="Lucida Sans Unicode" pitchFamily="34" charset="0"/>
              <a:cs typeface="Lucida Sans Unicode" pitchFamily="34" charset="0"/>
            </a:endParaRPr>
          </a:p>
          <a:p>
            <a:pPr>
              <a:lnSpc>
                <a:spcPct val="80000"/>
              </a:lnSpc>
              <a:spcBef>
                <a:spcPts val="600"/>
              </a:spcBef>
            </a:pPr>
            <a:r>
              <a:rPr lang="en-US" sz="2400" dirty="0" smtClean="0">
                <a:latin typeface="Lucida Sans Unicode" pitchFamily="34" charset="0"/>
                <a:cs typeface="Lucida Sans Unicode" pitchFamily="34" charset="0"/>
              </a:rPr>
              <a:t>How can dimensions of culture be applied to specific case studies?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79438"/>
          </a:xfrm>
        </p:spPr>
        <p:txBody>
          <a:bodyPr>
            <a:noAutofit/>
          </a:bodyPr>
          <a:lstStyle/>
          <a:p>
            <a:r>
              <a:rPr lang="en-US" sz="3600" b="1" dirty="0" smtClean="0"/>
              <a:t>Criticisms of Hofstede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600200"/>
            <a:ext cx="8991600" cy="5257800"/>
          </a:xfrm>
        </p:spPr>
        <p:txBody>
          <a:bodyPr>
            <a:normAutofit fontScale="85000" lnSpcReduction="20000"/>
          </a:bodyPr>
          <a:lstStyle/>
          <a:p>
            <a:pPr>
              <a:lnSpc>
                <a:spcPct val="120000"/>
              </a:lnSpc>
              <a:spcBef>
                <a:spcPts val="0"/>
              </a:spcBef>
            </a:pPr>
            <a:r>
              <a:rPr lang="en-US" sz="2400" dirty="0" smtClean="0">
                <a:latin typeface="Lucida Sans Unicode" pitchFamily="34" charset="0"/>
                <a:cs typeface="Lucida Sans Unicode" pitchFamily="34" charset="0"/>
              </a:rPr>
              <a:t>Nations are not the best units for studying cultures; counterargument: in a large global corporation, employees perceive their nation-states as the frame of reference or identity</a:t>
            </a:r>
          </a:p>
          <a:p>
            <a:pPr>
              <a:lnSpc>
                <a:spcPct val="120000"/>
              </a:lnSpc>
              <a:spcBef>
                <a:spcPts val="0"/>
              </a:spcBef>
              <a:buNone/>
            </a:pPr>
            <a:endParaRPr lang="en-US" sz="1400" dirty="0" smtClean="0">
              <a:latin typeface="Lucida Sans Unicode" pitchFamily="34" charset="0"/>
              <a:cs typeface="Lucida Sans Unicode" pitchFamily="34" charset="0"/>
            </a:endParaRPr>
          </a:p>
          <a:p>
            <a:pPr>
              <a:lnSpc>
                <a:spcPct val="120000"/>
              </a:lnSpc>
              <a:spcBef>
                <a:spcPts val="0"/>
              </a:spcBef>
            </a:pPr>
            <a:r>
              <a:rPr lang="en-US" sz="2400" dirty="0" err="1" smtClean="0">
                <a:latin typeface="Lucida Sans Unicode" pitchFamily="34" charset="0"/>
                <a:cs typeface="Lucida Sans Unicode" pitchFamily="34" charset="0"/>
              </a:rPr>
              <a:t>Hofstede’s</a:t>
            </a:r>
            <a:r>
              <a:rPr lang="en-US" sz="2400" dirty="0" smtClean="0">
                <a:latin typeface="Lucida Sans Unicode" pitchFamily="34" charset="0"/>
                <a:cs typeface="Lucida Sans Unicode" pitchFamily="34" charset="0"/>
              </a:rPr>
              <a:t> survey data are based on a small sample: 117,000 questionnaires from 40 countries (1968-1969 and 1970-1973), for only 6 countries the number of respondents exceeded 1,000, while for 15 countries the numbers were fewer than 200</a:t>
            </a:r>
          </a:p>
          <a:p>
            <a:pPr>
              <a:lnSpc>
                <a:spcPct val="120000"/>
              </a:lnSpc>
              <a:spcBef>
                <a:spcPts val="0"/>
              </a:spcBef>
              <a:buNone/>
            </a:pPr>
            <a:endParaRPr lang="en-US" sz="1400" dirty="0" smtClean="0">
              <a:latin typeface="Lucida Sans Unicode" pitchFamily="34" charset="0"/>
              <a:cs typeface="Lucida Sans Unicode" pitchFamily="34" charset="0"/>
            </a:endParaRPr>
          </a:p>
          <a:p>
            <a:pPr>
              <a:lnSpc>
                <a:spcPct val="120000"/>
              </a:lnSpc>
              <a:spcBef>
                <a:spcPts val="0"/>
              </a:spcBef>
            </a:pPr>
            <a:r>
              <a:rPr lang="en-US" sz="2400" dirty="0" err="1" smtClean="0">
                <a:latin typeface="Lucida Sans Unicode" pitchFamily="34" charset="0"/>
                <a:cs typeface="Lucida Sans Unicode" pitchFamily="34" charset="0"/>
              </a:rPr>
              <a:t>Hofstede’s</a:t>
            </a:r>
            <a:r>
              <a:rPr lang="en-US" sz="2400" dirty="0" smtClean="0">
                <a:latin typeface="Lucida Sans Unicode" pitchFamily="34" charset="0"/>
                <a:cs typeface="Lucida Sans Unicode" pitchFamily="34" charset="0"/>
              </a:rPr>
              <a:t> survey data are old and outdated, cultures do not stand still; </a:t>
            </a:r>
            <a:r>
              <a:rPr lang="en-US" sz="2400" dirty="0" err="1" smtClean="0">
                <a:latin typeface="Lucida Sans Unicode" pitchFamily="34" charset="0"/>
                <a:cs typeface="Lucida Sans Unicode" pitchFamily="34" charset="0"/>
              </a:rPr>
              <a:t>Hofstede’s</a:t>
            </a:r>
            <a:r>
              <a:rPr lang="en-US" sz="2400" dirty="0" smtClean="0">
                <a:latin typeface="Lucida Sans Unicode" pitchFamily="34" charset="0"/>
                <a:cs typeface="Lucida Sans Unicode" pitchFamily="34" charset="0"/>
              </a:rPr>
              <a:t> response (2002): the dimensions have centuries-old roots, recent replications show no changes, and the dimensions have been validated against other measures</a:t>
            </a:r>
          </a:p>
          <a:p>
            <a:pPr>
              <a:lnSpc>
                <a:spcPct val="120000"/>
              </a:lnSpc>
              <a:spcBef>
                <a:spcPts val="0"/>
              </a:spcBef>
              <a:buNone/>
            </a:pPr>
            <a:endParaRPr lang="en-US" sz="1400" dirty="0" smtClean="0">
              <a:latin typeface="Lucida Sans Unicode" pitchFamily="34" charset="0"/>
              <a:cs typeface="Lucida Sans Unicode" pitchFamily="34" charset="0"/>
            </a:endParaRPr>
          </a:p>
          <a:p>
            <a:pPr>
              <a:lnSpc>
                <a:spcPct val="120000"/>
              </a:lnSpc>
              <a:spcBef>
                <a:spcPts val="0"/>
              </a:spcBef>
            </a:pPr>
            <a:r>
              <a:rPr lang="en-US" sz="2400" dirty="0" err="1" smtClean="0">
                <a:latin typeface="Lucida Sans Unicode" pitchFamily="34" charset="0"/>
                <a:cs typeface="Lucida Sans Unicode" pitchFamily="34" charset="0"/>
              </a:rPr>
              <a:t>Hofstede’s</a:t>
            </a:r>
            <a:r>
              <a:rPr lang="en-US" sz="2400" dirty="0" smtClean="0">
                <a:latin typeface="Lucida Sans Unicode" pitchFamily="34" charset="0"/>
                <a:cs typeface="Lucida Sans Unicode" pitchFamily="34" charset="0"/>
              </a:rPr>
              <a:t> data are drawn from subsidiaries of only one company; </a:t>
            </a:r>
            <a:r>
              <a:rPr lang="en-US" sz="2400" dirty="0" err="1" smtClean="0">
                <a:latin typeface="Lucida Sans Unicode" pitchFamily="34" charset="0"/>
                <a:cs typeface="Lucida Sans Unicode" pitchFamily="34" charset="0"/>
              </a:rPr>
              <a:t>Hofstede’s</a:t>
            </a:r>
            <a:r>
              <a:rPr lang="en-US" sz="2400" dirty="0" smtClean="0">
                <a:latin typeface="Lucida Sans Unicode" pitchFamily="34" charset="0"/>
                <a:cs typeface="Lucida Sans Unicode" pitchFamily="34" charset="0"/>
              </a:rPr>
              <a:t> response (2002): using the IBM data provides unusually well-matched samples from a large number of countries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838200"/>
            <a:ext cx="9144000" cy="1036638"/>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828800"/>
            <a:ext cx="8991600" cy="4953000"/>
          </a:xfrm>
        </p:spPr>
        <p:txBody>
          <a:bodyPr>
            <a:normAutofit/>
          </a:bodyPr>
          <a:lstStyle/>
          <a:p>
            <a:pPr>
              <a:lnSpc>
                <a:spcPct val="90000"/>
              </a:lnSpc>
              <a:spcBef>
                <a:spcPts val="600"/>
              </a:spcBef>
              <a:buNone/>
            </a:pPr>
            <a:r>
              <a:rPr lang="en-US" sz="2400" b="1" dirty="0" smtClean="0">
                <a:latin typeface="Lucida Sans Unicode" pitchFamily="34" charset="0"/>
                <a:cs typeface="Lucida Sans Unicode" pitchFamily="34" charset="0"/>
              </a:rPr>
              <a:t>Japan as a homogeneous culture</a:t>
            </a:r>
          </a:p>
          <a:p>
            <a:pPr>
              <a:lnSpc>
                <a:spcPct val="90000"/>
              </a:lnSpc>
              <a:spcBef>
                <a:spcPts val="600"/>
              </a:spcBef>
            </a:pPr>
            <a:r>
              <a:rPr lang="en-US" sz="2400" dirty="0" smtClean="0">
                <a:latin typeface="Lucida Sans Unicode" pitchFamily="34" charset="0"/>
                <a:cs typeface="Lucida Sans Unicode" pitchFamily="34" charset="0"/>
              </a:rPr>
              <a:t>Japan is one of the most homogeneous countries in the world: More than 98% of its population is Japanese</a:t>
            </a:r>
          </a:p>
          <a:p>
            <a:pPr>
              <a:lnSpc>
                <a:spcPct val="90000"/>
              </a:lnSpc>
              <a:spcBef>
                <a:spcPts val="600"/>
              </a:spcBef>
            </a:pPr>
            <a:r>
              <a:rPr lang="en-US" sz="2400" dirty="0" smtClean="0">
                <a:latin typeface="Lucida Sans Unicode" pitchFamily="34" charset="0"/>
                <a:cs typeface="Lucida Sans Unicode" pitchFamily="34" charset="0"/>
              </a:rPr>
              <a:t>In the middle between individualism and collectivism (yet often stereotyped as a group-oriented culture)</a:t>
            </a:r>
          </a:p>
          <a:p>
            <a:pPr>
              <a:lnSpc>
                <a:spcPct val="90000"/>
              </a:lnSpc>
              <a:spcBef>
                <a:spcPts val="600"/>
              </a:spcBef>
            </a:pPr>
            <a:r>
              <a:rPr lang="en-US" sz="2400" dirty="0" smtClean="0">
                <a:latin typeface="Lucida Sans Unicode" pitchFamily="34" charset="0"/>
                <a:cs typeface="Lucida Sans Unicode" pitchFamily="34" charset="0"/>
              </a:rPr>
              <a:t>Because it is an island country, Japan was little affected by foreign influence until mid-19</a:t>
            </a:r>
            <a:r>
              <a:rPr lang="en-US" sz="2400" baseline="30000" dirty="0" smtClean="0">
                <a:latin typeface="Lucida Sans Unicode" pitchFamily="34" charset="0"/>
                <a:cs typeface="Lucida Sans Unicode" pitchFamily="34" charset="0"/>
              </a:rPr>
              <a:t>th</a:t>
            </a:r>
            <a:r>
              <a:rPr lang="en-US" sz="2400" dirty="0" smtClean="0">
                <a:latin typeface="Lucida Sans Unicode" pitchFamily="34" charset="0"/>
                <a:cs typeface="Lucida Sans Unicode" pitchFamily="34" charset="0"/>
              </a:rPr>
              <a:t> century</a:t>
            </a:r>
          </a:p>
          <a:p>
            <a:pPr>
              <a:lnSpc>
                <a:spcPct val="90000"/>
              </a:lnSpc>
              <a:spcBef>
                <a:spcPts val="600"/>
              </a:spcBef>
            </a:pPr>
            <a:r>
              <a:rPr lang="en-US" sz="2400" dirty="0" smtClean="0">
                <a:latin typeface="Lucida Sans Unicode" pitchFamily="34" charset="0"/>
                <a:cs typeface="Lucida Sans Unicode" pitchFamily="34" charset="0"/>
              </a:rPr>
              <a:t>Two key points characterize Japanese history: more than 10,000 years of culture continuity, ability to adapt imported culture and technology to traditional culture</a:t>
            </a:r>
          </a:p>
          <a:p>
            <a:pPr>
              <a:lnSpc>
                <a:spcPct val="90000"/>
              </a:lnSpc>
              <a:spcBef>
                <a:spcPts val="600"/>
              </a:spcBef>
            </a:pPr>
            <a:r>
              <a:rPr lang="en-US" sz="2400" dirty="0" smtClean="0">
                <a:latin typeface="Lucida Sans Unicode" pitchFamily="34" charset="0"/>
                <a:cs typeface="Lucida Sans Unicode" pitchFamily="34" charset="0"/>
              </a:rPr>
              <a:t>Japan’s homogeneity contributes to its people’s “communication without language” (</a:t>
            </a:r>
            <a:r>
              <a:rPr lang="en-US" sz="2400" dirty="0" err="1" smtClean="0">
                <a:latin typeface="Lucida Sans Unicode" pitchFamily="34" charset="0"/>
                <a:cs typeface="Lucida Sans Unicode" pitchFamily="34" charset="0"/>
              </a:rPr>
              <a:t>Tsujimura</a:t>
            </a:r>
            <a:r>
              <a:rPr lang="en-US" sz="2400" dirty="0" smtClean="0">
                <a:latin typeface="Lucida Sans Unicode" pitchFamily="34" charset="0"/>
                <a:cs typeface="Lucida Sans Unicode" pitchFamily="34" charset="0"/>
              </a:rPr>
              <a:t>, 1987) </a:t>
            </a:r>
          </a:p>
          <a:p>
            <a:endParaRPr lang="en-US" sz="2400" dirty="0" smtClean="0">
              <a:latin typeface="Lucida Sans Unicode"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The Hofstede Dimensions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81200"/>
            <a:ext cx="8991600" cy="4876800"/>
          </a:xfrm>
        </p:spPr>
        <p:txBody>
          <a:bodyPr>
            <a:normAutofit/>
          </a:bodyPr>
          <a:lstStyle/>
          <a:p>
            <a:pPr>
              <a:spcBef>
                <a:spcPts val="0"/>
              </a:spcBef>
            </a:pPr>
            <a:r>
              <a:rPr lang="en-US" sz="2400" dirty="0" smtClean="0">
                <a:latin typeface="Lucida Sans Unicode" pitchFamily="34" charset="0"/>
                <a:cs typeface="Lucida Sans Unicode" pitchFamily="34" charset="0"/>
              </a:rPr>
              <a:t>In 1980, Dutch management researcher Geert Hofstede first published the results of his study of more than 100,000 employees of the multinational IBM in 40 countries</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Hofstede was attempting to locate value dimensions across which cultures vary; his dimensions have been used frequently to describe cultures</a:t>
            </a:r>
          </a:p>
          <a:p>
            <a:pPr>
              <a:lnSpc>
                <a:spcPct val="80000"/>
              </a:lnSpc>
              <a:buNone/>
            </a:pPr>
            <a:endParaRPr lang="en-US" sz="24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4098" name="Picture 2" descr="Travel and Vacations Round Pattern Royalty Free Stock Vector Art Illustration"/>
          <p:cNvPicPr>
            <a:picLocks noChangeAspect="1" noChangeArrowheads="1"/>
          </p:cNvPicPr>
          <p:nvPr/>
        </p:nvPicPr>
        <p:blipFill>
          <a:blip r:embed="rId2" cstate="print"/>
          <a:srcRect/>
          <a:stretch>
            <a:fillRect/>
          </a:stretch>
        </p:blipFill>
        <p:spPr bwMode="auto">
          <a:xfrm>
            <a:off x="3124200" y="5105400"/>
            <a:ext cx="1757224" cy="1752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The Hofstede Dimensions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05000"/>
            <a:ext cx="8991600" cy="4953000"/>
          </a:xfrm>
        </p:spPr>
        <p:txBody>
          <a:bodyPr>
            <a:normAutofit/>
          </a:bodyPr>
          <a:lstStyle/>
          <a:p>
            <a:pPr>
              <a:spcBef>
                <a:spcPts val="0"/>
              </a:spcBef>
            </a:pPr>
            <a:r>
              <a:rPr lang="en-US" sz="2400" dirty="0" smtClean="0">
                <a:latin typeface="Lucida Sans Unicode" pitchFamily="34" charset="0"/>
                <a:cs typeface="Lucida Sans Unicode" pitchFamily="34" charset="0"/>
              </a:rPr>
              <a:t>Hofstede identified four dimensions that he labeled </a:t>
            </a:r>
            <a:r>
              <a:rPr lang="en-US" sz="2400" b="1" dirty="0" smtClean="0">
                <a:latin typeface="Lucida Sans Unicode" pitchFamily="34" charset="0"/>
                <a:cs typeface="Lucida Sans Unicode" pitchFamily="34" charset="0"/>
              </a:rPr>
              <a:t>individualism-collectivism</a:t>
            </a:r>
            <a:r>
              <a:rPr lang="en-US" sz="2400" dirty="0" smtClean="0">
                <a:latin typeface="Lucida Sans Unicode" pitchFamily="34" charset="0"/>
                <a:cs typeface="Lucida Sans Unicode" pitchFamily="34" charset="0"/>
              </a:rPr>
              <a:t>,</a:t>
            </a:r>
            <a:r>
              <a:rPr lang="en-US" sz="2400" b="1" dirty="0" smtClean="0">
                <a:latin typeface="Lucida Sans Unicode" pitchFamily="34" charset="0"/>
                <a:cs typeface="Lucida Sans Unicode" pitchFamily="34" charset="0"/>
              </a:rPr>
              <a:t> masculinity-femininity</a:t>
            </a:r>
            <a:r>
              <a:rPr lang="en-US" sz="2400" dirty="0" smtClean="0">
                <a:latin typeface="Lucida Sans Unicode" pitchFamily="34" charset="0"/>
                <a:cs typeface="Lucida Sans Unicode" pitchFamily="34" charset="0"/>
              </a:rPr>
              <a:t>, </a:t>
            </a:r>
            <a:r>
              <a:rPr lang="en-US" sz="2400" b="1" dirty="0" smtClean="0">
                <a:latin typeface="Lucida Sans Unicode" pitchFamily="34" charset="0"/>
                <a:cs typeface="Lucida Sans Unicode" pitchFamily="34" charset="0"/>
              </a:rPr>
              <a:t>power distance</a:t>
            </a:r>
            <a:r>
              <a:rPr lang="en-US" sz="2400" dirty="0" smtClean="0">
                <a:latin typeface="Lucida Sans Unicode" pitchFamily="34" charset="0"/>
                <a:cs typeface="Lucida Sans Unicode" pitchFamily="34" charset="0"/>
              </a:rPr>
              <a:t>, and </a:t>
            </a:r>
            <a:r>
              <a:rPr lang="en-US" sz="2400" b="1" dirty="0" smtClean="0">
                <a:latin typeface="Lucida Sans Unicode" pitchFamily="34" charset="0"/>
                <a:cs typeface="Lucida Sans Unicode" pitchFamily="34" charset="0"/>
              </a:rPr>
              <a:t>uncertainty avoidance</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Hofstede and co-authors later identified a fifth dimension and a sixth dimension, a Confucian work dynamism or </a:t>
            </a:r>
            <a:r>
              <a:rPr lang="en-US" sz="2400" b="1" dirty="0" smtClean="0">
                <a:latin typeface="Lucida Sans Unicode" pitchFamily="34" charset="0"/>
                <a:cs typeface="Lucida Sans Unicode" pitchFamily="34" charset="0"/>
              </a:rPr>
              <a:t>long-term orientation versus short-term orientation to life</a:t>
            </a:r>
            <a:r>
              <a:rPr lang="en-US" sz="2400" i="1" dirty="0" smtClean="0">
                <a:latin typeface="Lucida Sans Unicode" pitchFamily="34" charset="0"/>
                <a:cs typeface="Lucida Sans Unicode" pitchFamily="34" charset="0"/>
              </a:rPr>
              <a:t> </a:t>
            </a:r>
            <a:r>
              <a:rPr lang="en-US" sz="2400" dirty="0" smtClean="0">
                <a:latin typeface="Lucida Sans Unicode" pitchFamily="34" charset="0"/>
                <a:cs typeface="Lucida Sans Unicode" pitchFamily="34" charset="0"/>
              </a:rPr>
              <a:t>(1984); and </a:t>
            </a:r>
            <a:r>
              <a:rPr lang="en-US" sz="2400" b="1" dirty="0" smtClean="0">
                <a:latin typeface="Lucida Sans Unicode" pitchFamily="34" charset="0"/>
                <a:cs typeface="Lucida Sans Unicode" pitchFamily="34" charset="0"/>
              </a:rPr>
              <a:t>indulgence versus self-restraint </a:t>
            </a:r>
            <a:r>
              <a:rPr lang="en-US" sz="2400" dirty="0" smtClean="0">
                <a:latin typeface="Lucida Sans Unicode" pitchFamily="34" charset="0"/>
                <a:cs typeface="Lucida Sans Unicode" pitchFamily="34" charset="0"/>
              </a:rPr>
              <a:t>(2010)</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1026" name="Picture 2" descr="Values compass direction Royalty Free Stock Photo"/>
          <p:cNvPicPr>
            <a:picLocks noChangeAspect="1" noChangeArrowheads="1"/>
          </p:cNvPicPr>
          <p:nvPr/>
        </p:nvPicPr>
        <p:blipFill>
          <a:blip r:embed="rId2" cstate="print"/>
          <a:srcRect/>
          <a:stretch>
            <a:fillRect/>
          </a:stretch>
        </p:blipFill>
        <p:spPr bwMode="auto">
          <a:xfrm>
            <a:off x="3048000" y="5024384"/>
            <a:ext cx="2743200" cy="183361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762000"/>
            <a:ext cx="9144000" cy="960438"/>
          </a:xfrm>
        </p:spPr>
        <p:txBody>
          <a:bodyPr>
            <a:noAutofit/>
          </a:bodyPr>
          <a:lstStyle/>
          <a:p>
            <a:r>
              <a:rPr lang="en-US" sz="3600" b="1" dirty="0" smtClean="0">
                <a:latin typeface="Lucida Sans Unicode" pitchFamily="34" charset="0"/>
                <a:cs typeface="Lucida Sans Unicode" pitchFamily="34" charset="0"/>
              </a:rPr>
              <a:t>Individualism Versus Collectivism</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0" y="1600200"/>
            <a:ext cx="8991600" cy="5029200"/>
          </a:xfrm>
        </p:spPr>
        <p:txBody>
          <a:bodyPr>
            <a:normAutofit lnSpcReduction="10000"/>
          </a:bodyPr>
          <a:lstStyle/>
          <a:p>
            <a:pPr>
              <a:spcBef>
                <a:spcPts val="0"/>
              </a:spcBef>
            </a:pPr>
            <a:r>
              <a:rPr lang="en-US" sz="2200" dirty="0" smtClean="0">
                <a:latin typeface="Lucida Sans Unicode" pitchFamily="34" charset="0"/>
                <a:cs typeface="Lucida Sans Unicode" pitchFamily="34" charset="0"/>
              </a:rPr>
              <a:t>This dimension refers to how people define themselves and their relationships with others</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 an </a:t>
            </a:r>
            <a:r>
              <a:rPr lang="en-US" sz="2200" b="1" dirty="0" smtClean="0">
                <a:latin typeface="Lucida Sans Unicode" pitchFamily="34" charset="0"/>
                <a:cs typeface="Lucida Sans Unicode" pitchFamily="34" charset="0"/>
              </a:rPr>
              <a:t>individualist culture</a:t>
            </a:r>
            <a:r>
              <a:rPr lang="en-US" sz="2200" dirty="0" smtClean="0">
                <a:latin typeface="Lucida Sans Unicode" pitchFamily="34" charset="0"/>
                <a:cs typeface="Lucida Sans Unicode" pitchFamily="34" charset="0"/>
              </a:rPr>
              <a:t>, the interest of the individual prevails over the interests of the group; ties between individuals are loose; people look after themselves and their immediate families; what a person does defines that person; direct communication style</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 a </a:t>
            </a:r>
            <a:r>
              <a:rPr lang="en-US" sz="2200" b="1" dirty="0" smtClean="0">
                <a:latin typeface="Lucida Sans Unicode" pitchFamily="34" charset="0"/>
                <a:cs typeface="Lucida Sans Unicode" pitchFamily="34" charset="0"/>
              </a:rPr>
              <a:t>collectivist culture</a:t>
            </a:r>
            <a:r>
              <a:rPr lang="en-US" sz="2200" dirty="0" smtClean="0">
                <a:latin typeface="Lucida Sans Unicode" pitchFamily="34" charset="0"/>
                <a:cs typeface="Lucida Sans Unicode" pitchFamily="34" charset="0"/>
              </a:rPr>
              <a:t>, the interest of the group                        prevails over the interest of the individual; people                       are integrated into strong, cohesive in-groups                        that continue throughout a lifetime to protect in                     exchange for unquestioning loyalty; who a person                            is connected with defines that person; indirect communication style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1506" name="Picture 2" descr="People profile heads. Vector background pattern. Royalty Free Stock Vector Art Illustration"/>
          <p:cNvPicPr>
            <a:picLocks noChangeAspect="1" noChangeArrowheads="1"/>
          </p:cNvPicPr>
          <p:nvPr/>
        </p:nvPicPr>
        <p:blipFill>
          <a:blip r:embed="rId2" cstate="print"/>
          <a:srcRect/>
          <a:stretch>
            <a:fillRect/>
          </a:stretch>
        </p:blipFill>
        <p:spPr bwMode="auto">
          <a:xfrm>
            <a:off x="7239000" y="4488782"/>
            <a:ext cx="1905000" cy="175961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Individualism Versus Collectivism</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228600" y="1905000"/>
            <a:ext cx="8991600" cy="4876800"/>
          </a:xfrm>
        </p:spPr>
        <p:txBody>
          <a:bodyPr>
            <a:noAutofit/>
          </a:bodyPr>
          <a:lstStyle/>
          <a:p>
            <a:pPr marL="91440">
              <a:spcBef>
                <a:spcPts val="0"/>
              </a:spcBef>
              <a:buNone/>
            </a:pPr>
            <a:r>
              <a:rPr lang="en-US" sz="2200" dirty="0" err="1" smtClean="0">
                <a:latin typeface="Lucida Sans Unicode" pitchFamily="34" charset="0"/>
                <a:cs typeface="Lucida Sans Unicode" pitchFamily="34" charset="0"/>
              </a:rPr>
              <a:t>Hofstede’s</a:t>
            </a:r>
            <a:r>
              <a:rPr lang="en-US" sz="2200" dirty="0" smtClean="0">
                <a:latin typeface="Lucida Sans Unicode" pitchFamily="34" charset="0"/>
                <a:cs typeface="Lucida Sans Unicode" pitchFamily="34" charset="0"/>
              </a:rPr>
              <a:t> data revealed four associations with this dimension:</a:t>
            </a:r>
          </a:p>
          <a:p>
            <a:pPr marL="91440">
              <a:spcBef>
                <a:spcPts val="0"/>
              </a:spcBef>
              <a:buNone/>
            </a:pPr>
            <a:endParaRPr lang="en-US" sz="1600" b="1"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Wealth:</a:t>
            </a:r>
            <a:r>
              <a:rPr lang="en-US" sz="2200" dirty="0" smtClean="0">
                <a:latin typeface="Lucida Sans Unicode" pitchFamily="34" charset="0"/>
                <a:cs typeface="Lucida Sans Unicode" pitchFamily="34" charset="0"/>
              </a:rPr>
              <a:t> there is a strong relationship between a nation’s wealth and individualism</a:t>
            </a:r>
          </a:p>
          <a:p>
            <a:pPr>
              <a:spcBef>
                <a:spcPts val="0"/>
              </a:spcBef>
              <a:buNone/>
            </a:pPr>
            <a:endParaRPr lang="en-US" sz="16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Geography: </a:t>
            </a:r>
            <a:r>
              <a:rPr lang="en-US" sz="2200" dirty="0" smtClean="0">
                <a:latin typeface="Lucida Sans Unicode" pitchFamily="34" charset="0"/>
                <a:cs typeface="Lucida Sans Unicode" pitchFamily="34" charset="0"/>
              </a:rPr>
              <a:t>countries with moderate and cold climates tend to show more individualism</a:t>
            </a:r>
          </a:p>
          <a:p>
            <a:pPr>
              <a:spcBef>
                <a:spcPts val="0"/>
              </a:spcBef>
              <a:buNone/>
            </a:pPr>
            <a:endParaRPr lang="en-US" sz="16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Birth rates: </a:t>
            </a:r>
            <a:r>
              <a:rPr lang="en-US" sz="2200" dirty="0" smtClean="0">
                <a:latin typeface="Lucida Sans Unicode" pitchFamily="34" charset="0"/>
                <a:cs typeface="Lucida Sans Unicode" pitchFamily="34" charset="0"/>
              </a:rPr>
              <a:t>Countries with higher birth rates tend to be collectivist</a:t>
            </a:r>
          </a:p>
          <a:p>
            <a:pPr>
              <a:spcBef>
                <a:spcPts val="0"/>
              </a:spcBef>
              <a:buNone/>
            </a:pPr>
            <a:endParaRPr lang="en-US" sz="16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History:</a:t>
            </a:r>
            <a:r>
              <a:rPr lang="en-US" sz="2200" dirty="0" smtClean="0">
                <a:latin typeface="Lucida Sans Unicode" pitchFamily="34" charset="0"/>
                <a:cs typeface="Lucida Sans Unicode" pitchFamily="34" charset="0"/>
              </a:rPr>
              <a:t> Confucian countries are collectivist; regions heavily populated by European migrants (North America, Australia, and New Zealand) are individualist</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Individualism Rankings</a:t>
            </a:r>
            <a:endParaRPr lang="en-US" sz="3600" b="1" dirty="0">
              <a:latin typeface="Lucida Sans Unicode" pitchFamily="34" charset="0"/>
              <a:cs typeface="Lucida Sans Unicode"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39975255"/>
              </p:ext>
            </p:extLst>
          </p:nvPr>
        </p:nvGraphicFramePr>
        <p:xfrm>
          <a:off x="304800" y="1828800"/>
          <a:ext cx="8610600" cy="4358640"/>
        </p:xfrm>
        <a:graphic>
          <a:graphicData uri="http://schemas.openxmlformats.org/drawingml/2006/table">
            <a:tbl>
              <a:tblPr firstRow="1" bandRow="1">
                <a:tableStyleId>{5C22544A-7EE6-4342-B048-85BDC9FD1C3A}</a:tableStyleId>
              </a:tblPr>
              <a:tblGrid>
                <a:gridCol w="2667000"/>
                <a:gridCol w="2667000"/>
                <a:gridCol w="3276600"/>
              </a:tblGrid>
              <a:tr h="351790">
                <a:tc gridSpan="3">
                  <a:txBody>
                    <a:bodyPr/>
                    <a:lstStyle/>
                    <a:p>
                      <a:pPr algn="ctr"/>
                      <a:r>
                        <a:rPr lang="en-US" sz="2000" dirty="0" smtClean="0">
                          <a:latin typeface="Lucida Sans Unicode" pitchFamily="34" charset="0"/>
                          <a:cs typeface="Lucida Sans Unicode" pitchFamily="34" charset="0"/>
                        </a:rPr>
                        <a:t>Individualism</a:t>
                      </a:r>
                      <a:r>
                        <a:rPr lang="en-US" sz="2000" baseline="0" dirty="0" smtClean="0">
                          <a:latin typeface="Lucida Sans Unicode" pitchFamily="34" charset="0"/>
                          <a:cs typeface="Lucida Sans Unicode" pitchFamily="34" charset="0"/>
                        </a:rPr>
                        <a:t> Rankings</a:t>
                      </a:r>
                      <a:endParaRPr lang="en-US" sz="2000" dirty="0">
                        <a:latin typeface="Lucida Sans Unicode" pitchFamily="34" charset="0"/>
                        <a:cs typeface="Lucida Sans Unicode" pitchFamily="34" charset="0"/>
                      </a:endParaRPr>
                    </a:p>
                  </a:txBody>
                  <a:tcPr/>
                </a:tc>
                <a:tc hMerge="1">
                  <a:txBody>
                    <a:bodyPr/>
                    <a:lstStyle/>
                    <a:p>
                      <a:endParaRPr lang="en-US"/>
                    </a:p>
                  </a:txBody>
                  <a:tcPr/>
                </a:tc>
                <a:tc hMerge="1">
                  <a:txBody>
                    <a:bodyPr/>
                    <a:lstStyle/>
                    <a:p>
                      <a:endParaRPr lang="en-US"/>
                    </a:p>
                  </a:txBody>
                  <a:tcPr/>
                </a:tc>
              </a:tr>
              <a:tr h="351790">
                <a:tc>
                  <a:txBody>
                    <a:bodyPr/>
                    <a:lstStyle/>
                    <a:p>
                      <a:r>
                        <a:rPr lang="en-US" sz="2000" dirty="0" smtClean="0">
                          <a:latin typeface="Lucida Sans Unicode" pitchFamily="34" charset="0"/>
                          <a:cs typeface="Lucida Sans Unicode" pitchFamily="34" charset="0"/>
                        </a:rPr>
                        <a:t>1. United States</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10-11. France</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21. India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2. Australia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12. Ireland</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22-23. Japan</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3. Great</a:t>
                      </a:r>
                      <a:r>
                        <a:rPr lang="en-US" sz="2000" baseline="0" dirty="0" smtClean="0">
                          <a:latin typeface="Lucida Sans Unicode" pitchFamily="34" charset="0"/>
                          <a:cs typeface="Lucida Sans Unicode" pitchFamily="34" charset="0"/>
                        </a:rPr>
                        <a:t> Britain</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13. Norway</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22-23. Argentina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4. Canada</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14. Switzerland</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24. Iran</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5. The Netherlands</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15. Germany</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25. Jamaica</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6. New Zealand</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16. South Africa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26-27. Brazil</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7. Italy</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17. Finland</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26-27. Arab</a:t>
                      </a:r>
                      <a:r>
                        <a:rPr lang="en-US" sz="2000" baseline="0" dirty="0" smtClean="0">
                          <a:latin typeface="Lucida Sans Unicode" pitchFamily="34" charset="0"/>
                          <a:cs typeface="Lucida Sans Unicode" pitchFamily="34" charset="0"/>
                        </a:rPr>
                        <a:t> countries</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8. Belgium</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18. Austria</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28. Turkey</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9. Denmark</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19. Israel</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29. Uruguay</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r h="351790">
                <a:tc>
                  <a:txBody>
                    <a:bodyPr/>
                    <a:lstStyle/>
                    <a:p>
                      <a:r>
                        <a:rPr lang="en-US" sz="2000" dirty="0" smtClean="0">
                          <a:latin typeface="Lucida Sans Unicode" pitchFamily="34" charset="0"/>
                          <a:cs typeface="Lucida Sans Unicode" pitchFamily="34" charset="0"/>
                        </a:rPr>
                        <a:t>10-11. Sweden</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20. Spain</a:t>
                      </a:r>
                      <a:endParaRPr lang="en-US" sz="2000" dirty="0">
                        <a:latin typeface="Lucida Sans Unicode" pitchFamily="34" charset="0"/>
                        <a:cs typeface="Lucida Sans Unicode" pitchFamily="34" charset="0"/>
                      </a:endParaRPr>
                    </a:p>
                  </a:txBody>
                  <a:tcPr>
                    <a:lnR w="12700" cap="flat" cmpd="sng" algn="ctr">
                      <a:solidFill>
                        <a:schemeClr val="bg1"/>
                      </a:solidFill>
                      <a:prstDash val="solid"/>
                      <a:round/>
                      <a:headEnd type="none" w="med" len="med"/>
                      <a:tailEnd type="none" w="med" len="med"/>
                    </a:lnR>
                  </a:tcPr>
                </a:tc>
                <a:tc>
                  <a:txBody>
                    <a:bodyPr/>
                    <a:lstStyle/>
                    <a:p>
                      <a:r>
                        <a:rPr lang="en-US" sz="2000" dirty="0" smtClean="0">
                          <a:latin typeface="Lucida Sans Unicode" pitchFamily="34" charset="0"/>
                          <a:cs typeface="Lucida Sans Unicode" pitchFamily="34" charset="0"/>
                        </a:rPr>
                        <a:t>30. Greece</a:t>
                      </a:r>
                      <a:endParaRPr lang="en-US" sz="2000" dirty="0">
                        <a:latin typeface="Lucida Sans Unicode" pitchFamily="34" charset="0"/>
                        <a:cs typeface="Lucida Sans Unicode" pitchFamily="34" charset="0"/>
                      </a:endParaRPr>
                    </a:p>
                  </a:txBody>
                  <a:tcPr>
                    <a:lnL w="12700" cap="flat" cmpd="sng" algn="ctr">
                      <a:solidFill>
                        <a:schemeClr val="bg1"/>
                      </a:solidFill>
                      <a:prstDash val="solid"/>
                      <a:round/>
                      <a:headEnd type="none" w="med" len="med"/>
                      <a:tailEnd type="none" w="med" len="med"/>
                    </a:lnL>
                  </a:tcPr>
                </a:tc>
              </a:tr>
            </a:tbl>
          </a:graphicData>
        </a:graphic>
      </p:graphicFrame>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
        <p:nvSpPr>
          <p:cNvPr id="9" name="Rectangle 8"/>
          <p:cNvSpPr/>
          <p:nvPr/>
        </p:nvSpPr>
        <p:spPr>
          <a:xfrm>
            <a:off x="304800" y="6324600"/>
            <a:ext cx="2286000" cy="338554"/>
          </a:xfrm>
          <a:prstGeom prst="rect">
            <a:avLst/>
          </a:prstGeom>
        </p:spPr>
        <p:txBody>
          <a:bodyPr wrap="square">
            <a:spAutoFit/>
          </a:bodyPr>
          <a:lstStyle/>
          <a:p>
            <a:r>
              <a:rPr lang="en-US" sz="1600" dirty="0" smtClean="0">
                <a:latin typeface="Lucida Sans Unicode" pitchFamily="34" charset="0"/>
                <a:cs typeface="Lucida Sans Unicode" pitchFamily="34" charset="0"/>
              </a:rPr>
              <a:t>Hofstede, 2001</a:t>
            </a:r>
            <a:endParaRPr lang="en-US"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08038"/>
          </a:xfrm>
        </p:spPr>
        <p:txBody>
          <a:bodyPr>
            <a:noAutofit/>
          </a:bodyPr>
          <a:lstStyle/>
          <a:p>
            <a:r>
              <a:rPr lang="en-US" sz="3600" b="1" dirty="0" smtClean="0">
                <a:latin typeface="Lucida Sans Unicode" pitchFamily="34" charset="0"/>
                <a:cs typeface="Lucida Sans Unicode" pitchFamily="34" charset="0"/>
              </a:rPr>
              <a:t>Masculinity Versus Femininity</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0" y="1828800"/>
            <a:ext cx="8991600" cy="4953000"/>
          </a:xfrm>
        </p:spPr>
        <p:txBody>
          <a:bodyPr>
            <a:normAutofit/>
          </a:bodyPr>
          <a:lstStyle/>
          <a:p>
            <a:pPr>
              <a:spcBef>
                <a:spcPts val="0"/>
              </a:spcBef>
            </a:pPr>
            <a:r>
              <a:rPr lang="en-US" sz="2200" dirty="0" smtClean="0">
                <a:latin typeface="Lucida Sans Unicode" pitchFamily="34" charset="0"/>
                <a:cs typeface="Lucida Sans Unicode" pitchFamily="34" charset="0"/>
              </a:rPr>
              <a:t>Hofstede (1980) found that women’s social role varied less from culture to culture than men’s</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He labeled as </a:t>
            </a:r>
            <a:r>
              <a:rPr lang="en-US" sz="2200" b="1" dirty="0" smtClean="0">
                <a:latin typeface="Lucida Sans Unicode" pitchFamily="34" charset="0"/>
                <a:cs typeface="Lucida Sans Unicode" pitchFamily="34" charset="0"/>
              </a:rPr>
              <a:t>masculine cultures</a:t>
            </a:r>
            <a:r>
              <a:rPr lang="en-US" sz="2200" dirty="0" smtClean="0">
                <a:latin typeface="Lucida Sans Unicode" pitchFamily="34" charset="0"/>
                <a:cs typeface="Lucida Sans Unicode" pitchFamily="34" charset="0"/>
              </a:rPr>
              <a:t> those that strive for maximal distinction between what women and men are expected to do; cultures that place high values on masculine traits stress assertiveness, competition, and material success</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He labeled as </a:t>
            </a:r>
            <a:r>
              <a:rPr lang="en-US" sz="2200" b="1" dirty="0" smtClean="0">
                <a:latin typeface="Lucida Sans Unicode" pitchFamily="34" charset="0"/>
                <a:cs typeface="Lucida Sans Unicode" pitchFamily="34" charset="0"/>
              </a:rPr>
              <a:t>feminine cultures </a:t>
            </a:r>
            <a:r>
              <a:rPr lang="en-US" sz="2200" dirty="0" smtClean="0">
                <a:latin typeface="Lucida Sans Unicode" pitchFamily="34" charset="0"/>
                <a:cs typeface="Lucida Sans Unicode" pitchFamily="34" charset="0"/>
              </a:rPr>
              <a:t>those that permit more overlapping social roles for the sexes; cultures that                   place high value on feminine traits stress quality of                        life, interpersonal relationships, and concern for the                 weak</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5842" name="Picture 2" descr="Male and female icon Royalty Free Stock Vector Art Illustration"/>
          <p:cNvPicPr>
            <a:picLocks noChangeAspect="1" noChangeArrowheads="1"/>
          </p:cNvPicPr>
          <p:nvPr/>
        </p:nvPicPr>
        <p:blipFill>
          <a:blip r:embed="rId2" cstate="print"/>
          <a:srcRect/>
          <a:stretch>
            <a:fillRect/>
          </a:stretch>
        </p:blipFill>
        <p:spPr bwMode="auto">
          <a:xfrm>
            <a:off x="7696200" y="4953000"/>
            <a:ext cx="1371600" cy="13716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0600"/>
            <a:ext cx="9144000" cy="731838"/>
          </a:xfrm>
        </p:spPr>
        <p:txBody>
          <a:bodyPr>
            <a:noAutofit/>
          </a:bodyPr>
          <a:lstStyle/>
          <a:p>
            <a:r>
              <a:rPr lang="en-US" sz="3600" b="1" dirty="0" smtClean="0">
                <a:latin typeface="Lucida Sans Unicode" pitchFamily="34" charset="0"/>
                <a:cs typeface="Lucida Sans Unicode" pitchFamily="34" charset="0"/>
              </a:rPr>
              <a:t>Masculinity Versus Femininity</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981200"/>
            <a:ext cx="8991600" cy="4876800"/>
          </a:xfrm>
        </p:spPr>
        <p:txBody>
          <a:bodyPr>
            <a:normAutofit/>
          </a:bodyPr>
          <a:lstStyle/>
          <a:p>
            <a:pPr>
              <a:spcBef>
                <a:spcPts val="0"/>
              </a:spcBef>
              <a:buNone/>
            </a:pPr>
            <a:r>
              <a:rPr lang="en-US" sz="2200" dirty="0" err="1" smtClean="0">
                <a:latin typeface="Lucida Sans Unicode" pitchFamily="34" charset="0"/>
                <a:cs typeface="Lucida Sans Unicode" pitchFamily="34" charset="0"/>
              </a:rPr>
              <a:t>Hofstede’s</a:t>
            </a:r>
            <a:r>
              <a:rPr lang="en-US" sz="2200" dirty="0" smtClean="0">
                <a:latin typeface="Lucida Sans Unicode" pitchFamily="34" charset="0"/>
                <a:cs typeface="Lucida Sans Unicode" pitchFamily="34" charset="0"/>
              </a:rPr>
              <a:t> data revealed two associations with this dimension:</a:t>
            </a:r>
            <a:endParaRPr lang="en-US" sz="2200" b="1" dirty="0" smtClean="0">
              <a:latin typeface="Lucida Sans Unicode" pitchFamily="34" charset="0"/>
              <a:cs typeface="Lucida Sans Unicode" pitchFamily="34" charset="0"/>
            </a:endParaRPr>
          </a:p>
          <a:p>
            <a:pPr>
              <a:spcBef>
                <a:spcPts val="0"/>
              </a:spcBef>
              <a:buNone/>
            </a:pPr>
            <a:endParaRPr lang="en-US" sz="2200" b="1"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Geography: </a:t>
            </a:r>
            <a:r>
              <a:rPr lang="en-US" sz="2200" dirty="0" smtClean="0">
                <a:latin typeface="Lucida Sans Unicode" pitchFamily="34" charset="0"/>
                <a:cs typeface="Lucida Sans Unicode" pitchFamily="34" charset="0"/>
              </a:rPr>
              <a:t>feminine cultures are somewhat more likely in colder climates</a:t>
            </a:r>
          </a:p>
          <a:p>
            <a:pPr>
              <a:spcBef>
                <a:spcPts val="0"/>
              </a:spcBef>
              <a:buNone/>
            </a:pPr>
            <a:endParaRPr lang="en-US" sz="2200" b="1"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Birth rates:</a:t>
            </a:r>
            <a:r>
              <a:rPr lang="en-US" sz="2200" dirty="0" smtClean="0">
                <a:latin typeface="Lucida Sans Unicode" pitchFamily="34" charset="0"/>
                <a:cs typeface="Lucida Sans Unicode" pitchFamily="34" charset="0"/>
              </a:rPr>
              <a:t> in feminine cultures, the woman has a stronger say in the number of children; in masculine cultures, the man determines family size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4" name="Picture 2" descr="Battle Of The Sexes Royalty Free Stock Photo"/>
          <p:cNvPicPr>
            <a:picLocks noChangeAspect="1" noChangeArrowheads="1"/>
          </p:cNvPicPr>
          <p:nvPr/>
        </p:nvPicPr>
        <p:blipFill>
          <a:blip r:embed="rId2" cstate="print"/>
          <a:srcRect/>
          <a:stretch>
            <a:fillRect/>
          </a:stretch>
        </p:blipFill>
        <p:spPr bwMode="auto">
          <a:xfrm>
            <a:off x="3048000" y="4728409"/>
            <a:ext cx="2743200" cy="212958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2679</TotalTime>
  <Words>2013</Words>
  <Application>Microsoft Office PowerPoint</Application>
  <PresentationFormat>On-screen Show (4:3)</PresentationFormat>
  <Paragraphs>250</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6: </vt:lpstr>
      <vt:lpstr>What will you learn?</vt:lpstr>
      <vt:lpstr>The Hofstede Dimensions</vt:lpstr>
      <vt:lpstr>The Hofstede Dimensions</vt:lpstr>
      <vt:lpstr>Individualism Versus Collectivism</vt:lpstr>
      <vt:lpstr>Individualism Versus Collectivism</vt:lpstr>
      <vt:lpstr>Individualism Rankings</vt:lpstr>
      <vt:lpstr>Masculinity Versus Femininity</vt:lpstr>
      <vt:lpstr>Masculinity Versus Femininity</vt:lpstr>
      <vt:lpstr>Masculinity Rankings</vt:lpstr>
      <vt:lpstr>Power Distance</vt:lpstr>
      <vt:lpstr>Power Distance</vt:lpstr>
      <vt:lpstr>Power Distance Rankings</vt:lpstr>
      <vt:lpstr>Uncertainty Avoidance</vt:lpstr>
      <vt:lpstr>Long-Term Versus Short-Term Orientation</vt:lpstr>
      <vt:lpstr>Indulgence Versus Self-Restraint</vt:lpstr>
      <vt:lpstr>Environmental Sustainability</vt:lpstr>
      <vt:lpstr>The Trompenaars and Hampden-Turner Dimensions</vt:lpstr>
      <vt:lpstr>The Trompenaars and Hampden-Turner Dimensions</vt:lpstr>
      <vt:lpstr>Criticisms of Hofstede</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232</cp:revision>
  <cp:lastPrinted>1601-01-01T00:00:00Z</cp:lastPrinted>
  <dcterms:created xsi:type="dcterms:W3CDTF">2001-04-10T04:11:05Z</dcterms:created>
  <dcterms:modified xsi:type="dcterms:W3CDTF">2015-02-20T21:09:28Z</dcterms:modified>
</cp:coreProperties>
</file>