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9" r:id="rId1"/>
  </p:sldMasterIdLst>
  <p:notesMasterIdLst>
    <p:notesMasterId r:id="rId23"/>
  </p:notesMasterIdLst>
  <p:handoutMasterIdLst>
    <p:handoutMasterId r:id="rId24"/>
  </p:handoutMasterIdLst>
  <p:sldIdLst>
    <p:sldId id="301" r:id="rId2"/>
    <p:sldId id="281" r:id="rId3"/>
    <p:sldId id="282" r:id="rId4"/>
    <p:sldId id="302" r:id="rId5"/>
    <p:sldId id="303" r:id="rId6"/>
    <p:sldId id="304" r:id="rId7"/>
    <p:sldId id="305" r:id="rId8"/>
    <p:sldId id="306" r:id="rId9"/>
    <p:sldId id="307" r:id="rId10"/>
    <p:sldId id="309" r:id="rId11"/>
    <p:sldId id="311" r:id="rId12"/>
    <p:sldId id="312" r:id="rId13"/>
    <p:sldId id="313" r:id="rId14"/>
    <p:sldId id="314" r:id="rId15"/>
    <p:sldId id="315" r:id="rId16"/>
    <p:sldId id="316" r:id="rId17"/>
    <p:sldId id="317" r:id="rId18"/>
    <p:sldId id="318" r:id="rId19"/>
    <p:sldId id="319" r:id="rId20"/>
    <p:sldId id="320" r:id="rId21"/>
    <p:sldId id="300" r:id="rId22"/>
  </p:sldIdLst>
  <p:sldSz cx="9144000" cy="6858000" type="screen4x3"/>
  <p:notesSz cx="6858000" cy="91170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99"/>
    <a:srgbClr val="A50021"/>
    <a:srgbClr val="F0EFE0"/>
    <a:srgbClr val="1F408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91" autoAdjust="0"/>
    <p:restoredTop sz="91000" autoAdjust="0"/>
  </p:normalViewPr>
  <p:slideViewPr>
    <p:cSldViewPr>
      <p:cViewPr>
        <p:scale>
          <a:sx n="80" d="100"/>
          <a:sy n="80" d="100"/>
        </p:scale>
        <p:origin x="-2514" y="-6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8" d="100"/>
          <a:sy n="58" d="100"/>
        </p:scale>
        <p:origin x="-1812" y="-72"/>
      </p:cViewPr>
      <p:guideLst>
        <p:guide orient="horz" pos="2872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795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795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614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795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614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D32623E-8727-40E4-8269-8675EB691C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7400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16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0938" y="684213"/>
            <a:ext cx="4556125" cy="34178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16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30700"/>
            <a:ext cx="5486400" cy="410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816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59813"/>
            <a:ext cx="2971800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16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59813"/>
            <a:ext cx="2971800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/>
            </a:lvl1pPr>
          </a:lstStyle>
          <a:p>
            <a:pPr>
              <a:defRPr/>
            </a:pPr>
            <a:fld id="{994D0094-DA0C-4AA0-B25C-DBD9FAF7B1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6951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4D0094-DA0C-4AA0-B25C-DBD9FAF7B1C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4D0094-DA0C-4AA0-B25C-DBD9FAF7B1C0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Autofit/>
          </a:bodyPr>
          <a:lstStyle>
            <a:lvl1pPr>
              <a:defRPr sz="6600" b="1" i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4000" b="1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D6A13-29B5-42E6-A3CB-F9153A03CEBA}" type="datetime1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2016 SAGE Publications,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D0ADA-1414-4ED5-8509-DF9CA4FC8B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198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B85D6-2F70-4E21-89B9-15844C986752}" type="datetime1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2016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D0ADA-1414-4ED5-8509-DF9CA4FC8B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522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35D6F-5A43-4588-9DEC-63210AE4E4DD}" type="datetime1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2016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D0ADA-1414-4ED5-8509-DF9CA4FC8B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153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68763"/>
          </a:xfrm>
        </p:spPr>
        <p:txBody>
          <a:bodyPr/>
          <a:lstStyle>
            <a:lvl1pPr>
              <a:buClr>
                <a:srgbClr val="00B050"/>
              </a:buClr>
              <a:defRPr/>
            </a:lvl1pPr>
            <a:lvl2pPr>
              <a:buClr>
                <a:srgbClr val="00B050"/>
              </a:buClr>
              <a:defRPr/>
            </a:lvl2pPr>
            <a:lvl3pPr>
              <a:buClr>
                <a:srgbClr val="00B050"/>
              </a:buClr>
              <a:defRPr/>
            </a:lvl3pPr>
            <a:lvl4pPr>
              <a:buClr>
                <a:srgbClr val="00B050"/>
              </a:buClr>
              <a:defRPr/>
            </a:lvl4pPr>
            <a:lvl5pPr>
              <a:buClr>
                <a:srgbClr val="00B050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486DA-A4BA-4E7D-8ADB-528486D277DB}" type="datetime1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2016 SAGE Publications,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D0ADA-1414-4ED5-8509-DF9CA4FC8B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233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71B42-31C8-41B6-8196-EDA86222E7A9}" type="datetime1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2016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D0ADA-1414-4ED5-8509-DF9CA4FC8B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576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4B91E-AD81-409A-AA61-A7002C745188}" type="datetime1">
              <a:rPr lang="en-US" smtClean="0"/>
              <a:pPr/>
              <a:t>2/20/2015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2016 SAGE Publications,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D0ADA-1414-4ED5-8509-DF9CA4FC8B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016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20A62-425C-4602-A6FE-C24E49283BC9}" type="datetime1">
              <a:rPr lang="en-US" smtClean="0"/>
              <a:pPr/>
              <a:t>2/20/2015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2016 SAGE Publications, Inc.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D0ADA-1414-4ED5-8509-DF9CA4FC8B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945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8F491-8D1F-4D60-94CA-178352823D5B}" type="datetime1">
              <a:rPr lang="en-US" smtClean="0"/>
              <a:pPr/>
              <a:t>2/20/2015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2016 SAGE Publications,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D0ADA-1414-4ED5-8509-DF9CA4FC8B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00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16CC0-7174-4A0F-9827-6A82AC0B50E4}" type="datetime1">
              <a:rPr lang="en-US" smtClean="0"/>
              <a:pPr/>
              <a:t>2/20/2015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2016 SAGE Publications,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D0ADA-1414-4ED5-8509-DF9CA4FC8B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723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160FB-E85A-43D4-A699-66A85BFB705C}" type="datetime1">
              <a:rPr lang="en-US" smtClean="0"/>
              <a:pPr/>
              <a:t>2/20/2015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2016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D0ADA-1414-4ED5-8509-DF9CA4FC8B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283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1A6EF-DA57-40D6-B7A4-A77E1A05D921}" type="datetime1">
              <a:rPr lang="en-US" smtClean="0"/>
              <a:pPr/>
              <a:t>2/20/2015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2016 SAGE Publications,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D0ADA-1414-4ED5-8509-DF9CA4FC8B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514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90A17-F00E-4010-A847-1B6D2AA194FC}" type="datetime1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© 2016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ED0ADA-1414-4ED5-8509-DF9CA4FC8B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54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0" r:id="rId1"/>
    <p:sldLayoutId id="2147483901" r:id="rId2"/>
    <p:sldLayoutId id="2147483902" r:id="rId3"/>
    <p:sldLayoutId id="2147483903" r:id="rId4"/>
    <p:sldLayoutId id="2147483904" r:id="rId5"/>
    <p:sldLayoutId id="2147483905" r:id="rId6"/>
    <p:sldLayoutId id="2147483906" r:id="rId7"/>
    <p:sldLayoutId id="2147483907" r:id="rId8"/>
    <p:sldLayoutId id="2147483908" r:id="rId9"/>
    <p:sldLayoutId id="2147483909" r:id="rId10"/>
    <p:sldLayoutId id="2147483910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0B050"/>
        </a:buClr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00B050"/>
        </a:buClr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00B050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00B050"/>
        </a:buClr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00B050"/>
        </a:buClr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dirty="0">
                <a:latin typeface="Lucida Sans Unicode" pitchFamily="34" charset="0"/>
                <a:cs typeface="Lucida Sans Unicode" pitchFamily="34" charset="0"/>
              </a:rPr>
              <a:t>Chapter </a:t>
            </a:r>
            <a:r>
              <a:rPr lang="en-US" sz="6000" dirty="0" smtClean="0">
                <a:latin typeface="Lucida Sans Unicode" pitchFamily="34" charset="0"/>
                <a:cs typeface="Lucida Sans Unicode" pitchFamily="34" charset="0"/>
              </a:rPr>
              <a:t>5: </a:t>
            </a:r>
            <a:endParaRPr lang="en-US" sz="6000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505200"/>
            <a:ext cx="6934200" cy="1981200"/>
          </a:xfrm>
        </p:spPr>
        <p:txBody>
          <a:bodyPr>
            <a:normAutofit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>
                <a:latin typeface="Lucida Sans Unicode" pitchFamily="34" charset="0"/>
                <a:cs typeface="Lucida Sans Unicode" pitchFamily="34" charset="0"/>
              </a:rPr>
              <a:t>Language as a Barrier</a:t>
            </a:r>
            <a:endParaRPr lang="en-US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2015, SAGE Publications, Inc.</a:t>
            </a:r>
          </a:p>
        </p:txBody>
      </p:sp>
    </p:spTree>
    <p:extLst>
      <p:ext uri="{BB962C8B-B14F-4D97-AF65-F5344CB8AC3E}">
        <p14:creationId xmlns:p14="http://schemas.microsoft.com/office/powerpoint/2010/main" val="12083279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944562"/>
            <a:ext cx="9144000" cy="960438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Lucida Sans Unicode" pitchFamily="34" charset="0"/>
                <a:cs typeface="Lucida Sans Unicode" pitchFamily="34" charset="0"/>
              </a:rPr>
              <a:t>Translation Problems</a:t>
            </a:r>
            <a:endParaRPr lang="en-US" sz="3600" b="1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828800"/>
            <a:ext cx="9144000" cy="50292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Translation from one language to another is more than translating one word for another</a:t>
            </a:r>
          </a:p>
          <a:p>
            <a:pPr>
              <a:spcBef>
                <a:spcPts val="0"/>
              </a:spcBef>
              <a:buNone/>
            </a:pPr>
            <a:endParaRPr lang="en-US" sz="24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spcBef>
                <a:spcPts val="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Each word, each thought, carries with it important information about the culture</a:t>
            </a:r>
          </a:p>
          <a:p>
            <a:pPr>
              <a:spcBef>
                <a:spcPts val="0"/>
              </a:spcBef>
              <a:buNone/>
            </a:pPr>
            <a:endParaRPr lang="en-US" sz="24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spcBef>
                <a:spcPts val="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Even when cultures speak the same language, as do Australia and the United States, there can be vocabulary differences</a:t>
            </a:r>
            <a:endParaRPr lang="en-US" sz="2200" dirty="0" smtClean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6172200" y="65087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© 2015, SAGE Publications, Inc.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26626" name="Picture 2" descr="World Wide Royalty Free Stock Vector Art Illustr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5192027"/>
            <a:ext cx="2362200" cy="16659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914400"/>
            <a:ext cx="9144000" cy="960438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Lucida Sans Unicode" pitchFamily="34" charset="0"/>
                <a:cs typeface="Lucida Sans Unicode" pitchFamily="34" charset="0"/>
              </a:rPr>
              <a:t>Translation Problems: Vocabulary</a:t>
            </a:r>
            <a:endParaRPr lang="en-US" sz="3600" b="1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752600"/>
            <a:ext cx="7086600" cy="50292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The first barrier to successful translation is the lack of </a:t>
            </a:r>
            <a:r>
              <a:rPr lang="en-US" sz="2200" b="1" dirty="0" smtClean="0">
                <a:latin typeface="Lucida Sans Unicode" pitchFamily="34" charset="0"/>
                <a:cs typeface="Lucida Sans Unicode" pitchFamily="34" charset="0"/>
              </a:rPr>
              <a:t>vocabulary equivalence</a:t>
            </a:r>
          </a:p>
          <a:p>
            <a:pPr>
              <a:spcBef>
                <a:spcPts val="0"/>
              </a:spcBef>
              <a:buNone/>
            </a:pPr>
            <a:endParaRPr lang="en-US" sz="22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spcBef>
                <a:spcPts val="0"/>
              </a:spcBef>
            </a:pP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Much of the meaning of the more specific and more descriptive words (e.g. qualities of slushiness or hardness or newness) would be lost in a word-for-word translation</a:t>
            </a:r>
          </a:p>
          <a:p>
            <a:pPr>
              <a:spcBef>
                <a:spcPts val="0"/>
              </a:spcBef>
            </a:pPr>
            <a:endParaRPr lang="en-US" sz="22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spcBef>
                <a:spcPts val="0"/>
              </a:spcBef>
            </a:pP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Languages that are different often lack words that are directly translatable (U.S. business person: “We wonder if you would prepare an agenda for our meeting;” Japanese for </a:t>
            </a:r>
            <a:r>
              <a:rPr lang="en-US" sz="2200" i="1" dirty="0" smtClean="0">
                <a:latin typeface="Lucida Sans Unicode" pitchFamily="34" charset="0"/>
                <a:cs typeface="Lucida Sans Unicode" pitchFamily="34" charset="0"/>
              </a:rPr>
              <a:t>wonder</a:t>
            </a: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: </a:t>
            </a:r>
            <a:r>
              <a:rPr lang="en-US" sz="2200" dirty="0" err="1" smtClean="0">
                <a:latin typeface="Lucida Sans Unicode" pitchFamily="34" charset="0"/>
                <a:cs typeface="Lucida Sans Unicode" pitchFamily="34" charset="0"/>
              </a:rPr>
              <a:t>gimon</a:t>
            </a: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 = doubt)</a:t>
            </a: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6172200" y="65087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© 2015, SAGE Publications, Inc.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28674" name="Picture 2" descr="translator Royalty Free Stock Vector Art Illustr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6357" y="2971800"/>
            <a:ext cx="1997644" cy="259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944562"/>
            <a:ext cx="9144000" cy="960438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Lucida Sans Unicode" pitchFamily="34" charset="0"/>
                <a:cs typeface="Lucida Sans Unicode" pitchFamily="34" charset="0"/>
              </a:rPr>
              <a:t>Translation Problems: Idioms</a:t>
            </a:r>
            <a:endParaRPr lang="en-US" sz="3600" b="1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828800"/>
            <a:ext cx="9144000" cy="50292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The second barrier to successful translation is the problem of </a:t>
            </a:r>
            <a:r>
              <a:rPr lang="en-US" sz="2200" b="1" dirty="0" smtClean="0">
                <a:latin typeface="Lucida Sans Unicode" pitchFamily="34" charset="0"/>
                <a:cs typeface="Lucida Sans Unicode" pitchFamily="34" charset="0"/>
              </a:rPr>
              <a:t>idiomatic equivalence</a:t>
            </a:r>
          </a:p>
          <a:p>
            <a:pPr>
              <a:spcBef>
                <a:spcPts val="0"/>
              </a:spcBef>
              <a:buNone/>
            </a:pPr>
            <a:endParaRPr lang="en-US" sz="22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spcBef>
                <a:spcPts val="0"/>
              </a:spcBef>
            </a:pP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The English language is particularly replete with </a:t>
            </a:r>
            <a:r>
              <a:rPr lang="en-US" sz="2200" b="1" dirty="0" smtClean="0">
                <a:latin typeface="Lucida Sans Unicode" pitchFamily="34" charset="0"/>
                <a:cs typeface="Lucida Sans Unicode" pitchFamily="34" charset="0"/>
              </a:rPr>
              <a:t>idioms </a:t>
            </a: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– literal, figurative meanings</a:t>
            </a:r>
          </a:p>
          <a:p>
            <a:pPr>
              <a:spcBef>
                <a:spcPts val="0"/>
              </a:spcBef>
              <a:buNone/>
            </a:pPr>
            <a:endParaRPr lang="en-US" sz="2200" b="1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spcBef>
                <a:spcPts val="0"/>
              </a:spcBef>
              <a:buNone/>
            </a:pPr>
            <a:r>
              <a:rPr lang="en-US" sz="2200" b="1" dirty="0" smtClean="0">
                <a:latin typeface="Lucida Sans Unicode" pitchFamily="34" charset="0"/>
                <a:cs typeface="Lucida Sans Unicode" pitchFamily="34" charset="0"/>
              </a:rPr>
              <a:t>		</a:t>
            </a: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 “it’s raining cats and dogs”</a:t>
            </a:r>
          </a:p>
          <a:p>
            <a:pPr>
              <a:spcBef>
                <a:spcPts val="0"/>
              </a:spcBef>
              <a:buNone/>
            </a:pP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		“the old man kicked the bucket”</a:t>
            </a:r>
          </a:p>
          <a:p>
            <a:pPr>
              <a:spcBef>
                <a:spcPts val="0"/>
              </a:spcBef>
              <a:buNone/>
            </a:pP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		“break a leg”</a:t>
            </a:r>
          </a:p>
          <a:p>
            <a:pPr>
              <a:spcBef>
                <a:spcPts val="0"/>
              </a:spcBef>
              <a:buNone/>
            </a:pP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		“read between the lines” </a:t>
            </a:r>
          </a:p>
          <a:p>
            <a:pPr>
              <a:spcBef>
                <a:spcPts val="0"/>
              </a:spcBef>
              <a:buNone/>
            </a:pP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		“hold your horses” </a:t>
            </a:r>
          </a:p>
          <a:p>
            <a:pPr>
              <a:buNone/>
            </a:pP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		</a:t>
            </a:r>
            <a:endParaRPr lang="en-US" sz="2200" b="1" dirty="0" smtClean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6172200" y="65087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© 2015, SAGE Publications, Inc.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29698" name="Picture 2" descr="golden retriever dog ready for rain Royalty Free Stock Phot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1" y="3429000"/>
            <a:ext cx="1851760" cy="2781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914400"/>
            <a:ext cx="9144000" cy="960438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Lucida Sans Unicode" pitchFamily="34" charset="0"/>
                <a:cs typeface="Lucida Sans Unicode" pitchFamily="34" charset="0"/>
              </a:rPr>
              <a:t>Translation Problems: Grammar</a:t>
            </a:r>
            <a:endParaRPr lang="en-US" sz="3600" b="1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828800"/>
            <a:ext cx="9144000" cy="50292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The third barrier to successful translation is the problem of </a:t>
            </a:r>
            <a:r>
              <a:rPr lang="en-US" sz="2200" b="1" dirty="0" smtClean="0">
                <a:latin typeface="Lucida Sans Unicode" pitchFamily="34" charset="0"/>
                <a:cs typeface="Lucida Sans Unicode" pitchFamily="34" charset="0"/>
              </a:rPr>
              <a:t>grammatical-syntactical equivalence </a:t>
            </a:r>
          </a:p>
          <a:p>
            <a:pPr>
              <a:spcBef>
                <a:spcPts val="0"/>
              </a:spcBef>
              <a:buNone/>
            </a:pPr>
            <a:endParaRPr lang="en-US" sz="22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spcBef>
                <a:spcPts val="0"/>
              </a:spcBef>
            </a:pP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Languages don’t necessarily have the same grammar </a:t>
            </a:r>
          </a:p>
          <a:p>
            <a:pPr>
              <a:spcBef>
                <a:spcPts val="0"/>
              </a:spcBef>
              <a:buNone/>
            </a:pPr>
            <a:endParaRPr lang="en-US" sz="22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spcBef>
                <a:spcPts val="0"/>
              </a:spcBef>
            </a:pP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You need to understand a language’s grammar in order to grasp the meaning of words </a:t>
            </a:r>
          </a:p>
          <a:p>
            <a:pPr>
              <a:spcBef>
                <a:spcPts val="0"/>
              </a:spcBef>
              <a:buNone/>
            </a:pP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		</a:t>
            </a:r>
          </a:p>
          <a:p>
            <a:pPr>
              <a:spcBef>
                <a:spcPts val="0"/>
              </a:spcBef>
              <a:buNone/>
            </a:pP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		plan a table; table a plan</a:t>
            </a:r>
          </a:p>
          <a:p>
            <a:pPr>
              <a:spcBef>
                <a:spcPts val="0"/>
              </a:spcBef>
              <a:buNone/>
            </a:pP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		book a place; place a book</a:t>
            </a:r>
          </a:p>
          <a:p>
            <a:pPr>
              <a:spcBef>
                <a:spcPts val="0"/>
              </a:spcBef>
              <a:buNone/>
            </a:pP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		lift a thumb; thumb a lift</a:t>
            </a: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6172200" y="65087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© 2015, SAGE Publications, Inc.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31746" name="Picture 2" descr="Business meeting in top view Royalty Free Stock Vector Art Illustr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4191000"/>
            <a:ext cx="2362200" cy="236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868362"/>
            <a:ext cx="9144000" cy="960438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Lucida Sans Unicode" pitchFamily="34" charset="0"/>
                <a:cs typeface="Lucida Sans Unicode" pitchFamily="34" charset="0"/>
              </a:rPr>
              <a:t>Translation Problems: Experience</a:t>
            </a:r>
            <a:endParaRPr lang="en-US" sz="3600" b="1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752600"/>
            <a:ext cx="9067800" cy="50292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The forth barrier to successful translation is the problem of </a:t>
            </a:r>
            <a:r>
              <a:rPr lang="en-US" sz="2200" b="1" dirty="0" smtClean="0">
                <a:latin typeface="Lucida Sans Unicode" pitchFamily="34" charset="0"/>
                <a:cs typeface="Lucida Sans Unicode" pitchFamily="34" charset="0"/>
              </a:rPr>
              <a:t>experiential equivalence </a:t>
            </a:r>
          </a:p>
          <a:p>
            <a:pPr>
              <a:spcBef>
                <a:spcPts val="0"/>
              </a:spcBef>
              <a:buNone/>
            </a:pPr>
            <a:endParaRPr lang="en-US" sz="22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spcBef>
                <a:spcPts val="0"/>
              </a:spcBef>
            </a:pP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If an object or experience does not exist in a culture, it’s difficult to translate words referring to that object or experience into the language of that culture</a:t>
            </a:r>
          </a:p>
          <a:p>
            <a:pPr>
              <a:spcBef>
                <a:spcPts val="0"/>
              </a:spcBef>
              <a:buNone/>
            </a:pP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		</a:t>
            </a:r>
          </a:p>
          <a:p>
            <a:pPr>
              <a:spcBef>
                <a:spcPts val="0"/>
              </a:spcBef>
              <a:buNone/>
            </a:pP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		Malls don’t exist in some countries, so the word </a:t>
            </a:r>
            <a:r>
              <a:rPr lang="en-US" sz="2200" i="1" dirty="0" smtClean="0">
                <a:latin typeface="Lucida Sans Unicode" pitchFamily="34" charset="0"/>
                <a:cs typeface="Lucida Sans Unicode" pitchFamily="34" charset="0"/>
              </a:rPr>
              <a:t>mall </a:t>
            </a: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is 	difficult to translate in the languages of those countries</a:t>
            </a: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6172200" y="65087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© 2015, SAGE Publications, Inc.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32772" name="Picture 4" descr="Shopping mall Royalty Free Stock Vector Art Illustr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5082338"/>
            <a:ext cx="2667000" cy="17756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838200"/>
            <a:ext cx="9144000" cy="960438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Lucida Sans Unicode" pitchFamily="34" charset="0"/>
                <a:cs typeface="Lucida Sans Unicode" pitchFamily="34" charset="0"/>
              </a:rPr>
              <a:t>Translation Problems: Concepts</a:t>
            </a:r>
            <a:endParaRPr lang="en-US" sz="3600" b="1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752600"/>
            <a:ext cx="8915400" cy="50292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The fifth barrier to successful translation is the problem of </a:t>
            </a:r>
            <a:r>
              <a:rPr lang="en-US" sz="2200" b="1" dirty="0" smtClean="0">
                <a:latin typeface="Lucida Sans Unicode" pitchFamily="34" charset="0"/>
                <a:cs typeface="Lucida Sans Unicode" pitchFamily="34" charset="0"/>
              </a:rPr>
              <a:t>conceptual equivalence </a:t>
            </a:r>
          </a:p>
          <a:p>
            <a:pPr>
              <a:spcBef>
                <a:spcPts val="0"/>
              </a:spcBef>
              <a:buNone/>
            </a:pPr>
            <a:endParaRPr lang="en-US" sz="22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spcBef>
                <a:spcPts val="0"/>
              </a:spcBef>
            </a:pP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Example: people in the United States have                                  unique meanings for the words </a:t>
            </a:r>
            <a:r>
              <a:rPr lang="en-US" sz="2200" i="1" dirty="0" smtClean="0">
                <a:latin typeface="Lucida Sans Unicode" pitchFamily="34" charset="0"/>
                <a:cs typeface="Lucida Sans Unicode" pitchFamily="34" charset="0"/>
              </a:rPr>
              <a:t>freedom</a:t>
            </a: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                                  and </a:t>
            </a:r>
            <a:r>
              <a:rPr lang="en-US" sz="2200" i="1" dirty="0" smtClean="0">
                <a:latin typeface="Lucida Sans Unicode" pitchFamily="34" charset="0"/>
                <a:cs typeface="Lucida Sans Unicode" pitchFamily="34" charset="0"/>
              </a:rPr>
              <a:t>democracy; </a:t>
            </a: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those meanings are not                     universally shared</a:t>
            </a:r>
          </a:p>
          <a:p>
            <a:pPr>
              <a:spcBef>
                <a:spcPts val="0"/>
              </a:spcBef>
              <a:buNone/>
            </a:pPr>
            <a:endParaRPr lang="en-US" sz="22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spcBef>
                <a:spcPts val="0"/>
              </a:spcBef>
            </a:pP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One way to improve translation is to use                                       </a:t>
            </a:r>
            <a:r>
              <a:rPr lang="en-US" sz="2200" b="1" dirty="0" smtClean="0">
                <a:latin typeface="Lucida Sans Unicode" pitchFamily="34" charset="0"/>
                <a:cs typeface="Lucida Sans Unicode" pitchFamily="34" charset="0"/>
              </a:rPr>
              <a:t>back translation </a:t>
            </a: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(first translating into the second language, then translating back into the first language, and then comparing the result to the original)</a:t>
            </a: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6172200" y="65087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© 2015, SAGE Publications, Inc.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33794" name="Picture 2" descr="Statue of Liberty in New York Royalty Free Stock Phot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2249102"/>
            <a:ext cx="2438400" cy="23228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944562"/>
            <a:ext cx="9144000" cy="731838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Lucida Sans Unicode" pitchFamily="34" charset="0"/>
                <a:cs typeface="Lucida Sans Unicode" pitchFamily="34" charset="0"/>
              </a:rPr>
              <a:t>Human and Machine Translators</a:t>
            </a:r>
            <a:endParaRPr lang="en-US" sz="3600" b="1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676400"/>
            <a:ext cx="8915400" cy="50292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1949: Warren Weaver developed the logic that paved the way for today’s computation linguistics</a:t>
            </a:r>
          </a:p>
          <a:p>
            <a:pPr>
              <a:spcBef>
                <a:spcPts val="0"/>
              </a:spcBef>
              <a:buNone/>
            </a:pPr>
            <a:endParaRPr lang="en-US" sz="20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spcBef>
                <a:spcPts val="0"/>
              </a:spcBef>
            </a:pP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One approach to machine translation: first                                    analyze sentence syntax to identify subject,                               verb, object, modifiers; then translate words                           using a dictionary; then analyze results and                        generate sentence</a:t>
            </a:r>
          </a:p>
          <a:p>
            <a:pPr>
              <a:spcBef>
                <a:spcPts val="0"/>
              </a:spcBef>
              <a:buNone/>
            </a:pPr>
            <a:endParaRPr lang="en-US" sz="20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spcBef>
                <a:spcPts val="0"/>
              </a:spcBef>
            </a:pP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A new approach under development: does not rely on linguistic rules but is based on statistical analysis</a:t>
            </a:r>
          </a:p>
          <a:p>
            <a:pPr>
              <a:spcBef>
                <a:spcPts val="0"/>
              </a:spcBef>
              <a:buNone/>
            </a:pPr>
            <a:endParaRPr lang="en-US" sz="20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spcBef>
                <a:spcPts val="0"/>
              </a:spcBef>
            </a:pP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Language Line Services, Google Translate, </a:t>
            </a:r>
            <a:r>
              <a:rPr lang="en-US" sz="2200" dirty="0" err="1" smtClean="0">
                <a:latin typeface="Lucida Sans Unicode" pitchFamily="34" charset="0"/>
                <a:cs typeface="Lucida Sans Unicode" pitchFamily="34" charset="0"/>
              </a:rPr>
              <a:t>VoxOx</a:t>
            </a: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 Universal Translator, apps</a:t>
            </a: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6172200" y="65087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© 2015, SAGE Publications, Inc.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38914" name="Picture 2" descr="microphone at court house Royalty Free Stock Phot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40538" y="2514600"/>
            <a:ext cx="2403462" cy="16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914400"/>
            <a:ext cx="9144000" cy="731838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Lucida Sans Unicode" pitchFamily="34" charset="0"/>
                <a:cs typeface="Lucida Sans Unicode" pitchFamily="34" charset="0"/>
              </a:rPr>
              <a:t>Pidgins and Creoles</a:t>
            </a:r>
            <a:endParaRPr lang="en-US" sz="3600" b="1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676400"/>
            <a:ext cx="9067800" cy="51816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When cultures with no shared language came in contact (e.g. international trade, colonialism), one way to communicate without formal translation was through development of pidgins and creoles</a:t>
            </a:r>
          </a:p>
          <a:p>
            <a:pPr>
              <a:spcBef>
                <a:spcPts val="0"/>
              </a:spcBef>
              <a:buNone/>
            </a:pPr>
            <a:endParaRPr lang="en-US" sz="20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spcBef>
                <a:spcPts val="0"/>
              </a:spcBef>
            </a:pPr>
            <a:r>
              <a:rPr lang="en-US" sz="2200" b="1" dirty="0" smtClean="0">
                <a:latin typeface="Lucida Sans Unicode" pitchFamily="34" charset="0"/>
                <a:cs typeface="Lucida Sans Unicode" pitchFamily="34" charset="0"/>
              </a:rPr>
              <a:t>Pidgin: </a:t>
            </a: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mixture of two or more languages to form a new language, originally used for restricted purposes such as trade – thought of as a second language (Pidgin English in Papua New Guinea)</a:t>
            </a:r>
          </a:p>
          <a:p>
            <a:pPr>
              <a:spcBef>
                <a:spcPts val="0"/>
              </a:spcBef>
              <a:buNone/>
            </a:pPr>
            <a:endParaRPr lang="en-US" sz="20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spcBef>
                <a:spcPts val="0"/>
              </a:spcBef>
            </a:pPr>
            <a:r>
              <a:rPr lang="en-US" sz="2200" b="1" dirty="0" smtClean="0">
                <a:latin typeface="Lucida Sans Unicode" pitchFamily="34" charset="0"/>
                <a:cs typeface="Lucida Sans Unicode" pitchFamily="34" charset="0"/>
              </a:rPr>
              <a:t>Creole: </a:t>
            </a: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new language developed from prolonged contact of two or more languages – acquired by children as their first language (Jamaican Patois, a mixture of English and West African languages, with more than 2 million speakers)</a:t>
            </a: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6172200" y="65087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© 2015, SAGE Publications, Inc.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868362"/>
            <a:ext cx="9144000" cy="960438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Lucida Sans Unicode" pitchFamily="34" charset="0"/>
                <a:cs typeface="Lucida Sans Unicode" pitchFamily="34" charset="0"/>
              </a:rPr>
              <a:t>Universal Languages</a:t>
            </a:r>
            <a:endParaRPr lang="en-US" sz="3600" b="1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828800"/>
            <a:ext cx="8915400" cy="50292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Would communication between individuals of diverse cultures be improved if we all spoke one language? </a:t>
            </a:r>
          </a:p>
          <a:p>
            <a:pPr>
              <a:spcBef>
                <a:spcPts val="0"/>
              </a:spcBef>
              <a:buNone/>
            </a:pPr>
            <a:endParaRPr lang="en-US" sz="22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spcBef>
                <a:spcPts val="0"/>
              </a:spcBef>
            </a:pP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There have been attempts to construct a                        universal, artificial language</a:t>
            </a:r>
          </a:p>
          <a:p>
            <a:pPr>
              <a:spcBef>
                <a:spcPts val="0"/>
              </a:spcBef>
            </a:pPr>
            <a:endParaRPr lang="en-US" sz="22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spcBef>
                <a:spcPts val="0"/>
              </a:spcBef>
            </a:pP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The only moderately successful attempt                                    was </a:t>
            </a:r>
            <a:r>
              <a:rPr lang="en-US" sz="2200" b="1" dirty="0" smtClean="0">
                <a:latin typeface="Lucida Sans Unicode" pitchFamily="34" charset="0"/>
                <a:cs typeface="Lucida Sans Unicode" pitchFamily="34" charset="0"/>
              </a:rPr>
              <a:t>Esperanto</a:t>
            </a: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, devised in 1887 by Polish philologist Lazarus </a:t>
            </a:r>
            <a:r>
              <a:rPr lang="en-US" sz="2200" dirty="0" err="1" smtClean="0">
                <a:latin typeface="Lucida Sans Unicode" pitchFamily="34" charset="0"/>
                <a:cs typeface="Lucida Sans Unicode" pitchFamily="34" charset="0"/>
              </a:rPr>
              <a:t>Zamenhof</a:t>
            </a: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 when he was 19</a:t>
            </a:r>
          </a:p>
          <a:p>
            <a:pPr>
              <a:spcBef>
                <a:spcPts val="0"/>
              </a:spcBef>
            </a:pPr>
            <a:endParaRPr lang="en-US" sz="22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spcBef>
                <a:spcPts val="0"/>
              </a:spcBef>
            </a:pP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Esperanto is a simplified, regular language with Latin-type grammar and European vocabulary; it can be learned in less than 100 hours</a:t>
            </a: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6172200" y="65087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© 2015, SAGE Publications, Inc.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36868" name="Picture 4" descr="Esperanto language word on wood stamps and books Royalty Free Stock Phot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2619374"/>
            <a:ext cx="2131643" cy="14192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868362"/>
            <a:ext cx="9144000" cy="960438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Lucida Sans Unicode" pitchFamily="34" charset="0"/>
                <a:cs typeface="Lucida Sans Unicode" pitchFamily="34" charset="0"/>
              </a:rPr>
              <a:t>Language as Nationalism</a:t>
            </a:r>
            <a:endParaRPr lang="en-US" sz="3600" b="1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828800"/>
            <a:ext cx="8915400" cy="50292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Language is central to national identity; Jacob Grimm (1846): “a nation is the totality of people who speak the same language” </a:t>
            </a:r>
          </a:p>
          <a:p>
            <a:pPr>
              <a:spcBef>
                <a:spcPts val="0"/>
              </a:spcBef>
              <a:buNone/>
            </a:pPr>
            <a:endParaRPr lang="en-US" sz="24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spcBef>
                <a:spcPts val="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When Norway, Ireland, and Israel became independent states, each adopted a largely defunct language (Norse, Gaelic, and Hebrew, respectively) as an official language as necessary for national identity</a:t>
            </a:r>
          </a:p>
          <a:p>
            <a:pPr>
              <a:spcBef>
                <a:spcPts val="0"/>
              </a:spcBef>
              <a:buNone/>
            </a:pPr>
            <a:endParaRPr lang="en-US" sz="24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spcBef>
                <a:spcPts val="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When a group with more power enforces the use of its language on another group, it is also is making its culture dominant; Paulo </a:t>
            </a:r>
            <a:r>
              <a:rPr lang="en-US" sz="2400" dirty="0" err="1" smtClean="0">
                <a:latin typeface="Lucida Sans Unicode" pitchFamily="34" charset="0"/>
                <a:cs typeface="Lucida Sans Unicode" pitchFamily="34" charset="0"/>
              </a:rPr>
              <a:t>Freire</a:t>
            </a: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 (1970): cultural invasion</a:t>
            </a: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6172200" y="65087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© 2015, SAGE Publications, Inc.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914400"/>
            <a:ext cx="8458200" cy="808038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Lucida Sans Unicode" pitchFamily="34" charset="0"/>
                <a:cs typeface="Lucida Sans Unicode" pitchFamily="34" charset="0"/>
              </a:rPr>
              <a:t>What will you learn</a:t>
            </a:r>
            <a:r>
              <a:rPr lang="en-US" sz="3600" b="1" dirty="0" smtClean="0">
                <a:latin typeface="Lucida Sans Unicode" pitchFamily="34" charset="0"/>
                <a:cs typeface="Lucida Sans Unicode" pitchFamily="34" charset="0"/>
              </a:rPr>
              <a:t>?</a:t>
            </a:r>
            <a:endParaRPr lang="en-US" sz="3600" b="1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752600"/>
            <a:ext cx="8915400" cy="5029200"/>
          </a:xfrm>
        </p:spPr>
        <p:txBody>
          <a:bodyPr>
            <a:normAutofit/>
          </a:bodyPr>
          <a:lstStyle/>
          <a:p>
            <a:pPr lvl="0">
              <a:lnSpc>
                <a:spcPct val="90000"/>
              </a:lnSpc>
              <a:spcBef>
                <a:spcPts val="60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What are the relationships between language and culture?</a:t>
            </a:r>
          </a:p>
          <a:p>
            <a:pPr lvl="0">
              <a:lnSpc>
                <a:spcPct val="90000"/>
              </a:lnSpc>
              <a:spcBef>
                <a:spcPts val="600"/>
              </a:spcBef>
              <a:buNone/>
            </a:pPr>
            <a:endParaRPr lang="en-US" sz="2400" dirty="0" smtClean="0">
              <a:latin typeface="Lucida Sans Unicode" pitchFamily="34" charset="0"/>
              <a:cs typeface="Lucida Sans Unicode" pitchFamily="34" charset="0"/>
            </a:endParaRPr>
          </a:p>
          <a:p>
            <a:pPr lvl="0">
              <a:lnSpc>
                <a:spcPct val="90000"/>
              </a:lnSpc>
              <a:spcBef>
                <a:spcPts val="60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What are the main theories regarding the connections between language and our knowledge of the world?</a:t>
            </a:r>
          </a:p>
          <a:p>
            <a:pPr lvl="0">
              <a:lnSpc>
                <a:spcPct val="90000"/>
              </a:lnSpc>
              <a:spcBef>
                <a:spcPts val="600"/>
              </a:spcBef>
              <a:buNone/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		The Sapir-Whorf hypothesis</a:t>
            </a:r>
          </a:p>
          <a:p>
            <a:pPr lvl="0">
              <a:lnSpc>
                <a:spcPct val="90000"/>
              </a:lnSpc>
              <a:spcBef>
                <a:spcPts val="600"/>
              </a:spcBef>
              <a:buNone/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		Linguistic relativism</a:t>
            </a:r>
          </a:p>
          <a:p>
            <a:pPr lvl="0">
              <a:lnSpc>
                <a:spcPct val="90000"/>
              </a:lnSpc>
              <a:spcBef>
                <a:spcPts val="600"/>
              </a:spcBef>
              <a:buNone/>
            </a:pPr>
            <a:endParaRPr lang="en-US" sz="24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What are some ways in which language affects intercultural communication?</a:t>
            </a:r>
          </a:p>
          <a:p>
            <a:pPr>
              <a:lnSpc>
                <a:spcPct val="90000"/>
              </a:lnSpc>
              <a:spcBef>
                <a:spcPts val="600"/>
              </a:spcBef>
              <a:buNone/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		Translation</a:t>
            </a:r>
          </a:p>
          <a:p>
            <a:pPr>
              <a:lnSpc>
                <a:spcPct val="90000"/>
              </a:lnSpc>
              <a:spcBef>
                <a:spcPts val="600"/>
              </a:spcBef>
              <a:buNone/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		Language as nationalism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© 2015, SAGE Publications, Inc.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944562"/>
            <a:ext cx="9144000" cy="960438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Lucida Sans Unicode" pitchFamily="34" charset="0"/>
                <a:cs typeface="Lucida Sans Unicode" pitchFamily="34" charset="0"/>
              </a:rPr>
              <a:t>The Spread of English</a:t>
            </a:r>
            <a:endParaRPr lang="en-US" sz="3600" b="1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981200"/>
            <a:ext cx="8915400" cy="48768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Even though at one time it could not have been predicted, of particular concern today is the spread of English</a:t>
            </a:r>
          </a:p>
          <a:p>
            <a:pPr>
              <a:spcBef>
                <a:spcPts val="0"/>
              </a:spcBef>
              <a:buNone/>
            </a:pPr>
            <a:endParaRPr lang="en-US" sz="22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spcBef>
                <a:spcPts val="0"/>
              </a:spcBef>
            </a:pP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In early colonial days, 5 million people spoke English</a:t>
            </a:r>
          </a:p>
          <a:p>
            <a:pPr>
              <a:spcBef>
                <a:spcPts val="0"/>
              </a:spcBef>
              <a:buNone/>
            </a:pP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	1930s – 200 million; 1960 – 400 million</a:t>
            </a:r>
          </a:p>
          <a:p>
            <a:pPr>
              <a:spcBef>
                <a:spcPts val="0"/>
              </a:spcBef>
              <a:buNone/>
            </a:pP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	1990s – 750 million; today – 1/5 to 1/4 of the world</a:t>
            </a:r>
          </a:p>
          <a:p>
            <a:pPr>
              <a:spcBef>
                <a:spcPts val="0"/>
              </a:spcBef>
              <a:buNone/>
            </a:pPr>
            <a:endParaRPr lang="en-US" sz="22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spcBef>
                <a:spcPts val="0"/>
              </a:spcBef>
            </a:pP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English is an official language in 60 sovereign states and 28 non-sovereign states</a:t>
            </a:r>
          </a:p>
          <a:p>
            <a:pPr>
              <a:spcBef>
                <a:spcPts val="0"/>
              </a:spcBef>
              <a:buNone/>
            </a:pPr>
            <a:endParaRPr lang="en-US" sz="22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spcBef>
                <a:spcPts val="0"/>
              </a:spcBef>
            </a:pP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English has grown to dominate in the areas of science, technology, commerce, tourism, diplomacy, and pop culture</a:t>
            </a: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6172200" y="65087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© 2015, SAGE Publications, Inc.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0" y="944562"/>
            <a:ext cx="9144000" cy="1036638"/>
          </a:xfrm>
        </p:spPr>
        <p:txBody>
          <a:bodyPr>
            <a:normAutofit fontScale="90000"/>
          </a:bodyPr>
          <a:lstStyle/>
          <a:p>
            <a:r>
              <a:rPr lang="en-US" sz="4400" dirty="0" smtClean="0">
                <a:latin typeface="Lucida Sans Unicode" pitchFamily="34" charset="0"/>
              </a:rPr>
              <a:t/>
            </a:r>
            <a:br>
              <a:rPr lang="en-US" sz="4400" dirty="0" smtClean="0">
                <a:latin typeface="Lucida Sans Unicode" pitchFamily="34" charset="0"/>
              </a:rPr>
            </a:br>
            <a:r>
              <a:rPr lang="en-US" sz="4000" b="1" dirty="0" smtClean="0">
                <a:latin typeface="Lucida Sans Unicode" pitchFamily="34" charset="0"/>
              </a:rPr>
              <a:t>Let’s Discuss!</a:t>
            </a:r>
            <a:r>
              <a:rPr lang="en-US" sz="4000" dirty="0" smtClean="0">
                <a:latin typeface="Lucida Sans Unicode" pitchFamily="34" charset="0"/>
              </a:rPr>
              <a:t/>
            </a:r>
            <a:br>
              <a:rPr lang="en-US" sz="4000" dirty="0" smtClean="0">
                <a:latin typeface="Lucida Sans Unicode" pitchFamily="34" charset="0"/>
              </a:rPr>
            </a:br>
            <a:endParaRPr lang="en-US" sz="4000" dirty="0"/>
          </a:p>
        </p:txBody>
      </p:sp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838200" y="2133600"/>
            <a:ext cx="7467600" cy="44958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Mandarin Chinese has more speakers worldwide than English. Why, then, has English been labeled as a threat to other cultures?</a:t>
            </a:r>
          </a:p>
          <a:p>
            <a:pPr>
              <a:lnSpc>
                <a:spcPct val="80000"/>
              </a:lnSpc>
              <a:spcBef>
                <a:spcPts val="600"/>
              </a:spcBef>
              <a:buNone/>
            </a:pPr>
            <a:endParaRPr lang="en-US" sz="24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Can a strong nation exist when cultures within cultures each have a unique language?</a:t>
            </a:r>
          </a:p>
          <a:p>
            <a:pPr>
              <a:lnSpc>
                <a:spcPct val="80000"/>
              </a:lnSpc>
              <a:spcBef>
                <a:spcPts val="600"/>
              </a:spcBef>
              <a:buNone/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 </a:t>
            </a:r>
          </a:p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What arguments can be raised for and against official language laws?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© 2015, SAGE Publications, Inc.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868362"/>
            <a:ext cx="9144000" cy="960438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Lucida Sans Unicode" pitchFamily="34" charset="0"/>
                <a:cs typeface="Lucida Sans Unicode" pitchFamily="34" charset="0"/>
              </a:rPr>
              <a:t>What Is Language?</a:t>
            </a:r>
            <a:endParaRPr lang="en-US" sz="3600" b="1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828800"/>
            <a:ext cx="8686800" cy="35814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a set of symbols shared by a community to communicate meaning and experience</a:t>
            </a:r>
          </a:p>
          <a:p>
            <a:pPr>
              <a:spcBef>
                <a:spcPts val="0"/>
              </a:spcBef>
              <a:buNone/>
            </a:pPr>
            <a:endParaRPr lang="en-US" sz="24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spcBef>
                <a:spcPts val="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The symbols may be sounds, as in English, or gestures, as in American Sign Language</a:t>
            </a:r>
          </a:p>
          <a:p>
            <a:pPr>
              <a:spcBef>
                <a:spcPts val="0"/>
              </a:spcBef>
              <a:buNone/>
            </a:pPr>
            <a:endParaRPr lang="en-US" sz="24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spcBef>
                <a:spcPts val="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There are approximately 7,100 languages spoken today, and each language has unique sounds, words, and structures </a:t>
            </a: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6172200" y="65087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© 2015, SAGE Publications, Inc.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3074" name="Picture 2" descr="Thank You Royalty Free Stock Phot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5105400"/>
            <a:ext cx="2786562" cy="175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944562"/>
            <a:ext cx="9144000" cy="655638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Lucida Sans Unicode" pitchFamily="34" charset="0"/>
                <a:cs typeface="Lucida Sans Unicode" pitchFamily="34" charset="0"/>
              </a:rPr>
              <a:t>Whorf on the Hopi</a:t>
            </a:r>
            <a:endParaRPr lang="en-US" sz="3600" b="1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600200"/>
            <a:ext cx="8991600" cy="525780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3100" dirty="0" smtClean="0">
                <a:latin typeface="Lucida Sans Unicode" pitchFamily="34" charset="0"/>
                <a:cs typeface="Lucida Sans Unicode" pitchFamily="34" charset="0"/>
              </a:rPr>
              <a:t>Benjamin Whorf (1897–1941), a fire prevention engineer at the Hartford Fire Insurance Company, came into contact with linguistic anthropologist Edward Sapir (1884–1939) through a course Sapir was teaching at Yale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endParaRPr lang="en-US" sz="17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3100" dirty="0" smtClean="0">
                <a:latin typeface="Lucida Sans Unicode" pitchFamily="34" charset="0"/>
                <a:cs typeface="Lucida Sans Unicode" pitchFamily="34" charset="0"/>
              </a:rPr>
              <a:t>Self-taught, Whorf had studied ancient Hebraic, Aztec, and Mayan cultures, and in the 1930s he went to the U.S. Southwest to study the Hopi’s Uto-Aztecan language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endParaRPr lang="en-US" sz="17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3100" dirty="0" smtClean="0">
                <a:latin typeface="Lucida Sans Unicode" pitchFamily="34" charset="0"/>
                <a:cs typeface="Lucida Sans Unicode" pitchFamily="34" charset="0"/>
              </a:rPr>
              <a:t>Whorf made the observations that the Hopi: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600" dirty="0" smtClean="0">
                <a:latin typeface="Lucida Sans Unicode" pitchFamily="34" charset="0"/>
                <a:cs typeface="Lucida Sans Unicode" pitchFamily="34" charset="0"/>
              </a:rPr>
              <a:t>			</a:t>
            </a:r>
            <a:r>
              <a:rPr lang="en-US" sz="2900" dirty="0" smtClean="0">
                <a:latin typeface="Lucida Sans Unicode" pitchFamily="34" charset="0"/>
                <a:cs typeface="Lucida Sans Unicode" pitchFamily="34" charset="0"/>
              </a:rPr>
              <a:t>don’t pluralize nouns referring to time (days, years): 		view time as a duration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900" dirty="0" smtClean="0">
                <a:latin typeface="Lucida Sans Unicode" pitchFamily="34" charset="0"/>
                <a:cs typeface="Lucida Sans Unicode" pitchFamily="34" charset="0"/>
              </a:rPr>
              <a:t>			don’t have nouns denoting phases of a cycle (summer): 		view time as the perpetual “getting later”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900" dirty="0" smtClean="0">
                <a:latin typeface="Lucida Sans Unicode" pitchFamily="34" charset="0"/>
                <a:cs typeface="Lucida Sans Unicode" pitchFamily="34" charset="0"/>
              </a:rPr>
              <a:t>			don’t have tenses, or any constructions or expressions 		referring to time: don’t see time as linear</a:t>
            </a:r>
            <a:endParaRPr lang="en-US" sz="2400" dirty="0" smtClean="0"/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6172200" y="65087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© 2015, SAGE Publications, Inc.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20482" name="Picture 2" descr="Black clock icons set Royalty Free Stock Vector Art Illustra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464820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944562"/>
            <a:ext cx="9144000" cy="960438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Lucida Sans Unicode" pitchFamily="34" charset="0"/>
                <a:cs typeface="Lucida Sans Unicode" pitchFamily="34" charset="0"/>
              </a:rPr>
              <a:t>Sapir-Whorf Hypothesis</a:t>
            </a:r>
            <a:endParaRPr lang="en-US" sz="3600" b="1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828800"/>
            <a:ext cx="8991600" cy="50292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Whorf’s 1930s papers on the Hopi language: the Sapir-Whorf hypothesis that reality is embedded in culture’s language and that language then controls thought and cultural norms</a:t>
            </a:r>
          </a:p>
          <a:p>
            <a:pPr>
              <a:spcBef>
                <a:spcPts val="0"/>
              </a:spcBef>
              <a:buNone/>
            </a:pPr>
            <a:endParaRPr lang="en-US" sz="22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spcBef>
                <a:spcPts val="0"/>
              </a:spcBef>
            </a:pP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Each of us lives not in the midst of the whole world but only in that part of the world that our language permits us to know</a:t>
            </a:r>
          </a:p>
          <a:p>
            <a:pPr>
              <a:spcBef>
                <a:spcPts val="0"/>
              </a:spcBef>
              <a:buNone/>
            </a:pPr>
            <a:endParaRPr lang="en-US" sz="22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spcBef>
                <a:spcPts val="0"/>
              </a:spcBef>
            </a:pP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The world as each of us knows it is predetermined by the language of our culture, and differences between languages represent differences in the worldview of diverse cultures	</a:t>
            </a:r>
          </a:p>
          <a:p>
            <a:pPr>
              <a:buNone/>
            </a:pPr>
            <a:endParaRPr lang="en-US" sz="2400" dirty="0" smtClean="0"/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6172200" y="65087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© 2015, SAGE Publications, Inc.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21508" name="Picture 4" descr="Worldview Royalty Free Stock Phot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5334000"/>
            <a:ext cx="2289011" cy="152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944562"/>
            <a:ext cx="9144000" cy="960438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Lucida Sans Unicode" pitchFamily="34" charset="0"/>
                <a:cs typeface="Lucida Sans Unicode" pitchFamily="34" charset="0"/>
              </a:rPr>
              <a:t>Sapir-Whorf Hypothesis: Vocabulary</a:t>
            </a:r>
            <a:endParaRPr lang="en-US" sz="3600" b="1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828800"/>
            <a:ext cx="8991600" cy="50292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One level of the Sapir-Whorf hypothesis is vocabulary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endParaRPr lang="en-US" sz="13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You can assume that if a language has a particularly rich vocabulary for a thing or activity in comparison to other languages, that thing or activity is important in that culture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endParaRPr lang="en-US" sz="13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400" b="1" dirty="0" smtClean="0">
                <a:latin typeface="Lucida Sans Unicode" pitchFamily="34" charset="0"/>
                <a:cs typeface="Lucida Sans Unicode" pitchFamily="34" charset="0"/>
              </a:rPr>
              <a:t>Example:</a:t>
            </a:r>
            <a:r>
              <a:rPr lang="en-US" sz="2400" dirty="0" smtClean="0">
                <a:latin typeface="Lucida Sans Unicode" pitchFamily="34" charset="0"/>
                <a:cs typeface="Lucida Sans Unicode" pitchFamily="34" charset="0"/>
              </a:rPr>
              <a:t> Eskimo languages have many words for different kinds of snow; other languages, such as English, may require several words to describe the same thing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200" i="1" dirty="0" smtClean="0">
                <a:latin typeface="Lucida Sans Unicode" pitchFamily="34" charset="0"/>
                <a:cs typeface="Lucida Sans Unicode" pitchFamily="34" charset="0"/>
              </a:rPr>
              <a:t>		</a:t>
            </a:r>
            <a:r>
              <a:rPr lang="en-US" sz="2200" i="1" dirty="0" err="1" smtClean="0">
                <a:latin typeface="Lucida Sans Unicode" pitchFamily="34" charset="0"/>
                <a:cs typeface="Lucida Sans Unicode" pitchFamily="34" charset="0"/>
              </a:rPr>
              <a:t>qana</a:t>
            </a:r>
            <a:r>
              <a:rPr lang="en-US" sz="2200" i="1" dirty="0" smtClean="0">
                <a:latin typeface="Lucida Sans Unicode" pitchFamily="34" charset="0"/>
                <a:cs typeface="Lucida Sans Unicode" pitchFamily="34" charset="0"/>
              </a:rPr>
              <a:t> </a:t>
            </a: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falling snow; snowflakes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200" i="1" dirty="0" smtClean="0">
                <a:latin typeface="Lucida Sans Unicode" pitchFamily="34" charset="0"/>
                <a:cs typeface="Lucida Sans Unicode" pitchFamily="34" charset="0"/>
              </a:rPr>
              <a:t>		</a:t>
            </a:r>
            <a:r>
              <a:rPr lang="en-US" sz="2200" i="1" dirty="0" err="1" smtClean="0">
                <a:latin typeface="Lucida Sans Unicode" pitchFamily="34" charset="0"/>
                <a:cs typeface="Lucida Sans Unicode" pitchFamily="34" charset="0"/>
              </a:rPr>
              <a:t>akilukak</a:t>
            </a:r>
            <a:r>
              <a:rPr lang="en-US" sz="2200" i="1" dirty="0" smtClean="0">
                <a:latin typeface="Lucida Sans Unicode" pitchFamily="34" charset="0"/>
                <a:cs typeface="Lucida Sans Unicode" pitchFamily="34" charset="0"/>
              </a:rPr>
              <a:t> </a:t>
            </a: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fluffy fallen snow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200" i="1" dirty="0" smtClean="0">
                <a:latin typeface="Lucida Sans Unicode" pitchFamily="34" charset="0"/>
                <a:cs typeface="Lucida Sans Unicode" pitchFamily="34" charset="0"/>
              </a:rPr>
              <a:t>		</a:t>
            </a:r>
            <a:r>
              <a:rPr lang="en-US" sz="2200" i="1" dirty="0" err="1" smtClean="0">
                <a:latin typeface="Lucida Sans Unicode" pitchFamily="34" charset="0"/>
                <a:cs typeface="Lucida Sans Unicode" pitchFamily="34" charset="0"/>
              </a:rPr>
              <a:t>aput</a:t>
            </a:r>
            <a:r>
              <a:rPr lang="en-US" sz="2200" i="1" dirty="0" smtClean="0">
                <a:latin typeface="Lucida Sans Unicode" pitchFamily="34" charset="0"/>
                <a:cs typeface="Lucida Sans Unicode" pitchFamily="34" charset="0"/>
              </a:rPr>
              <a:t> </a:t>
            </a: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snow on the ground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200" i="1" dirty="0" smtClean="0">
                <a:latin typeface="Lucida Sans Unicode" pitchFamily="34" charset="0"/>
                <a:cs typeface="Lucida Sans Unicode" pitchFamily="34" charset="0"/>
              </a:rPr>
              <a:t>		</a:t>
            </a:r>
            <a:r>
              <a:rPr lang="en-US" sz="2200" i="1" dirty="0" err="1" smtClean="0">
                <a:latin typeface="Lucida Sans Unicode" pitchFamily="34" charset="0"/>
                <a:cs typeface="Lucida Sans Unicode" pitchFamily="34" charset="0"/>
              </a:rPr>
              <a:t>kaguklaich</a:t>
            </a:r>
            <a:r>
              <a:rPr lang="en-US" sz="2200" i="1" dirty="0" smtClean="0">
                <a:latin typeface="Lucida Sans Unicode" pitchFamily="34" charset="0"/>
                <a:cs typeface="Lucida Sans Unicode" pitchFamily="34" charset="0"/>
              </a:rPr>
              <a:t> </a:t>
            </a: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snow drifted in rows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200" i="1" dirty="0" smtClean="0">
                <a:latin typeface="Lucida Sans Unicode" pitchFamily="34" charset="0"/>
                <a:cs typeface="Lucida Sans Unicode" pitchFamily="34" charset="0"/>
              </a:rPr>
              <a:t>		</a:t>
            </a:r>
            <a:r>
              <a:rPr lang="en-US" sz="2200" i="1" dirty="0" err="1" smtClean="0">
                <a:latin typeface="Lucida Sans Unicode" pitchFamily="34" charset="0"/>
                <a:cs typeface="Lucida Sans Unicode" pitchFamily="34" charset="0"/>
              </a:rPr>
              <a:t>piqsirpoq</a:t>
            </a:r>
            <a:r>
              <a:rPr lang="en-US" sz="2200" i="1" dirty="0" smtClean="0">
                <a:latin typeface="Lucida Sans Unicode" pitchFamily="34" charset="0"/>
                <a:cs typeface="Lucida Sans Unicode" pitchFamily="34" charset="0"/>
              </a:rPr>
              <a:t> </a:t>
            </a: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drifting snow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200" i="1" dirty="0" smtClean="0">
                <a:latin typeface="Lucida Sans Unicode" pitchFamily="34" charset="0"/>
                <a:cs typeface="Lucida Sans Unicode" pitchFamily="34" charset="0"/>
              </a:rPr>
              <a:t>		</a:t>
            </a:r>
            <a:r>
              <a:rPr lang="en-US" sz="2200" i="1" dirty="0" err="1" smtClean="0">
                <a:latin typeface="Lucida Sans Unicode" pitchFamily="34" charset="0"/>
                <a:cs typeface="Lucida Sans Unicode" pitchFamily="34" charset="0"/>
              </a:rPr>
              <a:t>qimuqsuq</a:t>
            </a: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 snowdrift</a:t>
            </a: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6172200" y="65087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© 2015, SAGE Publications, Inc.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4" name="Picture 2" descr="Eskimo Woman In Traditional Clothing Royalty Free Stock Phot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3999" y="4648200"/>
            <a:ext cx="2838823" cy="190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868362"/>
            <a:ext cx="9144000" cy="960438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Lucida Sans Unicode" pitchFamily="34" charset="0"/>
                <a:cs typeface="Lucida Sans Unicode" pitchFamily="34" charset="0"/>
              </a:rPr>
              <a:t>Sapir-Whorf Hypothesis: Grammar</a:t>
            </a:r>
            <a:endParaRPr lang="en-US" sz="3600" b="1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752600"/>
            <a:ext cx="8991600" cy="5029200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Whorf felt that grammar had an even greater influence than vocabulary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22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200" b="1" dirty="0" smtClean="0">
                <a:latin typeface="Lucida Sans Unicode" pitchFamily="34" charset="0"/>
                <a:cs typeface="Lucida Sans Unicode" pitchFamily="34" charset="0"/>
              </a:rPr>
              <a:t>Example:</a:t>
            </a: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 in the Eskimo language, there is a consistent use of the word </a:t>
            </a:r>
            <a:r>
              <a:rPr lang="en-US" sz="2200" i="1" dirty="0" smtClean="0">
                <a:latin typeface="Lucida Sans Unicode" pitchFamily="34" charset="0"/>
                <a:cs typeface="Lucida Sans Unicode" pitchFamily="34" charset="0"/>
              </a:rPr>
              <a:t>if </a:t>
            </a: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rather than </a:t>
            </a:r>
            <a:r>
              <a:rPr lang="en-US" sz="2200" i="1" dirty="0" smtClean="0">
                <a:latin typeface="Lucida Sans Unicode" pitchFamily="34" charset="0"/>
                <a:cs typeface="Lucida Sans Unicode" pitchFamily="34" charset="0"/>
              </a:rPr>
              <a:t>when </a:t>
            </a: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in reference to the future; linguists have associated this grammatical trend with the harsh environment that Eskimos live in, where there is little control over nature 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200" i="1" dirty="0" smtClean="0">
                <a:latin typeface="Lucida Sans Unicode" pitchFamily="34" charset="0"/>
                <a:cs typeface="Lucida Sans Unicode" pitchFamily="34" charset="0"/>
              </a:rPr>
              <a:t>	</a:t>
            </a:r>
            <a:r>
              <a:rPr lang="en-US" sz="2000" i="1" dirty="0" smtClean="0">
                <a:latin typeface="Lucida Sans Unicode" pitchFamily="34" charset="0"/>
                <a:cs typeface="Lucida Sans Unicode" pitchFamily="34" charset="0"/>
              </a:rPr>
              <a:t>“If I graduate from college” </a:t>
            </a:r>
            <a:r>
              <a:rPr lang="en-US" sz="2000" dirty="0" smtClean="0">
                <a:latin typeface="Lucida Sans Unicode" pitchFamily="34" charset="0"/>
                <a:cs typeface="Lucida Sans Unicode" pitchFamily="34" charset="0"/>
              </a:rPr>
              <a:t>instead of </a:t>
            </a:r>
            <a:r>
              <a:rPr lang="en-US" sz="2000" i="1" dirty="0" smtClean="0">
                <a:latin typeface="Lucida Sans Unicode" pitchFamily="34" charset="0"/>
                <a:cs typeface="Lucida Sans Unicode" pitchFamily="34" charset="0"/>
              </a:rPr>
              <a:t>When I graduate from college” 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endParaRPr lang="en-US" sz="2200" i="1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200" b="1" dirty="0" smtClean="0">
                <a:latin typeface="Lucida Sans Unicode" pitchFamily="34" charset="0"/>
                <a:cs typeface="Lucida Sans Unicode" pitchFamily="34" charset="0"/>
              </a:rPr>
              <a:t>Example:</a:t>
            </a: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 only about a third of English sentences lack a subject, yet, in contrast, 75% of Japanese sentences lack a subject; English places emphasis on a doer, on an action taker; Japanese less so</a:t>
            </a: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6172200" y="65087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© 2015, SAGE Publications, Inc.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944562"/>
            <a:ext cx="9144000" cy="960438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Lucida Sans Unicode" pitchFamily="34" charset="0"/>
                <a:cs typeface="Lucida Sans Unicode" pitchFamily="34" charset="0"/>
              </a:rPr>
              <a:t>Criticism of the Sapir-Whorf Hypothesis</a:t>
            </a:r>
            <a:endParaRPr lang="en-US" sz="3600" b="1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828800"/>
            <a:ext cx="8991600" cy="50292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200" b="1" dirty="0" smtClean="0">
                <a:latin typeface="Lucida Sans Unicode" pitchFamily="34" charset="0"/>
                <a:cs typeface="Lucida Sans Unicode" pitchFamily="34" charset="0"/>
              </a:rPr>
              <a:t>Method: </a:t>
            </a: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Whorf may not have met a member of the Hopi, and his translations of the language emphasize his conclusions; </a:t>
            </a:r>
            <a:r>
              <a:rPr lang="en-US" sz="2200" dirty="0" err="1" smtClean="0">
                <a:latin typeface="Lucida Sans Unicode" pitchFamily="34" charset="0"/>
                <a:cs typeface="Lucida Sans Unicode" pitchFamily="34" charset="0"/>
              </a:rPr>
              <a:t>Malotki</a:t>
            </a: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 (1983) documented many references to time he had found in the Hopi language</a:t>
            </a:r>
          </a:p>
          <a:p>
            <a:pPr>
              <a:spcBef>
                <a:spcPts val="0"/>
              </a:spcBef>
              <a:buNone/>
            </a:pPr>
            <a:endParaRPr lang="en-US" sz="12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spcBef>
                <a:spcPts val="0"/>
              </a:spcBef>
            </a:pPr>
            <a:r>
              <a:rPr lang="en-US" sz="2200" b="1" dirty="0" smtClean="0">
                <a:latin typeface="Lucida Sans Unicode" pitchFamily="34" charset="0"/>
                <a:cs typeface="Lucida Sans Unicode" pitchFamily="34" charset="0"/>
              </a:rPr>
              <a:t>Communication:</a:t>
            </a: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 Pinker (1994) described </a:t>
            </a:r>
            <a:r>
              <a:rPr lang="en-US" sz="2200" dirty="0" err="1" smtClean="0">
                <a:latin typeface="Lucida Sans Unicode" pitchFamily="34" charset="0"/>
                <a:cs typeface="Lucida Sans Unicode" pitchFamily="34" charset="0"/>
              </a:rPr>
              <a:t>Idlefonso</a:t>
            </a: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, an individual without a language who was able to communicate experiences when taught sign language; if language determined thought, he wouldn’t have been able to think prior to acquiring a language</a:t>
            </a:r>
          </a:p>
          <a:p>
            <a:pPr>
              <a:spcBef>
                <a:spcPts val="0"/>
              </a:spcBef>
              <a:buNone/>
            </a:pPr>
            <a:endParaRPr lang="en-US" sz="12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spcBef>
                <a:spcPts val="0"/>
              </a:spcBef>
            </a:pPr>
            <a:r>
              <a:rPr lang="en-US" sz="2200" b="1" dirty="0" smtClean="0">
                <a:latin typeface="Lucida Sans Unicode" pitchFamily="34" charset="0"/>
                <a:cs typeface="Lucida Sans Unicode" pitchFamily="34" charset="0"/>
              </a:rPr>
              <a:t>Translatability:</a:t>
            </a: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 it may take multiple words to translate a concept, but concepts can be understood across languages; if language determined thought, some concepts would be understandable only in one language</a:t>
            </a: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6172200" y="65087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© 2015, SAGE Publications, Inc.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944562"/>
            <a:ext cx="9144000" cy="960438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Lucida Sans Unicode" pitchFamily="34" charset="0"/>
                <a:cs typeface="Lucida Sans Unicode" pitchFamily="34" charset="0"/>
              </a:rPr>
              <a:t>Linguistic Relativism</a:t>
            </a:r>
            <a:endParaRPr lang="en-US" sz="3600" b="1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2133600"/>
            <a:ext cx="9144000" cy="47244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Today, few accept the extreme position of the Sapir Whorf linguistic determinism; many more accept the view that language only somehow shapes our thinking and behavior</a:t>
            </a:r>
          </a:p>
          <a:p>
            <a:pPr>
              <a:spcBef>
                <a:spcPts val="0"/>
              </a:spcBef>
              <a:buNone/>
            </a:pPr>
            <a:endParaRPr lang="en-US" sz="22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spcBef>
                <a:spcPts val="0"/>
              </a:spcBef>
            </a:pP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In this interpretation, linguistic characteristics and cultural norms influence each other; the difference between languages is not what can be said but what is relatively easy to say</a:t>
            </a:r>
          </a:p>
          <a:p>
            <a:pPr>
              <a:spcBef>
                <a:spcPts val="0"/>
              </a:spcBef>
            </a:pPr>
            <a:endParaRPr lang="en-US" sz="22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spcBef>
                <a:spcPts val="0"/>
              </a:spcBef>
            </a:pPr>
            <a:r>
              <a:rPr lang="en-US" sz="2200" dirty="0" err="1" smtClean="0">
                <a:latin typeface="Lucida Sans Unicode" pitchFamily="34" charset="0"/>
                <a:cs typeface="Lucida Sans Unicode" pitchFamily="34" charset="0"/>
              </a:rPr>
              <a:t>Nisbet</a:t>
            </a: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 (2003): Westerners favor </a:t>
            </a:r>
            <a:r>
              <a:rPr lang="en-US" sz="2200" dirty="0" err="1" smtClean="0">
                <a:latin typeface="Lucida Sans Unicode" pitchFamily="34" charset="0"/>
                <a:cs typeface="Lucida Sans Unicode" pitchFamily="34" charset="0"/>
              </a:rPr>
              <a:t>decontextualization</a:t>
            </a:r>
            <a:r>
              <a:rPr lang="en-US" sz="2200" dirty="0" smtClean="0">
                <a:latin typeface="Lucida Sans Unicode" pitchFamily="34" charset="0"/>
                <a:cs typeface="Lucida Sans Unicode" pitchFamily="34" charset="0"/>
              </a:rPr>
              <a:t> whereas Easterners favor relationships; when tested in their own language Chinese were twice as likely to group objects by relationships than when tested in English</a:t>
            </a: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6172200" y="65087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© 2015, SAGE Publications, Inc.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23554" name="Picture 2" descr="Networking concept. Royalty Free Stock Phot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762000"/>
            <a:ext cx="1524000" cy="10186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2373</TotalTime>
  <Words>1540</Words>
  <Application>Microsoft Office PowerPoint</Application>
  <PresentationFormat>On-screen Show (4:3)</PresentationFormat>
  <Paragraphs>176</Paragraphs>
  <Slides>21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Chapter 5: </vt:lpstr>
      <vt:lpstr>What will you learn?</vt:lpstr>
      <vt:lpstr>What Is Language?</vt:lpstr>
      <vt:lpstr>Whorf on the Hopi</vt:lpstr>
      <vt:lpstr>Sapir-Whorf Hypothesis</vt:lpstr>
      <vt:lpstr>Sapir-Whorf Hypothesis: Vocabulary</vt:lpstr>
      <vt:lpstr>Sapir-Whorf Hypothesis: Grammar</vt:lpstr>
      <vt:lpstr>Criticism of the Sapir-Whorf Hypothesis</vt:lpstr>
      <vt:lpstr>Linguistic Relativism</vt:lpstr>
      <vt:lpstr>Translation Problems</vt:lpstr>
      <vt:lpstr>Translation Problems: Vocabulary</vt:lpstr>
      <vt:lpstr>Translation Problems: Idioms</vt:lpstr>
      <vt:lpstr>Translation Problems: Grammar</vt:lpstr>
      <vt:lpstr>Translation Problems: Experience</vt:lpstr>
      <vt:lpstr>Translation Problems: Concepts</vt:lpstr>
      <vt:lpstr>Human and Machine Translators</vt:lpstr>
      <vt:lpstr>Pidgins and Creoles</vt:lpstr>
      <vt:lpstr>Universal Languages</vt:lpstr>
      <vt:lpstr>Language as Nationalism</vt:lpstr>
      <vt:lpstr>The Spread of English</vt:lpstr>
      <vt:lpstr> Let’s Discuss! </vt:lpstr>
    </vt:vector>
  </TitlesOfParts>
  <Company>CSUSB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2: Defining Communication as an Element of Culture</dc:title>
  <dc:creator>Rueyling Chuang</dc:creator>
  <cp:lastModifiedBy>Mosier, Daniel</cp:lastModifiedBy>
  <cp:revision>205</cp:revision>
  <cp:lastPrinted>1601-01-01T00:00:00Z</cp:lastPrinted>
  <dcterms:created xsi:type="dcterms:W3CDTF">2001-04-10T04:11:05Z</dcterms:created>
  <dcterms:modified xsi:type="dcterms:W3CDTF">2015-02-20T21:06:04Z</dcterms:modified>
</cp:coreProperties>
</file>