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3"/>
  </p:notesMasterIdLst>
  <p:handoutMasterIdLst>
    <p:handoutMasterId r:id="rId24"/>
  </p:handoutMasterIdLst>
  <p:sldIdLst>
    <p:sldId id="301" r:id="rId2"/>
    <p:sldId id="281" r:id="rId3"/>
    <p:sldId id="282" r:id="rId4"/>
    <p:sldId id="306" r:id="rId5"/>
    <p:sldId id="302" r:id="rId6"/>
    <p:sldId id="303" r:id="rId7"/>
    <p:sldId id="304" r:id="rId8"/>
    <p:sldId id="305" r:id="rId9"/>
    <p:sldId id="307" r:id="rId10"/>
    <p:sldId id="308" r:id="rId11"/>
    <p:sldId id="309" r:id="rId12"/>
    <p:sldId id="310" r:id="rId13"/>
    <p:sldId id="311" r:id="rId14"/>
    <p:sldId id="312" r:id="rId15"/>
    <p:sldId id="313" r:id="rId16"/>
    <p:sldId id="314" r:id="rId17"/>
    <p:sldId id="316" r:id="rId18"/>
    <p:sldId id="317" r:id="rId19"/>
    <p:sldId id="318" r:id="rId20"/>
    <p:sldId id="319" r:id="rId21"/>
    <p:sldId id="300" r:id="rId22"/>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91" autoAdjust="0"/>
    <p:restoredTop sz="91000" autoAdjust="0"/>
  </p:normalViewPr>
  <p:slideViewPr>
    <p:cSldViewPr>
      <p:cViewPr>
        <p:scale>
          <a:sx n="80" d="100"/>
          <a:sy n="80" d="100"/>
        </p:scale>
        <p:origin x="-2514" y="-6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FED6A13-29B5-42E6-A3CB-F9153A03CEBA}" type="datetime1">
              <a:rPr lang="en-US" smtClean="0"/>
              <a:pPr/>
              <a:t>2/20/2015</a:t>
            </a:fld>
            <a:endParaRPr lang="en-US"/>
          </a:p>
        </p:txBody>
      </p:sp>
      <p:sp>
        <p:nvSpPr>
          <p:cNvPr id="5" name="Footer Placeholder 4"/>
          <p:cNvSpPr>
            <a:spLocks noGrp="1"/>
          </p:cNvSpPr>
          <p:nvPr>
            <p:ph type="ftr" sz="quarter" idx="11"/>
          </p:nvPr>
        </p:nvSpPr>
        <p:spPr/>
        <p:txBody>
          <a:bodyPr/>
          <a:lstStyle/>
          <a:p>
            <a:r>
              <a:rPr lang="en-US" dirty="0" smtClean="0"/>
              <a:t>© 2016 SAGE Publications, Inc.</a:t>
            </a:r>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B85D6-2F70-4E21-89B9-15844C986752}"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35D6F-5A43-4588-9DEC-63210AE4E4DD}"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7B486DA-A4BA-4E7D-8ADB-528486D277DB}"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B71B42-31C8-41B6-8196-EDA86222E7A9}" type="datetime1">
              <a:rPr lang="en-US" smtClean="0"/>
              <a:pPr/>
              <a:t>2/20/2015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A4B91E-AD81-409A-AA61-A7002C745188}"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20A62-425C-4602-A6FE-C24E49283BC9}" type="datetime1">
              <a:rPr lang="en-US" smtClean="0"/>
              <a:pPr/>
              <a:t>2/20/2015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38F491-8D1F-4D60-94CA-178352823D5B}" type="datetime1">
              <a:rPr lang="en-US" smtClean="0"/>
              <a:pPr/>
              <a:t>2/20/2015</a:t>
            </a:fld>
            <a:endParaRPr lang="en-US"/>
          </a:p>
        </p:txBody>
      </p:sp>
      <p:sp>
        <p:nvSpPr>
          <p:cNvPr id="4" name="Footer Placeholder 3"/>
          <p:cNvSpPr>
            <a:spLocks noGrp="1"/>
          </p:cNvSpPr>
          <p:nvPr>
            <p:ph type="ftr" sz="quarter" idx="11"/>
          </p:nvPr>
        </p:nvSpPr>
        <p:spPr/>
        <p:txBody>
          <a:bodyPr/>
          <a:lstStyle/>
          <a:p>
            <a:r>
              <a:rPr lang="en-US" dirty="0" smtClean="0"/>
              <a:t>© 2016 SAGE Publications, Inc.</a:t>
            </a:r>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416CC0-7174-4A0F-9827-6A82AC0B50E4}" type="datetime1">
              <a:rPr lang="en-US" smtClean="0"/>
              <a:pPr/>
              <a:t>2/20/2015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160FB-E85A-43D4-A699-66A85BFB705C}"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1A6EF-DA57-40D6-B7A4-A77E1A05D921}" type="datetime1">
              <a:rPr lang="en-US" smtClean="0"/>
              <a:pPr/>
              <a:t>2/20/2015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90A17-F00E-4010-A847-1B6D2AA194FC}" type="datetime1">
              <a:rPr lang="en-US" smtClean="0"/>
              <a:pPr/>
              <a:t>2/20/2015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Lucida Sans Unicode" pitchFamily="34" charset="0"/>
                <a:cs typeface="Lucida Sans Unicode" pitchFamily="34" charset="0"/>
              </a:rPr>
              <a:t>Chapter </a:t>
            </a:r>
            <a:r>
              <a:rPr lang="en-US" sz="6000" dirty="0" smtClean="0">
                <a:latin typeface="Lucida Sans Unicode" pitchFamily="34" charset="0"/>
                <a:cs typeface="Lucida Sans Unicode" pitchFamily="34" charset="0"/>
              </a:rPr>
              <a:t>4: </a:t>
            </a:r>
            <a:endParaRPr lang="en-US" sz="6000" dirty="0">
              <a:latin typeface="Lucida Sans Unicode"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a:t/>
            </a:r>
            <a:br>
              <a:rPr lang="en-US" dirty="0"/>
            </a:br>
            <a:r>
              <a:rPr lang="en-US" dirty="0" smtClean="0">
                <a:latin typeface="Lucida Sans Unicode" pitchFamily="34" charset="0"/>
                <a:cs typeface="Lucida Sans Unicode" pitchFamily="34" charset="0"/>
              </a:rPr>
              <a:t>Nonverbal Communication</a:t>
            </a:r>
            <a:endParaRPr lang="en-US" dirty="0">
              <a:latin typeface="Lucida Sans Unicode"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dirty="0" smtClean="0"/>
              <a:t>© 2015, SAGE Publications, Inc.</a:t>
            </a:r>
          </a:p>
        </p:txBody>
      </p:sp>
    </p:spTree>
    <p:extLst>
      <p:ext uri="{BB962C8B-B14F-4D97-AF65-F5344CB8AC3E}">
        <p14:creationId xmlns:p14="http://schemas.microsoft.com/office/powerpoint/2010/main" val="1208327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731838"/>
          </a:xfrm>
        </p:spPr>
        <p:txBody>
          <a:bodyPr>
            <a:noAutofit/>
          </a:bodyPr>
          <a:lstStyle/>
          <a:p>
            <a:r>
              <a:rPr lang="en-US" sz="3600" b="1" dirty="0" smtClean="0">
                <a:latin typeface="Lucida Sans Unicode" pitchFamily="34" charset="0"/>
                <a:cs typeface="Lucida Sans Unicode" pitchFamily="34" charset="0"/>
              </a:rPr>
              <a:t>Types of Nonverbal Communication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752600"/>
            <a:ext cx="8991600" cy="5105400"/>
          </a:xfrm>
        </p:spPr>
        <p:txBody>
          <a:bodyPr>
            <a:normAutofit/>
          </a:bodyPr>
          <a:lstStyle/>
          <a:p>
            <a:pPr>
              <a:spcBef>
                <a:spcPts val="0"/>
              </a:spcBef>
            </a:pPr>
            <a:r>
              <a:rPr lang="en-US" sz="2400" dirty="0" smtClean="0">
                <a:latin typeface="Lucida Sans Unicode" pitchFamily="34" charset="0"/>
                <a:cs typeface="Lucida Sans Unicode" pitchFamily="34" charset="0"/>
              </a:rPr>
              <a:t>Nonverbal communication can also be defined by type</a:t>
            </a: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The types of nonverbal communication given the most attention by travelers and researchers are proxemics, kinesics, chronemics, paralanguage, silence, haptics, </a:t>
            </a:r>
            <a:r>
              <a:rPr lang="en-US" sz="2400" dirty="0" err="1" smtClean="0">
                <a:latin typeface="Lucida Sans Unicode" pitchFamily="34" charset="0"/>
                <a:cs typeface="Lucida Sans Unicode" pitchFamily="34" charset="0"/>
              </a:rPr>
              <a:t>artifactual</a:t>
            </a:r>
            <a:r>
              <a:rPr lang="en-US" sz="2400" dirty="0" smtClean="0">
                <a:latin typeface="Lucida Sans Unicode" pitchFamily="34" charset="0"/>
                <a:cs typeface="Lucida Sans Unicode" pitchFamily="34" charset="0"/>
              </a:rPr>
              <a:t> communication, territoriality, and </a:t>
            </a:r>
            <a:r>
              <a:rPr lang="en-US" sz="2400" dirty="0" err="1" smtClean="0">
                <a:latin typeface="Lucida Sans Unicode" pitchFamily="34" charset="0"/>
                <a:cs typeface="Lucida Sans Unicode" pitchFamily="34" charset="0"/>
              </a:rPr>
              <a:t>olfactics</a:t>
            </a:r>
            <a:endParaRPr lang="en-US" sz="2400" dirty="0" smtClean="0">
              <a:latin typeface="Lucida Sans Unicode" pitchFamily="34" charset="0"/>
              <a:cs typeface="Lucida Sans Unicode" pitchFamily="34" charset="0"/>
            </a:endParaRPr>
          </a:p>
          <a:p>
            <a:pPr>
              <a:spcBef>
                <a:spcPts val="0"/>
              </a:spcBef>
              <a:buNone/>
            </a:pPr>
            <a:endParaRPr lang="en-US" sz="2400" dirty="0" smtClean="0">
              <a:latin typeface="Lucida Sans Unicode" pitchFamily="34" charset="0"/>
              <a:cs typeface="Lucida Sans Unicode" pitchFamily="34" charset="0"/>
            </a:endParaRPr>
          </a:p>
          <a:p>
            <a:pPr>
              <a:spcBef>
                <a:spcPts val="0"/>
              </a:spcBef>
            </a:pPr>
            <a:r>
              <a:rPr lang="en-US" sz="2400" dirty="0" smtClean="0">
                <a:latin typeface="Lucida Sans Unicode" pitchFamily="34" charset="0"/>
                <a:cs typeface="Lucida Sans Unicode" pitchFamily="34" charset="0"/>
              </a:rPr>
              <a:t>Examples of nonverbal misinterpretations resulting in intercultural communication barriers are used to describe each type of nonverbal communication below</a:t>
            </a:r>
            <a:endParaRPr lang="en-US" sz="20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8676" name="Picture 4" descr="Outline hands with counting fingers Royalty Free Stock Photo"/>
          <p:cNvPicPr>
            <a:picLocks noChangeAspect="1" noChangeArrowheads="1"/>
          </p:cNvPicPr>
          <p:nvPr/>
        </p:nvPicPr>
        <p:blipFill>
          <a:blip r:embed="rId2" cstate="print"/>
          <a:srcRect/>
          <a:stretch>
            <a:fillRect/>
          </a:stretch>
        </p:blipFill>
        <p:spPr bwMode="auto">
          <a:xfrm rot="5400000">
            <a:off x="3442836" y="5119237"/>
            <a:ext cx="1267728" cy="2209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92162"/>
            <a:ext cx="9144000" cy="731838"/>
          </a:xfrm>
        </p:spPr>
        <p:txBody>
          <a:bodyPr>
            <a:noAutofit/>
          </a:bodyPr>
          <a:lstStyle/>
          <a:p>
            <a:r>
              <a:rPr lang="en-US" sz="3600" b="1" dirty="0" smtClean="0">
                <a:latin typeface="Lucida Sans Unicode" pitchFamily="34" charset="0"/>
                <a:cs typeface="Lucida Sans Unicode" pitchFamily="34" charset="0"/>
              </a:rPr>
              <a:t>Proxemics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447800"/>
            <a:ext cx="8991600" cy="5334000"/>
          </a:xfrm>
        </p:spPr>
        <p:txBody>
          <a:bodyPr>
            <a:normAutofit fontScale="85000" lnSpcReduction="20000"/>
          </a:bodyPr>
          <a:lstStyle/>
          <a:p>
            <a:pPr>
              <a:lnSpc>
                <a:spcPct val="120000"/>
              </a:lnSpc>
              <a:spcBef>
                <a:spcPts val="1200"/>
              </a:spcBef>
            </a:pPr>
            <a:r>
              <a:rPr lang="en-US" sz="2400" dirty="0" smtClean="0">
                <a:latin typeface="Lucida Sans Unicode" pitchFamily="34" charset="0"/>
                <a:cs typeface="Lucida Sans Unicode" pitchFamily="34" charset="0"/>
              </a:rPr>
              <a:t>the study of our use of personal space</a:t>
            </a:r>
          </a:p>
          <a:p>
            <a:pPr>
              <a:lnSpc>
                <a:spcPct val="120000"/>
              </a:lnSpc>
              <a:spcBef>
                <a:spcPts val="1200"/>
              </a:spcBef>
            </a:pPr>
            <a:r>
              <a:rPr lang="en-US" sz="2400" dirty="0" smtClean="0">
                <a:latin typeface="Lucida Sans Unicode" pitchFamily="34" charset="0"/>
                <a:cs typeface="Lucida Sans Unicode" pitchFamily="34" charset="0"/>
              </a:rPr>
              <a:t>Edward T. Hall (1959) demonstrated clearly that cultures differ substantially in their use of personal space</a:t>
            </a:r>
          </a:p>
          <a:p>
            <a:pPr>
              <a:lnSpc>
                <a:spcPct val="120000"/>
              </a:lnSpc>
              <a:spcBef>
                <a:spcPts val="1200"/>
              </a:spcBef>
              <a:buNone/>
            </a:pPr>
            <a:r>
              <a:rPr lang="en-US" sz="2400" dirty="0" smtClean="0">
                <a:latin typeface="Lucida Sans Unicode" pitchFamily="34" charset="0"/>
                <a:cs typeface="Lucida Sans Unicode" pitchFamily="34" charset="0"/>
              </a:rPr>
              <a:t>	How much space we each want between ourselves and others depends on cultural learning, upbringing in our families, specific situation, and relationship with the people to whom we’re talking </a:t>
            </a:r>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p>
          <a:p>
            <a:pPr>
              <a:lnSpc>
                <a:spcPct val="80000"/>
              </a:lnSpc>
              <a:buNone/>
            </a:pPr>
            <a:endParaRPr lang="en-US" sz="2200" dirty="0" smtClean="0">
              <a:latin typeface="Lucida Sans Unicode" pitchFamily="34" charset="0"/>
              <a:cs typeface="Lucida Sans Unicode" pitchFamily="34" charset="0"/>
            </a:endParaRPr>
          </a:p>
          <a:p>
            <a:pPr>
              <a:lnSpc>
                <a:spcPct val="80000"/>
              </a:lnSpc>
              <a:buNone/>
            </a:pPr>
            <a:endParaRPr lang="en-US" sz="2200" dirty="0" smtClean="0">
              <a:latin typeface="Lucida Sans Unicode" pitchFamily="34" charset="0"/>
              <a:cs typeface="Lucida Sans Unicode" pitchFamily="34" charset="0"/>
            </a:endParaRPr>
          </a:p>
          <a:p>
            <a:pPr>
              <a:lnSpc>
                <a:spcPct val="80000"/>
              </a:lnSpc>
              <a:buNone/>
            </a:pPr>
            <a:endParaRPr lang="en-US" sz="2200" dirty="0" smtClean="0">
              <a:latin typeface="Lucida Sans Unicode" pitchFamily="34" charset="0"/>
              <a:cs typeface="Lucida Sans Unicode" pitchFamily="34" charset="0"/>
            </a:endParaRPr>
          </a:p>
          <a:p>
            <a:pPr>
              <a:lnSpc>
                <a:spcPct val="80000"/>
              </a:lnSpc>
              <a:buNone/>
            </a:pPr>
            <a:r>
              <a:rPr lang="en-US" sz="2200" dirty="0" smtClean="0">
                <a:latin typeface="Lucida Sans Unicode" pitchFamily="34" charset="0"/>
                <a:cs typeface="Lucida Sans Unicode" pitchFamily="34" charset="0"/>
              </a:rPr>
              <a:t>* Distances vary between cultures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graphicFrame>
        <p:nvGraphicFramePr>
          <p:cNvPr id="7" name="Table 6"/>
          <p:cNvGraphicFramePr>
            <a:graphicFrameLocks noGrp="1"/>
          </p:cNvGraphicFramePr>
          <p:nvPr>
            <p:extLst>
              <p:ext uri="{D42A27DB-BD31-4B8C-83A1-F6EECF244321}">
                <p14:modId xmlns:p14="http://schemas.microsoft.com/office/powerpoint/2010/main" val="1708610510"/>
              </p:ext>
            </p:extLst>
          </p:nvPr>
        </p:nvGraphicFramePr>
        <p:xfrm>
          <a:off x="228600" y="3718560"/>
          <a:ext cx="8763000" cy="2529840"/>
        </p:xfrm>
        <a:graphic>
          <a:graphicData uri="http://schemas.openxmlformats.org/drawingml/2006/table">
            <a:tbl>
              <a:tblPr firstRow="1" bandRow="1">
                <a:tableStyleId>{5C22544A-7EE6-4342-B048-85BDC9FD1C3A}</a:tableStyleId>
              </a:tblPr>
              <a:tblGrid>
                <a:gridCol w="1371600"/>
                <a:gridCol w="2514600"/>
                <a:gridCol w="3352800"/>
                <a:gridCol w="1524000"/>
              </a:tblGrid>
              <a:tr h="487680">
                <a:tc>
                  <a:txBody>
                    <a:bodyPr/>
                    <a:lstStyle/>
                    <a:p>
                      <a:r>
                        <a:rPr lang="en-US" sz="2000" dirty="0" smtClean="0">
                          <a:latin typeface="Lucida Sans Unicode" pitchFamily="34" charset="0"/>
                          <a:cs typeface="Lucida Sans Unicode" pitchFamily="34" charset="0"/>
                        </a:rPr>
                        <a:t>Space</a:t>
                      </a:r>
                      <a:endParaRPr lang="en-US" sz="2000" dirty="0">
                        <a:latin typeface="Lucida Sans Unicode" pitchFamily="34" charset="0"/>
                        <a:cs typeface="Lucida Sans Unicode" pitchFamily="34" charset="0"/>
                      </a:endParaRPr>
                    </a:p>
                  </a:txBody>
                  <a:tcPr/>
                </a:tc>
                <a:tc>
                  <a:txBody>
                    <a:bodyPr/>
                    <a:lstStyle/>
                    <a:p>
                      <a:r>
                        <a:rPr lang="en-US" sz="2000" dirty="0" smtClean="0">
                          <a:latin typeface="Lucida Sans Unicode" pitchFamily="34" charset="0"/>
                          <a:cs typeface="Lucida Sans Unicode" pitchFamily="34" charset="0"/>
                        </a:rPr>
                        <a:t>Distance*</a:t>
                      </a:r>
                    </a:p>
                  </a:txBody>
                  <a:tcPr/>
                </a:tc>
                <a:tc>
                  <a:txBody>
                    <a:bodyPr/>
                    <a:lstStyle/>
                    <a:p>
                      <a:r>
                        <a:rPr lang="en-US" sz="2000" dirty="0" smtClean="0">
                          <a:latin typeface="Lucida Sans Unicode" pitchFamily="34" charset="0"/>
                          <a:cs typeface="Lucida Sans Unicode" pitchFamily="34" charset="0"/>
                        </a:rPr>
                        <a:t>Description</a:t>
                      </a:r>
                      <a:endParaRPr lang="en-US" sz="2000" dirty="0">
                        <a:latin typeface="Lucida Sans Unicode" pitchFamily="34" charset="0"/>
                        <a:cs typeface="Lucida Sans Unicode" pitchFamily="34" charset="0"/>
                      </a:endParaRPr>
                    </a:p>
                  </a:txBody>
                  <a:tcPr/>
                </a:tc>
                <a:tc>
                  <a:txBody>
                    <a:bodyPr/>
                    <a:lstStyle/>
                    <a:p>
                      <a:r>
                        <a:rPr lang="en-US" sz="2000" dirty="0" smtClean="0"/>
                        <a:t>Voice</a:t>
                      </a:r>
                      <a:endParaRPr lang="en-US" sz="2000" dirty="0"/>
                    </a:p>
                  </a:txBody>
                  <a:tcPr/>
                </a:tc>
              </a:tr>
              <a:tr h="350520">
                <a:tc>
                  <a:txBody>
                    <a:bodyPr/>
                    <a:lstStyle/>
                    <a:p>
                      <a:r>
                        <a:rPr lang="en-US" sz="1600" dirty="0" smtClean="0">
                          <a:latin typeface="Lucida Sans Unicode" pitchFamily="34" charset="0"/>
                          <a:cs typeface="Lucida Sans Unicode" pitchFamily="34" charset="0"/>
                        </a:rPr>
                        <a:t>Intimate</a:t>
                      </a:r>
                      <a:endParaRPr lang="en-US" sz="1600" dirty="0">
                        <a:latin typeface="Lucida Sans Unicode" pitchFamily="34" charset="0"/>
                        <a:cs typeface="Lucida Sans Unicode" pitchFamily="34" charset="0"/>
                      </a:endParaRPr>
                    </a:p>
                  </a:txBody>
                  <a:tcPr/>
                </a:tc>
                <a:tc>
                  <a:txBody>
                    <a:bodyPr/>
                    <a:lstStyle/>
                    <a:p>
                      <a:r>
                        <a:rPr lang="en-US" sz="1600" dirty="0" smtClean="0">
                          <a:latin typeface="Lucida Sans Unicode" pitchFamily="34" charset="0"/>
                          <a:cs typeface="Lucida Sans Unicode" pitchFamily="34" charset="0"/>
                        </a:rPr>
                        <a:t>Under </a:t>
                      </a:r>
                      <a:r>
                        <a:rPr lang="en-US" sz="1600" baseline="0" dirty="0" smtClean="0">
                          <a:latin typeface="Lucida Sans Unicode" pitchFamily="34" charset="0"/>
                          <a:cs typeface="Lucida Sans Unicode" pitchFamily="34" charset="0"/>
                        </a:rPr>
                        <a:t>18 inches</a:t>
                      </a:r>
                      <a:endParaRPr lang="en-US" sz="1600" dirty="0">
                        <a:latin typeface="Lucida Sans Unicode" pitchFamily="34" charset="0"/>
                        <a:cs typeface="Lucida Sans Unicode"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baseline="0" dirty="0" smtClean="0">
                          <a:solidFill>
                            <a:schemeClr val="dk1"/>
                          </a:solidFill>
                          <a:latin typeface="Lucida Sans Unicode" pitchFamily="34" charset="0"/>
                          <a:ea typeface="+mn-ea"/>
                          <a:cs typeface="Lucida Sans Unicode" pitchFamily="34" charset="0"/>
                        </a:rPr>
                        <a:t>People who are emotionally close	</a:t>
                      </a:r>
                    </a:p>
                  </a:txBody>
                  <a:tcPr/>
                </a:tc>
                <a:tc>
                  <a:txBody>
                    <a:bodyPr/>
                    <a:lstStyle/>
                    <a:p>
                      <a:r>
                        <a:rPr lang="en-US" sz="1600" dirty="0" smtClean="0">
                          <a:latin typeface="Lucida Sans Unicode" pitchFamily="34" charset="0"/>
                          <a:cs typeface="Lucida Sans Unicode" pitchFamily="34" charset="0"/>
                        </a:rPr>
                        <a:t>Whisper</a:t>
                      </a:r>
                      <a:endParaRPr lang="en-US" sz="1600" dirty="0">
                        <a:latin typeface="Lucida Sans Unicode" pitchFamily="34" charset="0"/>
                        <a:cs typeface="Lucida Sans Unicode" pitchFamily="34" charset="0"/>
                      </a:endParaRPr>
                    </a:p>
                  </a:txBody>
                  <a:tcPr/>
                </a:tc>
              </a:tr>
              <a:tr h="487680">
                <a:tc>
                  <a:txBody>
                    <a:bodyPr/>
                    <a:lstStyle/>
                    <a:p>
                      <a:r>
                        <a:rPr lang="en-US" sz="1600" dirty="0" smtClean="0">
                          <a:latin typeface="Lucida Sans Unicode" pitchFamily="34" charset="0"/>
                          <a:cs typeface="Lucida Sans Unicode" pitchFamily="34" charset="0"/>
                        </a:rPr>
                        <a:t>Personal </a:t>
                      </a:r>
                      <a:endParaRPr lang="en-US" sz="1600" dirty="0">
                        <a:latin typeface="Lucida Sans Unicode" pitchFamily="34" charset="0"/>
                        <a:cs typeface="Lucida Sans Unicode" pitchFamily="34" charset="0"/>
                      </a:endParaRPr>
                    </a:p>
                  </a:txBody>
                  <a:tcPr/>
                </a:tc>
                <a:tc>
                  <a:txBody>
                    <a:bodyPr/>
                    <a:lstStyle/>
                    <a:p>
                      <a:r>
                        <a:rPr lang="en-US" sz="1600" dirty="0" smtClean="0">
                          <a:latin typeface="Lucida Sans Unicode" pitchFamily="34" charset="0"/>
                          <a:cs typeface="Lucida Sans Unicode" pitchFamily="34" charset="0"/>
                        </a:rPr>
                        <a:t>18 inches</a:t>
                      </a:r>
                      <a:r>
                        <a:rPr lang="en-US" sz="1600" baseline="0" dirty="0" smtClean="0">
                          <a:latin typeface="Lucida Sans Unicode" pitchFamily="34" charset="0"/>
                          <a:cs typeface="Lucida Sans Unicode" pitchFamily="34" charset="0"/>
                        </a:rPr>
                        <a:t> to </a:t>
                      </a:r>
                      <a:r>
                        <a:rPr lang="en-US" sz="1600" dirty="0" smtClean="0">
                          <a:latin typeface="Lucida Sans Unicode" pitchFamily="34" charset="0"/>
                          <a:cs typeface="Lucida Sans Unicode" pitchFamily="34" charset="0"/>
                        </a:rPr>
                        <a:t>4 feet</a:t>
                      </a:r>
                      <a:endParaRPr lang="en-US" sz="1600" dirty="0">
                        <a:latin typeface="Lucida Sans Unicode" pitchFamily="34" charset="0"/>
                        <a:cs typeface="Lucida Sans Unicode"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baseline="0" dirty="0" smtClean="0">
                          <a:solidFill>
                            <a:schemeClr val="dk1"/>
                          </a:solidFill>
                          <a:latin typeface="Lucida Sans Unicode" pitchFamily="34" charset="0"/>
                          <a:ea typeface="+mn-ea"/>
                          <a:cs typeface="Lucida Sans Unicode" pitchFamily="34" charset="0"/>
                        </a:rPr>
                        <a:t>The lower end is handshake distance	</a:t>
                      </a:r>
                    </a:p>
                  </a:txBody>
                  <a:tcPr/>
                </a:tc>
                <a:tc>
                  <a:txBody>
                    <a:bodyPr/>
                    <a:lstStyle/>
                    <a:p>
                      <a:r>
                        <a:rPr lang="en-US" sz="1600" dirty="0" smtClean="0">
                          <a:latin typeface="Lucida Sans Unicode" pitchFamily="34" charset="0"/>
                          <a:cs typeface="Lucida Sans Unicode" pitchFamily="34" charset="0"/>
                        </a:rPr>
                        <a:t>Soft voice</a:t>
                      </a:r>
                      <a:endParaRPr lang="en-US" sz="1600" dirty="0">
                        <a:latin typeface="Lucida Sans Unicode" pitchFamily="34" charset="0"/>
                        <a:cs typeface="Lucida Sans Unicode" pitchFamily="34" charset="0"/>
                      </a:endParaRPr>
                    </a:p>
                  </a:txBody>
                  <a:tcPr/>
                </a:tc>
              </a:tr>
              <a:tr h="487680">
                <a:tc>
                  <a:txBody>
                    <a:bodyPr/>
                    <a:lstStyle/>
                    <a:p>
                      <a:r>
                        <a:rPr lang="en-US" sz="1600" dirty="0" smtClean="0">
                          <a:latin typeface="Lucida Sans Unicode" pitchFamily="34" charset="0"/>
                          <a:cs typeface="Lucida Sans Unicode" pitchFamily="34" charset="0"/>
                        </a:rPr>
                        <a:t>Casual</a:t>
                      </a:r>
                      <a:r>
                        <a:rPr lang="en-US" sz="1600" baseline="0" dirty="0" smtClean="0">
                          <a:latin typeface="Lucida Sans Unicode" pitchFamily="34" charset="0"/>
                          <a:cs typeface="Lucida Sans Unicode" pitchFamily="34" charset="0"/>
                        </a:rPr>
                        <a:t> </a:t>
                      </a:r>
                      <a:endParaRPr lang="en-US" sz="1600" dirty="0">
                        <a:latin typeface="Lucida Sans Unicode" pitchFamily="34" charset="0"/>
                        <a:cs typeface="Lucida Sans Unicode" pitchFamily="34" charset="0"/>
                      </a:endParaRPr>
                    </a:p>
                  </a:txBody>
                  <a:tcPr/>
                </a:tc>
                <a:tc>
                  <a:txBody>
                    <a:bodyPr/>
                    <a:lstStyle/>
                    <a:p>
                      <a:r>
                        <a:rPr lang="en-US" sz="1600" dirty="0" smtClean="0">
                          <a:latin typeface="Lucida Sans Unicode" pitchFamily="34" charset="0"/>
                          <a:cs typeface="Lucida Sans Unicode" pitchFamily="34" charset="0"/>
                        </a:rPr>
                        <a:t>4-12 feet</a:t>
                      </a:r>
                      <a:endParaRPr lang="en-US" sz="1600" dirty="0">
                        <a:latin typeface="Lucida Sans Unicode" pitchFamily="34" charset="0"/>
                        <a:cs typeface="Lucida Sans Unicode" pitchFamily="34" charset="0"/>
                      </a:endParaRPr>
                    </a:p>
                  </a:txBody>
                  <a:tcPr/>
                </a:tc>
                <a:tc>
                  <a:txBody>
                    <a:bodyPr/>
                    <a:lstStyle/>
                    <a:p>
                      <a:r>
                        <a:rPr lang="en-US" sz="1400" dirty="0" smtClean="0">
                          <a:latin typeface="Lucida Sans Unicode" pitchFamily="34" charset="0"/>
                          <a:cs typeface="Lucida Sans Unicode" pitchFamily="34" charset="0"/>
                        </a:rPr>
                        <a:t>The lower end is the distance</a:t>
                      </a:r>
                      <a:r>
                        <a:rPr lang="en-US" sz="1400" baseline="0" dirty="0" smtClean="0">
                          <a:latin typeface="Lucida Sans Unicode" pitchFamily="34" charset="0"/>
                          <a:cs typeface="Lucida Sans Unicode" pitchFamily="34" charset="0"/>
                        </a:rPr>
                        <a:t> in business encounters</a:t>
                      </a:r>
                      <a:endParaRPr lang="en-US" sz="1400" dirty="0">
                        <a:latin typeface="Lucida Sans Unicode" pitchFamily="34" charset="0"/>
                        <a:cs typeface="Lucida Sans Unicode" pitchFamily="34" charset="0"/>
                      </a:endParaRPr>
                    </a:p>
                  </a:txBody>
                  <a:tcPr/>
                </a:tc>
                <a:tc>
                  <a:txBody>
                    <a:bodyPr/>
                    <a:lstStyle/>
                    <a:p>
                      <a:r>
                        <a:rPr lang="en-US" sz="1600" dirty="0" smtClean="0">
                          <a:latin typeface="Lucida Sans Unicode" pitchFamily="34" charset="0"/>
                          <a:cs typeface="Lucida Sans Unicode" pitchFamily="34" charset="0"/>
                        </a:rPr>
                        <a:t>Full voice</a:t>
                      </a:r>
                      <a:endParaRPr lang="en-US" sz="1600" dirty="0">
                        <a:latin typeface="Lucida Sans Unicode" pitchFamily="34" charset="0"/>
                        <a:cs typeface="Lucida Sans Unicode" pitchFamily="34" charset="0"/>
                      </a:endParaRPr>
                    </a:p>
                  </a:txBody>
                  <a:tcPr/>
                </a:tc>
              </a:tr>
              <a:tr h="487680">
                <a:tc>
                  <a:txBody>
                    <a:bodyPr/>
                    <a:lstStyle/>
                    <a:p>
                      <a:r>
                        <a:rPr lang="en-US" sz="1600" dirty="0" smtClean="0">
                          <a:latin typeface="Lucida Sans Unicode" pitchFamily="34" charset="0"/>
                          <a:cs typeface="Lucida Sans Unicode" pitchFamily="34" charset="0"/>
                        </a:rPr>
                        <a:t>Public</a:t>
                      </a:r>
                      <a:endParaRPr lang="en-US" sz="1600" dirty="0">
                        <a:latin typeface="Lucida Sans Unicode" pitchFamily="34" charset="0"/>
                        <a:cs typeface="Lucida Sans Unicode" pitchFamily="34" charset="0"/>
                      </a:endParaRPr>
                    </a:p>
                  </a:txBody>
                  <a:tcPr/>
                </a:tc>
                <a:tc>
                  <a:txBody>
                    <a:bodyPr/>
                    <a:lstStyle/>
                    <a:p>
                      <a:r>
                        <a:rPr lang="en-US" sz="1600" dirty="0" smtClean="0">
                          <a:latin typeface="Lucida Sans Unicode" pitchFamily="34" charset="0"/>
                          <a:cs typeface="Lucida Sans Unicode" pitchFamily="34" charset="0"/>
                        </a:rPr>
                        <a:t>Over 12 feet</a:t>
                      </a:r>
                      <a:endParaRPr lang="en-US" sz="1600" dirty="0">
                        <a:latin typeface="Lucida Sans Unicode" pitchFamily="34" charset="0"/>
                        <a:cs typeface="Lucida Sans Unicode" pitchFamily="34" charset="0"/>
                      </a:endParaRPr>
                    </a:p>
                  </a:txBody>
                  <a:tcPr/>
                </a:tc>
                <a:tc>
                  <a:txBody>
                    <a:bodyPr/>
                    <a:lstStyle/>
                    <a:p>
                      <a:r>
                        <a:rPr lang="en-US" sz="1400" dirty="0" smtClean="0">
                          <a:latin typeface="Lucida Sans Unicode" pitchFamily="34" charset="0"/>
                          <a:cs typeface="Lucida Sans Unicode" pitchFamily="34" charset="0"/>
                        </a:rPr>
                        <a:t>People who deliver a speech</a:t>
                      </a:r>
                      <a:endParaRPr lang="en-US" sz="1400" dirty="0">
                        <a:latin typeface="Lucida Sans Unicode" pitchFamily="34" charset="0"/>
                        <a:cs typeface="Lucida Sans Unicode" pitchFamily="34" charset="0"/>
                      </a:endParaRPr>
                    </a:p>
                  </a:txBody>
                  <a:tcPr/>
                </a:tc>
                <a:tc>
                  <a:txBody>
                    <a:bodyPr/>
                    <a:lstStyle/>
                    <a:p>
                      <a:r>
                        <a:rPr lang="en-US" sz="1600" dirty="0" smtClean="0">
                          <a:latin typeface="Lucida Sans Unicode" pitchFamily="34" charset="0"/>
                          <a:cs typeface="Lucida Sans Unicode" pitchFamily="34" charset="0"/>
                        </a:rPr>
                        <a:t>Loud voice</a:t>
                      </a:r>
                      <a:endParaRPr lang="en-US" sz="1600" dirty="0">
                        <a:latin typeface="Lucida Sans Unicode" pitchFamily="34" charset="0"/>
                        <a:cs typeface="Lucida Sans Unicode" pitchFamily="34" charset="0"/>
                      </a:endParaRPr>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Kinesics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2057400"/>
            <a:ext cx="8991600" cy="4953000"/>
          </a:xfrm>
        </p:spPr>
        <p:txBody>
          <a:bodyPr>
            <a:normAutofit lnSpcReduction="10000"/>
          </a:bodyPr>
          <a:lstStyle/>
          <a:p>
            <a:pPr>
              <a:spcBef>
                <a:spcPts val="0"/>
              </a:spcBef>
            </a:pPr>
            <a:r>
              <a:rPr lang="en-US" sz="2200" dirty="0" smtClean="0">
                <a:latin typeface="Lucida Sans Unicode" pitchFamily="34" charset="0"/>
                <a:cs typeface="Lucida Sans Unicode" pitchFamily="34" charset="0"/>
              </a:rPr>
              <a:t>Gestures, body movements, facial expressions,                    and eye contact are behaviors termed kinesics</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Landmark studies by Desmond Morris:</a:t>
            </a:r>
          </a:p>
          <a:p>
            <a:pPr>
              <a:spcBef>
                <a:spcPts val="0"/>
              </a:spcBef>
              <a:buNone/>
            </a:pPr>
            <a:r>
              <a:rPr lang="en-US" sz="2200" i="1" dirty="0" smtClean="0">
                <a:latin typeface="Lucida Sans Unicode" pitchFamily="34" charset="0"/>
                <a:cs typeface="Lucida Sans Unicode" pitchFamily="34" charset="0"/>
              </a:rPr>
              <a:t>	Gestures</a:t>
            </a:r>
            <a:r>
              <a:rPr lang="en-US" sz="2200" dirty="0" smtClean="0">
                <a:latin typeface="Lucida Sans Unicode" pitchFamily="34" charset="0"/>
                <a:cs typeface="Lucida Sans Unicode" pitchFamily="34" charset="0"/>
              </a:rPr>
              <a:t> (1979): communication depends heavily on the actions, postures, movements, and expressions of our bodies</a:t>
            </a:r>
          </a:p>
          <a:p>
            <a:pPr>
              <a:spcBef>
                <a:spcPts val="0"/>
              </a:spcBef>
              <a:buNone/>
            </a:pPr>
            <a:r>
              <a:rPr lang="en-US" sz="2200" i="1" dirty="0" smtClean="0">
                <a:latin typeface="Lucida Sans Unicode" pitchFamily="34" charset="0"/>
                <a:cs typeface="Lucida Sans Unicode" pitchFamily="34" charset="0"/>
              </a:rPr>
              <a:t>	</a:t>
            </a:r>
            <a:r>
              <a:rPr lang="en-US" sz="2200" i="1" dirty="0" err="1" smtClean="0">
                <a:latin typeface="Lucida Sans Unicode" pitchFamily="34" charset="0"/>
                <a:cs typeface="Lucida Sans Unicode" pitchFamily="34" charset="0"/>
              </a:rPr>
              <a:t>Bodytalk</a:t>
            </a:r>
            <a:r>
              <a:rPr lang="en-US" sz="2200" dirty="0" smtClean="0">
                <a:latin typeface="Lucida Sans Unicode" pitchFamily="34" charset="0"/>
                <a:cs typeface="Lucida Sans Unicode" pitchFamily="34" charset="0"/>
              </a:rPr>
              <a:t> (1995): gestures can be intentional or unconscious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Although most cultures indicate “yes” by an up-and-down head nod and “no” by shaking the head from side to side, there are variations: in Albania, Bulgaria, and parts of Greece, Turkey, Iran, and the former Yugoslavia, the yes-no gestures are reversed; in Ceylon, a yes answer to a specific question is indicated by a nod of the head, whereas general agreement is indicated by a slow sideways swaying of the head</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9698" name="Picture 2"/>
          <p:cNvPicPr>
            <a:picLocks noChangeAspect="1" noChangeArrowheads="1"/>
          </p:cNvPicPr>
          <p:nvPr/>
        </p:nvPicPr>
        <p:blipFill>
          <a:blip r:embed="rId2" cstate="print"/>
          <a:srcRect/>
          <a:stretch>
            <a:fillRect/>
          </a:stretch>
        </p:blipFill>
        <p:spPr bwMode="auto">
          <a:xfrm>
            <a:off x="7193444" y="990600"/>
            <a:ext cx="1645756" cy="2286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Chronemics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5181600"/>
          </a:xfrm>
        </p:spPr>
        <p:txBody>
          <a:bodyPr>
            <a:normAutofit fontScale="85000" lnSpcReduction="20000"/>
          </a:bodyPr>
          <a:lstStyle/>
          <a:p>
            <a:pPr>
              <a:lnSpc>
                <a:spcPct val="110000"/>
              </a:lnSpc>
              <a:spcBef>
                <a:spcPts val="0"/>
              </a:spcBef>
            </a:pPr>
            <a:r>
              <a:rPr lang="en-US" sz="2600" dirty="0" smtClean="0">
                <a:latin typeface="Lucida Sans Unicode" pitchFamily="34" charset="0"/>
                <a:cs typeface="Lucida Sans Unicode" pitchFamily="34" charset="0"/>
              </a:rPr>
              <a:t>The study of our use of time</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Many American Indian peoples understood time to be cyclical, whereas Western cultures think of time in the linear sense of a flow from the past to the present to the future; yet Western science accepts quantum physics in which there is no definite past, present, or future but only possibilities of position, in which particles can move backward as well as forward in time and in which what happened in the past can be altered by energy events in the future</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600" dirty="0" smtClean="0">
                <a:latin typeface="Lucida Sans Unicode" pitchFamily="34" charset="0"/>
                <a:cs typeface="Lucida Sans Unicode" pitchFamily="34" charset="0"/>
              </a:rPr>
              <a:t>Edward T. Hall (1983) has provided a useful way of describing how cultures use time:</a:t>
            </a:r>
          </a:p>
          <a:p>
            <a:pPr>
              <a:lnSpc>
                <a:spcPct val="110000"/>
              </a:lnSpc>
              <a:spcBef>
                <a:spcPts val="0"/>
              </a:spcBef>
              <a:buNone/>
            </a:pPr>
            <a:r>
              <a:rPr lang="en-US" sz="2200" dirty="0" smtClean="0">
                <a:latin typeface="Lucida Sans Unicode" pitchFamily="34" charset="0"/>
                <a:cs typeface="Lucida Sans Unicode" pitchFamily="34" charset="0"/>
              </a:rPr>
              <a:t>	</a:t>
            </a:r>
            <a:r>
              <a:rPr lang="en-US" sz="2200" b="1" dirty="0" err="1" smtClean="0">
                <a:latin typeface="Lucida Sans Unicode" pitchFamily="34" charset="0"/>
                <a:cs typeface="Lucida Sans Unicode" pitchFamily="34" charset="0"/>
              </a:rPr>
              <a:t>monochronic</a:t>
            </a:r>
            <a:r>
              <a:rPr lang="en-US" sz="2200" b="1" dirty="0" smtClean="0">
                <a:latin typeface="Lucida Sans Unicode" pitchFamily="34" charset="0"/>
                <a:cs typeface="Lucida Sans Unicode" pitchFamily="34" charset="0"/>
              </a:rPr>
              <a:t> time: </a:t>
            </a:r>
            <a:r>
              <a:rPr lang="en-US" sz="2200" dirty="0" smtClean="0">
                <a:latin typeface="Lucida Sans Unicode" pitchFamily="34" charset="0"/>
                <a:cs typeface="Lucida Sans Unicode" pitchFamily="34" charset="0"/>
              </a:rPr>
              <a:t>characteristic of Northern Europe, U.S.A.; focuses on trying to plan the order of the use of time</a:t>
            </a:r>
          </a:p>
          <a:p>
            <a:pPr>
              <a:lnSpc>
                <a:spcPct val="110000"/>
              </a:lnSpc>
              <a:spcBef>
                <a:spcPts val="0"/>
              </a:spcBef>
              <a:buNone/>
            </a:pPr>
            <a:r>
              <a:rPr lang="en-US" sz="2200" b="1" dirty="0" smtClean="0">
                <a:latin typeface="Lucida Sans Unicode" pitchFamily="34" charset="0"/>
                <a:cs typeface="Lucida Sans Unicode" pitchFamily="34" charset="0"/>
              </a:rPr>
              <a:t>	</a:t>
            </a:r>
            <a:r>
              <a:rPr lang="en-US" sz="2200" b="1" dirty="0" err="1" smtClean="0">
                <a:latin typeface="Lucida Sans Unicode" pitchFamily="34" charset="0"/>
                <a:cs typeface="Lucida Sans Unicode" pitchFamily="34" charset="0"/>
              </a:rPr>
              <a:t>polychronic</a:t>
            </a:r>
            <a:r>
              <a:rPr lang="en-US" sz="2200" b="1" dirty="0" smtClean="0">
                <a:latin typeface="Lucida Sans Unicode" pitchFamily="34" charset="0"/>
                <a:cs typeface="Lucida Sans Unicode" pitchFamily="34" charset="0"/>
              </a:rPr>
              <a:t> time: </a:t>
            </a:r>
            <a:r>
              <a:rPr lang="en-US" sz="2200" dirty="0" smtClean="0">
                <a:latin typeface="Lucida Sans Unicode" pitchFamily="34" charset="0"/>
                <a:cs typeface="Lucida Sans Unicode" pitchFamily="34" charset="0"/>
              </a:rPr>
              <a:t>characteristic of Latin America, Middle East; stresses involvement of people rather than adherence to schedules; nothing is fixed and plans can be changed up to the last minute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0724" name="Picture 4" descr="Old style clock face spiraling down Royalty Free Stock Photo"/>
          <p:cNvPicPr>
            <a:picLocks noChangeAspect="1" noChangeArrowheads="1"/>
          </p:cNvPicPr>
          <p:nvPr/>
        </p:nvPicPr>
        <p:blipFill>
          <a:blip r:embed="rId2" cstate="print"/>
          <a:srcRect/>
          <a:stretch>
            <a:fillRect/>
          </a:stretch>
        </p:blipFill>
        <p:spPr bwMode="auto">
          <a:xfrm>
            <a:off x="6781800" y="952500"/>
            <a:ext cx="1409700" cy="14097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pPr algn="l"/>
            <a:r>
              <a:rPr lang="en-US" sz="3600" b="1" dirty="0" smtClean="0">
                <a:latin typeface="Lucida Sans Unicode" pitchFamily="34" charset="0"/>
                <a:cs typeface="Lucida Sans Unicode" pitchFamily="34" charset="0"/>
              </a:rPr>
              <a:t>          Paralanguage and Silence</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5029200"/>
          </a:xfrm>
        </p:spPr>
        <p:txBody>
          <a:bodyPr>
            <a:normAutofit fontScale="92500" lnSpcReduction="20000"/>
          </a:bodyPr>
          <a:lstStyle/>
          <a:p>
            <a:pPr marL="0" indent="0">
              <a:lnSpc>
                <a:spcPct val="110000"/>
              </a:lnSpc>
              <a:spcBef>
                <a:spcPts val="0"/>
              </a:spcBef>
            </a:pPr>
            <a:r>
              <a:rPr lang="en-US" sz="2200" b="1" dirty="0" smtClean="0">
                <a:latin typeface="Lucida Sans Unicode" pitchFamily="34" charset="0"/>
                <a:cs typeface="Lucida Sans Unicode" pitchFamily="34" charset="0"/>
              </a:rPr>
              <a:t> </a:t>
            </a:r>
            <a:r>
              <a:rPr lang="en-US" sz="2400" b="1" dirty="0" smtClean="0">
                <a:latin typeface="Lucida Sans Unicode" pitchFamily="34" charset="0"/>
                <a:cs typeface="Lucida Sans Unicode" pitchFamily="34" charset="0"/>
              </a:rPr>
              <a:t>Paralanguage</a:t>
            </a:r>
            <a:r>
              <a:rPr lang="en-US" sz="2400" dirty="0" smtClean="0">
                <a:latin typeface="Lucida Sans Unicode" pitchFamily="34" charset="0"/>
                <a:cs typeface="Lucida Sans Unicode" pitchFamily="34" charset="0"/>
              </a:rPr>
              <a:t> refers to:</a:t>
            </a:r>
          </a:p>
          <a:p>
            <a:pPr>
              <a:lnSpc>
                <a:spcPct val="110000"/>
              </a:lnSpc>
              <a:spcBef>
                <a:spcPts val="0"/>
              </a:spcBef>
              <a:buNone/>
            </a:pPr>
            <a:r>
              <a:rPr lang="en-US" sz="2200" dirty="0" smtClean="0">
                <a:latin typeface="Lucida Sans Unicode" pitchFamily="34" charset="0"/>
                <a:cs typeface="Lucida Sans Unicode" pitchFamily="34" charset="0"/>
              </a:rPr>
              <a:t>	vocal characterizers – laughter, sobs</a:t>
            </a:r>
          </a:p>
          <a:p>
            <a:pPr>
              <a:lnSpc>
                <a:spcPct val="110000"/>
              </a:lnSpc>
              <a:spcBef>
                <a:spcPts val="0"/>
              </a:spcBef>
              <a:buNone/>
            </a:pPr>
            <a:r>
              <a:rPr lang="en-US" sz="2200" dirty="0" smtClean="0">
                <a:latin typeface="Lucida Sans Unicode" pitchFamily="34" charset="0"/>
                <a:cs typeface="Lucida Sans Unicode" pitchFamily="34" charset="0"/>
              </a:rPr>
              <a:t>	vocal qualifiers – intensity (loud/soft), pitch (high/low), extent (drawl and clipping)</a:t>
            </a:r>
          </a:p>
          <a:p>
            <a:pPr>
              <a:lnSpc>
                <a:spcPct val="110000"/>
              </a:lnSpc>
              <a:spcBef>
                <a:spcPts val="0"/>
              </a:spcBef>
              <a:buNone/>
            </a:pPr>
            <a:r>
              <a:rPr lang="en-US" sz="2200" dirty="0" smtClean="0">
                <a:latin typeface="Lucida Sans Unicode" pitchFamily="34" charset="0"/>
                <a:cs typeface="Lucida Sans Unicode" pitchFamily="34" charset="0"/>
              </a:rPr>
              <a:t>	vocal segregates – “uh,” “um,” “uh-huh”; tone; accent</a:t>
            </a:r>
          </a:p>
          <a:p>
            <a:pPr marL="0" indent="0">
              <a:lnSpc>
                <a:spcPct val="110000"/>
              </a:lnSpc>
              <a:spcBef>
                <a:spcPts val="0"/>
              </a:spcBef>
              <a:buNone/>
            </a:pPr>
            <a:r>
              <a:rPr lang="en-US" sz="2400" dirty="0" smtClean="0">
                <a:latin typeface="Lucida Sans Unicode" pitchFamily="34" charset="0"/>
                <a:cs typeface="Lucida Sans Unicode" pitchFamily="34" charset="0"/>
              </a:rPr>
              <a:t>In some cultures, speaking in soft voice is the norm whereas in other cultures speaking loud is socially acceptable</a:t>
            </a:r>
          </a:p>
          <a:p>
            <a:pPr>
              <a:lnSpc>
                <a:spcPct val="110000"/>
              </a:lnSpc>
              <a:spcBef>
                <a:spcPts val="0"/>
              </a:spcBef>
              <a:buNone/>
            </a:pPr>
            <a:endParaRPr lang="en-US" sz="2400" dirty="0" smtClean="0">
              <a:latin typeface="Lucida Sans Unicode" pitchFamily="34" charset="0"/>
              <a:cs typeface="Lucida Sans Unicode" pitchFamily="34" charset="0"/>
            </a:endParaRPr>
          </a:p>
          <a:p>
            <a:pPr marL="0" indent="0">
              <a:lnSpc>
                <a:spcPct val="110000"/>
              </a:lnSpc>
              <a:spcBef>
                <a:spcPts val="0"/>
              </a:spcBef>
            </a:pPr>
            <a:r>
              <a:rPr lang="en-US" sz="2400" dirty="0" smtClean="0">
                <a:latin typeface="Lucida Sans Unicode" pitchFamily="34" charset="0"/>
                <a:cs typeface="Lucida Sans Unicode" pitchFamily="34" charset="0"/>
              </a:rPr>
              <a:t> </a:t>
            </a:r>
            <a:r>
              <a:rPr lang="en-US" sz="2400" b="1" dirty="0" smtClean="0">
                <a:latin typeface="Lucida Sans Unicode" pitchFamily="34" charset="0"/>
                <a:cs typeface="Lucida Sans Unicode" pitchFamily="34" charset="0"/>
              </a:rPr>
              <a:t>Silence</a:t>
            </a:r>
            <a:r>
              <a:rPr lang="en-US" sz="2400" dirty="0" smtClean="0">
                <a:latin typeface="Lucida Sans Unicode" pitchFamily="34" charset="0"/>
                <a:cs typeface="Lucida Sans Unicode" pitchFamily="34" charset="0"/>
              </a:rPr>
              <a:t> can communicate agreement, apathy, awe, confusion, contemplation, disagreement, embarrassment, obligation, regret, repressed hostility, respect, sadness, thoughtfulness, or any number of meanings </a:t>
            </a:r>
          </a:p>
          <a:p>
            <a:pPr marL="0" indent="0">
              <a:lnSpc>
                <a:spcPct val="110000"/>
              </a:lnSpc>
              <a:spcBef>
                <a:spcPts val="0"/>
              </a:spcBef>
              <a:buNone/>
            </a:pPr>
            <a:r>
              <a:rPr lang="en-US" sz="2200" dirty="0" smtClean="0">
                <a:latin typeface="Lucida Sans Unicode" pitchFamily="34" charset="0"/>
                <a:cs typeface="Lucida Sans Unicode" pitchFamily="34" charset="0"/>
              </a:rPr>
              <a:t>Traditionally, Eastern societies such as India, China, and Japan have valued silence more than Western societies</a:t>
            </a:r>
          </a:p>
          <a:p>
            <a:pPr marL="0" indent="0">
              <a:lnSpc>
                <a:spcPct val="110000"/>
              </a:lnSpc>
              <a:spcBef>
                <a:spcPts val="0"/>
              </a:spcBef>
              <a:buNone/>
            </a:pPr>
            <a:r>
              <a:rPr lang="en-US" sz="2200" dirty="0" smtClean="0">
                <a:latin typeface="Lucida Sans Unicode" pitchFamily="34" charset="0"/>
                <a:cs typeface="Lucida Sans Unicode" pitchFamily="34" charset="0"/>
              </a:rPr>
              <a:t>Silence used to promote harmony, cooperation; silence as wisdom; silence as protest; silence associated with communication apprehension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2772" name="Picture 4" descr="Hush-hush Royalty Free Stock Photo"/>
          <p:cNvPicPr>
            <a:picLocks noChangeAspect="1" noChangeArrowheads="1"/>
          </p:cNvPicPr>
          <p:nvPr/>
        </p:nvPicPr>
        <p:blipFill>
          <a:blip r:embed="rId2" cstate="print"/>
          <a:srcRect/>
          <a:stretch>
            <a:fillRect/>
          </a:stretch>
        </p:blipFill>
        <p:spPr bwMode="auto">
          <a:xfrm>
            <a:off x="7239000" y="1066800"/>
            <a:ext cx="1905000" cy="1268329"/>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731838"/>
          </a:xfrm>
        </p:spPr>
        <p:txBody>
          <a:bodyPr>
            <a:noAutofit/>
          </a:bodyPr>
          <a:lstStyle/>
          <a:p>
            <a:r>
              <a:rPr lang="en-US" sz="3600" b="1" dirty="0" smtClean="0">
                <a:latin typeface="Lucida Sans Unicode" pitchFamily="34" charset="0"/>
                <a:cs typeface="Lucida Sans Unicode" pitchFamily="34" charset="0"/>
              </a:rPr>
              <a:t>Haptics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5105400"/>
          </a:xfrm>
        </p:spPr>
        <p:txBody>
          <a:bodyPr>
            <a:noAutofit/>
          </a:bodyPr>
          <a:lstStyle/>
          <a:p>
            <a:pPr>
              <a:spcBef>
                <a:spcPts val="0"/>
              </a:spcBef>
            </a:pPr>
            <a:r>
              <a:rPr lang="en-US" sz="2200" dirty="0" smtClean="0">
                <a:latin typeface="Lucida Sans Unicode" pitchFamily="34" charset="0"/>
                <a:cs typeface="Lucida Sans Unicode" pitchFamily="34" charset="0"/>
              </a:rPr>
              <a:t>the study of our use of touch to communicate </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Examples support that the use of touch to communicate varies from culture to culture:</a:t>
            </a:r>
          </a:p>
          <a:p>
            <a:pPr>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In Iraq, physical contact between adults, particularly 	between women and men, is governed by strict cultural mores </a:t>
            </a:r>
          </a:p>
          <a:p>
            <a:pPr>
              <a:spcBef>
                <a:spcPts val="0"/>
              </a:spcBef>
              <a:buNone/>
            </a:pPr>
            <a:r>
              <a:rPr lang="en-US" sz="2000" dirty="0" smtClean="0">
                <a:latin typeface="Lucida Sans Unicode" pitchFamily="34" charset="0"/>
                <a:cs typeface="Lucida Sans Unicode" pitchFamily="34" charset="0"/>
              </a:rPr>
              <a:t>		Compared with other cultures, people in the United States are 	touch deprived, having one of the lowest rates of casual touch 	in the world (when talking to friends in a coffee shop, in the 	U.S. people touch each other once or twice an hour, in France 	people touch each other hundreds of times in an hour)</a:t>
            </a:r>
          </a:p>
          <a:p>
            <a:pPr>
              <a:spcBef>
                <a:spcPts val="0"/>
              </a:spcBef>
              <a:buNone/>
            </a:pPr>
            <a:r>
              <a:rPr lang="en-US" sz="2000" dirty="0" smtClean="0">
                <a:latin typeface="Lucida Sans Unicode" pitchFamily="34" charset="0"/>
                <a:cs typeface="Lucida Sans Unicode" pitchFamily="34" charset="0"/>
              </a:rPr>
              <a:t>		At least in the United States, most touching has symbolic 	content, but contextual factors are critical to the meaning; what 	is appropriate touching in a 4-person psychotherapy clinic may 	not be appropriate in a 200-person insurance office; 	employees are aware of inappropriate touching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3794" name="Picture 2" descr="hands Royalty Free Stock Photo"/>
          <p:cNvPicPr>
            <a:picLocks noChangeAspect="1" noChangeArrowheads="1"/>
          </p:cNvPicPr>
          <p:nvPr/>
        </p:nvPicPr>
        <p:blipFill>
          <a:blip r:embed="rId2" cstate="print"/>
          <a:srcRect/>
          <a:stretch>
            <a:fillRect/>
          </a:stretch>
        </p:blipFill>
        <p:spPr bwMode="auto">
          <a:xfrm>
            <a:off x="6934201" y="762000"/>
            <a:ext cx="2209800" cy="147126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600" b="1" dirty="0" smtClean="0">
                <a:latin typeface="Lucida Sans Unicode" pitchFamily="34" charset="0"/>
                <a:cs typeface="Lucida Sans Unicode" pitchFamily="34" charset="0"/>
              </a:rPr>
              <a:t>Artifactual Communication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524000"/>
            <a:ext cx="8991600" cy="5257800"/>
          </a:xfrm>
        </p:spPr>
        <p:txBody>
          <a:bodyPr>
            <a:normAutofit fontScale="92500" lnSpcReduction="10000"/>
          </a:bodyPr>
          <a:lstStyle/>
          <a:p>
            <a:pPr>
              <a:lnSpc>
                <a:spcPct val="110000"/>
              </a:lnSpc>
              <a:spcBef>
                <a:spcPts val="0"/>
              </a:spcBef>
            </a:pPr>
            <a:r>
              <a:rPr lang="en-US" sz="2400" dirty="0" smtClean="0">
                <a:latin typeface="Lucida Sans Unicode" pitchFamily="34" charset="0"/>
                <a:cs typeface="Lucida Sans Unicode" pitchFamily="34" charset="0"/>
              </a:rPr>
              <a:t>Messages conveyed through objects or arrangements of objects made by human hands; how we decorate our homes and offices, the clothing we wear, and our physical appearance with jewelry, tattoos, and body piercings</a:t>
            </a:r>
          </a:p>
          <a:p>
            <a:pPr>
              <a:lnSpc>
                <a:spcPct val="110000"/>
              </a:lnSpc>
              <a:spcBef>
                <a:spcPts val="0"/>
              </a:spcBef>
              <a:buNone/>
            </a:pPr>
            <a:endParaRPr lang="en-US" sz="13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What we wear varies across the world, as does the meaning conveyed by the clothes</a:t>
            </a:r>
          </a:p>
          <a:p>
            <a:pPr>
              <a:lnSpc>
                <a:spcPct val="110000"/>
              </a:lnSpc>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Clothing can reflect cultural heritage</a:t>
            </a:r>
          </a:p>
          <a:p>
            <a:pPr>
              <a:lnSpc>
                <a:spcPct val="110000"/>
              </a:lnSpc>
              <a:spcBef>
                <a:spcPts val="0"/>
              </a:spcBef>
              <a:buNone/>
            </a:pPr>
            <a:r>
              <a:rPr lang="en-US" sz="2000" dirty="0" smtClean="0">
                <a:latin typeface="Lucida Sans Unicode" pitchFamily="34" charset="0"/>
                <a:cs typeface="Lucida Sans Unicode" pitchFamily="34" charset="0"/>
              </a:rPr>
              <a:t>	Banning a specific item of clothing can be a response to                      a perceived threat felt within a cultural group in regards                   to other cultural groups</a:t>
            </a:r>
            <a:endParaRPr lang="en-US" sz="2200" dirty="0" smtClean="0">
              <a:latin typeface="Lucida Sans Unicode" pitchFamily="34" charset="0"/>
              <a:cs typeface="Lucida Sans Unicode" pitchFamily="34" charset="0"/>
            </a:endParaRPr>
          </a:p>
          <a:p>
            <a:pPr>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Jewelry can have spiritual and practical meanings</a:t>
            </a:r>
          </a:p>
          <a:p>
            <a:pPr>
              <a:lnSpc>
                <a:spcPct val="110000"/>
              </a:lnSpc>
              <a:spcBef>
                <a:spcPts val="0"/>
              </a:spcBef>
              <a:buNone/>
            </a:pPr>
            <a:endParaRPr lang="en-US" sz="24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Clothing, jewelry, tattoos, and body piercings can                             also reflect </a:t>
            </a:r>
            <a:r>
              <a:rPr lang="en-US" sz="2400" dirty="0" err="1" smtClean="0">
                <a:latin typeface="Lucida Sans Unicode" pitchFamily="34" charset="0"/>
                <a:cs typeface="Lucida Sans Unicode" pitchFamily="34" charset="0"/>
              </a:rPr>
              <a:t>subcultural</a:t>
            </a:r>
            <a:r>
              <a:rPr lang="en-US" sz="2400" dirty="0" smtClean="0">
                <a:latin typeface="Lucida Sans Unicode" pitchFamily="34" charset="0"/>
                <a:cs typeface="Lucida Sans Unicode" pitchFamily="34" charset="0"/>
              </a:rPr>
              <a:t> and subgroup identity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4818" name="Picture 2"/>
          <p:cNvPicPr>
            <a:picLocks noChangeAspect="1" noChangeArrowheads="1"/>
          </p:cNvPicPr>
          <p:nvPr/>
        </p:nvPicPr>
        <p:blipFill>
          <a:blip r:embed="rId2" cstate="print"/>
          <a:srcRect/>
          <a:stretch>
            <a:fillRect/>
          </a:stretch>
        </p:blipFill>
        <p:spPr bwMode="auto">
          <a:xfrm>
            <a:off x="7453648" y="3505200"/>
            <a:ext cx="1690352" cy="27432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Territoriality</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5181600"/>
          </a:xfrm>
        </p:spPr>
        <p:txBody>
          <a:bodyPr>
            <a:normAutofit lnSpcReduction="10000"/>
          </a:bodyPr>
          <a:lstStyle/>
          <a:p>
            <a:pPr>
              <a:spcBef>
                <a:spcPts val="0"/>
              </a:spcBef>
            </a:pPr>
            <a:r>
              <a:rPr lang="en-US" sz="2200" dirty="0" smtClean="0">
                <a:latin typeface="Lucida Sans Unicode" pitchFamily="34" charset="0"/>
                <a:cs typeface="Lucida Sans Unicode" pitchFamily="34" charset="0"/>
              </a:rPr>
              <a:t>the space that an individual claims, whether             permanently or temporarily; how space can                          be used to communicate messages </a:t>
            </a:r>
          </a:p>
          <a:p>
            <a:pPr>
              <a:spcBef>
                <a:spcPts val="0"/>
              </a:spcBef>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Sennett (1999): spaces can encourage democracy</a:t>
            </a:r>
          </a:p>
          <a:p>
            <a:pPr>
              <a:spcBef>
                <a:spcPts val="0"/>
              </a:spcBef>
              <a:buNone/>
            </a:pPr>
            <a:r>
              <a:rPr lang="en-US" sz="2200" dirty="0" smtClean="0">
                <a:latin typeface="Lucida Sans Unicode" pitchFamily="34" charset="0"/>
                <a:cs typeface="Lucida Sans Unicode" pitchFamily="34" charset="0"/>
              </a:rPr>
              <a:t>	From roughly 600 to 350 BCE, Athens used two very different spaces, the theater (</a:t>
            </a:r>
            <a:r>
              <a:rPr lang="en-US" sz="2200" dirty="0" err="1" smtClean="0">
                <a:latin typeface="Lucida Sans Unicode" pitchFamily="34" charset="0"/>
                <a:cs typeface="Lucida Sans Unicode" pitchFamily="34" charset="0"/>
              </a:rPr>
              <a:t>pnyx</a:t>
            </a:r>
            <a:r>
              <a:rPr lang="en-US" sz="2200" dirty="0" smtClean="0">
                <a:latin typeface="Lucida Sans Unicode" pitchFamily="34" charset="0"/>
                <a:cs typeface="Lucida Sans Unicode" pitchFamily="34" charset="0"/>
              </a:rPr>
              <a:t>) and the town square (agora), for its democratic practices; citizens became accustomed to dialogue and diversity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Chinese geomancy, </a:t>
            </a:r>
            <a:r>
              <a:rPr lang="en-US" sz="2200" dirty="0" err="1" smtClean="0">
                <a:latin typeface="Lucida Sans Unicode" pitchFamily="34" charset="0"/>
                <a:cs typeface="Lucida Sans Unicode" pitchFamily="34" charset="0"/>
              </a:rPr>
              <a:t>feng</a:t>
            </a:r>
            <a:r>
              <a:rPr lang="en-US" sz="2200" dirty="0" smtClean="0">
                <a:latin typeface="Lucida Sans Unicode" pitchFamily="34" charset="0"/>
                <a:cs typeface="Lucida Sans Unicode" pitchFamily="34" charset="0"/>
              </a:rPr>
              <a:t> </a:t>
            </a:r>
            <a:r>
              <a:rPr lang="en-US" sz="2200" dirty="0" err="1" smtClean="0">
                <a:latin typeface="Lucida Sans Unicode" pitchFamily="34" charset="0"/>
                <a:cs typeface="Lucida Sans Unicode" pitchFamily="34" charset="0"/>
              </a:rPr>
              <a:t>shui</a:t>
            </a:r>
            <a:r>
              <a:rPr lang="en-US" sz="2200" dirty="0" smtClean="0">
                <a:latin typeface="Lucida Sans Unicode" pitchFamily="34" charset="0"/>
                <a:cs typeface="Lucida Sans Unicode" pitchFamily="34" charset="0"/>
              </a:rPr>
              <a:t>, is the art of manipulating the physical environment to establish harmony with the natural environment and achieve happiness, prosperity, and health; it is used in site planning and design of buildings for the greatest compatibility with nature; it also has principles for designing homes and placing furniture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8914" name="Picture 2" descr="Field . cultivated land Royalty Free Stock Photo"/>
          <p:cNvPicPr>
            <a:picLocks noChangeAspect="1" noChangeArrowheads="1"/>
          </p:cNvPicPr>
          <p:nvPr/>
        </p:nvPicPr>
        <p:blipFill>
          <a:blip r:embed="rId2" cstate="print"/>
          <a:srcRect/>
          <a:stretch>
            <a:fillRect/>
          </a:stretch>
        </p:blipFill>
        <p:spPr bwMode="auto">
          <a:xfrm>
            <a:off x="6629400" y="990600"/>
            <a:ext cx="2514600" cy="188595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960438"/>
          </a:xfrm>
        </p:spPr>
        <p:txBody>
          <a:bodyPr>
            <a:noAutofit/>
          </a:bodyPr>
          <a:lstStyle/>
          <a:p>
            <a:r>
              <a:rPr lang="en-US" sz="3600" b="1" dirty="0" err="1" smtClean="0">
                <a:latin typeface="Lucida Sans Unicode" pitchFamily="34" charset="0"/>
                <a:cs typeface="Lucida Sans Unicode" pitchFamily="34" charset="0"/>
              </a:rPr>
              <a:t>Olfactics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5105400"/>
          </a:xfrm>
        </p:spPr>
        <p:txBody>
          <a:bodyPr>
            <a:noAutofit/>
          </a:bodyPr>
          <a:lstStyle/>
          <a:p>
            <a:pPr>
              <a:spcBef>
                <a:spcPts val="0"/>
              </a:spcBef>
            </a:pPr>
            <a:r>
              <a:rPr lang="en-US" sz="2200" dirty="0" smtClean="0">
                <a:latin typeface="Lucida Sans Unicode" pitchFamily="34" charset="0"/>
                <a:cs typeface="Lucida Sans Unicode" pitchFamily="34" charset="0"/>
              </a:rPr>
              <a:t>The study of communication via smell</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The amount of the human brain devoted to olfaction is very large; smell is the only sense linked directly into the limbic system, which may be evidence of its being our most basic, primitive sense </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In all cultures, women can detect odors in lower concentrations, identify them more accurately, and remember them longer than men </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Smell is used to increase well-being (aromatherapy) and to prompt consumption (e.g. fragrance strips in advertising)</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Smell also refers to body odor; some cultures are sensitive to any body odor; others mask body odor with perfumes</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37890" name="Picture 2" descr="Nose Royalty Free Stock Photo"/>
          <p:cNvPicPr>
            <a:picLocks noChangeAspect="1" noChangeArrowheads="1"/>
          </p:cNvPicPr>
          <p:nvPr/>
        </p:nvPicPr>
        <p:blipFill>
          <a:blip r:embed="rId2" cstate="print"/>
          <a:srcRect/>
          <a:stretch>
            <a:fillRect/>
          </a:stretch>
        </p:blipFill>
        <p:spPr bwMode="auto">
          <a:xfrm>
            <a:off x="6400801" y="838200"/>
            <a:ext cx="1828800" cy="152079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884238"/>
          </a:xfrm>
        </p:spPr>
        <p:txBody>
          <a:bodyPr>
            <a:noAutofit/>
          </a:bodyPr>
          <a:lstStyle/>
          <a:p>
            <a:r>
              <a:rPr lang="en-US" sz="3600" b="1" dirty="0" smtClean="0">
                <a:latin typeface="Lucida Sans Unicode" pitchFamily="34" charset="0"/>
                <a:cs typeface="Lucida Sans Unicode" pitchFamily="34" charset="0"/>
              </a:rPr>
              <a:t>Knowing Culture Through </a:t>
            </a:r>
            <a:br>
              <a:rPr lang="en-US" sz="3600" b="1" dirty="0" smtClean="0">
                <a:latin typeface="Lucida Sans Unicode" pitchFamily="34" charset="0"/>
                <a:cs typeface="Lucida Sans Unicode" pitchFamily="34" charset="0"/>
              </a:rPr>
            </a:br>
            <a:r>
              <a:rPr lang="en-US" sz="3600" b="1" dirty="0" smtClean="0">
                <a:latin typeface="Lucida Sans Unicode" pitchFamily="34" charset="0"/>
                <a:cs typeface="Lucida Sans Unicode" pitchFamily="34" charset="0"/>
              </a:rPr>
              <a:t>Nonverbal Messages</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4953000"/>
          </a:xfrm>
        </p:spPr>
        <p:txBody>
          <a:bodyPr>
            <a:noAutofit/>
          </a:bodyPr>
          <a:lstStyle/>
          <a:p>
            <a:pPr>
              <a:spcBef>
                <a:spcPts val="0"/>
              </a:spcBef>
            </a:pPr>
            <a:r>
              <a:rPr lang="en-US" sz="2200" dirty="0" smtClean="0">
                <a:latin typeface="Lucida Sans Unicode" pitchFamily="34" charset="0"/>
                <a:cs typeface="Lucida Sans Unicode" pitchFamily="34" charset="0"/>
              </a:rPr>
              <a:t>Communication and culture are inseparable, culture is a code or system we learn and share that requires communication</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As some of the symbols are nonverbal, it is partially through nonverbal messages that we experience the culture</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Some nonverbal messages can be identified with a culture </a:t>
            </a:r>
          </a:p>
          <a:p>
            <a:pPr>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In Europe, body language is an important indicator of one’s 	level of education and good manners, a relationship not seen 	as often in the United States</a:t>
            </a:r>
          </a:p>
          <a:p>
            <a:pPr>
              <a:spcBef>
                <a:spcPts val="0"/>
              </a:spcBef>
              <a:buNone/>
            </a:pPr>
            <a:endParaRPr lang="en-US" sz="1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Many nonverbal messages used in a culture are related to and consistent with other aspects of the culture</a:t>
            </a:r>
          </a:p>
          <a:p>
            <a:pPr>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 In Thailand, the </a:t>
            </a:r>
            <a:r>
              <a:rPr lang="en-US" sz="2000" dirty="0" err="1" smtClean="0">
                <a:latin typeface="Lucida Sans Unicode" pitchFamily="34" charset="0"/>
                <a:cs typeface="Lucida Sans Unicode" pitchFamily="34" charset="0"/>
              </a:rPr>
              <a:t>wai</a:t>
            </a:r>
            <a:r>
              <a:rPr lang="en-US" sz="2000" dirty="0" smtClean="0">
                <a:latin typeface="Lucida Sans Unicode" pitchFamily="34" charset="0"/>
                <a:cs typeface="Lucida Sans Unicode" pitchFamily="34" charset="0"/>
              </a:rPr>
              <a:t> is a gesture used to communicate 	respect; the younger person or subordinate initiates the </a:t>
            </a:r>
            <a:r>
              <a:rPr lang="en-US" sz="2000" dirty="0" err="1" smtClean="0">
                <a:latin typeface="Lucida Sans Unicode" pitchFamily="34" charset="0"/>
                <a:cs typeface="Lucida Sans Unicode" pitchFamily="34" charset="0"/>
              </a:rPr>
              <a:t>wai</a:t>
            </a:r>
            <a:r>
              <a:rPr lang="en-US" sz="2000" dirty="0" smtClean="0">
                <a:latin typeface="Lucida Sans Unicode" pitchFamily="34" charset="0"/>
                <a:cs typeface="Lucida Sans Unicode" pitchFamily="34" charset="0"/>
              </a:rPr>
              <a:t>; it 	is consistent with other cultural elements (hierarchic society)</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1036638"/>
          </a:xfrm>
        </p:spPr>
        <p:txBody>
          <a:bodyPr>
            <a:noAutofit/>
          </a:bodyPr>
          <a:lstStyle/>
          <a:p>
            <a:r>
              <a:rPr lang="en-US" sz="3600" b="1" dirty="0">
                <a:latin typeface="Lucida Sans Unicode" pitchFamily="34" charset="0"/>
                <a:cs typeface="Lucida Sans Unicode" pitchFamily="34" charset="0"/>
              </a:rPr>
              <a:t>What will you learn</a:t>
            </a:r>
            <a:r>
              <a:rPr lang="en-US" sz="3600" b="1" dirty="0" smtClean="0">
                <a:latin typeface="Lucida Sans Unicode" pitchFamily="34" charset="0"/>
                <a:cs typeface="Lucida Sans Unicode" pitchFamily="34" charset="0"/>
              </a:rPr>
              <a:t>?</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2209800"/>
            <a:ext cx="8915400" cy="4038600"/>
          </a:xfrm>
        </p:spPr>
        <p:txBody>
          <a:bodyPr>
            <a:normAutofit/>
          </a:bodyPr>
          <a:lstStyle/>
          <a:p>
            <a:pPr lvl="0">
              <a:lnSpc>
                <a:spcPct val="90000"/>
              </a:lnSpc>
              <a:spcBef>
                <a:spcPts val="600"/>
              </a:spcBef>
            </a:pPr>
            <a:r>
              <a:rPr lang="en-US" sz="2400" dirty="0" smtClean="0">
                <a:latin typeface="Lucida Sans Unicode" pitchFamily="34" charset="0"/>
                <a:cs typeface="Lucida Sans Unicode" pitchFamily="34" charset="0"/>
              </a:rPr>
              <a:t>What are nonverbal behaviors?</a:t>
            </a:r>
          </a:p>
          <a:p>
            <a:pPr lvl="0">
              <a:lnSpc>
                <a:spcPct val="90000"/>
              </a:lnSpc>
              <a:spcBef>
                <a:spcPts val="600"/>
              </a:spcBef>
              <a:buNone/>
            </a:pPr>
            <a:endParaRPr lang="en-US" sz="2400" dirty="0" smtClean="0">
              <a:latin typeface="Lucida Sans Unicode" pitchFamily="34" charset="0"/>
              <a:cs typeface="Lucida Sans Unicode" pitchFamily="34" charset="0"/>
            </a:endParaRPr>
          </a:p>
          <a:p>
            <a:pPr lvl="0">
              <a:lnSpc>
                <a:spcPct val="90000"/>
              </a:lnSpc>
              <a:spcBef>
                <a:spcPts val="600"/>
              </a:spcBef>
            </a:pPr>
            <a:r>
              <a:rPr lang="en-US" sz="2400" dirty="0" smtClean="0">
                <a:latin typeface="Lucida Sans Unicode" pitchFamily="34" charset="0"/>
                <a:cs typeface="Lucida Sans Unicode" pitchFamily="34" charset="0"/>
              </a:rPr>
              <a:t>What are the functions of nonverbal communication?</a:t>
            </a:r>
          </a:p>
          <a:p>
            <a:pPr lvl="0">
              <a:lnSpc>
                <a:spcPct val="90000"/>
              </a:lnSpc>
              <a:spcBef>
                <a:spcPts val="600"/>
              </a:spcBef>
              <a:buNone/>
            </a:pPr>
            <a:endParaRPr lang="en-US" sz="2400" dirty="0" smtClean="0">
              <a:latin typeface="Lucida Sans Unicode" pitchFamily="34" charset="0"/>
              <a:cs typeface="Lucida Sans Unicode" pitchFamily="34" charset="0"/>
            </a:endParaRPr>
          </a:p>
          <a:p>
            <a:pPr lvl="0">
              <a:lnSpc>
                <a:spcPct val="90000"/>
              </a:lnSpc>
              <a:spcBef>
                <a:spcPts val="600"/>
              </a:spcBef>
            </a:pPr>
            <a:r>
              <a:rPr lang="en-US" sz="2400" dirty="0" smtClean="0">
                <a:latin typeface="Lucida Sans Unicode" pitchFamily="34" charset="0"/>
                <a:cs typeface="Lucida Sans Unicode" pitchFamily="34" charset="0"/>
              </a:rPr>
              <a:t>What are the types of nonverbal communication?</a:t>
            </a:r>
          </a:p>
          <a:p>
            <a:pPr lvl="0">
              <a:lnSpc>
                <a:spcPct val="90000"/>
              </a:lnSpc>
              <a:spcBef>
                <a:spcPts val="600"/>
              </a:spcBef>
              <a:buNone/>
            </a:pPr>
            <a:endParaRPr lang="en-US" sz="2400" dirty="0" smtClean="0">
              <a:latin typeface="Lucida Sans Unicode" pitchFamily="34" charset="0"/>
              <a:cs typeface="Lucida Sans Unicode" pitchFamily="34" charset="0"/>
            </a:endParaRPr>
          </a:p>
          <a:p>
            <a:pPr lvl="0">
              <a:lnSpc>
                <a:spcPct val="90000"/>
              </a:lnSpc>
              <a:spcBef>
                <a:spcPts val="600"/>
              </a:spcBef>
            </a:pPr>
            <a:r>
              <a:rPr lang="en-US" sz="2400" dirty="0" smtClean="0">
                <a:latin typeface="Lucida Sans Unicode" pitchFamily="34" charset="0"/>
                <a:cs typeface="Lucida Sans Unicode" pitchFamily="34" charset="0"/>
              </a:rPr>
              <a:t>How can we know culture through nonverbal messages?</a:t>
            </a:r>
          </a:p>
          <a:p>
            <a:pPr lvl="0">
              <a:lnSpc>
                <a:spcPct val="90000"/>
              </a:lnSpc>
              <a:spcBef>
                <a:spcPts val="600"/>
              </a:spcBef>
              <a:buNone/>
            </a:pPr>
            <a:endParaRPr lang="en-US" sz="2400" dirty="0" smtClean="0">
              <a:latin typeface="Lucida Sans Unicode" pitchFamily="34" charset="0"/>
              <a:cs typeface="Lucida Sans Unicode" pitchFamily="34" charset="0"/>
            </a:endParaRPr>
          </a:p>
          <a:p>
            <a:pPr lvl="0">
              <a:lnSpc>
                <a:spcPct val="90000"/>
              </a:lnSpc>
              <a:spcBef>
                <a:spcPts val="600"/>
              </a:spcBef>
            </a:pPr>
            <a:r>
              <a:rPr lang="en-US" sz="2400" dirty="0" smtClean="0">
                <a:latin typeface="Lucida Sans Unicode" pitchFamily="34" charset="0"/>
                <a:cs typeface="Lucida Sans Unicode" pitchFamily="34" charset="0"/>
              </a:rPr>
              <a:t>How can we understand nonverbal misinterpretations as a barrier?</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68362"/>
            <a:ext cx="9144000" cy="960438"/>
          </a:xfrm>
        </p:spPr>
        <p:txBody>
          <a:bodyPr>
            <a:noAutofit/>
          </a:bodyPr>
          <a:lstStyle/>
          <a:p>
            <a:r>
              <a:rPr lang="en-US" sz="3200" b="1" dirty="0" smtClean="0">
                <a:latin typeface="Lucida Sans Unicode" pitchFamily="34" charset="0"/>
                <a:cs typeface="Lucida Sans Unicode" pitchFamily="34" charset="0"/>
              </a:rPr>
              <a:t>Nonverbal Misinterpretation as </a:t>
            </a:r>
            <a:br>
              <a:rPr lang="en-US" sz="3200" b="1" dirty="0" smtClean="0">
                <a:latin typeface="Lucida Sans Unicode" pitchFamily="34" charset="0"/>
                <a:cs typeface="Lucida Sans Unicode" pitchFamily="34" charset="0"/>
              </a:rPr>
            </a:br>
            <a:r>
              <a:rPr lang="en-US" sz="3200" b="1" dirty="0" smtClean="0">
                <a:latin typeface="Lucida Sans Unicode" pitchFamily="34" charset="0"/>
                <a:cs typeface="Lucida Sans Unicode" pitchFamily="34" charset="0"/>
              </a:rPr>
              <a:t>an Intercultural Barrier</a:t>
            </a:r>
            <a:endParaRPr lang="en-US" sz="32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4953000"/>
          </a:xfrm>
        </p:spPr>
        <p:txBody>
          <a:bodyPr>
            <a:noAutofit/>
          </a:bodyPr>
          <a:lstStyle/>
          <a:p>
            <a:pPr>
              <a:lnSpc>
                <a:spcPct val="110000"/>
              </a:lnSpc>
              <a:spcBef>
                <a:spcPts val="0"/>
              </a:spcBef>
            </a:pPr>
            <a:r>
              <a:rPr lang="en-US" sz="2200" dirty="0" smtClean="0">
                <a:latin typeface="Lucida Sans Unicode" pitchFamily="34" charset="0"/>
                <a:cs typeface="Lucida Sans Unicode" pitchFamily="34" charset="0"/>
              </a:rPr>
              <a:t>While we expect languages to be different, we are less likely to expect/recognize how the nonverbal symbols are different</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200" dirty="0" smtClean="0">
                <a:latin typeface="Lucida Sans Unicode" pitchFamily="34" charset="0"/>
                <a:cs typeface="Lucida Sans Unicode" pitchFamily="34" charset="0"/>
              </a:rPr>
              <a:t>Many nonverbal expressions vary from culture to culture, and it is just those variations that make nonverbal misinterpretation a barrier</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200" dirty="0" err="1" smtClean="0">
                <a:latin typeface="Lucida Sans Unicode" pitchFamily="34" charset="0"/>
                <a:cs typeface="Lucida Sans Unicode" pitchFamily="34" charset="0"/>
              </a:rPr>
              <a:t>Burgoon</a:t>
            </a:r>
            <a:r>
              <a:rPr lang="en-US" sz="2200" dirty="0" smtClean="0">
                <a:latin typeface="Lucida Sans Unicode" pitchFamily="34" charset="0"/>
                <a:cs typeface="Lucida Sans Unicode" pitchFamily="34" charset="0"/>
              </a:rPr>
              <a:t> (1986) contends that some nonverbal communication, even in the same culture, is so ambiguous that its interpretation is mediated by context</a:t>
            </a:r>
          </a:p>
          <a:p>
            <a:pPr>
              <a:lnSpc>
                <a:spcPct val="110000"/>
              </a:lnSpc>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Since the 1992 riots in Los Angeles, Korean-American 	immigrants have received acculturation and U.S. business 	practices training to avoid the behaviors that have often been 	misinterpreted by those unfamiliar with Korean culture </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685800"/>
            <a:ext cx="9144000" cy="1036638"/>
          </a:xfrm>
        </p:spPr>
        <p:txBody>
          <a:bodyPr>
            <a:normAutofit fontScale="90000"/>
          </a:bodyPr>
          <a:lstStyle/>
          <a:p>
            <a:r>
              <a:rPr lang="en-US" sz="4400" dirty="0" smtClean="0">
                <a:latin typeface="Lucida Sans Unicode" pitchFamily="34" charset="0"/>
              </a:rPr>
              <a:t/>
            </a:r>
            <a:br>
              <a:rPr lang="en-US" sz="4400" dirty="0" smtClean="0">
                <a:latin typeface="Lucida Sans Unicode" pitchFamily="34" charset="0"/>
              </a:rPr>
            </a:br>
            <a:r>
              <a:rPr lang="en-US" sz="4000" b="1" dirty="0" smtClean="0">
                <a:latin typeface="Lucida Sans Unicode" pitchFamily="34" charset="0"/>
              </a:rPr>
              <a:t>Let’s Discuss!</a:t>
            </a:r>
            <a:r>
              <a:rPr lang="en-US" sz="4000" dirty="0" smtClean="0">
                <a:latin typeface="Lucida Sans Unicode" pitchFamily="34" charset="0"/>
              </a:rPr>
              <a:t/>
            </a:r>
            <a:br>
              <a:rPr lang="en-US" sz="4000" dirty="0" smtClean="0">
                <a:latin typeface="Lucida Sans Unicode" pitchFamily="34" charset="0"/>
              </a:rPr>
            </a:br>
            <a:endParaRPr lang="en-US" sz="4000" dirty="0"/>
          </a:p>
        </p:txBody>
      </p:sp>
      <p:sp>
        <p:nvSpPr>
          <p:cNvPr id="9" name="Content Placeholder 1"/>
          <p:cNvSpPr>
            <a:spLocks noGrp="1"/>
          </p:cNvSpPr>
          <p:nvPr>
            <p:ph idx="1"/>
          </p:nvPr>
        </p:nvSpPr>
        <p:spPr>
          <a:xfrm>
            <a:off x="152400" y="1676400"/>
            <a:ext cx="8991600" cy="5181600"/>
          </a:xfrm>
        </p:spPr>
        <p:txBody>
          <a:bodyPr>
            <a:normAutofit/>
          </a:bodyPr>
          <a:lstStyle/>
          <a:p>
            <a:pPr marL="0" indent="0">
              <a:lnSpc>
                <a:spcPct val="80000"/>
              </a:lnSpc>
              <a:spcBef>
                <a:spcPts val="600"/>
              </a:spcBef>
              <a:buNone/>
            </a:pPr>
            <a:r>
              <a:rPr lang="en-US" sz="2200" dirty="0" smtClean="0">
                <a:latin typeface="Lucida Sans Unicode" pitchFamily="34" charset="0"/>
                <a:cs typeface="Lucida Sans Unicode" pitchFamily="34" charset="0"/>
              </a:rPr>
              <a:t>You and three friends are on spring break vacation in Puerto Rico. After a day on the beach, you are walking back to your residence hotel when you notice several locals shouting at you. None of you speak Spanish, so you quickly attempt to assess the situation. The four of you in beach clothes are walking across the lawn in front of what you assume is a Catholic church. One of your friends is carrying an open beer.</a:t>
            </a:r>
            <a:endParaRPr lang="en-US" sz="2200" smtClean="0">
              <a:latin typeface="Lucida Sans Unicode" pitchFamily="34" charset="0"/>
              <a:cs typeface="Lucida Sans Unicode" pitchFamily="34" charset="0"/>
            </a:endParaRPr>
          </a:p>
          <a:p>
            <a:pPr marL="0" indent="0">
              <a:lnSpc>
                <a:spcPct val="80000"/>
              </a:lnSpc>
              <a:spcBef>
                <a:spcPts val="600"/>
              </a:spcBef>
              <a:buNone/>
            </a:pPr>
            <a:endParaRPr lang="en-US" sz="1200" dirty="0" smtClean="0">
              <a:latin typeface="Lucida Sans Unicode" pitchFamily="34" charset="0"/>
              <a:cs typeface="Lucida Sans Unicode" pitchFamily="34" charset="0"/>
            </a:endParaRPr>
          </a:p>
          <a:p>
            <a:pPr>
              <a:lnSpc>
                <a:spcPct val="80000"/>
              </a:lnSpc>
              <a:spcBef>
                <a:spcPts val="600"/>
              </a:spcBef>
            </a:pPr>
            <a:r>
              <a:rPr lang="en-US" sz="2200" dirty="0" smtClean="0">
                <a:latin typeface="Lucida Sans Unicode" pitchFamily="34" charset="0"/>
                <a:cs typeface="Lucida Sans Unicode" pitchFamily="34" charset="0"/>
              </a:rPr>
              <a:t>Is this an example of intentional nonverbal communication on your part? If so, what types of nonverbal communication are represented?</a:t>
            </a:r>
          </a:p>
          <a:p>
            <a:pPr>
              <a:lnSpc>
                <a:spcPct val="80000"/>
              </a:lnSpc>
              <a:spcBef>
                <a:spcPts val="600"/>
              </a:spcBef>
            </a:pPr>
            <a:r>
              <a:rPr lang="en-US" sz="2200" dirty="0" smtClean="0">
                <a:latin typeface="Lucida Sans Unicode" pitchFamily="34" charset="0"/>
                <a:cs typeface="Lucida Sans Unicode" pitchFamily="34" charset="0"/>
              </a:rPr>
              <a:t>What perceptions of you might the locals have? </a:t>
            </a:r>
          </a:p>
          <a:p>
            <a:pPr>
              <a:lnSpc>
                <a:spcPct val="80000"/>
              </a:lnSpc>
              <a:spcBef>
                <a:spcPts val="600"/>
              </a:spcBef>
            </a:pPr>
            <a:r>
              <a:rPr lang="en-US" sz="2200" dirty="0" smtClean="0">
                <a:latin typeface="Lucida Sans Unicode" pitchFamily="34" charset="0"/>
                <a:cs typeface="Lucida Sans Unicode" pitchFamily="34" charset="0"/>
              </a:rPr>
              <a:t>Have you violated a local cultural norm? </a:t>
            </a:r>
            <a:endParaRPr lang="en-US" sz="2200" i="1" dirty="0" smtClean="0">
              <a:latin typeface="Lucida Sans Unicode" pitchFamily="34" charset="0"/>
              <a:cs typeface="Lucida Sans Unicode" pitchFamily="34" charset="0"/>
            </a:endParaRPr>
          </a:p>
          <a:p>
            <a:pPr>
              <a:lnSpc>
                <a:spcPct val="80000"/>
              </a:lnSpc>
              <a:spcBef>
                <a:spcPts val="600"/>
              </a:spcBef>
            </a:pPr>
            <a:r>
              <a:rPr lang="en-US" sz="2200" dirty="0" smtClean="0">
                <a:latin typeface="Lucida Sans Unicode" pitchFamily="34" charset="0"/>
                <a:cs typeface="Lucida Sans Unicode" pitchFamily="34" charset="0"/>
              </a:rPr>
              <a:t>Assuming this is an example of a nonverbal misinterpretation, what should you do? Continue walking? Run? Attempt to communicate verbally with the locals?</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dirty="0" smtClean="0"/>
              <a:t>© 2015, SAGE Publications, Inc.</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96962"/>
            <a:ext cx="9144000" cy="960438"/>
          </a:xfrm>
        </p:spPr>
        <p:txBody>
          <a:bodyPr>
            <a:noAutofit/>
          </a:bodyPr>
          <a:lstStyle/>
          <a:p>
            <a:r>
              <a:rPr lang="en-US" sz="3600" b="1" dirty="0" smtClean="0">
                <a:latin typeface="Lucida Sans Unicode" pitchFamily="34" charset="0"/>
                <a:cs typeface="Lucida Sans Unicode" pitchFamily="34" charset="0"/>
              </a:rPr>
              <a:t>Nonverbal Communication as Intercultural Barrier</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304800" y="2286000"/>
            <a:ext cx="8686800" cy="3962400"/>
          </a:xfrm>
        </p:spPr>
        <p:txBody>
          <a:bodyPr>
            <a:noAutofit/>
          </a:bodyPr>
          <a:lstStyle/>
          <a:p>
            <a:pPr>
              <a:lnSpc>
                <a:spcPct val="110000"/>
              </a:lnSpc>
              <a:spcBef>
                <a:spcPts val="0"/>
              </a:spcBef>
            </a:pPr>
            <a:r>
              <a:rPr lang="en-US" sz="2400" dirty="0" smtClean="0">
                <a:latin typeface="Lucida Sans Unicode" pitchFamily="34" charset="0"/>
                <a:cs typeface="Lucida Sans Unicode" pitchFamily="34" charset="0"/>
              </a:rPr>
              <a:t>Communication as an element of culture is understood differently by diverse cultures </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Nonverbal communication (messages sent without words) is one of the major forms of communication that can be interpreted differently in the contexts of various cultures</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400" dirty="0" smtClean="0">
                <a:latin typeface="Lucida Sans Unicode" pitchFamily="34" charset="0"/>
                <a:cs typeface="Lucida Sans Unicode" pitchFamily="34" charset="0"/>
              </a:rPr>
              <a:t>Thus, nonverbal communication is a major                       barrier to intercultural communication</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6146" name="Picture 2" descr="Business achievements Royalty Free Stock Photo"/>
          <p:cNvPicPr>
            <a:picLocks noChangeAspect="1" noChangeArrowheads="1"/>
          </p:cNvPicPr>
          <p:nvPr/>
        </p:nvPicPr>
        <p:blipFill>
          <a:blip r:embed="rId2" cstate="print"/>
          <a:srcRect/>
          <a:stretch>
            <a:fillRect/>
          </a:stretch>
        </p:blipFill>
        <p:spPr bwMode="auto">
          <a:xfrm>
            <a:off x="7162800" y="4495800"/>
            <a:ext cx="1981200" cy="148590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655638"/>
          </a:xfrm>
        </p:spPr>
        <p:txBody>
          <a:bodyPr>
            <a:noAutofit/>
          </a:bodyPr>
          <a:lstStyle/>
          <a:p>
            <a:r>
              <a:rPr lang="en-US" sz="3400" b="1" dirty="0" smtClean="0">
                <a:latin typeface="Lucida Sans Unicode" pitchFamily="34" charset="0"/>
                <a:cs typeface="Lucida Sans Unicode" pitchFamily="34" charset="0"/>
              </a:rPr>
              <a:t>Approaches to Nonverbal Communication</a:t>
            </a:r>
            <a:endParaRPr lang="en-US" sz="34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5181600"/>
          </a:xfrm>
        </p:spPr>
        <p:txBody>
          <a:bodyPr>
            <a:normAutofit lnSpcReduction="10000"/>
          </a:bodyPr>
          <a:lstStyle/>
          <a:p>
            <a:pPr marL="0" indent="0">
              <a:lnSpc>
                <a:spcPct val="110000"/>
              </a:lnSpc>
              <a:spcBef>
                <a:spcPts val="0"/>
              </a:spcBef>
              <a:buNone/>
            </a:pPr>
            <a:r>
              <a:rPr lang="en-US" sz="2400" dirty="0" smtClean="0">
                <a:latin typeface="Lucida Sans Unicode" pitchFamily="34" charset="0"/>
                <a:cs typeface="Lucida Sans Unicode" pitchFamily="34" charset="0"/>
              </a:rPr>
              <a:t>There have been three major </a:t>
            </a:r>
            <a:r>
              <a:rPr lang="en-US" sz="2400" b="1" dirty="0" smtClean="0">
                <a:latin typeface="Lucida Sans Unicode" pitchFamily="34" charset="0"/>
                <a:cs typeface="Lucida Sans Unicode" pitchFamily="34" charset="0"/>
              </a:rPr>
              <a:t>approaches</a:t>
            </a:r>
            <a:r>
              <a:rPr lang="en-US" sz="2400" dirty="0" smtClean="0">
                <a:latin typeface="Lucida Sans Unicode" pitchFamily="34" charset="0"/>
                <a:cs typeface="Lucida Sans Unicode" pitchFamily="34" charset="0"/>
              </a:rPr>
              <a:t> to the study of nonverbal behavior:</a:t>
            </a:r>
          </a:p>
          <a:p>
            <a:pPr marL="0" indent="0">
              <a:lnSpc>
                <a:spcPct val="110000"/>
              </a:lnSpc>
              <a:spcBef>
                <a:spcPts val="0"/>
              </a:spcBef>
              <a:buNone/>
            </a:pPr>
            <a:endParaRPr lang="en-US" sz="2200" dirty="0" smtClean="0">
              <a:latin typeface="Lucida Sans Unicode" pitchFamily="34" charset="0"/>
              <a:cs typeface="Lucida Sans Unicode" pitchFamily="34" charset="0"/>
            </a:endParaRPr>
          </a:p>
          <a:p>
            <a:pPr>
              <a:lnSpc>
                <a:spcPct val="110000"/>
              </a:lnSpc>
              <a:spcBef>
                <a:spcPts val="0"/>
              </a:spcBef>
            </a:pPr>
            <a:r>
              <a:rPr lang="en-US" sz="2200" dirty="0" smtClean="0">
                <a:latin typeface="Lucida Sans Unicode" pitchFamily="34" charset="0"/>
                <a:cs typeface="Lucida Sans Unicode" pitchFamily="34" charset="0"/>
              </a:rPr>
              <a:t>Researchers from the</a:t>
            </a:r>
            <a:r>
              <a:rPr lang="en-US" sz="2200" b="1" dirty="0" smtClean="0">
                <a:latin typeface="Lucida Sans Unicode" pitchFamily="34" charset="0"/>
                <a:cs typeface="Lucida Sans Unicode" pitchFamily="34" charset="0"/>
              </a:rPr>
              <a:t> nurture approach </a:t>
            </a:r>
            <a:r>
              <a:rPr lang="en-US" sz="2200" dirty="0" smtClean="0">
                <a:latin typeface="Lucida Sans Unicode" pitchFamily="34" charset="0"/>
                <a:cs typeface="Lucida Sans Unicode" pitchFamily="34" charset="0"/>
              </a:rPr>
              <a:t>(anthropologists, sociologists) believe that nonverbal communication is learned</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200" dirty="0" smtClean="0">
                <a:latin typeface="Lucida Sans Unicode" pitchFamily="34" charset="0"/>
                <a:cs typeface="Lucida Sans Unicode" pitchFamily="34" charset="0"/>
              </a:rPr>
              <a:t>In contrast, scholars from the </a:t>
            </a:r>
            <a:r>
              <a:rPr lang="en-US" sz="2200" b="1" dirty="0" smtClean="0">
                <a:latin typeface="Lucida Sans Unicode" pitchFamily="34" charset="0"/>
                <a:cs typeface="Lucida Sans Unicode" pitchFamily="34" charset="0"/>
              </a:rPr>
              <a:t>nature approach </a:t>
            </a:r>
            <a:r>
              <a:rPr lang="en-US" sz="2200" dirty="0" smtClean="0">
                <a:latin typeface="Lucida Sans Unicode" pitchFamily="34" charset="0"/>
                <a:cs typeface="Lucida Sans Unicode" pitchFamily="34" charset="0"/>
              </a:rPr>
              <a:t>(e.g. Charles Darwin, </a:t>
            </a:r>
            <a:r>
              <a:rPr lang="en-US" sz="2200" i="1" dirty="0" smtClean="0">
                <a:latin typeface="Lucida Sans Unicode" pitchFamily="34" charset="0"/>
                <a:cs typeface="Lucida Sans Unicode" pitchFamily="34" charset="0"/>
              </a:rPr>
              <a:t>The Expression of the Emotions in Man and Animals</a:t>
            </a:r>
            <a:r>
              <a:rPr lang="en-US" sz="2200" dirty="0" smtClean="0">
                <a:latin typeface="Lucida Sans Unicode" pitchFamily="34" charset="0"/>
                <a:cs typeface="Lucida Sans Unicode" pitchFamily="34" charset="0"/>
              </a:rPr>
              <a:t>, 1872/1969) believe that nonverbal behavior is innate or genetically determined</a:t>
            </a:r>
          </a:p>
          <a:p>
            <a:pPr>
              <a:lnSpc>
                <a:spcPct val="110000"/>
              </a:lnSpc>
              <a:spcBef>
                <a:spcPts val="0"/>
              </a:spcBef>
              <a:buNone/>
            </a:pPr>
            <a:endParaRPr lang="en-US" sz="1200" dirty="0" smtClean="0">
              <a:latin typeface="Lucida Sans Unicode" pitchFamily="34" charset="0"/>
              <a:cs typeface="Lucida Sans Unicode" pitchFamily="34" charset="0"/>
            </a:endParaRPr>
          </a:p>
          <a:p>
            <a:pPr>
              <a:lnSpc>
                <a:spcPct val="110000"/>
              </a:lnSpc>
              <a:spcBef>
                <a:spcPts val="0"/>
              </a:spcBef>
            </a:pPr>
            <a:r>
              <a:rPr lang="en-US" sz="2200" dirty="0" smtClean="0">
                <a:latin typeface="Lucida Sans Unicode" pitchFamily="34" charset="0"/>
                <a:cs typeface="Lucida Sans Unicode" pitchFamily="34" charset="0"/>
              </a:rPr>
              <a:t>The </a:t>
            </a:r>
            <a:r>
              <a:rPr lang="en-US" sz="2200" b="1" dirty="0" smtClean="0">
                <a:latin typeface="Lucida Sans Unicode" pitchFamily="34" charset="0"/>
                <a:cs typeface="Lucida Sans Unicode" pitchFamily="34" charset="0"/>
              </a:rPr>
              <a:t>functional approach </a:t>
            </a:r>
            <a:r>
              <a:rPr lang="en-US" sz="2200" dirty="0" smtClean="0">
                <a:latin typeface="Lucida Sans Unicode" pitchFamily="34" charset="0"/>
                <a:cs typeface="Lucida Sans Unicode" pitchFamily="34" charset="0"/>
              </a:rPr>
              <a:t>(e.g. </a:t>
            </a:r>
            <a:r>
              <a:rPr lang="en-US" sz="2200" dirty="0" err="1" smtClean="0">
                <a:latin typeface="Lucida Sans Unicode" pitchFamily="34" charset="0"/>
                <a:cs typeface="Lucida Sans Unicode" pitchFamily="34" charset="0"/>
              </a:rPr>
              <a:t>Burgoon</a:t>
            </a:r>
            <a:r>
              <a:rPr lang="en-US" sz="2200" dirty="0" smtClean="0">
                <a:latin typeface="Lucida Sans Unicode" pitchFamily="34" charset="0"/>
                <a:cs typeface="Lucida Sans Unicode" pitchFamily="34" charset="0"/>
              </a:rPr>
              <a:t>, 1986; Knapp, 1990; </a:t>
            </a:r>
            <a:r>
              <a:rPr lang="en-US" sz="2200" dirty="0" err="1" smtClean="0">
                <a:latin typeface="Lucida Sans Unicode" pitchFamily="34" charset="0"/>
                <a:cs typeface="Lucida Sans Unicode" pitchFamily="34" charset="0"/>
              </a:rPr>
              <a:t>McCroskey</a:t>
            </a:r>
            <a:r>
              <a:rPr lang="en-US" sz="2200" dirty="0" smtClean="0">
                <a:latin typeface="Lucida Sans Unicode" pitchFamily="34" charset="0"/>
                <a:cs typeface="Lucida Sans Unicode" pitchFamily="34" charset="0"/>
              </a:rPr>
              <a:t>, Burroughs, </a:t>
            </a:r>
            <a:r>
              <a:rPr lang="en-US" sz="2200" dirty="0" err="1" smtClean="0">
                <a:latin typeface="Lucida Sans Unicode" pitchFamily="34" charset="0"/>
                <a:cs typeface="Lucida Sans Unicode" pitchFamily="34" charset="0"/>
              </a:rPr>
              <a:t>Daun</a:t>
            </a:r>
            <a:r>
              <a:rPr lang="en-US" sz="2200" dirty="0" smtClean="0">
                <a:latin typeface="Lucida Sans Unicode" pitchFamily="34" charset="0"/>
                <a:cs typeface="Lucida Sans Unicode" pitchFamily="34" charset="0"/>
              </a:rPr>
              <a:t>, and Richmond, 1990) focuses on the types of nonverbal behaviors and the communication functions they perform</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731838"/>
          </a:xfrm>
        </p:spPr>
        <p:txBody>
          <a:bodyPr>
            <a:noAutofit/>
          </a:bodyPr>
          <a:lstStyle/>
          <a:p>
            <a:r>
              <a:rPr lang="en-US" sz="3600" b="1" dirty="0" smtClean="0">
                <a:latin typeface="Lucida Sans Unicode" pitchFamily="34" charset="0"/>
                <a:cs typeface="Lucida Sans Unicode" pitchFamily="34" charset="0"/>
              </a:rPr>
              <a:t>Nonverbal Behavior</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76400"/>
            <a:ext cx="8991600" cy="4419600"/>
          </a:xfrm>
        </p:spPr>
        <p:txBody>
          <a:bodyPr>
            <a:normAutofit/>
          </a:bodyPr>
          <a:lstStyle/>
          <a:p>
            <a:pPr>
              <a:spcBef>
                <a:spcPts val="0"/>
              </a:spcBef>
            </a:pPr>
            <a:r>
              <a:rPr lang="en-US" sz="2200" dirty="0" smtClean="0">
                <a:latin typeface="Lucida Sans Unicode" pitchFamily="34" charset="0"/>
                <a:cs typeface="Lucida Sans Unicode" pitchFamily="34" charset="0"/>
              </a:rPr>
              <a:t>Not all nonverbal behavior is nonverbal communication; some nonverbal behaviors seem to be perceptual cues as to a person’s state of mind</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Darwin (1872/1969): our facial expressions, such as smiles and frowns, are not learned but biologically determined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dirty="0" smtClean="0">
                <a:latin typeface="Lucida Sans Unicode" pitchFamily="34" charset="0"/>
                <a:cs typeface="Lucida Sans Unicode" pitchFamily="34" charset="0"/>
              </a:rPr>
              <a:t>Researchers have found evidence for seven universal expressions:  happiness, surprise, sadness, anger, disgust, fear, contempt</a:t>
            </a:r>
            <a:endParaRPr lang="en-US" sz="20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4" name="Picture 2"/>
          <p:cNvPicPr>
            <a:picLocks noChangeAspect="1" noChangeArrowheads="1"/>
          </p:cNvPicPr>
          <p:nvPr/>
        </p:nvPicPr>
        <p:blipFill>
          <a:blip r:embed="rId2" cstate="print"/>
          <a:srcRect/>
          <a:stretch>
            <a:fillRect/>
          </a:stretch>
        </p:blipFill>
        <p:spPr bwMode="auto">
          <a:xfrm>
            <a:off x="1371600" y="5257800"/>
            <a:ext cx="1495736" cy="1600200"/>
          </a:xfrm>
          <a:prstGeom prst="rect">
            <a:avLst/>
          </a:prstGeom>
          <a:noFill/>
          <a:ln w="9525">
            <a:noFill/>
            <a:miter lim="800000"/>
            <a:headEnd/>
            <a:tailEnd/>
          </a:ln>
        </p:spPr>
      </p:pic>
      <p:pic>
        <p:nvPicPr>
          <p:cNvPr id="22531" name="Picture 3"/>
          <p:cNvPicPr>
            <a:picLocks noChangeAspect="1" noChangeArrowheads="1"/>
          </p:cNvPicPr>
          <p:nvPr/>
        </p:nvPicPr>
        <p:blipFill>
          <a:blip r:embed="rId3" cstate="print"/>
          <a:srcRect/>
          <a:stretch>
            <a:fillRect/>
          </a:stretch>
        </p:blipFill>
        <p:spPr bwMode="auto">
          <a:xfrm>
            <a:off x="3657600" y="5262520"/>
            <a:ext cx="1066800" cy="1595480"/>
          </a:xfrm>
          <a:prstGeom prst="rect">
            <a:avLst/>
          </a:prstGeom>
          <a:noFill/>
          <a:ln w="9525">
            <a:noFill/>
            <a:miter lim="800000"/>
            <a:headEnd/>
            <a:tailEnd/>
          </a:ln>
        </p:spPr>
      </p:pic>
      <p:pic>
        <p:nvPicPr>
          <p:cNvPr id="22532" name="Picture 4"/>
          <p:cNvPicPr>
            <a:picLocks noChangeAspect="1" noChangeArrowheads="1"/>
          </p:cNvPicPr>
          <p:nvPr/>
        </p:nvPicPr>
        <p:blipFill>
          <a:blip r:embed="rId4" cstate="print"/>
          <a:srcRect/>
          <a:stretch>
            <a:fillRect/>
          </a:stretch>
        </p:blipFill>
        <p:spPr bwMode="auto">
          <a:xfrm>
            <a:off x="5334000" y="5257800"/>
            <a:ext cx="1066800" cy="1600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838200"/>
            <a:ext cx="9144000" cy="960438"/>
          </a:xfrm>
        </p:spPr>
        <p:txBody>
          <a:bodyPr>
            <a:noAutofit/>
          </a:bodyPr>
          <a:lstStyle/>
          <a:p>
            <a:r>
              <a:rPr lang="en-US" sz="3600" b="1" dirty="0" smtClean="0">
                <a:latin typeface="Lucida Sans Unicode" pitchFamily="34" charset="0"/>
                <a:cs typeface="Lucida Sans Unicode" pitchFamily="34" charset="0"/>
              </a:rPr>
              <a:t>Nonverbal Behavior</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600200"/>
            <a:ext cx="8686800" cy="5257800"/>
          </a:xfrm>
        </p:spPr>
        <p:txBody>
          <a:bodyPr>
            <a:normAutofit fontScale="85000" lnSpcReduction="20000"/>
          </a:bodyPr>
          <a:lstStyle/>
          <a:p>
            <a:pPr>
              <a:lnSpc>
                <a:spcPct val="120000"/>
              </a:lnSpc>
              <a:spcBef>
                <a:spcPts val="0"/>
              </a:spcBef>
            </a:pPr>
            <a:r>
              <a:rPr lang="en-US" sz="3100" dirty="0" smtClean="0">
                <a:latin typeface="Lucida Sans Unicode" pitchFamily="34" charset="0"/>
                <a:cs typeface="Lucida Sans Unicode" pitchFamily="34" charset="0"/>
              </a:rPr>
              <a:t>Happiness and surprise are easier to discern than other nonverbal behaviors</a:t>
            </a:r>
          </a:p>
          <a:p>
            <a:pPr>
              <a:lnSpc>
                <a:spcPct val="120000"/>
              </a:lnSpc>
              <a:spcBef>
                <a:spcPts val="0"/>
              </a:spcBef>
              <a:buNone/>
            </a:pPr>
            <a:r>
              <a:rPr lang="en-US" sz="2400" dirty="0" smtClean="0">
                <a:latin typeface="Lucida Sans Unicode" pitchFamily="34" charset="0"/>
                <a:cs typeface="Lucida Sans Unicode" pitchFamily="34" charset="0"/>
              </a:rPr>
              <a:t>	</a:t>
            </a:r>
            <a:r>
              <a:rPr lang="en-US" sz="2400" b="1" dirty="0" smtClean="0">
                <a:latin typeface="Lucida Sans Unicode" pitchFamily="34" charset="0"/>
                <a:cs typeface="Lucida Sans Unicode" pitchFamily="34" charset="0"/>
              </a:rPr>
              <a:t>Example:</a:t>
            </a:r>
            <a:r>
              <a:rPr lang="en-US" sz="2400" dirty="0" smtClean="0">
                <a:latin typeface="Lucida Sans Unicode" pitchFamily="34" charset="0"/>
                <a:cs typeface="Lucida Sans Unicode" pitchFamily="34" charset="0"/>
              </a:rPr>
              <a:t> In a study of people in Japan and the United States (</a:t>
            </a:r>
            <a:r>
              <a:rPr lang="en-US" sz="2400" dirty="0" err="1" smtClean="0">
                <a:latin typeface="Lucida Sans Unicode" pitchFamily="34" charset="0"/>
                <a:cs typeface="Lucida Sans Unicode" pitchFamily="34" charset="0"/>
              </a:rPr>
              <a:t>Shioiri</a:t>
            </a:r>
            <a:r>
              <a:rPr lang="en-US" sz="2400" dirty="0" smtClean="0">
                <a:latin typeface="Lucida Sans Unicode" pitchFamily="34" charset="0"/>
                <a:cs typeface="Lucida Sans Unicode" pitchFamily="34" charset="0"/>
              </a:rPr>
              <a:t>, </a:t>
            </a:r>
            <a:r>
              <a:rPr lang="en-US" sz="2400" dirty="0" err="1" smtClean="0">
                <a:latin typeface="Lucida Sans Unicode" pitchFamily="34" charset="0"/>
                <a:cs typeface="Lucida Sans Unicode" pitchFamily="34" charset="0"/>
              </a:rPr>
              <a:t>Someya</a:t>
            </a:r>
            <a:r>
              <a:rPr lang="en-US" sz="2400" dirty="0" smtClean="0">
                <a:latin typeface="Lucida Sans Unicode" pitchFamily="34" charset="0"/>
                <a:cs typeface="Lucida Sans Unicode" pitchFamily="34" charset="0"/>
              </a:rPr>
              <a:t>, </a:t>
            </a:r>
            <a:r>
              <a:rPr lang="en-US" sz="2400" dirty="0" err="1" smtClean="0">
                <a:latin typeface="Lucida Sans Unicode" pitchFamily="34" charset="0"/>
                <a:cs typeface="Lucida Sans Unicode" pitchFamily="34" charset="0"/>
              </a:rPr>
              <a:t>Helmeste</a:t>
            </a:r>
            <a:r>
              <a:rPr lang="en-US" sz="2400" dirty="0" smtClean="0">
                <a:latin typeface="Lucida Sans Unicode" pitchFamily="34" charset="0"/>
                <a:cs typeface="Lucida Sans Unicode" pitchFamily="34" charset="0"/>
              </a:rPr>
              <a:t>, &amp; Tang, 1999), the facial expressions of happiness and surprise were well understood by both groups, but those of sadness, anger, disgust, fear, and contempt                were not always as well recognized by people in Japan</a:t>
            </a:r>
          </a:p>
          <a:p>
            <a:pPr>
              <a:lnSpc>
                <a:spcPct val="120000"/>
              </a:lnSpc>
              <a:spcBef>
                <a:spcPts val="0"/>
              </a:spcBef>
              <a:buNone/>
            </a:pPr>
            <a:endParaRPr lang="en-US" sz="2400" dirty="0" smtClean="0">
              <a:latin typeface="Lucida Sans Unicode" pitchFamily="34" charset="0"/>
              <a:cs typeface="Lucida Sans Unicode" pitchFamily="34" charset="0"/>
            </a:endParaRPr>
          </a:p>
          <a:p>
            <a:pPr>
              <a:lnSpc>
                <a:spcPct val="120000"/>
              </a:lnSpc>
              <a:spcBef>
                <a:spcPts val="0"/>
              </a:spcBef>
            </a:pPr>
            <a:r>
              <a:rPr lang="en-US" sz="2600" dirty="0" smtClean="0">
                <a:latin typeface="Lucida Sans Unicode" pitchFamily="34" charset="0"/>
                <a:cs typeface="Lucida Sans Unicode" pitchFamily="34" charset="0"/>
              </a:rPr>
              <a:t>Even if a smile is universally recognized as a sign of friendliness, it has other meanings specific to a culture </a:t>
            </a:r>
          </a:p>
          <a:p>
            <a:pPr>
              <a:lnSpc>
                <a:spcPct val="120000"/>
              </a:lnSpc>
              <a:spcBef>
                <a:spcPts val="0"/>
              </a:spcBef>
              <a:buNone/>
            </a:pPr>
            <a:r>
              <a:rPr lang="en-US" sz="2400" dirty="0" smtClean="0">
                <a:latin typeface="Lucida Sans Unicode" pitchFamily="34" charset="0"/>
                <a:cs typeface="Lucida Sans Unicode" pitchFamily="34" charset="0"/>
              </a:rPr>
              <a:t>	</a:t>
            </a:r>
            <a:r>
              <a:rPr lang="en-US" sz="2400" b="1" dirty="0" smtClean="0">
                <a:latin typeface="Lucida Sans Unicode" pitchFamily="34" charset="0"/>
                <a:cs typeface="Lucida Sans Unicode" pitchFamily="34" charset="0"/>
              </a:rPr>
              <a:t>Example:</a:t>
            </a:r>
            <a:r>
              <a:rPr lang="en-US" sz="2400" dirty="0" smtClean="0">
                <a:latin typeface="Lucida Sans Unicode" pitchFamily="34" charset="0"/>
                <a:cs typeface="Lucida Sans Unicode" pitchFamily="34" charset="0"/>
              </a:rPr>
              <a:t> In photographs, U.S. wives are usually shown smiling at husbands, whereas Japanese wives are rarely shown smiling; on the other hand, the Japanese smile to disguise anger, embarrassment, other negative emotions because public display of emotions is considered rude, incorrect in Japanese culture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3554" name="Picture 2" descr="Smiley faces icons set Royalty Free Stock Vector Art Illustration"/>
          <p:cNvPicPr>
            <a:picLocks noChangeAspect="1" noChangeArrowheads="1"/>
          </p:cNvPicPr>
          <p:nvPr/>
        </p:nvPicPr>
        <p:blipFill>
          <a:blip r:embed="rId2" cstate="print"/>
          <a:srcRect/>
          <a:stretch>
            <a:fillRect/>
          </a:stretch>
        </p:blipFill>
        <p:spPr bwMode="auto">
          <a:xfrm>
            <a:off x="7696200" y="3352800"/>
            <a:ext cx="1295400" cy="1295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66800"/>
            <a:ext cx="9144000" cy="579438"/>
          </a:xfrm>
        </p:spPr>
        <p:txBody>
          <a:bodyPr>
            <a:noAutofit/>
          </a:bodyPr>
          <a:lstStyle/>
          <a:p>
            <a:r>
              <a:rPr lang="en-US" sz="3600" b="1" dirty="0" smtClean="0">
                <a:latin typeface="Lucida Sans Unicode" pitchFamily="34" charset="0"/>
                <a:cs typeface="Lucida Sans Unicode" pitchFamily="34" charset="0"/>
              </a:rPr>
              <a:t>Nonverbal Communication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152400" y="1828800"/>
            <a:ext cx="8991600" cy="5029200"/>
          </a:xfrm>
        </p:spPr>
        <p:txBody>
          <a:bodyPr>
            <a:normAutofit fontScale="62500" lnSpcReduction="20000"/>
          </a:bodyPr>
          <a:lstStyle/>
          <a:p>
            <a:pPr>
              <a:lnSpc>
                <a:spcPct val="120000"/>
              </a:lnSpc>
              <a:spcBef>
                <a:spcPts val="0"/>
              </a:spcBef>
            </a:pPr>
            <a:r>
              <a:rPr lang="en-US" sz="3500" dirty="0" smtClean="0">
                <a:latin typeface="Lucida Sans Unicode" pitchFamily="34" charset="0"/>
                <a:cs typeface="Lucida Sans Unicode" pitchFamily="34" charset="0"/>
              </a:rPr>
              <a:t>It can be narrowly defined: </a:t>
            </a:r>
            <a:r>
              <a:rPr lang="en-US" sz="3500" b="1" dirty="0" smtClean="0">
                <a:latin typeface="Lucida Sans Unicode" pitchFamily="34" charset="0"/>
                <a:cs typeface="Lucida Sans Unicode" pitchFamily="34" charset="0"/>
              </a:rPr>
              <a:t>intentional use, </a:t>
            </a:r>
            <a:r>
              <a:rPr lang="en-US" sz="3500" dirty="0" smtClean="0">
                <a:latin typeface="Lucida Sans Unicode" pitchFamily="34" charset="0"/>
                <a:cs typeface="Lucida Sans Unicode" pitchFamily="34" charset="0"/>
              </a:rPr>
              <a:t>when using a </a:t>
            </a:r>
            <a:r>
              <a:rPr lang="en-US" sz="3500" dirty="0" err="1" smtClean="0">
                <a:latin typeface="Lucida Sans Unicode" pitchFamily="34" charset="0"/>
                <a:cs typeface="Lucida Sans Unicode" pitchFamily="34" charset="0"/>
              </a:rPr>
              <a:t>nonspoken</a:t>
            </a:r>
            <a:r>
              <a:rPr lang="en-US" sz="3500" dirty="0" smtClean="0">
                <a:latin typeface="Lucida Sans Unicode" pitchFamily="34" charset="0"/>
                <a:cs typeface="Lucida Sans Unicode" pitchFamily="34" charset="0"/>
              </a:rPr>
              <a:t> symbol to communicate a specific message</a:t>
            </a:r>
          </a:p>
          <a:p>
            <a:pPr>
              <a:lnSpc>
                <a:spcPct val="120000"/>
              </a:lnSpc>
              <a:spcBef>
                <a:spcPts val="0"/>
              </a:spcBef>
              <a:buNone/>
            </a:pPr>
            <a:r>
              <a:rPr lang="en-US" sz="2400" dirty="0" smtClean="0">
                <a:latin typeface="Lucida Sans Unicode" pitchFamily="34" charset="0"/>
                <a:cs typeface="Lucida Sans Unicode" pitchFamily="34" charset="0"/>
              </a:rPr>
              <a:t>	</a:t>
            </a:r>
            <a:r>
              <a:rPr lang="en-US" b="1" dirty="0" smtClean="0">
                <a:latin typeface="Lucida Sans Unicode" pitchFamily="34" charset="0"/>
                <a:cs typeface="Lucida Sans Unicode" pitchFamily="34" charset="0"/>
              </a:rPr>
              <a:t>Example:</a:t>
            </a:r>
            <a:r>
              <a:rPr lang="en-US" dirty="0" smtClean="0">
                <a:latin typeface="Lucida Sans Unicode" pitchFamily="34" charset="0"/>
                <a:cs typeface="Lucida Sans Unicode" pitchFamily="34" charset="0"/>
              </a:rPr>
              <a:t> </a:t>
            </a:r>
            <a:r>
              <a:rPr lang="en-US" dirty="0" err="1" smtClean="0">
                <a:latin typeface="Lucida Sans Unicode" pitchFamily="34" charset="0"/>
                <a:cs typeface="Lucida Sans Unicode" pitchFamily="34" charset="0"/>
              </a:rPr>
              <a:t>Burgoon</a:t>
            </a:r>
            <a:r>
              <a:rPr lang="en-US" dirty="0" smtClean="0">
                <a:latin typeface="Lucida Sans Unicode" pitchFamily="34" charset="0"/>
                <a:cs typeface="Lucida Sans Unicode" pitchFamily="34" charset="0"/>
              </a:rPr>
              <a:t>, </a:t>
            </a:r>
            <a:r>
              <a:rPr lang="en-US" dirty="0" err="1" smtClean="0">
                <a:latin typeface="Lucida Sans Unicode" pitchFamily="34" charset="0"/>
                <a:cs typeface="Lucida Sans Unicode" pitchFamily="34" charset="0"/>
              </a:rPr>
              <a:t>Boller</a:t>
            </a:r>
            <a:r>
              <a:rPr lang="en-US" dirty="0" smtClean="0">
                <a:latin typeface="Lucida Sans Unicode" pitchFamily="34" charset="0"/>
                <a:cs typeface="Lucida Sans Unicode" pitchFamily="34" charset="0"/>
              </a:rPr>
              <a:t>, &amp; Woodall (1988), nonverbal communication =  actions and attributes of humans that have socially shared meaning, are intentionally sent or interpreted as intentional, are consciously sent or consciously received, and have the potential for feedback from the receiver</a:t>
            </a:r>
          </a:p>
          <a:p>
            <a:pPr>
              <a:lnSpc>
                <a:spcPct val="120000"/>
              </a:lnSpc>
              <a:spcBef>
                <a:spcPts val="0"/>
              </a:spcBef>
              <a:buNone/>
            </a:pPr>
            <a:endParaRPr lang="en-US" sz="3800" dirty="0" smtClean="0">
              <a:latin typeface="Lucida Sans Unicode" pitchFamily="34" charset="0"/>
              <a:cs typeface="Lucida Sans Unicode" pitchFamily="34" charset="0"/>
            </a:endParaRPr>
          </a:p>
          <a:p>
            <a:pPr>
              <a:lnSpc>
                <a:spcPct val="120000"/>
              </a:lnSpc>
              <a:spcBef>
                <a:spcPts val="0"/>
              </a:spcBef>
            </a:pPr>
            <a:r>
              <a:rPr lang="en-US" sz="3500" dirty="0" smtClean="0">
                <a:latin typeface="Lucida Sans Unicode" pitchFamily="34" charset="0"/>
                <a:cs typeface="Lucida Sans Unicode" pitchFamily="34" charset="0"/>
              </a:rPr>
              <a:t>The term can be more broadly defined: </a:t>
            </a:r>
            <a:r>
              <a:rPr lang="en-US" sz="3500" b="1" dirty="0" smtClean="0">
                <a:latin typeface="Lucida Sans Unicode" pitchFamily="34" charset="0"/>
                <a:cs typeface="Lucida Sans Unicode" pitchFamily="34" charset="0"/>
              </a:rPr>
              <a:t>elements of the environment</a:t>
            </a:r>
            <a:r>
              <a:rPr lang="en-US" sz="3500" dirty="0" smtClean="0">
                <a:latin typeface="Lucida Sans Unicode" pitchFamily="34" charset="0"/>
                <a:cs typeface="Lucida Sans Unicode" pitchFamily="34" charset="0"/>
              </a:rPr>
              <a:t> that communicate by virtue of people’s use</a:t>
            </a:r>
          </a:p>
          <a:p>
            <a:pPr>
              <a:lnSpc>
                <a:spcPct val="120000"/>
              </a:lnSpc>
              <a:spcBef>
                <a:spcPts val="0"/>
              </a:spcBef>
              <a:buNone/>
            </a:pPr>
            <a:r>
              <a:rPr lang="en-US" sz="2400" dirty="0" smtClean="0">
                <a:latin typeface="Lucida Sans Unicode" pitchFamily="34" charset="0"/>
                <a:cs typeface="Lucida Sans Unicode" pitchFamily="34" charset="0"/>
              </a:rPr>
              <a:t>	</a:t>
            </a:r>
            <a:r>
              <a:rPr lang="en-US" b="1" dirty="0" smtClean="0">
                <a:latin typeface="Lucida Sans Unicode" pitchFamily="34" charset="0"/>
                <a:cs typeface="Lucida Sans Unicode" pitchFamily="34" charset="0"/>
              </a:rPr>
              <a:t>Example: </a:t>
            </a:r>
            <a:r>
              <a:rPr lang="en-US" dirty="0" smtClean="0">
                <a:latin typeface="Lucida Sans Unicode" pitchFamily="34" charset="0"/>
                <a:cs typeface="Lucida Sans Unicode" pitchFamily="34" charset="0"/>
              </a:rPr>
              <a:t>The color of the walls in a room in which you are interviewed for a job may affect how you are perceived; thus, wall color may legitimately be labeled a nonverbal element of communication (</a:t>
            </a:r>
            <a:r>
              <a:rPr lang="en-US" dirty="0" err="1" smtClean="0">
                <a:latin typeface="Lucida Sans Unicode" pitchFamily="34" charset="0"/>
                <a:cs typeface="Lucida Sans Unicode" pitchFamily="34" charset="0"/>
              </a:rPr>
              <a:t>Hickson</a:t>
            </a:r>
            <a:r>
              <a:rPr lang="en-US" dirty="0" smtClean="0">
                <a:latin typeface="Lucida Sans Unicode" pitchFamily="34" charset="0"/>
                <a:cs typeface="Lucida Sans Unicode" pitchFamily="34" charset="0"/>
              </a:rPr>
              <a:t> &amp; Stacks, 1989)</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960438"/>
          </a:xfrm>
        </p:spPr>
        <p:txBody>
          <a:bodyPr>
            <a:noAutofit/>
          </a:bodyPr>
          <a:lstStyle/>
          <a:p>
            <a:r>
              <a:rPr lang="en-US" sz="3600" b="1" dirty="0" smtClean="0">
                <a:latin typeface="Lucida Sans Unicode" pitchFamily="34" charset="0"/>
                <a:cs typeface="Lucida Sans Unicode" pitchFamily="34" charset="0"/>
              </a:rPr>
              <a:t>Functions of Nonverbal Communication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752600"/>
            <a:ext cx="8991600" cy="5105400"/>
          </a:xfrm>
        </p:spPr>
        <p:txBody>
          <a:bodyPr>
            <a:normAutofit/>
          </a:bodyPr>
          <a:lstStyle/>
          <a:p>
            <a:pPr marL="0" indent="0">
              <a:spcBef>
                <a:spcPts val="0"/>
              </a:spcBef>
              <a:buNone/>
            </a:pPr>
            <a:r>
              <a:rPr lang="en-US" sz="2400" dirty="0" smtClean="0">
                <a:latin typeface="Lucida Sans Unicode" pitchFamily="34" charset="0"/>
                <a:cs typeface="Lucida Sans Unicode" pitchFamily="34" charset="0"/>
              </a:rPr>
              <a:t>A way to demonstrate how </a:t>
            </a:r>
            <a:r>
              <a:rPr lang="en-US" sz="2400" dirty="0" err="1" smtClean="0">
                <a:latin typeface="Lucida Sans Unicode" pitchFamily="34" charset="0"/>
                <a:cs typeface="Lucida Sans Unicode" pitchFamily="34" charset="0"/>
              </a:rPr>
              <a:t>nonverbals</a:t>
            </a:r>
            <a:r>
              <a:rPr lang="en-US" sz="2400" dirty="0" smtClean="0">
                <a:latin typeface="Lucida Sans Unicode" pitchFamily="34" charset="0"/>
                <a:cs typeface="Lucida Sans Unicode" pitchFamily="34" charset="0"/>
              </a:rPr>
              <a:t> can be used to intentionally communicate messages is to look at functions typically performed through nonverbal communication: </a:t>
            </a:r>
          </a:p>
          <a:p>
            <a:pPr>
              <a:spcBef>
                <a:spcPts val="0"/>
              </a:spcBef>
              <a:buNone/>
            </a:pPr>
            <a:endParaRPr lang="en-US" sz="2200" dirty="0" smtClean="0">
              <a:latin typeface="Lucida Sans Unicode" pitchFamily="34" charset="0"/>
              <a:cs typeface="Lucida Sans Unicode" pitchFamily="34" charset="0"/>
            </a:endParaRPr>
          </a:p>
          <a:p>
            <a:pPr>
              <a:spcBef>
                <a:spcPts val="0"/>
              </a:spcBef>
            </a:pPr>
            <a:r>
              <a:rPr lang="en-US" sz="2200" b="1" dirty="0" smtClean="0">
                <a:latin typeface="Lucida Sans Unicode" pitchFamily="34" charset="0"/>
                <a:cs typeface="Lucida Sans Unicode" pitchFamily="34" charset="0"/>
              </a:rPr>
              <a:t>Replacing spoken messages</a:t>
            </a:r>
          </a:p>
          <a:p>
            <a:pPr>
              <a:spcBef>
                <a:spcPts val="0"/>
              </a:spcBef>
              <a:buNone/>
            </a:pPr>
            <a:r>
              <a:rPr lang="en-US" sz="2200" b="1"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In situations in which words cannot be used (due to noise, lack 	of language commonality)</a:t>
            </a:r>
          </a:p>
          <a:p>
            <a:pPr>
              <a:spcBef>
                <a:spcPts val="0"/>
              </a:spcBef>
              <a:buNone/>
            </a:pPr>
            <a:r>
              <a:rPr lang="en-US" sz="2000" dirty="0" smtClean="0">
                <a:latin typeface="Lucida Sans Unicode" pitchFamily="34" charset="0"/>
                <a:cs typeface="Lucida Sans Unicode" pitchFamily="34" charset="0"/>
              </a:rPr>
              <a:t>	 	Signs (arbitrary, simple) and symbols (based on likeness, more 	complex) can replace spoken messages when they are used to 	identify and to direct attention to the things they designate </a:t>
            </a:r>
          </a:p>
          <a:p>
            <a:pPr>
              <a:spcBef>
                <a:spcPts val="0"/>
              </a:spcBef>
            </a:pPr>
            <a:r>
              <a:rPr lang="en-US" sz="2200" b="1" dirty="0" smtClean="0">
                <a:latin typeface="Lucida Sans Unicode" pitchFamily="34" charset="0"/>
                <a:cs typeface="Lucida Sans Unicode" pitchFamily="34" charset="0"/>
              </a:rPr>
              <a:t>Sending uncomfortable messages</a:t>
            </a:r>
          </a:p>
          <a:p>
            <a:pPr>
              <a:spcBef>
                <a:spcPts val="0"/>
              </a:spcBef>
              <a:buNone/>
            </a:pPr>
            <a:r>
              <a:rPr lang="en-US" sz="2400" dirty="0" smtClean="0">
                <a:latin typeface="Lucida Sans Unicode" pitchFamily="34" charset="0"/>
                <a:cs typeface="Lucida Sans Unicode" pitchFamily="34" charset="0"/>
              </a:rPr>
              <a:t>		</a:t>
            </a:r>
            <a:r>
              <a:rPr lang="en-US" sz="2000" dirty="0" smtClean="0"/>
              <a:t> </a:t>
            </a:r>
            <a:r>
              <a:rPr lang="en-US" sz="2000" dirty="0" smtClean="0">
                <a:latin typeface="Lucida Sans Unicode" pitchFamily="34" charset="0"/>
                <a:cs typeface="Lucida Sans Unicode" pitchFamily="34" charset="0"/>
              </a:rPr>
              <a:t>Some messages are awkward or difficult to express in words, 	but the meaning can be better conveyed with </a:t>
            </a:r>
            <a:r>
              <a:rPr lang="en-US" sz="2000" dirty="0" err="1" smtClean="0">
                <a:latin typeface="Lucida Sans Unicode" pitchFamily="34" charset="0"/>
                <a:cs typeface="Lucida Sans Unicode" pitchFamily="34" charset="0"/>
              </a:rPr>
              <a:t>nonverbals</a:t>
            </a:r>
            <a:endParaRPr lang="en-US" sz="2000" dirty="0" smtClean="0">
              <a:latin typeface="Lucida Sans Unicode" pitchFamily="34" charset="0"/>
              <a:cs typeface="Lucida Sans Unicode" pitchFamily="34" charset="0"/>
            </a:endParaRPr>
          </a:p>
          <a:p>
            <a:pPr>
              <a:spcBef>
                <a:spcPts val="0"/>
              </a:spcBef>
              <a:buNone/>
            </a:pPr>
            <a:r>
              <a:rPr lang="en-US" sz="2000" dirty="0" smtClean="0">
                <a:latin typeface="Lucida Sans Unicode" pitchFamily="34" charset="0"/>
                <a:cs typeface="Lucida Sans Unicode" pitchFamily="34" charset="0"/>
              </a:rPr>
              <a:t>		(e.g. using eye contact, touch instead of “I love you”)</a:t>
            </a:r>
          </a:p>
          <a:p>
            <a:pPr>
              <a:lnSpc>
                <a:spcPct val="80000"/>
              </a:lnSpc>
            </a:pPr>
            <a:endParaRPr lang="en-US" sz="2000" dirty="0" smtClean="0">
              <a:latin typeface="Lucida Sans Unicode" pitchFamily="34" charset="0"/>
              <a:cs typeface="Lucida Sans Unicode" pitchFamily="34" charset="0"/>
            </a:endParaRP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5602" name="Picture 2" descr="Victory Sign Royalty Free Stock Photo"/>
          <p:cNvPicPr>
            <a:picLocks noChangeAspect="1" noChangeArrowheads="1"/>
          </p:cNvPicPr>
          <p:nvPr/>
        </p:nvPicPr>
        <p:blipFill>
          <a:blip r:embed="rId2" cstate="print"/>
          <a:srcRect/>
          <a:stretch>
            <a:fillRect/>
          </a:stretch>
        </p:blipFill>
        <p:spPr bwMode="auto">
          <a:xfrm>
            <a:off x="76201" y="3657600"/>
            <a:ext cx="838199" cy="125895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44562"/>
            <a:ext cx="9144000" cy="503238"/>
          </a:xfrm>
        </p:spPr>
        <p:txBody>
          <a:bodyPr>
            <a:noAutofit/>
          </a:bodyPr>
          <a:lstStyle/>
          <a:p>
            <a:r>
              <a:rPr lang="en-US" sz="3600" b="1" dirty="0" smtClean="0">
                <a:latin typeface="Lucida Sans Unicode" pitchFamily="34" charset="0"/>
                <a:cs typeface="Lucida Sans Unicode" pitchFamily="34" charset="0"/>
              </a:rPr>
              <a:t>Functions of Nonverbal Communication</a:t>
            </a:r>
            <a:endParaRPr lang="en-US" sz="3600" b="1" dirty="0">
              <a:latin typeface="Lucida Sans Unicode" pitchFamily="34" charset="0"/>
              <a:cs typeface="Lucida Sans Unicode" pitchFamily="34" charset="0"/>
            </a:endParaRPr>
          </a:p>
        </p:txBody>
      </p:sp>
      <p:sp>
        <p:nvSpPr>
          <p:cNvPr id="2" name="Content Placeholder 1"/>
          <p:cNvSpPr>
            <a:spLocks noGrp="1"/>
          </p:cNvSpPr>
          <p:nvPr>
            <p:ph idx="1"/>
          </p:nvPr>
        </p:nvSpPr>
        <p:spPr>
          <a:xfrm>
            <a:off x="76200" y="1905000"/>
            <a:ext cx="9067800" cy="4953000"/>
          </a:xfrm>
        </p:spPr>
        <p:txBody>
          <a:bodyPr>
            <a:normAutofit fontScale="92500"/>
          </a:bodyPr>
          <a:lstStyle/>
          <a:p>
            <a:pPr>
              <a:spcBef>
                <a:spcPts val="0"/>
              </a:spcBef>
            </a:pPr>
            <a:r>
              <a:rPr lang="en-US" sz="2400" b="1" dirty="0" smtClean="0">
                <a:latin typeface="Lucida Sans Unicode" pitchFamily="34" charset="0"/>
                <a:cs typeface="Lucida Sans Unicode" pitchFamily="34" charset="0"/>
              </a:rPr>
              <a:t>Forming impressions that guide communication</a:t>
            </a:r>
          </a:p>
          <a:p>
            <a:pPr>
              <a:spcBef>
                <a:spcPts val="0"/>
              </a:spcBef>
              <a:buNone/>
            </a:pPr>
            <a:r>
              <a:rPr lang="en-US" sz="2200" dirty="0" smtClean="0">
                <a:latin typeface="Lucida Sans Unicode" pitchFamily="34" charset="0"/>
                <a:cs typeface="Lucida Sans Unicode" pitchFamily="34" charset="0"/>
              </a:rPr>
              <a:t>		</a:t>
            </a:r>
            <a:r>
              <a:rPr lang="en-US" sz="2400" dirty="0" smtClean="0"/>
              <a:t> </a:t>
            </a:r>
            <a:r>
              <a:rPr lang="en-US" sz="2200" dirty="0" smtClean="0">
                <a:latin typeface="Lucida Sans Unicode" pitchFamily="34" charset="0"/>
                <a:cs typeface="Lucida Sans Unicode" pitchFamily="34" charset="0"/>
              </a:rPr>
              <a:t>We all attempt to manage the impressions others                	have of us (e.g. wearing certain clothes to a job interview)</a:t>
            </a:r>
          </a:p>
          <a:p>
            <a:pPr>
              <a:spcBef>
                <a:spcPts val="0"/>
              </a:spcBef>
            </a:pPr>
            <a:r>
              <a:rPr lang="en-US" sz="2200" b="1" dirty="0" smtClean="0">
                <a:latin typeface="Lucida Sans Unicode" pitchFamily="34" charset="0"/>
                <a:cs typeface="Lucida Sans Unicode" pitchFamily="34" charset="0"/>
              </a:rPr>
              <a:t>Making relationships clear</a:t>
            </a:r>
          </a:p>
          <a:p>
            <a:pPr marL="0" indent="0">
              <a:spcBef>
                <a:spcPts val="0"/>
              </a:spcBef>
              <a:buNone/>
            </a:pPr>
            <a:r>
              <a:rPr lang="en-US" sz="2000" dirty="0" smtClean="0">
                <a:latin typeface="Lucida Sans Unicode" pitchFamily="34" charset="0"/>
                <a:cs typeface="Lucida Sans Unicode" pitchFamily="34" charset="0"/>
              </a:rPr>
              <a:t>	</a:t>
            </a:r>
            <a:r>
              <a:rPr lang="en-US" sz="2200" dirty="0" smtClean="0">
                <a:latin typeface="Lucida Sans Unicode" pitchFamily="34" charset="0"/>
                <a:cs typeface="Lucida Sans Unicode" pitchFamily="34" charset="0"/>
              </a:rPr>
              <a:t>Communication messages have both content (subject matter) 	and relationship (connections between the communicators) 	information; relationship information might be uncomfortable if 	spoken, but nonverbal communication removes the threat</a:t>
            </a:r>
          </a:p>
          <a:p>
            <a:pPr marL="0" indent="0">
              <a:spcBef>
                <a:spcPts val="0"/>
              </a:spcBef>
              <a:buNone/>
            </a:pPr>
            <a:r>
              <a:rPr lang="en-US" sz="2200" dirty="0" smtClean="0">
                <a:latin typeface="Lucida Sans Unicode" pitchFamily="34" charset="0"/>
                <a:cs typeface="Lucida Sans Unicode" pitchFamily="34" charset="0"/>
              </a:rPr>
              <a:t>	Power, status – relaxed posture; lower status – rigid posture </a:t>
            </a:r>
          </a:p>
          <a:p>
            <a:pPr>
              <a:spcBef>
                <a:spcPts val="0"/>
              </a:spcBef>
            </a:pPr>
            <a:r>
              <a:rPr lang="en-US" sz="2200" b="1" dirty="0" smtClean="0">
                <a:latin typeface="Lucida Sans Unicode" pitchFamily="34" charset="0"/>
                <a:cs typeface="Lucida Sans Unicode" pitchFamily="34" charset="0"/>
              </a:rPr>
              <a:t>Regulating interaction</a:t>
            </a:r>
          </a:p>
          <a:p>
            <a:pPr>
              <a:spcBef>
                <a:spcPts val="0"/>
              </a:spcBef>
              <a:buNone/>
            </a:pPr>
            <a:r>
              <a:rPr lang="en-US" sz="2200" dirty="0" smtClean="0">
                <a:latin typeface="Lucida Sans Unicode" pitchFamily="34" charset="0"/>
                <a:cs typeface="Lucida Sans Unicode" pitchFamily="34" charset="0"/>
              </a:rPr>
              <a:t>	</a:t>
            </a:r>
            <a:r>
              <a:rPr lang="en-US" sz="2000" dirty="0" smtClean="0">
                <a:latin typeface="Lucida Sans Unicode" pitchFamily="34" charset="0"/>
                <a:cs typeface="Lucida Sans Unicode" pitchFamily="34" charset="0"/>
              </a:rPr>
              <a:t>	 Directing turn taking in a conversation is an example of how 	nonverbal communication regulates people’s interaction</a:t>
            </a:r>
          </a:p>
          <a:p>
            <a:pPr>
              <a:spcBef>
                <a:spcPts val="0"/>
              </a:spcBef>
            </a:pPr>
            <a:r>
              <a:rPr lang="en-US" sz="2200" b="1" dirty="0" smtClean="0">
                <a:latin typeface="Lucida Sans Unicode" pitchFamily="34" charset="0"/>
                <a:cs typeface="Lucida Sans Unicode" pitchFamily="34" charset="0"/>
              </a:rPr>
              <a:t>Reinforcing and modifying verbal messages</a:t>
            </a:r>
          </a:p>
          <a:p>
            <a:pPr marL="0" indent="0">
              <a:spcBef>
                <a:spcPts val="0"/>
              </a:spcBef>
              <a:buNone/>
            </a:pPr>
            <a:r>
              <a:rPr lang="en-US" sz="2000" dirty="0" smtClean="0">
                <a:latin typeface="Lucida Sans Unicode" pitchFamily="34" charset="0"/>
                <a:cs typeface="Lucida Sans Unicode" pitchFamily="34" charset="0"/>
              </a:rPr>
              <a:t>	Nonverbal cues can be </a:t>
            </a:r>
            <a:r>
              <a:rPr lang="en-US" sz="2000" dirty="0" err="1" smtClean="0">
                <a:latin typeface="Lucida Sans Unicode" pitchFamily="34" charset="0"/>
                <a:cs typeface="Lucida Sans Unicode" pitchFamily="34" charset="0"/>
              </a:rPr>
              <a:t>metamessages</a:t>
            </a:r>
            <a:r>
              <a:rPr lang="en-US" sz="2000" dirty="0" smtClean="0">
                <a:latin typeface="Lucida Sans Unicode" pitchFamily="34" charset="0"/>
                <a:cs typeface="Lucida Sans Unicode" pitchFamily="34" charset="0"/>
              </a:rPr>
              <a:t> that affect the decoding 	of the spoken message</a:t>
            </a:r>
          </a:p>
        </p:txBody>
      </p:sp>
      <p:sp>
        <p:nvSpPr>
          <p:cNvPr id="8" name="Footer Placeholder 3"/>
          <p:cNvSpPr txBox="1">
            <a:spLocks/>
          </p:cNvSpPr>
          <p:nvPr/>
        </p:nvSpPr>
        <p:spPr>
          <a:xfrm>
            <a:off x="6172200" y="6508750"/>
            <a:ext cx="2895600" cy="365125"/>
          </a:xfrm>
          <a:prstGeom prst="rect">
            <a:avLst/>
          </a:prstGeom>
        </p:spPr>
        <p:txBody>
          <a:bodyPr vert="horz" lIns="91440" tIns="45720" rIns="91440" bIns="4572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Times New Roman" pitchFamily="18" charset="0"/>
                <a:ea typeface="+mn-ea"/>
                <a:cs typeface="+mn-cs"/>
              </a:rPr>
              <a:t>© 2015, SAGE Publications, Inc.</a:t>
            </a:r>
            <a:endParaRPr kumimoji="0" lang="en-US" sz="1200" b="0" i="0" u="none" strike="noStrike" kern="1200" cap="none" spc="0" normalizeH="0" baseline="0" noProof="0" dirty="0">
              <a:ln>
                <a:noFill/>
              </a:ln>
              <a:solidFill>
                <a:schemeClr val="tx2"/>
              </a:solidFill>
              <a:effectLst/>
              <a:uLnTx/>
              <a:uFillTx/>
              <a:latin typeface="Times New Roman" pitchFamily="18" charset="0"/>
              <a:ea typeface="+mn-ea"/>
              <a:cs typeface="+mn-cs"/>
            </a:endParaRPr>
          </a:p>
        </p:txBody>
      </p:sp>
      <p:pic>
        <p:nvPicPr>
          <p:cNvPr id="27652" name="Picture 4" descr="Networking Royalty Free Stock Photo"/>
          <p:cNvPicPr>
            <a:picLocks noChangeAspect="1" noChangeArrowheads="1"/>
          </p:cNvPicPr>
          <p:nvPr/>
        </p:nvPicPr>
        <p:blipFill>
          <a:blip r:embed="rId2" cstate="print"/>
          <a:srcRect/>
          <a:stretch>
            <a:fillRect/>
          </a:stretch>
        </p:blipFill>
        <p:spPr bwMode="auto">
          <a:xfrm>
            <a:off x="7543800" y="1371600"/>
            <a:ext cx="1600200" cy="1288581"/>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2097</TotalTime>
  <Words>1303</Words>
  <Application>Microsoft Office PowerPoint</Application>
  <PresentationFormat>On-screen Show (4:3)</PresentationFormat>
  <Paragraphs>212</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4: </vt:lpstr>
      <vt:lpstr>What will you learn?</vt:lpstr>
      <vt:lpstr>Nonverbal Communication as Intercultural Barrier</vt:lpstr>
      <vt:lpstr>Approaches to Nonverbal Communication</vt:lpstr>
      <vt:lpstr>Nonverbal Behavior</vt:lpstr>
      <vt:lpstr>Nonverbal Behavior</vt:lpstr>
      <vt:lpstr>Nonverbal Communication</vt:lpstr>
      <vt:lpstr>Functions of Nonverbal Communication</vt:lpstr>
      <vt:lpstr>Functions of Nonverbal Communication</vt:lpstr>
      <vt:lpstr>Types of Nonverbal Communication</vt:lpstr>
      <vt:lpstr>Proxemics</vt:lpstr>
      <vt:lpstr>Kinesics</vt:lpstr>
      <vt:lpstr>Chronemics</vt:lpstr>
      <vt:lpstr>          Paralanguage and Silence</vt:lpstr>
      <vt:lpstr>Haptics</vt:lpstr>
      <vt:lpstr>Artifactual Communication</vt:lpstr>
      <vt:lpstr>Territoriality</vt:lpstr>
      <vt:lpstr>Olfactics</vt:lpstr>
      <vt:lpstr>Knowing Culture Through  Nonverbal Messages</vt:lpstr>
      <vt:lpstr>Nonverbal Misinterpretation as  an Intercultural Barrier</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Mosier, Daniel</cp:lastModifiedBy>
  <cp:revision>179</cp:revision>
  <cp:lastPrinted>1601-01-01T00:00:00Z</cp:lastPrinted>
  <dcterms:created xsi:type="dcterms:W3CDTF">2001-04-10T04:11:05Z</dcterms:created>
  <dcterms:modified xsi:type="dcterms:W3CDTF">2015-02-20T21:00:53Z</dcterms:modified>
</cp:coreProperties>
</file>