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notesMasterIdLst>
    <p:notesMasterId r:id="rId29"/>
  </p:notesMasterIdLst>
  <p:handoutMasterIdLst>
    <p:handoutMasterId r:id="rId30"/>
  </p:handoutMasterIdLst>
  <p:sldIdLst>
    <p:sldId id="301" r:id="rId2"/>
    <p:sldId id="281" r:id="rId3"/>
    <p:sldId id="282" r:id="rId4"/>
    <p:sldId id="302" r:id="rId5"/>
    <p:sldId id="307" r:id="rId6"/>
    <p:sldId id="321" r:id="rId7"/>
    <p:sldId id="303" r:id="rId8"/>
    <p:sldId id="304" r:id="rId9"/>
    <p:sldId id="306" r:id="rId10"/>
    <p:sldId id="305" r:id="rId11"/>
    <p:sldId id="308" r:id="rId12"/>
    <p:sldId id="322" r:id="rId13"/>
    <p:sldId id="310" r:id="rId14"/>
    <p:sldId id="309" r:id="rId15"/>
    <p:sldId id="323" r:id="rId16"/>
    <p:sldId id="320" r:id="rId17"/>
    <p:sldId id="318" r:id="rId18"/>
    <p:sldId id="312" r:id="rId19"/>
    <p:sldId id="324" r:id="rId20"/>
    <p:sldId id="313" r:id="rId21"/>
    <p:sldId id="314" r:id="rId22"/>
    <p:sldId id="325" r:id="rId23"/>
    <p:sldId id="319" r:id="rId24"/>
    <p:sldId id="316" r:id="rId25"/>
    <p:sldId id="326" r:id="rId26"/>
    <p:sldId id="317" r:id="rId27"/>
    <p:sldId id="300" r:id="rId28"/>
  </p:sldIdLst>
  <p:sldSz cx="9144000" cy="6858000" type="screen4x3"/>
  <p:notesSz cx="6858000" cy="91170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A50021"/>
    <a:srgbClr val="F0EFE0"/>
    <a:srgbClr val="1F408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91" autoAdjust="0"/>
    <p:restoredTop sz="91000" autoAdjust="0"/>
  </p:normalViewPr>
  <p:slideViewPr>
    <p:cSldViewPr>
      <p:cViewPr>
        <p:scale>
          <a:sx n="80" d="100"/>
          <a:sy n="80" d="100"/>
        </p:scale>
        <p:origin x="-1320" y="-1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8" d="100"/>
          <a:sy n="58" d="100"/>
        </p:scale>
        <p:origin x="-1812" y="-72"/>
      </p:cViewPr>
      <p:guideLst>
        <p:guide orient="horz" pos="287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9586"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79587" name="Rectangle 3"/>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79588" name="Rectangle 4"/>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79589" name="Rectangle 5"/>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D32623E-8727-40E4-8269-8675EB691CC7}" type="slidenum">
              <a:rPr lang="en-US"/>
              <a:pPr>
                <a:defRPr/>
              </a:pPr>
              <a:t>‹#›</a:t>
            </a:fld>
            <a:endParaRPr lang="en-US"/>
          </a:p>
        </p:txBody>
      </p:sp>
    </p:spTree>
    <p:extLst>
      <p:ext uri="{BB962C8B-B14F-4D97-AF65-F5344CB8AC3E}">
        <p14:creationId xmlns:p14="http://schemas.microsoft.com/office/powerpoint/2010/main" val="3986740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1634"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200"/>
            </a:lvl1pPr>
          </a:lstStyle>
          <a:p>
            <a:pPr>
              <a:defRPr/>
            </a:pPr>
            <a:endParaRPr lang="en-US"/>
          </a:p>
        </p:txBody>
      </p:sp>
      <p:sp>
        <p:nvSpPr>
          <p:cNvPr id="581635"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200"/>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50938" y="684213"/>
            <a:ext cx="4556125" cy="3417887"/>
          </a:xfrm>
          <a:prstGeom prst="rect">
            <a:avLst/>
          </a:prstGeom>
          <a:noFill/>
          <a:ln w="9525">
            <a:solidFill>
              <a:srgbClr val="000000"/>
            </a:solidFill>
            <a:miter lim="800000"/>
            <a:headEnd/>
            <a:tailEnd/>
          </a:ln>
        </p:spPr>
      </p:sp>
      <p:sp>
        <p:nvSpPr>
          <p:cNvPr id="581637" name="Rectangle 5"/>
          <p:cNvSpPr>
            <a:spLocks noGrp="1" noChangeArrowheads="1"/>
          </p:cNvSpPr>
          <p:nvPr>
            <p:ph type="body" sz="quarter" idx="3"/>
          </p:nvPr>
        </p:nvSpPr>
        <p:spPr bwMode="auto">
          <a:xfrm>
            <a:off x="685800" y="4330700"/>
            <a:ext cx="5486400" cy="4102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81638" name="Rectangle 6"/>
          <p:cNvSpPr>
            <a:spLocks noGrp="1" noChangeArrowheads="1"/>
          </p:cNvSpPr>
          <p:nvPr>
            <p:ph type="ftr" sz="quarter" idx="4"/>
          </p:nvPr>
        </p:nvSpPr>
        <p:spPr bwMode="auto">
          <a:xfrm>
            <a:off x="0"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1" sz="1200"/>
            </a:lvl1pPr>
          </a:lstStyle>
          <a:p>
            <a:pPr>
              <a:defRPr/>
            </a:pPr>
            <a:endParaRPr lang="en-US"/>
          </a:p>
        </p:txBody>
      </p:sp>
      <p:sp>
        <p:nvSpPr>
          <p:cNvPr id="581639" name="Rectangle 7"/>
          <p:cNvSpPr>
            <a:spLocks noGrp="1" noChangeArrowheads="1"/>
          </p:cNvSpPr>
          <p:nvPr>
            <p:ph type="sldNum" sz="quarter" idx="5"/>
          </p:nvPr>
        </p:nvSpPr>
        <p:spPr bwMode="auto">
          <a:xfrm>
            <a:off x="3884613" y="8659813"/>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sz="1200"/>
            </a:lvl1pPr>
          </a:lstStyle>
          <a:p>
            <a:pPr>
              <a:defRPr/>
            </a:pPr>
            <a:fld id="{994D0094-DA0C-4AA0-B25C-DBD9FAF7B1C0}" type="slidenum">
              <a:rPr lang="en-US"/>
              <a:pPr>
                <a:defRPr/>
              </a:pPr>
              <a:t>‹#›</a:t>
            </a:fld>
            <a:endParaRPr lang="en-US"/>
          </a:p>
        </p:txBody>
      </p:sp>
    </p:spTree>
    <p:extLst>
      <p:ext uri="{BB962C8B-B14F-4D97-AF65-F5344CB8AC3E}">
        <p14:creationId xmlns:p14="http://schemas.microsoft.com/office/powerpoint/2010/main" val="1264695143"/>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1200" dirty="0" smtClean="0">
                <a:solidFill>
                  <a:srgbClr val="000000"/>
                </a:solidFill>
                <a:latin typeface="Calibri" panose="020F0502020204030204" pitchFamily="34" charset="0"/>
                <a:cs typeface="Lucida Sans Unicode" pitchFamily="34" charset="0"/>
              </a:rPr>
              <a:t>Examples of Cultural Nearsightedness: </a:t>
            </a:r>
            <a:r>
              <a:rPr lang="en-US" sz="1200" dirty="0" smtClean="0">
                <a:latin typeface="Calibri" panose="020F0502020204030204" pitchFamily="34" charset="0"/>
                <a:cs typeface="Lucida Sans Unicode" pitchFamily="34" charset="0"/>
              </a:rPr>
              <a:t>people in the United States often use the word Americans to refer to U.S. citizens, but actually that word is the correct designation of all people in North and South America; Eurocentric ethnocentrism - recognizing only Western holidays in schools or basing curriculum only on Western history, music, and art </a:t>
            </a:r>
            <a:endParaRPr lang="en-US" sz="1200" dirty="0" smtClean="0">
              <a:solidFill>
                <a:srgbClr val="000000"/>
              </a:solidFill>
              <a:latin typeface="Calibri" panose="020F0502020204030204" pitchFamily="34" charset="0"/>
              <a:cs typeface="Lucida Sans Unicode"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8</a:t>
            </a:fld>
            <a:endParaRPr lang="en-US"/>
          </a:p>
        </p:txBody>
      </p:sp>
    </p:spTree>
    <p:extLst>
      <p:ext uri="{BB962C8B-B14F-4D97-AF65-F5344CB8AC3E}">
        <p14:creationId xmlns:p14="http://schemas.microsoft.com/office/powerpoint/2010/main" val="647709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1200" dirty="0" smtClean="0">
                <a:latin typeface="Calibri" panose="020F0502020204030204" pitchFamily="34" charset="0"/>
                <a:cs typeface="Lucida Sans Unicode" pitchFamily="34" charset="0"/>
              </a:rPr>
              <a:t>The terms are related in that they refer to making judgments about individuals based on group membership </a:t>
            </a:r>
            <a:endParaRPr lang="en-GB" sz="1200" dirty="0" smtClean="0">
              <a:latin typeface="Calibri" panose="020F0502020204030204" pitchFamily="34" charset="0"/>
              <a:cs typeface="Lucida Sans Unicode"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10</a:t>
            </a:fld>
            <a:endParaRPr lang="en-US"/>
          </a:p>
        </p:txBody>
      </p:sp>
    </p:spTree>
    <p:extLst>
      <p:ext uri="{BB962C8B-B14F-4D97-AF65-F5344CB8AC3E}">
        <p14:creationId xmlns:p14="http://schemas.microsoft.com/office/powerpoint/2010/main" val="3987940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94D0094-DA0C-4AA0-B25C-DBD9FAF7B1C0}" type="slidenum">
              <a:rPr lang="en-US" smtClean="0"/>
              <a:pPr>
                <a:defRPr/>
              </a:pPr>
              <a:t>27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Autofit/>
          </a:bodyPr>
          <a:lstStyle>
            <a:lvl1pPr>
              <a:defRPr sz="6600" b="1" i="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4000" b="1">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B36421BA-59A4-4A73-B3EF-A4068A4625ED}" type="datetime1">
              <a:rPr lang="en-US" smtClean="0"/>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dirty="0" smtClean="0"/>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284198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8C6493-BA9F-474D-A9D1-D376FA24B5A3}" type="datetime1">
              <a:rPr lang="en-US" smtClean="0"/>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466522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5332C4-6F57-48A3-A525-26A60AD9825C}" type="datetime1">
              <a:rPr lang="en-US" smtClean="0"/>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518153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057400"/>
            <a:ext cx="8229600" cy="4068763"/>
          </a:xfrm>
        </p:spPr>
        <p:txBody>
          <a:bodyPr/>
          <a:lstStyle>
            <a:lvl1pPr>
              <a:buClr>
                <a:srgbClr val="00B050"/>
              </a:buClr>
              <a:defRPr/>
            </a:lvl1pPr>
            <a:lvl2pPr>
              <a:buClr>
                <a:srgbClr val="00B050"/>
              </a:buClr>
              <a:defRPr/>
            </a:lvl2pPr>
            <a:lvl3pPr>
              <a:buClr>
                <a:srgbClr val="00B050"/>
              </a:buClr>
              <a:defRPr/>
            </a:lvl3pPr>
            <a:lvl4pPr>
              <a:buClr>
                <a:srgbClr val="00B050"/>
              </a:buClr>
              <a:defRPr/>
            </a:lvl4pPr>
            <a:lvl5pPr>
              <a:buClr>
                <a:srgbClr val="00B050"/>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DD5AF4E-954D-4F11-B322-A46AAB14C31D}" type="datetime1">
              <a:rPr lang="en-US" smtClean="0"/>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01233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86EF31-1EFA-42B0-802E-2EBC3E82C7E1}" type="datetime1">
              <a:rPr lang="en-US" smtClean="0"/>
              <a:t>2/23/2015</a:t>
            </a:fld>
            <a:endParaRPr lang="en-US"/>
          </a:p>
        </p:txBody>
      </p:sp>
      <p:sp>
        <p:nvSpPr>
          <p:cNvPr id="5" name="Footer Placeholder 4"/>
          <p:cNvSpPr>
            <a:spLocks noGrp="1"/>
          </p:cNvSpPr>
          <p:nvPr>
            <p:ph type="ftr" sz="quarter" idx="11"/>
          </p:nvPr>
        </p:nvSpPr>
        <p:spPr/>
        <p:txBody>
          <a:bodyPr/>
          <a:lstStyle/>
          <a:p>
            <a:r>
              <a:rPr lang="en-US" smtClean="0"/>
              <a:t>© 2016, SAGE Publications, Inc.</a:t>
            </a:r>
            <a:endParaRPr lang="en-US" dirty="0"/>
          </a:p>
        </p:txBody>
      </p:sp>
      <p:sp>
        <p:nvSpPr>
          <p:cNvPr id="6" name="Slide Number Placeholder 5"/>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9576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251EDE-C7FA-42FC-BB7D-80B9029E6AF9}" type="datetime1">
              <a:rPr lang="en-US" smtClean="0"/>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dirty="0"/>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2000016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AF42DC-741E-4C91-AFC1-8D1E74021BF9}" type="datetime1">
              <a:rPr lang="en-US" smtClean="0"/>
              <a:t>2/23/2015</a:t>
            </a:fld>
            <a:endParaRPr lang="en-US"/>
          </a:p>
        </p:txBody>
      </p:sp>
      <p:sp>
        <p:nvSpPr>
          <p:cNvPr id="8" name="Footer Placeholder 7"/>
          <p:cNvSpPr>
            <a:spLocks noGrp="1"/>
          </p:cNvSpPr>
          <p:nvPr>
            <p:ph type="ftr" sz="quarter" idx="11"/>
          </p:nvPr>
        </p:nvSpPr>
        <p:spPr/>
        <p:txBody>
          <a:bodyPr/>
          <a:lstStyle/>
          <a:p>
            <a:r>
              <a:rPr lang="en-US" smtClean="0"/>
              <a:t>© 2016, SAGE Publications, Inc.</a:t>
            </a:r>
            <a:endParaRPr lang="en-US" dirty="0"/>
          </a:p>
        </p:txBody>
      </p:sp>
      <p:sp>
        <p:nvSpPr>
          <p:cNvPr id="9" name="Slide Number Placeholder 8"/>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297945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671553-5898-44A1-BA7F-1BC1E00EB44E}" type="datetime1">
              <a:rPr lang="en-US" smtClean="0"/>
              <a:t>2/23/2015</a:t>
            </a:fld>
            <a:endParaRPr lang="en-US"/>
          </a:p>
        </p:txBody>
      </p:sp>
      <p:sp>
        <p:nvSpPr>
          <p:cNvPr id="4" name="Footer Placeholder 3"/>
          <p:cNvSpPr>
            <a:spLocks noGrp="1"/>
          </p:cNvSpPr>
          <p:nvPr>
            <p:ph type="ftr" sz="quarter" idx="11"/>
          </p:nvPr>
        </p:nvSpPr>
        <p:spPr/>
        <p:txBody>
          <a:bodyPr/>
          <a:lstStyle/>
          <a:p>
            <a:r>
              <a:rPr lang="en-US" smtClean="0"/>
              <a:t>© 2016, SAGE Publications, Inc.</a:t>
            </a:r>
            <a:endParaRPr lang="en-US" dirty="0" smtClean="0"/>
          </a:p>
        </p:txBody>
      </p:sp>
      <p:sp>
        <p:nvSpPr>
          <p:cNvPr id="5" name="Slide Number Placeholder 4"/>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86100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5D742D-6480-4CC4-A40E-B96FF38725A2}" type="datetime1">
              <a:rPr lang="en-US" smtClean="0"/>
              <a:t>2/23/2015</a:t>
            </a:fld>
            <a:endParaRPr lang="en-US"/>
          </a:p>
        </p:txBody>
      </p:sp>
      <p:sp>
        <p:nvSpPr>
          <p:cNvPr id="3" name="Footer Placeholder 2"/>
          <p:cNvSpPr>
            <a:spLocks noGrp="1"/>
          </p:cNvSpPr>
          <p:nvPr>
            <p:ph type="ftr" sz="quarter" idx="11"/>
          </p:nvPr>
        </p:nvSpPr>
        <p:spPr/>
        <p:txBody>
          <a:bodyPr/>
          <a:lstStyle/>
          <a:p>
            <a:r>
              <a:rPr lang="en-US" smtClean="0"/>
              <a:t>© 2016, SAGE Publications, Inc.</a:t>
            </a:r>
            <a:endParaRPr lang="en-US"/>
          </a:p>
        </p:txBody>
      </p:sp>
      <p:sp>
        <p:nvSpPr>
          <p:cNvPr id="4" name="Slide Number Placeholder 3"/>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1006723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90EB3-A281-44DE-86A8-9FCA0D5B18A6}" type="datetime1">
              <a:rPr lang="en-US" smtClean="0"/>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690283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80E33F-87A9-4DD4-8581-2DEB58E5C95D}" type="datetime1">
              <a:rPr lang="en-US" smtClean="0"/>
              <a:t>2/23/2015</a:t>
            </a:fld>
            <a:endParaRPr lang="en-US"/>
          </a:p>
        </p:txBody>
      </p:sp>
      <p:sp>
        <p:nvSpPr>
          <p:cNvPr id="6" name="Footer Placeholder 5"/>
          <p:cNvSpPr>
            <a:spLocks noGrp="1"/>
          </p:cNvSpPr>
          <p:nvPr>
            <p:ph type="ftr" sz="quarter" idx="11"/>
          </p:nvPr>
        </p:nvSpPr>
        <p:spPr/>
        <p:txBody>
          <a:bodyPr/>
          <a:lstStyle/>
          <a:p>
            <a:r>
              <a:rPr lang="en-US" smtClean="0"/>
              <a:t>© 2016, SAGE Publications, Inc.</a:t>
            </a:r>
            <a:endParaRPr lang="en-US"/>
          </a:p>
        </p:txBody>
      </p:sp>
      <p:sp>
        <p:nvSpPr>
          <p:cNvPr id="7" name="Slide Number Placeholder 6"/>
          <p:cNvSpPr>
            <a:spLocks noGrp="1"/>
          </p:cNvSpPr>
          <p:nvPr>
            <p:ph type="sldNum" sz="quarter" idx="12"/>
          </p:nvPr>
        </p:nvSpPr>
        <p:spPr/>
        <p:txBody>
          <a:bodyPr/>
          <a:lstStyle/>
          <a:p>
            <a:fld id="{11ED0ADA-1414-4ED5-8509-DF9CA4FC8B0A}" type="slidenum">
              <a:rPr lang="en-US" smtClean="0"/>
              <a:pPr/>
              <a:t>‹#›</a:t>
            </a:fld>
            <a:endParaRPr lang="en-US"/>
          </a:p>
        </p:txBody>
      </p:sp>
    </p:spTree>
    <p:extLst>
      <p:ext uri="{BB962C8B-B14F-4D97-AF65-F5344CB8AC3E}">
        <p14:creationId xmlns:p14="http://schemas.microsoft.com/office/powerpoint/2010/main" val="3900514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AF7BCD-8630-47DF-AADB-E7CE16EE1999}" type="datetime1">
              <a:rPr lang="en-US" smtClean="0"/>
              <a:t>2/23/2015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 2016, SAGE Publications,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ED0ADA-1414-4ED5-8509-DF9CA4FC8B0A}" type="slidenum">
              <a:rPr lang="en-US" smtClean="0"/>
              <a:pPr/>
              <a:t>‹#›</a:t>
            </a:fld>
            <a:endParaRPr lang="en-US"/>
          </a:p>
        </p:txBody>
      </p:sp>
    </p:spTree>
    <p:extLst>
      <p:ext uri="{BB962C8B-B14F-4D97-AF65-F5344CB8AC3E}">
        <p14:creationId xmlns:p14="http://schemas.microsoft.com/office/powerpoint/2010/main" val="100654915"/>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hf sldNum="0" hdr="0" dt="0"/>
  <p:txStyles>
    <p:titleStyle>
      <a:lvl1pPr algn="ctr" defTabSz="914400" rtl="0" eaLnBrk="1" latinLnBrk="0" hangingPunct="1">
        <a:spcBef>
          <a:spcPct val="0"/>
        </a:spcBef>
        <a:buNone/>
        <a:defRPr sz="4400" kern="1200">
          <a:solidFill>
            <a:schemeClr val="tx2"/>
          </a:solidFill>
          <a:latin typeface="Agency FB" panose="020B0503020202020204" pitchFamily="34" charset="0"/>
          <a:ea typeface="+mj-ea"/>
          <a:cs typeface="+mj-cs"/>
        </a:defRPr>
      </a:lvl1pPr>
    </p:titleStyle>
    <p:bodyStyle>
      <a:lvl1pPr marL="342900" indent="-342900" algn="l" defTabSz="914400" rtl="0" eaLnBrk="1" latinLnBrk="0" hangingPunct="1">
        <a:spcBef>
          <a:spcPct val="20000"/>
        </a:spcBef>
        <a:buClr>
          <a:srgbClr val="00B050"/>
        </a:buClr>
        <a:buFont typeface="Arial" panose="020B0604020202020204" pitchFamily="34" charset="0"/>
        <a:buChar char="•"/>
        <a:defRPr sz="3200" kern="1200">
          <a:solidFill>
            <a:schemeClr val="tx1"/>
          </a:solidFill>
          <a:latin typeface="Agency FB" panose="020B0503020202020204" pitchFamily="34" charset="0"/>
          <a:ea typeface="+mn-ea"/>
          <a:cs typeface="+mn-cs"/>
        </a:defRPr>
      </a:lvl1pPr>
      <a:lvl2pPr marL="742950" indent="-285750" algn="l" defTabSz="914400" rtl="0" eaLnBrk="1" latinLnBrk="0" hangingPunct="1">
        <a:spcBef>
          <a:spcPct val="20000"/>
        </a:spcBef>
        <a:buClr>
          <a:srgbClr val="00B050"/>
        </a:buClr>
        <a:buFont typeface="Arial" panose="020B0604020202020204" pitchFamily="34" charset="0"/>
        <a:buChar char="–"/>
        <a:defRPr sz="2800" kern="1200">
          <a:solidFill>
            <a:schemeClr val="tx1"/>
          </a:solidFill>
          <a:latin typeface="Agency FB" panose="020B0503020202020204" pitchFamily="34" charset="0"/>
          <a:ea typeface="+mn-ea"/>
          <a:cs typeface="+mn-cs"/>
        </a:defRPr>
      </a:lvl2pPr>
      <a:lvl3pPr marL="1143000" indent="-228600" algn="l" defTabSz="914400" rtl="0" eaLnBrk="1" latinLnBrk="0" hangingPunct="1">
        <a:spcBef>
          <a:spcPct val="20000"/>
        </a:spcBef>
        <a:buClr>
          <a:srgbClr val="00B050"/>
        </a:buClr>
        <a:buFont typeface="Arial" panose="020B0604020202020204" pitchFamily="34" charset="0"/>
        <a:buChar char="•"/>
        <a:defRPr sz="2400" kern="1200">
          <a:solidFill>
            <a:schemeClr val="tx1"/>
          </a:solidFill>
          <a:latin typeface="Agency FB" panose="020B0503020202020204" pitchFamily="34" charset="0"/>
          <a:ea typeface="+mn-ea"/>
          <a:cs typeface="+mn-cs"/>
        </a:defRPr>
      </a:lvl3pPr>
      <a:lvl4pPr marL="16002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Agency FB" panose="020B0503020202020204" pitchFamily="34" charset="0"/>
          <a:ea typeface="+mn-ea"/>
          <a:cs typeface="+mn-cs"/>
        </a:defRPr>
      </a:lvl4pPr>
      <a:lvl5pPr marL="2057400" indent="-228600" algn="l" defTabSz="914400" rtl="0" eaLnBrk="1" latinLnBrk="0" hangingPunct="1">
        <a:spcBef>
          <a:spcPct val="20000"/>
        </a:spcBef>
        <a:buClr>
          <a:srgbClr val="00B050"/>
        </a:buClr>
        <a:buFont typeface="Arial" panose="020B0604020202020204" pitchFamily="34" charset="0"/>
        <a:buChar char="»"/>
        <a:defRPr sz="2000" kern="1200">
          <a:solidFill>
            <a:schemeClr val="tx1"/>
          </a:solidFill>
          <a:latin typeface="Agency FB" panose="020B0503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a:latin typeface="Calibri" panose="020F0502020204030204" pitchFamily="34" charset="0"/>
                <a:cs typeface="Lucida Sans Unicode" pitchFamily="34" charset="0"/>
              </a:rPr>
              <a:t>Chapter </a:t>
            </a:r>
            <a:r>
              <a:rPr lang="en-US" sz="6000" dirty="0" smtClean="0">
                <a:latin typeface="Calibri" panose="020F0502020204030204" pitchFamily="34" charset="0"/>
                <a:cs typeface="Lucida Sans Unicode" pitchFamily="34" charset="0"/>
              </a:rPr>
              <a:t>3: </a:t>
            </a:r>
            <a:endParaRPr lang="en-US" sz="6000" dirty="0">
              <a:latin typeface="Calibri" panose="020F0502020204030204" pitchFamily="34" charset="0"/>
              <a:cs typeface="Lucida Sans Unicode" pitchFamily="34" charset="0"/>
            </a:endParaRPr>
          </a:p>
        </p:txBody>
      </p:sp>
      <p:sp>
        <p:nvSpPr>
          <p:cNvPr id="3" name="Subtitle 2"/>
          <p:cNvSpPr>
            <a:spLocks noGrp="1"/>
          </p:cNvSpPr>
          <p:nvPr>
            <p:ph type="subTitle" idx="1"/>
          </p:nvPr>
        </p:nvSpPr>
        <p:spPr>
          <a:xfrm>
            <a:off x="1066800" y="3505200"/>
            <a:ext cx="6934200" cy="1981200"/>
          </a:xfrm>
        </p:spPr>
        <p:txBody>
          <a:bodyPr>
            <a:normAutofit/>
          </a:bodyPr>
          <a:lstStyle/>
          <a:p>
            <a:r>
              <a:rPr lang="en-US" dirty="0"/>
              <a:t/>
            </a:r>
            <a:br>
              <a:rPr lang="en-US" dirty="0"/>
            </a:br>
            <a:r>
              <a:rPr lang="en-US" dirty="0" smtClean="0">
                <a:latin typeface="Calibri" panose="020F0502020204030204" pitchFamily="34" charset="0"/>
                <a:cs typeface="Lucida Sans Unicode" pitchFamily="34" charset="0"/>
              </a:rPr>
              <a:t>Barriers to Intercultural Communication</a:t>
            </a:r>
            <a:endParaRPr lang="en-US" dirty="0">
              <a:latin typeface="Calibri" panose="020F0502020204030204" pitchFamily="34" charset="0"/>
              <a:cs typeface="Lucida Sans Unicode" pitchFamily="34" charset="0"/>
            </a:endParaRPr>
          </a:p>
        </p:txBody>
      </p:sp>
      <p:sp>
        <p:nvSpPr>
          <p:cNvPr id="4" name="Footer Placeholder 3"/>
          <p:cNvSpPr>
            <a:spLocks noGrp="1"/>
          </p:cNvSpPr>
          <p:nvPr>
            <p:ph type="ftr" sz="quarter" idx="11"/>
          </p:nvPr>
        </p:nvSpPr>
        <p:spPr/>
        <p:txBody>
          <a:bodyPr/>
          <a:lstStyle/>
          <a:p>
            <a:r>
              <a:rPr lang="en-US" smtClean="0"/>
              <a:t>© 2016, SAGE Publications, Inc.</a:t>
            </a:r>
            <a:endParaRPr lang="en-US" dirty="0" smtClean="0"/>
          </a:p>
        </p:txBody>
      </p:sp>
    </p:spTree>
    <p:extLst>
      <p:ext uri="{BB962C8B-B14F-4D97-AF65-F5344CB8AC3E}">
        <p14:creationId xmlns:p14="http://schemas.microsoft.com/office/powerpoint/2010/main" val="1208327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719" y="1371600"/>
            <a:ext cx="9144000" cy="731838"/>
          </a:xfrm>
        </p:spPr>
        <p:txBody>
          <a:bodyPr>
            <a:noAutofit/>
          </a:bodyPr>
          <a:lstStyle/>
          <a:p>
            <a:r>
              <a:rPr lang="en-US" sz="3400" b="1" dirty="0" smtClean="0">
                <a:latin typeface="Calibri" panose="020F0502020204030204" pitchFamily="34" charset="0"/>
                <a:cs typeface="Lucida Sans Unicode" pitchFamily="34" charset="0"/>
              </a:rPr>
              <a:t>Stereotypes, Prejudice, Racism</a:t>
            </a:r>
            <a:endParaRPr lang="en-US" sz="34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2362200"/>
            <a:ext cx="8991600" cy="4648200"/>
          </a:xfrm>
        </p:spPr>
        <p:txBody>
          <a:bodyPr>
            <a:noAutofit/>
          </a:bodyPr>
          <a:lstStyle/>
          <a:p>
            <a:pPr marL="0" indent="0">
              <a:spcBef>
                <a:spcPts val="0"/>
              </a:spcBef>
            </a:pPr>
            <a:r>
              <a:rPr lang="en-GB" sz="2400" dirty="0" smtClean="0">
                <a:latin typeface="Calibri" panose="020F0502020204030204" pitchFamily="34" charset="0"/>
                <a:cs typeface="Lucida Sans Unicode" pitchFamily="34" charset="0"/>
              </a:rPr>
              <a:t> </a:t>
            </a:r>
            <a:r>
              <a:rPr lang="en-US" sz="2400" b="1" dirty="0" smtClean="0">
                <a:latin typeface="Calibri" panose="020F0502020204030204" pitchFamily="34" charset="0"/>
                <a:cs typeface="Lucida Sans Unicode" pitchFamily="34" charset="0"/>
              </a:rPr>
              <a:t>Stereotype: </a:t>
            </a:r>
            <a:r>
              <a:rPr lang="en-US" sz="2400" dirty="0" smtClean="0">
                <a:latin typeface="Calibri" panose="020F0502020204030204" pitchFamily="34" charset="0"/>
                <a:cs typeface="Lucida Sans Unicode" pitchFamily="34" charset="0"/>
              </a:rPr>
              <a:t>the broader term; negative or positive judgments made about individuals based on any observable or believed group membership </a:t>
            </a:r>
          </a:p>
          <a:p>
            <a:pPr marL="0" indent="0">
              <a:spcBef>
                <a:spcPts val="0"/>
              </a:spcBef>
              <a:buNone/>
            </a:pPr>
            <a:endParaRPr lang="en-US" sz="2400" dirty="0" smtClean="0">
              <a:latin typeface="Calibri" panose="020F0502020204030204" pitchFamily="34" charset="0"/>
              <a:cs typeface="Lucida Sans Unicode" pitchFamily="34" charset="0"/>
            </a:endParaRPr>
          </a:p>
          <a:p>
            <a:pPr marL="0" indent="0">
              <a:spcBef>
                <a:spcPts val="0"/>
              </a:spcBef>
            </a:pPr>
            <a:r>
              <a:rPr lang="en-US" sz="2400" dirty="0" smtClean="0">
                <a:latin typeface="Calibri" panose="020F0502020204030204" pitchFamily="34" charset="0"/>
                <a:cs typeface="Lucida Sans Unicode" pitchFamily="34" charset="0"/>
              </a:rPr>
              <a:t> </a:t>
            </a:r>
            <a:r>
              <a:rPr lang="en-US" sz="2400" b="1" dirty="0" smtClean="0">
                <a:latin typeface="Calibri" panose="020F0502020204030204" pitchFamily="34" charset="0"/>
                <a:cs typeface="Lucida Sans Unicode" pitchFamily="34" charset="0"/>
              </a:rPr>
              <a:t>Prejudice:</a:t>
            </a:r>
            <a:r>
              <a:rPr lang="en-US" sz="2400" dirty="0" smtClean="0">
                <a:latin typeface="Calibri" panose="020F0502020204030204" pitchFamily="34" charset="0"/>
                <a:cs typeface="Lucida Sans Unicode" pitchFamily="34" charset="0"/>
              </a:rPr>
              <a:t> the irrational suspicion or hatred of a particular group, race, religion, or sexual orientation </a:t>
            </a:r>
          </a:p>
          <a:p>
            <a:pPr marL="0" indent="0">
              <a:spcBef>
                <a:spcPts val="0"/>
              </a:spcBef>
            </a:pPr>
            <a:endParaRPr lang="en-US" sz="2400" dirty="0" smtClean="0">
              <a:latin typeface="Calibri" panose="020F0502020204030204" pitchFamily="34" charset="0"/>
              <a:cs typeface="Lucida Sans Unicode" pitchFamily="34" charset="0"/>
            </a:endParaRPr>
          </a:p>
          <a:p>
            <a:pPr marL="0" indent="0">
              <a:spcBef>
                <a:spcPts val="0"/>
              </a:spcBef>
            </a:pPr>
            <a:r>
              <a:rPr lang="en-US" sz="2400" dirty="0" smtClean="0">
                <a:latin typeface="Calibri" panose="020F0502020204030204" pitchFamily="34" charset="0"/>
                <a:cs typeface="Lucida Sans Unicode" pitchFamily="34" charset="0"/>
              </a:rPr>
              <a:t> </a:t>
            </a:r>
            <a:r>
              <a:rPr lang="en-US" sz="2400" b="1" dirty="0" smtClean="0">
                <a:latin typeface="Calibri" panose="020F0502020204030204" pitchFamily="34" charset="0"/>
                <a:cs typeface="Lucida Sans Unicode" pitchFamily="34" charset="0"/>
              </a:rPr>
              <a:t>Racism: </a:t>
            </a:r>
            <a:r>
              <a:rPr lang="en-US" sz="2400" dirty="0" smtClean="0">
                <a:latin typeface="Calibri" panose="020F0502020204030204" pitchFamily="34" charset="0"/>
                <a:cs typeface="Lucida Sans Unicode" pitchFamily="34" charset="0"/>
              </a:rPr>
              <a:t>prejudice with the exercise of power on or over the group through historical or institutional structures </a:t>
            </a:r>
          </a:p>
          <a:p>
            <a:pPr marL="0" indent="0">
              <a:spcBef>
                <a:spcPts val="0"/>
              </a:spcBef>
              <a:buNone/>
            </a:pPr>
            <a:endParaRPr lang="en-US" sz="2400" dirty="0" smtClean="0">
              <a:latin typeface="Calibri" panose="020F0502020204030204" pitchFamily="34" charset="0"/>
              <a:cs typeface="Lucida Sans Unicode" pitchFamily="34" charset="0"/>
            </a:endParaRP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731838"/>
          </a:xfrm>
        </p:spPr>
        <p:txBody>
          <a:bodyPr>
            <a:noAutofit/>
          </a:bodyPr>
          <a:lstStyle/>
          <a:p>
            <a:r>
              <a:rPr lang="en-US" sz="3400" b="1" dirty="0" smtClean="0">
                <a:latin typeface="Calibri" panose="020F0502020204030204" pitchFamily="34" charset="0"/>
                <a:cs typeface="Lucida Sans Unicode" pitchFamily="34" charset="0"/>
              </a:rPr>
              <a:t>Stereotyping and Profiling</a:t>
            </a:r>
            <a:endParaRPr lang="en-US" sz="34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2286000"/>
            <a:ext cx="8839200" cy="5181600"/>
          </a:xfrm>
        </p:spPr>
        <p:txBody>
          <a:bodyPr>
            <a:noAutofit/>
          </a:bodyPr>
          <a:lstStyle/>
          <a:p>
            <a:pPr marL="0" indent="0">
              <a:spcBef>
                <a:spcPts val="0"/>
              </a:spcBef>
            </a:pPr>
            <a:r>
              <a:rPr lang="en-GB" sz="2400" dirty="0" smtClean="0">
                <a:latin typeface="Calibri" panose="020F0502020204030204" pitchFamily="34" charset="0"/>
                <a:cs typeface="Lucida Sans Unicode" pitchFamily="34" charset="0"/>
              </a:rPr>
              <a:t> </a:t>
            </a:r>
            <a:r>
              <a:rPr lang="en-GB" sz="2400" b="1" dirty="0" smtClean="0">
                <a:latin typeface="Calibri" panose="020F0502020204030204" pitchFamily="34" charset="0"/>
                <a:cs typeface="Lucida Sans Unicode" pitchFamily="34" charset="0"/>
              </a:rPr>
              <a:t>Stereotyping</a:t>
            </a:r>
            <a:r>
              <a:rPr lang="en-GB" sz="2400" dirty="0" smtClean="0">
                <a:latin typeface="Calibri" panose="020F0502020204030204" pitchFamily="34" charset="0"/>
                <a:cs typeface="Lucida Sans Unicode" pitchFamily="34" charset="0"/>
              </a:rPr>
              <a:t>: judgments </a:t>
            </a:r>
            <a:r>
              <a:rPr lang="en-GB" sz="2400" dirty="0" smtClean="0">
                <a:latin typeface="Calibri" panose="020F0502020204030204" pitchFamily="34" charset="0"/>
                <a:cs typeface="Lucida Sans Unicode" pitchFamily="34" charset="0"/>
              </a:rPr>
              <a:t>based on group membership. </a:t>
            </a:r>
            <a:endParaRPr lang="en-GB" sz="2400" dirty="0" smtClean="0">
              <a:latin typeface="Calibri" panose="020F0502020204030204" pitchFamily="34" charset="0"/>
              <a:cs typeface="Lucida Sans Unicode" pitchFamily="34" charset="0"/>
            </a:endParaRPr>
          </a:p>
          <a:p>
            <a:pPr marL="400050" lvl="1" indent="0">
              <a:spcBef>
                <a:spcPts val="0"/>
              </a:spcBef>
            </a:pPr>
            <a:endParaRPr lang="en-GB" sz="2000" dirty="0">
              <a:latin typeface="Calibri" panose="020F0502020204030204" pitchFamily="34" charset="0"/>
              <a:cs typeface="Lucida Sans Unicode" pitchFamily="34" charset="0"/>
            </a:endParaRPr>
          </a:p>
          <a:p>
            <a:pPr marL="400050" lvl="1" indent="0">
              <a:spcBef>
                <a:spcPts val="0"/>
              </a:spcBef>
            </a:pPr>
            <a:r>
              <a:rPr lang="en-US" sz="2000" dirty="0" smtClean="0">
                <a:latin typeface="Calibri" panose="020F0502020204030204" pitchFamily="34" charset="0"/>
                <a:cs typeface="Lucida Sans Unicode" pitchFamily="34" charset="0"/>
              </a:rPr>
              <a:t>Psychologists </a:t>
            </a:r>
            <a:r>
              <a:rPr lang="en-US" sz="2000" dirty="0" smtClean="0">
                <a:latin typeface="Calibri" panose="020F0502020204030204" pitchFamily="34" charset="0"/>
                <a:cs typeface="Lucida Sans Unicode" pitchFamily="34" charset="0"/>
              </a:rPr>
              <a:t>have explained stereotyping as mistakes our brains make in the perception of other people similar to mistakes our brains make in the perception of visual illusions; what we see, the most readily available image, is what we expect to </a:t>
            </a:r>
            <a:r>
              <a:rPr lang="en-US" sz="2000" dirty="0" smtClean="0">
                <a:latin typeface="Calibri" panose="020F0502020204030204" pitchFamily="34" charset="0"/>
                <a:cs typeface="Lucida Sans Unicode" pitchFamily="34" charset="0"/>
              </a:rPr>
              <a:t>see</a:t>
            </a:r>
          </a:p>
          <a:p>
            <a:pPr marL="0" indent="0">
              <a:spcBef>
                <a:spcPts val="0"/>
              </a:spcBef>
            </a:pPr>
            <a:endParaRPr lang="en-US" sz="2400" dirty="0">
              <a:latin typeface="Calibri" panose="020F0502020204030204" pitchFamily="34" charset="0"/>
              <a:cs typeface="Lucida Sans Unicode" pitchFamily="34" charset="0"/>
            </a:endParaRPr>
          </a:p>
          <a:p>
            <a:pPr marL="0" indent="0">
              <a:spcBef>
                <a:spcPts val="0"/>
              </a:spcBef>
            </a:pPr>
            <a:r>
              <a:rPr lang="en-US" sz="2000" dirty="0" smtClean="0">
                <a:latin typeface="Calibri" panose="020F0502020204030204" pitchFamily="34" charset="0"/>
                <a:cs typeface="Lucida Sans Unicode" pitchFamily="34" charset="0"/>
              </a:rPr>
              <a:t> Example</a:t>
            </a:r>
            <a:r>
              <a:rPr lang="en-US" sz="2000" dirty="0" smtClean="0">
                <a:latin typeface="Calibri" panose="020F0502020204030204" pitchFamily="34" charset="0"/>
                <a:cs typeface="Lucida Sans Unicode" pitchFamily="34" charset="0"/>
              </a:rPr>
              <a:t>: </a:t>
            </a:r>
            <a:endParaRPr lang="en-US" sz="2000" dirty="0" smtClean="0">
              <a:latin typeface="Calibri" panose="020F0502020204030204" pitchFamily="34" charset="0"/>
              <a:cs typeface="Lucida Sans Unicode" pitchFamily="34" charset="0"/>
            </a:endParaRPr>
          </a:p>
          <a:p>
            <a:pPr marL="400050" lvl="1" indent="0">
              <a:spcBef>
                <a:spcPts val="0"/>
              </a:spcBef>
            </a:pPr>
            <a:r>
              <a:rPr lang="en-US" sz="1600" dirty="0" smtClean="0">
                <a:latin typeface="Calibri" panose="020F0502020204030204" pitchFamily="34" charset="0"/>
                <a:cs typeface="Lucida Sans Unicode" pitchFamily="34" charset="0"/>
              </a:rPr>
              <a:t>if </a:t>
            </a:r>
            <a:r>
              <a:rPr lang="en-US" sz="1600" dirty="0" smtClean="0">
                <a:latin typeface="Calibri" panose="020F0502020204030204" pitchFamily="34" charset="0"/>
                <a:cs typeface="Lucida Sans Unicode" pitchFamily="34" charset="0"/>
              </a:rPr>
              <a:t>we expect that heads of corporations are tall</a:t>
            </a:r>
            <a:r>
              <a:rPr lang="en-US" sz="1600" dirty="0" smtClean="0">
                <a:latin typeface="Calibri" panose="020F0502020204030204" pitchFamily="34" charset="0"/>
                <a:cs typeface="Lucida Sans Unicode" pitchFamily="34" charset="0"/>
              </a:rPr>
              <a:t>, slender</a:t>
            </a:r>
            <a:r>
              <a:rPr lang="en-US" sz="1600" dirty="0" smtClean="0">
                <a:latin typeface="Calibri" panose="020F0502020204030204" pitchFamily="34" charset="0"/>
                <a:cs typeface="Lucida Sans Unicode" pitchFamily="34" charset="0"/>
              </a:rPr>
              <a:t>, White males, we don’t see people with </a:t>
            </a:r>
            <a:r>
              <a:rPr lang="en-US" sz="1600" dirty="0" smtClean="0">
                <a:latin typeface="Calibri" panose="020F0502020204030204" pitchFamily="34" charset="0"/>
                <a:cs typeface="Lucida Sans Unicode" pitchFamily="34" charset="0"/>
              </a:rPr>
              <a:t>disabilities, women</a:t>
            </a:r>
            <a:r>
              <a:rPr lang="en-US" sz="1600" dirty="0" smtClean="0">
                <a:latin typeface="Calibri" panose="020F0502020204030204" pitchFamily="34" charset="0"/>
                <a:cs typeface="Lucida Sans Unicode" pitchFamily="34" charset="0"/>
              </a:rPr>
              <a:t>, and people of color in that group</a:t>
            </a:r>
          </a:p>
          <a:p>
            <a:pPr marL="0" indent="0">
              <a:spcBef>
                <a:spcPts val="0"/>
              </a:spcBef>
            </a:pPr>
            <a:endParaRPr lang="en-GB" sz="2000" dirty="0" smtClean="0">
              <a:latin typeface="Calibri" panose="020F0502020204030204" pitchFamily="34" charset="0"/>
              <a:cs typeface="Lucida Sans Unicode" pitchFamily="34" charset="0"/>
            </a:endParaRP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spcBef>
                <a:spcPts val="0"/>
              </a:spcBef>
            </a:pPr>
            <a:r>
              <a:rPr lang="en-US" sz="2400" b="1" dirty="0" smtClean="0">
                <a:latin typeface="Calibri" panose="020F0502020204030204" pitchFamily="34" charset="0"/>
                <a:cs typeface="Lucida Sans Unicode" pitchFamily="34" charset="0"/>
              </a:rPr>
              <a:t> Profiling</a:t>
            </a:r>
            <a:r>
              <a:rPr lang="en-US" sz="2400" dirty="0" smtClean="0">
                <a:latin typeface="Calibri" panose="020F0502020204030204" pitchFamily="34" charset="0"/>
                <a:cs typeface="Lucida Sans Unicode" pitchFamily="34" charset="0"/>
              </a:rPr>
              <a:t> </a:t>
            </a:r>
            <a:r>
              <a:rPr lang="en-US" sz="2400" dirty="0">
                <a:latin typeface="Calibri" panose="020F0502020204030204" pitchFamily="34" charset="0"/>
                <a:cs typeface="Lucida Sans Unicode" pitchFamily="34" charset="0"/>
              </a:rPr>
              <a:t>refers to a law enforcement practice of scrutinizing certain individuals based on characteristics thought to indicate a likelihood of criminal </a:t>
            </a:r>
            <a:r>
              <a:rPr lang="en-US" sz="2400" dirty="0" smtClean="0">
                <a:latin typeface="Calibri" panose="020F0502020204030204" pitchFamily="34" charset="0"/>
                <a:cs typeface="Lucida Sans Unicode" pitchFamily="34" charset="0"/>
              </a:rPr>
              <a:t>behavior.</a:t>
            </a:r>
          </a:p>
          <a:p>
            <a:pPr marL="0" indent="0">
              <a:spcBef>
                <a:spcPts val="0"/>
              </a:spcBef>
            </a:pPr>
            <a:endParaRPr lang="en-US" sz="2000" dirty="0">
              <a:latin typeface="Calibri" panose="020F0502020204030204" pitchFamily="34" charset="0"/>
              <a:cs typeface="Lucida Sans Unicode" pitchFamily="34" charset="0"/>
            </a:endParaRPr>
          </a:p>
          <a:p>
            <a:pPr marL="0" indent="0">
              <a:spcBef>
                <a:spcPts val="0"/>
              </a:spcBef>
            </a:pPr>
            <a:r>
              <a:rPr lang="en-US" sz="2000" dirty="0" smtClean="0">
                <a:latin typeface="Calibri" panose="020F0502020204030204" pitchFamily="34" charset="0"/>
                <a:cs typeface="Lucida Sans Unicode" pitchFamily="34" charset="0"/>
              </a:rPr>
              <a:t> Example</a:t>
            </a:r>
            <a:r>
              <a:rPr lang="en-US" sz="2000" dirty="0">
                <a:latin typeface="Calibri" panose="020F0502020204030204" pitchFamily="34" charset="0"/>
                <a:cs typeface="Lucida Sans Unicode" pitchFamily="34" charset="0"/>
              </a:rPr>
              <a:t>: </a:t>
            </a:r>
            <a:endParaRPr lang="en-US" sz="2000" dirty="0" smtClean="0">
              <a:latin typeface="Calibri" panose="020F0502020204030204" pitchFamily="34" charset="0"/>
              <a:cs typeface="Lucida Sans Unicode" pitchFamily="34" charset="0"/>
            </a:endParaRPr>
          </a:p>
          <a:p>
            <a:pPr marL="400050" lvl="1" indent="0">
              <a:spcBef>
                <a:spcPts val="0"/>
              </a:spcBef>
            </a:pPr>
            <a:r>
              <a:rPr lang="en-US" sz="1800" dirty="0" smtClean="0">
                <a:latin typeface="Calibri" panose="020F0502020204030204" pitchFamily="34" charset="0"/>
                <a:cs typeface="Lucida Sans Unicode" pitchFamily="34" charset="0"/>
              </a:rPr>
              <a:t> Conducting </a:t>
            </a:r>
            <a:r>
              <a:rPr lang="en-US" sz="1800" dirty="0">
                <a:latin typeface="Calibri" panose="020F0502020204030204" pitchFamily="34" charset="0"/>
                <a:cs typeface="Lucida Sans Unicode" pitchFamily="34" charset="0"/>
              </a:rPr>
              <a:t>traffic stops based on the vehicle occupant’s perceived race, ethnicity, gender, or economic status </a:t>
            </a:r>
            <a:endParaRPr lang="en-GB" sz="1800" dirty="0">
              <a:latin typeface="Calibri" panose="020F0502020204030204" pitchFamily="34" charset="0"/>
              <a:cs typeface="Lucida Sans Unicode" pitchFamily="34" charset="0"/>
            </a:endParaRPr>
          </a:p>
          <a:p>
            <a:endParaRPr lang="en-US" sz="2400" dirty="0"/>
          </a:p>
        </p:txBody>
      </p:sp>
      <p:sp>
        <p:nvSpPr>
          <p:cNvPr id="4" name="Footer Placeholder 3"/>
          <p:cNvSpPr>
            <a:spLocks noGrp="1"/>
          </p:cNvSpPr>
          <p:nvPr>
            <p:ph type="ftr" sz="quarter" idx="11"/>
          </p:nvPr>
        </p:nvSpPr>
        <p:spPr/>
        <p:txBody>
          <a:bodyPr/>
          <a:lstStyle/>
          <a:p>
            <a:r>
              <a:rPr lang="en-US" smtClean="0"/>
              <a:t>© 2016, SAGE Publications, Inc.</a:t>
            </a:r>
            <a:endParaRPr lang="en-US"/>
          </a:p>
        </p:txBody>
      </p:sp>
      <p:pic>
        <p:nvPicPr>
          <p:cNvPr id="5" name="Picture 4" descr="iStock_000016792421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92644" y="3962400"/>
            <a:ext cx="1927556" cy="2888673"/>
          </a:xfrm>
          <a:prstGeom prst="rect">
            <a:avLst/>
          </a:prstGeom>
        </p:spPr>
      </p:pic>
    </p:spTree>
    <p:extLst>
      <p:ext uri="{BB962C8B-B14F-4D97-AF65-F5344CB8AC3E}">
        <p14:creationId xmlns:p14="http://schemas.microsoft.com/office/powerpoint/2010/main" val="18974340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731838"/>
          </a:xfrm>
        </p:spPr>
        <p:txBody>
          <a:bodyPr>
            <a:noAutofit/>
          </a:bodyPr>
          <a:lstStyle/>
          <a:p>
            <a:r>
              <a:rPr lang="en-US" sz="3400" b="1" dirty="0" smtClean="0">
                <a:latin typeface="Calibri" panose="020F0502020204030204" pitchFamily="34" charset="0"/>
                <a:cs typeface="Lucida Sans Unicode" pitchFamily="34" charset="0"/>
              </a:rPr>
              <a:t>Negative Effects on Communication</a:t>
            </a:r>
            <a:endParaRPr lang="en-US" sz="34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752600"/>
            <a:ext cx="8839200" cy="5105400"/>
          </a:xfrm>
        </p:spPr>
        <p:txBody>
          <a:bodyPr>
            <a:noAutofit/>
          </a:bodyPr>
          <a:lstStyle/>
          <a:p>
            <a:pPr marL="0" indent="0">
              <a:spcBef>
                <a:spcPts val="0"/>
              </a:spcBef>
              <a:buNone/>
            </a:pPr>
            <a:r>
              <a:rPr lang="en-US" sz="2400" b="1" dirty="0" smtClean="0">
                <a:latin typeface="Calibri" panose="020F0502020204030204" pitchFamily="34" charset="0"/>
                <a:cs typeface="Lucida Sans Unicode" pitchFamily="34" charset="0"/>
              </a:rPr>
              <a:t>Stereotypes are harmful </a:t>
            </a:r>
            <a:r>
              <a:rPr lang="en-US" sz="2400" dirty="0" smtClean="0">
                <a:latin typeface="Calibri" panose="020F0502020204030204" pitchFamily="34" charset="0"/>
                <a:cs typeface="Lucida Sans Unicode" pitchFamily="34" charset="0"/>
              </a:rPr>
              <a:t>as they impede communication in at least four ways:</a:t>
            </a:r>
            <a:r>
              <a:rPr lang="en-GB" sz="2400" dirty="0" smtClean="0">
                <a:latin typeface="Calibri" panose="020F0502020204030204" pitchFamily="34" charset="0"/>
                <a:cs typeface="Lucida Sans Unicode" pitchFamily="34" charset="0"/>
              </a:rPr>
              <a:t> </a:t>
            </a:r>
          </a:p>
          <a:p>
            <a:pPr marL="0" indent="0">
              <a:spcBef>
                <a:spcPts val="0"/>
              </a:spcBef>
              <a:buNone/>
            </a:pPr>
            <a:endParaRPr lang="en-GB" sz="1200" dirty="0" smtClean="0">
              <a:latin typeface="Calibri" panose="020F0502020204030204" pitchFamily="34" charset="0"/>
              <a:cs typeface="Lucida Sans Unicode" pitchFamily="34" charset="0"/>
            </a:endParaRPr>
          </a:p>
          <a:p>
            <a:pPr marL="0" indent="0">
              <a:spcBef>
                <a:spcPts val="0"/>
              </a:spcBef>
            </a:pPr>
            <a:r>
              <a:rPr lang="en-US" sz="2400" dirty="0" smtClean="0">
                <a:latin typeface="Calibri" panose="020F0502020204030204" pitchFamily="34" charset="0"/>
                <a:cs typeface="Lucida Sans Unicode" pitchFamily="34" charset="0"/>
              </a:rPr>
              <a:t> They cause us to assume that a widely held belief is true when it may not be</a:t>
            </a:r>
          </a:p>
          <a:p>
            <a:pPr marL="0" indent="0">
              <a:spcBef>
                <a:spcPts val="0"/>
              </a:spcBef>
              <a:buNone/>
            </a:pPr>
            <a:endParaRPr lang="en-US" sz="1200" dirty="0" smtClean="0">
              <a:latin typeface="Calibri" panose="020F0502020204030204" pitchFamily="34" charset="0"/>
              <a:cs typeface="Lucida Sans Unicode" pitchFamily="34" charset="0"/>
            </a:endParaRPr>
          </a:p>
          <a:p>
            <a:pPr marL="0" indent="0">
              <a:spcBef>
                <a:spcPts val="0"/>
              </a:spcBef>
            </a:pPr>
            <a:r>
              <a:rPr lang="en-US" sz="2400" dirty="0" smtClean="0">
                <a:latin typeface="Calibri" panose="020F0502020204030204" pitchFamily="34" charset="0"/>
                <a:cs typeface="Lucida Sans Unicode" pitchFamily="34" charset="0"/>
              </a:rPr>
              <a:t> Continued use of the stereotype reinforces the belief</a:t>
            </a:r>
          </a:p>
          <a:p>
            <a:pPr marL="0" indent="0">
              <a:spcBef>
                <a:spcPts val="0"/>
              </a:spcBef>
              <a:buNone/>
            </a:pPr>
            <a:endParaRPr lang="en-US" sz="1200" dirty="0" smtClean="0">
              <a:latin typeface="Calibri" panose="020F0502020204030204" pitchFamily="34" charset="0"/>
              <a:cs typeface="Lucida Sans Unicode" pitchFamily="34" charset="0"/>
            </a:endParaRPr>
          </a:p>
          <a:p>
            <a:pPr marL="0" indent="0">
              <a:spcBef>
                <a:spcPts val="0"/>
              </a:spcBef>
            </a:pPr>
            <a:r>
              <a:rPr lang="en-US" sz="2400" dirty="0" smtClean="0">
                <a:latin typeface="Calibri" panose="020F0502020204030204" pitchFamily="34" charset="0"/>
                <a:cs typeface="Lucida Sans Unicode" pitchFamily="34" charset="0"/>
              </a:rPr>
              <a:t> Stereotypes also impede communication when they cause us to assume that a widely held belief is true of any one individual</a:t>
            </a:r>
          </a:p>
          <a:p>
            <a:pPr marL="0" indent="0">
              <a:spcBef>
                <a:spcPts val="0"/>
              </a:spcBef>
              <a:buNone/>
            </a:pPr>
            <a:endParaRPr lang="en-US" sz="1200" dirty="0" smtClean="0">
              <a:latin typeface="Calibri" panose="020F0502020204030204" pitchFamily="34" charset="0"/>
              <a:cs typeface="Lucida Sans Unicode" pitchFamily="34" charset="0"/>
            </a:endParaRPr>
          </a:p>
          <a:p>
            <a:pPr marL="0" indent="0">
              <a:spcBef>
                <a:spcPts val="0"/>
              </a:spcBef>
            </a:pPr>
            <a:r>
              <a:rPr lang="en-US" sz="2400" dirty="0" smtClean="0">
                <a:latin typeface="Calibri" panose="020F0502020204030204" pitchFamily="34" charset="0"/>
                <a:cs typeface="Lucida Sans Unicode" pitchFamily="34" charset="0"/>
              </a:rPr>
              <a:t> The stereotype can become a “self-fulfilling prophecy” for the person stereotyped</a:t>
            </a: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731838"/>
          </a:xfrm>
        </p:spPr>
        <p:txBody>
          <a:bodyPr>
            <a:noAutofit/>
          </a:bodyPr>
          <a:lstStyle/>
          <a:p>
            <a:r>
              <a:rPr lang="en-US" sz="3400" b="1" dirty="0" smtClean="0">
                <a:latin typeface="Calibri" panose="020F0502020204030204" pitchFamily="34" charset="0"/>
                <a:cs typeface="Lucida Sans Unicode" pitchFamily="34" charset="0"/>
              </a:rPr>
              <a:t>Prejudice and Racism</a:t>
            </a:r>
            <a:endParaRPr lang="en-US" sz="34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609600" y="1600200"/>
            <a:ext cx="8382000" cy="4648200"/>
          </a:xfrm>
        </p:spPr>
        <p:txBody>
          <a:bodyPr>
            <a:noAutofit/>
          </a:bodyPr>
          <a:lstStyle/>
          <a:p>
            <a:pPr marL="0" indent="0">
              <a:spcBef>
                <a:spcPts val="0"/>
              </a:spcBef>
            </a:pPr>
            <a:r>
              <a:rPr lang="en-GB" sz="2200" dirty="0" smtClean="0">
                <a:latin typeface="Calibri" panose="020F0502020204030204" pitchFamily="34" charset="0"/>
                <a:cs typeface="Lucida Sans Unicode" pitchFamily="34" charset="0"/>
              </a:rPr>
              <a:t> A prejudiced individual views </a:t>
            </a:r>
            <a:r>
              <a:rPr lang="en-US" sz="2200" dirty="0" smtClean="0">
                <a:latin typeface="Calibri" panose="020F0502020204030204" pitchFamily="34" charset="0"/>
                <a:cs typeface="Lucida Sans Unicode" pitchFamily="34" charset="0"/>
              </a:rPr>
              <a:t>persons within a group not in terms of individual merit but according to superficial characteristics that make them part of the </a:t>
            </a:r>
            <a:r>
              <a:rPr lang="en-US" sz="2200" dirty="0" smtClean="0">
                <a:latin typeface="Calibri" panose="020F0502020204030204" pitchFamily="34" charset="0"/>
                <a:cs typeface="Lucida Sans Unicode" pitchFamily="34" charset="0"/>
              </a:rPr>
              <a:t>group</a:t>
            </a:r>
          </a:p>
          <a:p>
            <a:pPr marL="0" indent="0">
              <a:spcBef>
                <a:spcPts val="0"/>
              </a:spcBef>
            </a:pPr>
            <a:endParaRPr lang="en-US" sz="2200" dirty="0">
              <a:latin typeface="Calibri" panose="020F0502020204030204" pitchFamily="34" charset="0"/>
              <a:cs typeface="Lucida Sans Unicode" pitchFamily="34" charset="0"/>
            </a:endParaRPr>
          </a:p>
          <a:p>
            <a:pPr marL="0" indent="0">
              <a:spcBef>
                <a:spcPts val="0"/>
              </a:spcBef>
            </a:pPr>
            <a:r>
              <a:rPr lang="en-US" sz="2200" dirty="0" smtClean="0">
                <a:latin typeface="Calibri" panose="020F0502020204030204" pitchFamily="34" charset="0"/>
                <a:cs typeface="Lucida Sans Unicode" pitchFamily="34" charset="0"/>
              </a:rPr>
              <a:t> Psychologists </a:t>
            </a:r>
            <a:r>
              <a:rPr lang="en-US" sz="2200" dirty="0" smtClean="0">
                <a:latin typeface="Calibri" panose="020F0502020204030204" pitchFamily="34" charset="0"/>
                <a:cs typeface="Lucida Sans Unicode" pitchFamily="34" charset="0"/>
              </a:rPr>
              <a:t>have identified the </a:t>
            </a:r>
            <a:r>
              <a:rPr lang="en-US" sz="2200" b="1" dirty="0" smtClean="0">
                <a:latin typeface="Calibri" panose="020F0502020204030204" pitchFamily="34" charset="0"/>
                <a:cs typeface="Lucida Sans Unicode" pitchFamily="34" charset="0"/>
              </a:rPr>
              <a:t>highly </a:t>
            </a:r>
            <a:r>
              <a:rPr lang="en-US" sz="2200" b="1" dirty="0" smtClean="0">
                <a:latin typeface="Calibri" panose="020F0502020204030204" pitchFamily="34" charset="0"/>
                <a:cs typeface="Lucida Sans Unicode" pitchFamily="34" charset="0"/>
              </a:rPr>
              <a:t>prejudiced individual</a:t>
            </a:r>
            <a:r>
              <a:rPr lang="en-US" sz="2200" dirty="0" smtClean="0">
                <a:latin typeface="Calibri" panose="020F0502020204030204" pitchFamily="34" charset="0"/>
                <a:cs typeface="Lucida Sans Unicode" pitchFamily="34" charset="0"/>
              </a:rPr>
              <a:t> </a:t>
            </a:r>
            <a:r>
              <a:rPr lang="en-US" sz="2200" dirty="0" smtClean="0">
                <a:latin typeface="Calibri" panose="020F0502020204030204" pitchFamily="34" charset="0"/>
                <a:cs typeface="Lucida Sans Unicode" pitchFamily="34" charset="0"/>
              </a:rPr>
              <a:t>as having </a:t>
            </a:r>
            <a:r>
              <a:rPr lang="en-US" sz="2200" b="1" dirty="0" smtClean="0">
                <a:latin typeface="Calibri" panose="020F0502020204030204" pitchFamily="34" charset="0"/>
                <a:cs typeface="Lucida Sans Unicode" pitchFamily="34" charset="0"/>
              </a:rPr>
              <a:t>an authoritarian personality</a:t>
            </a:r>
            <a:r>
              <a:rPr lang="en-US" sz="2200" dirty="0" smtClean="0">
                <a:latin typeface="Calibri" panose="020F0502020204030204" pitchFamily="34" charset="0"/>
                <a:cs typeface="Lucida Sans Unicode" pitchFamily="34" charset="0"/>
              </a:rPr>
              <a:t>, with </a:t>
            </a:r>
            <a:r>
              <a:rPr lang="en-US" sz="2200" dirty="0" smtClean="0">
                <a:latin typeface="Calibri" panose="020F0502020204030204" pitchFamily="34" charset="0"/>
                <a:cs typeface="Lucida Sans Unicode" pitchFamily="34" charset="0"/>
              </a:rPr>
              <a:t>the </a:t>
            </a:r>
            <a:r>
              <a:rPr lang="en-US" sz="2200" dirty="0" smtClean="0">
                <a:latin typeface="Calibri" panose="020F0502020204030204" pitchFamily="34" charset="0"/>
                <a:cs typeface="Lucida Sans Unicode" pitchFamily="34" charset="0"/>
              </a:rPr>
              <a:t>tendency to overgeneralize and think in </a:t>
            </a:r>
            <a:r>
              <a:rPr lang="en-US" sz="2200" dirty="0" smtClean="0">
                <a:latin typeface="Calibri" panose="020F0502020204030204" pitchFamily="34" charset="0"/>
                <a:cs typeface="Lucida Sans Unicode" pitchFamily="34" charset="0"/>
              </a:rPr>
              <a:t>bipolar terms</a:t>
            </a:r>
            <a:r>
              <a:rPr lang="en-US" sz="2200" dirty="0" smtClean="0">
                <a:latin typeface="Calibri" panose="020F0502020204030204" pitchFamily="34" charset="0"/>
                <a:cs typeface="Lucida Sans Unicode" pitchFamily="34" charset="0"/>
              </a:rPr>
              <a:t>, the likeliness to be highly conventional and 	moralistic, and the unlikeliness to change even when </a:t>
            </a:r>
            <a:r>
              <a:rPr lang="en-US" sz="2200" dirty="0" smtClean="0">
                <a:latin typeface="Calibri" panose="020F0502020204030204" pitchFamily="34" charset="0"/>
                <a:cs typeface="Lucida Sans Unicode" pitchFamily="34" charset="0"/>
              </a:rPr>
              <a:t>presented </a:t>
            </a:r>
            <a:r>
              <a:rPr lang="en-US" sz="2200" dirty="0" smtClean="0">
                <a:latin typeface="Calibri" panose="020F0502020204030204" pitchFamily="34" charset="0"/>
                <a:cs typeface="Lucida Sans Unicode" pitchFamily="34" charset="0"/>
              </a:rPr>
              <a:t>with new and conflicting information</a:t>
            </a:r>
          </a:p>
          <a:p>
            <a:pPr marL="0" indent="0">
              <a:spcBef>
                <a:spcPts val="0"/>
              </a:spcBef>
            </a:pPr>
            <a:endParaRPr lang="en-GB" sz="1800" dirty="0" smtClean="0">
              <a:latin typeface="Calibri" panose="020F0502020204030204" pitchFamily="34" charset="0"/>
              <a:cs typeface="Lucida Sans Unicode" pitchFamily="34" charset="0"/>
            </a:endParaRP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828800" y="2057400"/>
            <a:ext cx="6858000" cy="4068763"/>
          </a:xfrm>
        </p:spPr>
        <p:txBody>
          <a:bodyPr/>
          <a:lstStyle/>
          <a:p>
            <a:pPr marL="0" indent="0">
              <a:spcBef>
                <a:spcPts val="0"/>
              </a:spcBef>
            </a:pPr>
            <a:r>
              <a:rPr lang="en-US" sz="2800" b="1" dirty="0" smtClean="0">
                <a:latin typeface="Calibri" panose="020F0502020204030204" pitchFamily="34" charset="0"/>
                <a:cs typeface="Lucida Sans Unicode" pitchFamily="34" charset="0"/>
              </a:rPr>
              <a:t> Racism</a:t>
            </a:r>
            <a:r>
              <a:rPr lang="en-US" sz="2800" dirty="0" smtClean="0">
                <a:latin typeface="Calibri" panose="020F0502020204030204" pitchFamily="34" charset="0"/>
                <a:cs typeface="Lucida Sans Unicode" pitchFamily="34" charset="0"/>
              </a:rPr>
              <a:t> </a:t>
            </a:r>
            <a:r>
              <a:rPr lang="en-US" sz="2800" dirty="0">
                <a:latin typeface="Calibri" panose="020F0502020204030204" pitchFamily="34" charset="0"/>
                <a:cs typeface="Lucida Sans Unicode" pitchFamily="34" charset="0"/>
              </a:rPr>
              <a:t>is the belief and practice of racial privilege or social advantages based on race and skin </a:t>
            </a:r>
            <a:r>
              <a:rPr lang="en-US" sz="2800" dirty="0" smtClean="0">
                <a:latin typeface="Calibri" panose="020F0502020204030204" pitchFamily="34" charset="0"/>
                <a:cs typeface="Lucida Sans Unicode" pitchFamily="34" charset="0"/>
              </a:rPr>
              <a:t>color</a:t>
            </a:r>
          </a:p>
          <a:p>
            <a:pPr marL="0" indent="0">
              <a:spcBef>
                <a:spcPts val="0"/>
              </a:spcBef>
            </a:pPr>
            <a:endParaRPr lang="en-US" sz="2800" dirty="0">
              <a:latin typeface="Calibri" panose="020F0502020204030204" pitchFamily="34" charset="0"/>
              <a:cs typeface="Lucida Sans Unicode" pitchFamily="34" charset="0"/>
            </a:endParaRPr>
          </a:p>
          <a:p>
            <a:pPr lvl="1">
              <a:spcBef>
                <a:spcPts val="0"/>
              </a:spcBef>
            </a:pPr>
            <a:r>
              <a:rPr lang="en-US" sz="2000" dirty="0">
                <a:latin typeface="Calibri" panose="020F0502020204030204" pitchFamily="34" charset="0"/>
                <a:cs typeface="Lucida Sans Unicode" pitchFamily="34" charset="0"/>
              </a:rPr>
              <a:t>It is viewed as rooted in a child’s early socialization and fostered in communication with people who are racist </a:t>
            </a:r>
            <a:endParaRPr lang="en-GB" sz="2000" dirty="0">
              <a:latin typeface="Calibri" panose="020F0502020204030204" pitchFamily="34" charset="0"/>
              <a:cs typeface="Lucida Sans Unicode" pitchFamily="34" charset="0"/>
            </a:endParaRPr>
          </a:p>
          <a:p>
            <a:endParaRPr lang="en-US" dirty="0"/>
          </a:p>
        </p:txBody>
      </p:sp>
      <p:sp>
        <p:nvSpPr>
          <p:cNvPr id="4" name="Footer Placeholder 3"/>
          <p:cNvSpPr>
            <a:spLocks noGrp="1"/>
          </p:cNvSpPr>
          <p:nvPr>
            <p:ph type="ftr" sz="quarter" idx="11"/>
          </p:nvPr>
        </p:nvSpPr>
        <p:spPr/>
        <p:txBody>
          <a:bodyPr/>
          <a:lstStyle/>
          <a:p>
            <a:r>
              <a:rPr lang="en-US" smtClean="0"/>
              <a:t>© 2016, SAGE Publications, Inc.</a:t>
            </a:r>
            <a:endParaRPr lang="en-US"/>
          </a:p>
        </p:txBody>
      </p:sp>
      <p:pic>
        <p:nvPicPr>
          <p:cNvPr id="5" name="Picture 4" descr="iStock_000016216481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846" y="3276600"/>
            <a:ext cx="1626855" cy="1761218"/>
          </a:xfrm>
          <a:prstGeom prst="rect">
            <a:avLst/>
          </a:prstGeom>
        </p:spPr>
      </p:pic>
    </p:spTree>
    <p:extLst>
      <p:ext uri="{BB962C8B-B14F-4D97-AF65-F5344CB8AC3E}">
        <p14:creationId xmlns:p14="http://schemas.microsoft.com/office/powerpoint/2010/main" val="41936319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731838"/>
          </a:xfrm>
        </p:spPr>
        <p:txBody>
          <a:bodyPr>
            <a:noAutofit/>
          </a:bodyPr>
          <a:lstStyle/>
          <a:p>
            <a:r>
              <a:rPr lang="en-US" sz="3400" b="1" dirty="0" smtClean="0">
                <a:latin typeface="Calibri" panose="020F0502020204030204" pitchFamily="34" charset="0"/>
                <a:cs typeface="Lucida Sans Unicode" pitchFamily="34" charset="0"/>
              </a:rPr>
              <a:t>Hate Speech</a:t>
            </a:r>
            <a:endParaRPr lang="en-US" sz="34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304800" y="1524000"/>
            <a:ext cx="8839200" cy="5334000"/>
          </a:xfrm>
        </p:spPr>
        <p:txBody>
          <a:bodyPr>
            <a:noAutofit/>
          </a:bodyPr>
          <a:lstStyle/>
          <a:p>
            <a:pPr marL="0" indent="0">
              <a:spcBef>
                <a:spcPts val="0"/>
              </a:spcBef>
            </a:pPr>
            <a:r>
              <a:rPr lang="en-GB" sz="2400" dirty="0" smtClean="0">
                <a:latin typeface="Calibri" panose="020F0502020204030204" pitchFamily="34" charset="0"/>
                <a:cs typeface="Lucida Sans Unicode" pitchFamily="34" charset="0"/>
              </a:rPr>
              <a:t> </a:t>
            </a:r>
            <a:r>
              <a:rPr lang="en-US" sz="2400" dirty="0" smtClean="0"/>
              <a:t>Out of realizations that speech can cue prejudiced and racist behavior in others, some have attempted to restrict hate speech</a:t>
            </a:r>
          </a:p>
          <a:p>
            <a:pPr marL="0" indent="0">
              <a:spcBef>
                <a:spcPts val="0"/>
              </a:spcBef>
              <a:buNone/>
            </a:pPr>
            <a:endParaRPr lang="en-US" sz="2400" i="1" dirty="0" smtClean="0"/>
          </a:p>
          <a:p>
            <a:pPr marL="0" indent="0">
              <a:spcBef>
                <a:spcPts val="0"/>
              </a:spcBef>
            </a:pPr>
            <a:r>
              <a:rPr lang="en-US" sz="2400" i="1" dirty="0" smtClean="0"/>
              <a:t> </a:t>
            </a:r>
            <a:r>
              <a:rPr lang="en-US" sz="2400" b="1" dirty="0" smtClean="0"/>
              <a:t>Hate speech </a:t>
            </a:r>
            <a:r>
              <a:rPr lang="en-US" sz="2400" dirty="0" smtClean="0"/>
              <a:t>includes threats or verbal slurs directed against specific groups or physical acts such as burning crosses or spray-painting swastikas on public or private property </a:t>
            </a:r>
          </a:p>
          <a:p>
            <a:pPr marL="0" indent="0">
              <a:spcBef>
                <a:spcPts val="0"/>
              </a:spcBef>
              <a:buNone/>
            </a:pPr>
            <a:r>
              <a:rPr lang="en-US" sz="2400" dirty="0" smtClean="0"/>
              <a:t>		</a:t>
            </a:r>
            <a:r>
              <a:rPr lang="en-US" sz="2200" dirty="0" smtClean="0"/>
              <a:t>Strong arguments have been raised that such prohibitions are 		in violation of the freedom of expression. </a:t>
            </a:r>
          </a:p>
          <a:p>
            <a:pPr marL="0" indent="0">
              <a:spcBef>
                <a:spcPts val="0"/>
              </a:spcBef>
              <a:buNone/>
            </a:pPr>
            <a:r>
              <a:rPr lang="en-US" sz="2200" dirty="0" smtClean="0"/>
              <a:t>		Others counter that hate speech is less like political 			expression and more like a violent action, and that such 			regulations are 	necessary to protect equality. </a:t>
            </a:r>
          </a:p>
          <a:p>
            <a:pPr marL="0" indent="0">
              <a:spcBef>
                <a:spcPts val="0"/>
              </a:spcBef>
              <a:buNone/>
            </a:pPr>
            <a:r>
              <a:rPr lang="en-US" sz="2200" dirty="0" smtClean="0"/>
              <a:t>		Internationally, the trend since World War II has been to 		protect individuals and groups from expressions of hatred, 		hostility, discrimination, and violence </a:t>
            </a:r>
            <a:endParaRPr lang="en-GB" sz="2200" dirty="0" smtClean="0">
              <a:latin typeface="Calibri" panose="020F0502020204030204" pitchFamily="34" charset="0"/>
              <a:cs typeface="Lucida Sans Unicode" pitchFamily="34" charset="0"/>
            </a:endParaRP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pic>
        <p:nvPicPr>
          <p:cNvPr id="4" name="Picture 3" descr="iStock_000048947876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886200"/>
            <a:ext cx="2067217" cy="25146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457200"/>
          </a:xfrm>
        </p:spPr>
        <p:txBody>
          <a:bodyPr>
            <a:noAutofit/>
          </a:bodyPr>
          <a:lstStyle/>
          <a:p>
            <a:r>
              <a:rPr lang="en-US" sz="3400" b="1" dirty="0" smtClean="0">
                <a:latin typeface="Calibri" panose="020F0502020204030204" pitchFamily="34" charset="0"/>
                <a:cs typeface="Lucida Sans Unicode" pitchFamily="34" charset="0"/>
              </a:rPr>
              <a:t>Case Study: The Roma</a:t>
            </a:r>
            <a:endParaRPr lang="en-US" sz="34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371600"/>
            <a:ext cx="8991600" cy="5486400"/>
          </a:xfrm>
        </p:spPr>
        <p:txBody>
          <a:bodyPr>
            <a:noAutofit/>
          </a:bodyPr>
          <a:lstStyle/>
          <a:p>
            <a:pPr marL="0" indent="0">
              <a:spcBef>
                <a:spcPts val="1200"/>
              </a:spcBef>
            </a:pPr>
            <a:r>
              <a:rPr lang="en-US" sz="2000" dirty="0" smtClean="0">
                <a:latin typeface="Calibri" panose="020F0502020204030204" pitchFamily="34" charset="0"/>
                <a:cs typeface="Lucida Sans Unicode" pitchFamily="34" charset="0"/>
              </a:rPr>
              <a:t> Migrated from India over a millennium ago, first to Persia, then to Europe (13</a:t>
            </a:r>
            <a:r>
              <a:rPr lang="en-US" sz="2000" baseline="30000" dirty="0" smtClean="0">
                <a:latin typeface="Calibri" panose="020F0502020204030204" pitchFamily="34" charset="0"/>
                <a:cs typeface="Lucida Sans Unicode" pitchFamily="34" charset="0"/>
              </a:rPr>
              <a:t>th</a:t>
            </a:r>
            <a:r>
              <a:rPr lang="en-US" sz="2000" dirty="0" smtClean="0">
                <a:latin typeface="Calibri" panose="020F0502020204030204" pitchFamily="34" charset="0"/>
                <a:cs typeface="Lucida Sans Unicode" pitchFamily="34" charset="0"/>
              </a:rPr>
              <a:t> or 14</a:t>
            </a:r>
            <a:r>
              <a:rPr lang="en-US" sz="2000" baseline="30000" dirty="0" smtClean="0">
                <a:latin typeface="Calibri" panose="020F0502020204030204" pitchFamily="34" charset="0"/>
                <a:cs typeface="Lucida Sans Unicode" pitchFamily="34" charset="0"/>
              </a:rPr>
              <a:t>th</a:t>
            </a:r>
            <a:r>
              <a:rPr lang="en-US" sz="2000" dirty="0" smtClean="0">
                <a:latin typeface="Calibri" panose="020F0502020204030204" pitchFamily="34" charset="0"/>
                <a:cs typeface="Lucida Sans Unicode" pitchFamily="34" charset="0"/>
              </a:rPr>
              <a:t> century); name “Gypsy” – by medieval Europeans, who thought they came from Egypt</a:t>
            </a:r>
          </a:p>
          <a:p>
            <a:pPr marL="0" indent="0">
              <a:spcBef>
                <a:spcPts val="600"/>
              </a:spcBef>
            </a:pPr>
            <a:r>
              <a:rPr lang="en-US" sz="2000" dirty="0" smtClean="0">
                <a:latin typeface="Calibri" panose="020F0502020204030204" pitchFamily="34" charset="0"/>
                <a:cs typeface="Lucida Sans Unicode" pitchFamily="34" charset="0"/>
              </a:rPr>
              <a:t> Led a nomadic life; were often</a:t>
            </a:r>
          </a:p>
          <a:p>
            <a:pPr marL="0" indent="0">
              <a:spcBef>
                <a:spcPts val="0"/>
              </a:spcBef>
              <a:buNone/>
            </a:pPr>
            <a:r>
              <a:rPr lang="en-US" sz="2000" dirty="0" smtClean="0">
                <a:latin typeface="Calibri" panose="020F0502020204030204" pitchFamily="34" charset="0"/>
                <a:cs typeface="Lucida Sans Unicode" pitchFamily="34" charset="0"/>
              </a:rPr>
              <a:t>regarded as tramps and accused of thefts;</a:t>
            </a:r>
          </a:p>
          <a:p>
            <a:pPr marL="0" indent="0">
              <a:spcBef>
                <a:spcPts val="0"/>
              </a:spcBef>
              <a:buNone/>
            </a:pPr>
            <a:r>
              <a:rPr lang="en-US" sz="2000" dirty="0" smtClean="0">
                <a:latin typeface="Calibri" panose="020F0502020204030204" pitchFamily="34" charset="0"/>
                <a:cs typeface="Lucida Sans Unicode" pitchFamily="34" charset="0"/>
              </a:rPr>
              <a:t>from 17</a:t>
            </a:r>
            <a:r>
              <a:rPr lang="en-US" sz="2000" baseline="30000" dirty="0" smtClean="0">
                <a:latin typeface="Calibri" panose="020F0502020204030204" pitchFamily="34" charset="0"/>
                <a:cs typeface="Lucida Sans Unicode" pitchFamily="34" charset="0"/>
              </a:rPr>
              <a:t>th</a:t>
            </a:r>
            <a:r>
              <a:rPr lang="en-US" sz="2000" dirty="0" smtClean="0">
                <a:latin typeface="Calibri" panose="020F0502020204030204" pitchFamily="34" charset="0"/>
                <a:cs typeface="Lucida Sans Unicode" pitchFamily="34" charset="0"/>
              </a:rPr>
              <a:t> century: attempts to forcibly assimilate</a:t>
            </a:r>
          </a:p>
          <a:p>
            <a:pPr marL="0" indent="0">
              <a:spcBef>
                <a:spcPts val="0"/>
              </a:spcBef>
              <a:buNone/>
            </a:pPr>
            <a:r>
              <a:rPr lang="en-US" sz="2000" dirty="0" smtClean="0">
                <a:latin typeface="Calibri" panose="020F0502020204030204" pitchFamily="34" charset="0"/>
                <a:cs typeface="Lucida Sans Unicode" pitchFamily="34" charset="0"/>
              </a:rPr>
              <a:t>Roma people by requiring permanent settlement,</a:t>
            </a:r>
          </a:p>
          <a:p>
            <a:pPr marL="0" indent="0">
              <a:spcBef>
                <a:spcPts val="0"/>
              </a:spcBef>
              <a:buNone/>
            </a:pPr>
            <a:r>
              <a:rPr lang="en-US" sz="2000" dirty="0" smtClean="0">
                <a:latin typeface="Calibri" panose="020F0502020204030204" pitchFamily="34" charset="0"/>
                <a:cs typeface="Lucida Sans Unicode" pitchFamily="34" charset="0"/>
              </a:rPr>
              <a:t>banning Romany language</a:t>
            </a:r>
          </a:p>
          <a:p>
            <a:pPr marL="0" indent="0">
              <a:spcBef>
                <a:spcPts val="1200"/>
              </a:spcBef>
            </a:pPr>
            <a:r>
              <a:rPr lang="en-US" sz="2000" dirty="0" smtClean="0">
                <a:latin typeface="Calibri" panose="020F0502020204030204" pitchFamily="34" charset="0"/>
                <a:cs typeface="Lucida Sans Unicode" pitchFamily="34" charset="0"/>
              </a:rPr>
              <a:t> Particularly persecuted by Nazi Germany; about 500,000 died in gas chambers and concentration camps</a:t>
            </a:r>
          </a:p>
          <a:p>
            <a:pPr marL="0" indent="0">
              <a:spcBef>
                <a:spcPts val="1200"/>
              </a:spcBef>
            </a:pPr>
            <a:r>
              <a:rPr lang="en-US" sz="2000" dirty="0" smtClean="0">
                <a:latin typeface="Calibri" panose="020F0502020204030204" pitchFamily="34" charset="0"/>
                <a:cs typeface="Lucida Sans Unicode" pitchFamily="34" charset="0"/>
              </a:rPr>
              <a:t> No nation-state; approximately 10 million in Europe, mainly in the Balkans, and about 2 million elsewhere, mainly in North and South America and North Africa</a:t>
            </a:r>
          </a:p>
          <a:p>
            <a:pPr marL="0" indent="0">
              <a:spcBef>
                <a:spcPts val="1200"/>
              </a:spcBef>
            </a:pPr>
            <a:r>
              <a:rPr lang="en-US" sz="2000" dirty="0" smtClean="0">
                <a:latin typeface="Calibri" panose="020F0502020204030204" pitchFamily="34" charset="0"/>
                <a:cs typeface="Lucida Sans Unicode" pitchFamily="34" charset="0"/>
              </a:rPr>
              <a:t> The European Union has made better treatment of the Roma a condition for new members</a:t>
            </a: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pic>
        <p:nvPicPr>
          <p:cNvPr id="49154" name="Picture 2"/>
          <p:cNvPicPr>
            <a:picLocks noChangeAspect="1" noChangeArrowheads="1"/>
          </p:cNvPicPr>
          <p:nvPr/>
        </p:nvPicPr>
        <p:blipFill>
          <a:blip r:embed="rId2" cstate="print"/>
          <a:srcRect/>
          <a:stretch>
            <a:fillRect/>
          </a:stretch>
        </p:blipFill>
        <p:spPr bwMode="auto">
          <a:xfrm>
            <a:off x="6445250" y="2057400"/>
            <a:ext cx="2667000" cy="19755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447800"/>
            <a:ext cx="9144000" cy="731838"/>
          </a:xfrm>
        </p:spPr>
        <p:txBody>
          <a:bodyPr>
            <a:noAutofit/>
          </a:bodyPr>
          <a:lstStyle/>
          <a:p>
            <a:r>
              <a:rPr lang="en-US" sz="3400" b="1" dirty="0" smtClean="0">
                <a:latin typeface="Calibri" panose="020F0502020204030204" pitchFamily="34" charset="0"/>
                <a:cs typeface="Lucida Sans Unicode" pitchFamily="34" charset="0"/>
              </a:rPr>
              <a:t>Prejudice, the Media, and the Social Media</a:t>
            </a:r>
            <a:endParaRPr lang="en-US" sz="34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381000" y="2590800"/>
            <a:ext cx="8229600" cy="5257800"/>
          </a:xfrm>
        </p:spPr>
        <p:txBody>
          <a:bodyPr>
            <a:noAutofit/>
          </a:bodyPr>
          <a:lstStyle/>
          <a:p>
            <a:pPr marL="0" indent="0">
              <a:spcBef>
                <a:spcPts val="0"/>
              </a:spcBef>
            </a:pPr>
            <a:r>
              <a:rPr lang="en-GB" sz="2400" dirty="0" smtClean="0">
                <a:latin typeface="Calibri" panose="020F0502020204030204" pitchFamily="34" charset="0"/>
                <a:cs typeface="Lucida Sans Unicode" pitchFamily="34" charset="0"/>
              </a:rPr>
              <a:t> </a:t>
            </a:r>
            <a:r>
              <a:rPr lang="en-US" sz="2400" dirty="0" smtClean="0">
                <a:latin typeface="Calibri" panose="020F0502020204030204" pitchFamily="34" charset="0"/>
                <a:cs typeface="Lucida Sans Unicode" pitchFamily="34" charset="0"/>
              </a:rPr>
              <a:t>Traditional media outlets might prejudice various groups and cultures either by not giving them sufficient opportunities for expression or by reifying stereotypes about them</a:t>
            </a:r>
          </a:p>
          <a:p>
            <a:pPr marL="0" indent="0">
              <a:spcBef>
                <a:spcPts val="0"/>
              </a:spcBef>
              <a:buNone/>
            </a:pPr>
            <a:endParaRPr lang="en-US" sz="2400" dirty="0" smtClean="0">
              <a:latin typeface="Calibri" panose="020F0502020204030204" pitchFamily="34" charset="0"/>
              <a:cs typeface="Lucida Sans Unicode" pitchFamily="34" charset="0"/>
            </a:endParaRPr>
          </a:p>
          <a:p>
            <a:pPr marL="0" indent="0">
              <a:spcBef>
                <a:spcPts val="0"/>
              </a:spcBef>
            </a:pPr>
            <a:r>
              <a:rPr lang="en-US" sz="2400" dirty="0" smtClean="0">
                <a:latin typeface="Calibri" panose="020F0502020204030204" pitchFamily="34" charset="0"/>
                <a:cs typeface="Lucida Sans Unicode" pitchFamily="34" charset="0"/>
              </a:rPr>
              <a:t> Social media add an immediacy and range to prejudice and racism not known </a:t>
            </a:r>
            <a:r>
              <a:rPr lang="en-US" sz="2400" dirty="0" smtClean="0">
                <a:latin typeface="Calibri" panose="020F0502020204030204" pitchFamily="34" charset="0"/>
                <a:cs typeface="Lucida Sans Unicode" pitchFamily="34" charset="0"/>
              </a:rPr>
              <a:t>before</a:t>
            </a: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057400"/>
            <a:ext cx="5029200" cy="3886199"/>
          </a:xfrm>
        </p:spPr>
        <p:txBody>
          <a:bodyPr>
            <a:normAutofit fontScale="70000" lnSpcReduction="20000"/>
          </a:bodyPr>
          <a:lstStyle/>
          <a:p>
            <a:r>
              <a:rPr lang="en-US" dirty="0">
                <a:latin typeface="Calibri" panose="020F0502020204030204" pitchFamily="34" charset="0"/>
                <a:cs typeface="Lucida Sans Unicode" pitchFamily="34" charset="0"/>
              </a:rPr>
              <a:t>In 2009, the Simon Wiesenthal Center released its report </a:t>
            </a:r>
            <a:r>
              <a:rPr lang="en-US" i="1" dirty="0">
                <a:latin typeface="Calibri" panose="020F0502020204030204" pitchFamily="34" charset="0"/>
                <a:cs typeface="Lucida Sans Unicode" pitchFamily="34" charset="0"/>
              </a:rPr>
              <a:t>Facebook, YouTube +: How Social Media Outlets Impact Digital Terrorism and Hate </a:t>
            </a:r>
            <a:r>
              <a:rPr lang="en-US" dirty="0">
                <a:latin typeface="Calibri" panose="020F0502020204030204" pitchFamily="34" charset="0"/>
                <a:cs typeface="Lucida Sans Unicode" pitchFamily="34" charset="0"/>
              </a:rPr>
              <a:t>based  on 10,000 problematic websites, blogs, and other Internet postings. </a:t>
            </a:r>
            <a:endParaRPr lang="en-US" dirty="0" smtClean="0">
              <a:latin typeface="Calibri" panose="020F0502020204030204" pitchFamily="34" charset="0"/>
              <a:cs typeface="Lucida Sans Unicode" pitchFamily="34" charset="0"/>
            </a:endParaRPr>
          </a:p>
          <a:p>
            <a:endParaRPr lang="en-US" dirty="0">
              <a:latin typeface="Calibri" panose="020F0502020204030204" pitchFamily="34" charset="0"/>
              <a:cs typeface="Lucida Sans Unicode" pitchFamily="34" charset="0"/>
            </a:endParaRPr>
          </a:p>
          <a:p>
            <a:r>
              <a:rPr lang="en-US" dirty="0" smtClean="0">
                <a:latin typeface="Calibri" panose="020F0502020204030204" pitchFamily="34" charset="0"/>
                <a:cs typeface="Lucida Sans Unicode" pitchFamily="34" charset="0"/>
              </a:rPr>
              <a:t>The </a:t>
            </a:r>
            <a:r>
              <a:rPr lang="en-US" dirty="0">
                <a:latin typeface="Calibri" panose="020F0502020204030204" pitchFamily="34" charset="0"/>
                <a:cs typeface="Lucida Sans Unicode" pitchFamily="34" charset="0"/>
              </a:rPr>
              <a:t>report showed that  </a:t>
            </a:r>
            <a:r>
              <a:rPr lang="en-US" dirty="0" smtClean="0">
                <a:latin typeface="Calibri" panose="020F0502020204030204" pitchFamily="34" charset="0"/>
                <a:cs typeface="Lucida Sans Unicode" pitchFamily="34" charset="0"/>
              </a:rPr>
              <a:t>extremist </a:t>
            </a:r>
            <a:r>
              <a:rPr lang="en-US" dirty="0">
                <a:latin typeface="Calibri" panose="020F0502020204030204" pitchFamily="34" charset="0"/>
                <a:cs typeface="Lucida Sans Unicode" pitchFamily="34" charset="0"/>
              </a:rPr>
              <a:t>use of Facebook and YouTube has  increased, particularly in Europe and the Middle East, and called for attention to discrimination spread through social media</a:t>
            </a:r>
          </a:p>
          <a:p>
            <a:endParaRPr lang="en-US" dirty="0"/>
          </a:p>
        </p:txBody>
      </p:sp>
      <p:sp>
        <p:nvSpPr>
          <p:cNvPr id="4" name="Footer Placeholder 3"/>
          <p:cNvSpPr>
            <a:spLocks noGrp="1"/>
          </p:cNvSpPr>
          <p:nvPr>
            <p:ph type="ftr" sz="quarter" idx="11"/>
          </p:nvPr>
        </p:nvSpPr>
        <p:spPr/>
        <p:txBody>
          <a:bodyPr/>
          <a:lstStyle/>
          <a:p>
            <a:r>
              <a:rPr lang="en-US" smtClean="0"/>
              <a:t>© 2016, SAGE Publications, Inc.</a:t>
            </a:r>
            <a:endParaRPr lang="en-US"/>
          </a:p>
        </p:txBody>
      </p:sp>
      <p:pic>
        <p:nvPicPr>
          <p:cNvPr id="5" name="Picture 4" descr="iStock_000042086008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3600" y="2971800"/>
            <a:ext cx="2743200" cy="2285159"/>
          </a:xfrm>
          <a:prstGeom prst="rect">
            <a:avLst/>
          </a:prstGeom>
        </p:spPr>
      </p:pic>
    </p:spTree>
    <p:extLst>
      <p:ext uri="{BB962C8B-B14F-4D97-AF65-F5344CB8AC3E}">
        <p14:creationId xmlns:p14="http://schemas.microsoft.com/office/powerpoint/2010/main" val="6044317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020762"/>
            <a:ext cx="8458200" cy="1036638"/>
          </a:xfrm>
        </p:spPr>
        <p:txBody>
          <a:bodyPr>
            <a:noAutofit/>
          </a:bodyPr>
          <a:lstStyle/>
          <a:p>
            <a:r>
              <a:rPr lang="en-US" sz="3600" b="1" dirty="0">
                <a:latin typeface="Calibri" panose="020F0502020204030204" pitchFamily="34" charset="0"/>
                <a:cs typeface="Lucida Sans Unicode" pitchFamily="34" charset="0"/>
              </a:rPr>
              <a:t>What will you learn</a:t>
            </a:r>
            <a:r>
              <a:rPr lang="en-US" sz="3600" b="1" dirty="0" smtClean="0">
                <a:latin typeface="Calibri" panose="020F0502020204030204" pitchFamily="34" charset="0"/>
                <a:cs typeface="Lucida Sans Unicode" pitchFamily="34" charset="0"/>
              </a:rPr>
              <a:t>?</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76200" y="2133600"/>
            <a:ext cx="8915400" cy="4038600"/>
          </a:xfrm>
        </p:spPr>
        <p:txBody>
          <a:bodyPr>
            <a:normAutofit/>
          </a:bodyPr>
          <a:lstStyle/>
          <a:p>
            <a:pPr lvl="0">
              <a:lnSpc>
                <a:spcPct val="90000"/>
              </a:lnSpc>
              <a:spcBef>
                <a:spcPts val="600"/>
              </a:spcBef>
            </a:pPr>
            <a:r>
              <a:rPr lang="en-US" sz="2400" dirty="0" smtClean="0">
                <a:latin typeface="Calibri" panose="020F0502020204030204" pitchFamily="34" charset="0"/>
                <a:cs typeface="Lucida Sans Unicode" pitchFamily="34" charset="0"/>
              </a:rPr>
              <a:t>What are some barriers or stumbling blocks to effective and appropriate intercultural communication?</a:t>
            </a:r>
          </a:p>
          <a:p>
            <a:pPr lvl="0">
              <a:lnSpc>
                <a:spcPct val="90000"/>
              </a:lnSpc>
              <a:spcBef>
                <a:spcPts val="600"/>
              </a:spcBef>
              <a:buNone/>
            </a:pPr>
            <a:r>
              <a:rPr lang="en-US" sz="2400" dirty="0" smtClean="0">
                <a:latin typeface="Calibri" panose="020F0502020204030204" pitchFamily="34" charset="0"/>
                <a:cs typeface="Lucida Sans Unicode" pitchFamily="34" charset="0"/>
              </a:rPr>
              <a:t>			Anxiety</a:t>
            </a:r>
          </a:p>
          <a:p>
            <a:pPr lvl="0">
              <a:lnSpc>
                <a:spcPct val="90000"/>
              </a:lnSpc>
              <a:spcBef>
                <a:spcPts val="600"/>
              </a:spcBef>
              <a:buNone/>
            </a:pPr>
            <a:r>
              <a:rPr lang="en-US" sz="2400" dirty="0" smtClean="0">
                <a:latin typeface="Calibri" panose="020F0502020204030204" pitchFamily="34" charset="0"/>
                <a:cs typeface="Lucida Sans Unicode" pitchFamily="34" charset="0"/>
              </a:rPr>
              <a:t>			Assuming similarity instead of difference</a:t>
            </a:r>
          </a:p>
          <a:p>
            <a:pPr lvl="0">
              <a:lnSpc>
                <a:spcPct val="90000"/>
              </a:lnSpc>
              <a:spcBef>
                <a:spcPts val="600"/>
              </a:spcBef>
              <a:buNone/>
            </a:pPr>
            <a:r>
              <a:rPr lang="en-US" sz="2400" dirty="0" smtClean="0">
                <a:latin typeface="Calibri" panose="020F0502020204030204" pitchFamily="34" charset="0"/>
                <a:cs typeface="Lucida Sans Unicode" pitchFamily="34" charset="0"/>
              </a:rPr>
              <a:t>			Ethnocentrism</a:t>
            </a:r>
          </a:p>
          <a:p>
            <a:pPr lvl="0">
              <a:lnSpc>
                <a:spcPct val="90000"/>
              </a:lnSpc>
              <a:spcBef>
                <a:spcPts val="600"/>
              </a:spcBef>
              <a:buNone/>
            </a:pPr>
            <a:r>
              <a:rPr lang="en-US" sz="2400" dirty="0" smtClean="0">
                <a:latin typeface="Calibri" panose="020F0502020204030204" pitchFamily="34" charset="0"/>
                <a:cs typeface="Lucida Sans Unicode" pitchFamily="34" charset="0"/>
              </a:rPr>
              <a:t>			Stereotypes, prejudice, racism</a:t>
            </a:r>
          </a:p>
          <a:p>
            <a:pPr lvl="0">
              <a:lnSpc>
                <a:spcPct val="90000"/>
              </a:lnSpc>
              <a:spcBef>
                <a:spcPts val="600"/>
              </a:spcBef>
              <a:buNone/>
            </a:pPr>
            <a:endParaRPr lang="en-US" sz="2400" dirty="0" smtClean="0">
              <a:latin typeface="Calibri" panose="020F0502020204030204" pitchFamily="34" charset="0"/>
              <a:cs typeface="Lucida Sans Unicode" pitchFamily="34" charset="0"/>
            </a:endParaRPr>
          </a:p>
          <a:p>
            <a:pPr lvl="0">
              <a:lnSpc>
                <a:spcPct val="90000"/>
              </a:lnSpc>
              <a:spcBef>
                <a:spcPts val="600"/>
              </a:spcBef>
            </a:pPr>
            <a:r>
              <a:rPr lang="en-US" sz="2400" dirty="0" smtClean="0">
                <a:latin typeface="Calibri" panose="020F0502020204030204" pitchFamily="34" charset="0"/>
                <a:cs typeface="Lucida Sans Unicode" pitchFamily="34" charset="0"/>
              </a:rPr>
              <a:t>Case Study: How can these barriers to effective communication account for communication between China and the United States?</a:t>
            </a:r>
          </a:p>
        </p:txBody>
      </p:sp>
      <p:sp>
        <p:nvSpPr>
          <p:cNvPr id="4"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914400"/>
          </a:xfrm>
        </p:spPr>
        <p:txBody>
          <a:bodyPr>
            <a:noAutofit/>
          </a:bodyPr>
          <a:lstStyle/>
          <a:p>
            <a:r>
              <a:rPr lang="en-US" sz="3600" b="1" dirty="0" smtClean="0">
                <a:latin typeface="Calibri" panose="020F0502020204030204" pitchFamily="34" charset="0"/>
                <a:cs typeface="Lucida Sans Unicode" pitchFamily="34" charset="0"/>
              </a:rPr>
              <a:t>China-U.S. Communication:</a:t>
            </a:r>
            <a:br>
              <a:rPr lang="en-US" sz="3600" b="1" dirty="0" smtClean="0">
                <a:latin typeface="Calibri" panose="020F0502020204030204" pitchFamily="34" charset="0"/>
                <a:cs typeface="Lucida Sans Unicode" pitchFamily="34" charset="0"/>
              </a:rPr>
            </a:br>
            <a:r>
              <a:rPr lang="en-US" sz="3400" b="1" dirty="0" smtClean="0">
                <a:latin typeface="Calibri" panose="020F0502020204030204" pitchFamily="34" charset="0"/>
                <a:cs typeface="Lucida Sans Unicode" pitchFamily="34" charset="0"/>
              </a:rPr>
              <a:t>Anxiety</a:t>
            </a:r>
            <a:endParaRPr lang="en-US" sz="34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905000"/>
            <a:ext cx="8991600" cy="4572000"/>
          </a:xfrm>
        </p:spPr>
        <p:txBody>
          <a:bodyPr>
            <a:noAutofit/>
          </a:bodyPr>
          <a:lstStyle/>
          <a:p>
            <a:pPr marL="0" indent="0">
              <a:spcBef>
                <a:spcPts val="0"/>
              </a:spcBef>
            </a:pPr>
            <a:r>
              <a:rPr lang="en-US" sz="2400" dirty="0" smtClean="0">
                <a:latin typeface="Calibri" panose="020F0502020204030204" pitchFamily="34" charset="0"/>
                <a:cs typeface="Lucida Sans Unicode" pitchFamily="34" charset="0"/>
              </a:rPr>
              <a:t> </a:t>
            </a:r>
            <a:r>
              <a:rPr lang="en-US" sz="2400" b="1" dirty="0" smtClean="0">
                <a:latin typeface="Calibri" panose="020F0502020204030204" pitchFamily="34" charset="0"/>
                <a:cs typeface="Lucida Sans Unicode" pitchFamily="34" charset="0"/>
              </a:rPr>
              <a:t>Anxiety:</a:t>
            </a:r>
            <a:r>
              <a:rPr lang="en-US" sz="2400" dirty="0" smtClean="0">
                <a:latin typeface="Calibri" panose="020F0502020204030204" pitchFamily="34" charset="0"/>
                <a:cs typeface="Lucida Sans Unicode" pitchFamily="34" charset="0"/>
              </a:rPr>
              <a:t> not knowing what are the expectations in an intercultural encounter </a:t>
            </a:r>
          </a:p>
          <a:p>
            <a:pPr marL="0" indent="0">
              <a:spcBef>
                <a:spcPts val="0"/>
              </a:spcBef>
            </a:pPr>
            <a:r>
              <a:rPr lang="en-US" sz="2200" dirty="0" smtClean="0">
                <a:latin typeface="Calibri" panose="020F0502020204030204" pitchFamily="34" charset="0"/>
                <a:cs typeface="Lucida Sans Unicode" pitchFamily="34" charset="0"/>
              </a:rPr>
              <a:t> Not knowing what you are expected to do </a:t>
            </a:r>
            <a:r>
              <a:rPr lang="en-US" sz="2200" dirty="0" smtClean="0">
                <a:latin typeface="Calibri" panose="020F0502020204030204" pitchFamily="34" charset="0"/>
                <a:cs typeface="Lucida Sans Unicode" pitchFamily="34" charset="0"/>
              </a:rPr>
              <a:t>means </a:t>
            </a:r>
            <a:r>
              <a:rPr lang="en-US" sz="2200" dirty="0" smtClean="0">
                <a:latin typeface="Calibri" panose="020F0502020204030204" pitchFamily="34" charset="0"/>
                <a:cs typeface="Lucida Sans Unicode" pitchFamily="34" charset="0"/>
              </a:rPr>
              <a:t>you need more information. How </a:t>
            </a:r>
            <a:r>
              <a:rPr lang="en-US" sz="2200" dirty="0" smtClean="0">
                <a:latin typeface="Calibri" panose="020F0502020204030204" pitchFamily="34" charset="0"/>
                <a:cs typeface="Lucida Sans Unicode" pitchFamily="34" charset="0"/>
              </a:rPr>
              <a:t>much </a:t>
            </a:r>
            <a:r>
              <a:rPr lang="en-US" sz="2200" dirty="0" smtClean="0">
                <a:latin typeface="Calibri" panose="020F0502020204030204" pitchFamily="34" charset="0"/>
                <a:cs typeface="Lucida Sans Unicode" pitchFamily="34" charset="0"/>
              </a:rPr>
              <a:t>information about China does the average U.S.                       citizen </a:t>
            </a:r>
            <a:r>
              <a:rPr lang="en-US" sz="2200" dirty="0" smtClean="0">
                <a:latin typeface="Calibri" panose="020F0502020204030204" pitchFamily="34" charset="0"/>
                <a:cs typeface="Lucida Sans Unicode" pitchFamily="34" charset="0"/>
              </a:rPr>
              <a:t>know?</a:t>
            </a:r>
          </a:p>
          <a:p>
            <a:pPr marL="0" indent="0">
              <a:spcBef>
                <a:spcPts val="0"/>
              </a:spcBef>
            </a:pPr>
            <a:endParaRPr lang="en-US" sz="2200" b="1" dirty="0">
              <a:latin typeface="Calibri" panose="020F0502020204030204" pitchFamily="34" charset="0"/>
              <a:cs typeface="Lucida Sans Unicode" pitchFamily="34" charset="0"/>
            </a:endParaRPr>
          </a:p>
          <a:p>
            <a:pPr marL="400050" lvl="1" indent="0">
              <a:spcBef>
                <a:spcPts val="0"/>
              </a:spcBef>
            </a:pPr>
            <a:r>
              <a:rPr lang="en-US" sz="1800" b="1" dirty="0" smtClean="0">
                <a:latin typeface="Calibri" panose="020F0502020204030204" pitchFamily="34" charset="0"/>
                <a:cs typeface="Lucida Sans Unicode" pitchFamily="34" charset="0"/>
              </a:rPr>
              <a:t> Land</a:t>
            </a:r>
            <a:r>
              <a:rPr lang="en-US" sz="1800" b="1" dirty="0" smtClean="0">
                <a:latin typeface="Calibri" panose="020F0502020204030204" pitchFamily="34" charset="0"/>
                <a:cs typeface="Lucida Sans Unicode" pitchFamily="34" charset="0"/>
              </a:rPr>
              <a:t>: </a:t>
            </a:r>
            <a:r>
              <a:rPr lang="en-US" sz="1800" dirty="0" smtClean="0">
                <a:latin typeface="Calibri" panose="020F0502020204030204" pitchFamily="34" charset="0"/>
                <a:cs typeface="Lucida Sans Unicode" pitchFamily="34" charset="0"/>
              </a:rPr>
              <a:t>slightly smaller than the </a:t>
            </a:r>
            <a:r>
              <a:rPr lang="en-US" sz="1800" dirty="0" smtClean="0">
                <a:latin typeface="Calibri" panose="020F0502020204030204" pitchFamily="34" charset="0"/>
                <a:cs typeface="Lucida Sans Unicode" pitchFamily="34" charset="0"/>
              </a:rPr>
              <a:t>U.S.</a:t>
            </a:r>
          </a:p>
          <a:p>
            <a:pPr marL="400050" lvl="1" indent="0">
              <a:spcBef>
                <a:spcPts val="0"/>
              </a:spcBef>
            </a:pPr>
            <a:r>
              <a:rPr lang="en-US" sz="1800" b="1" dirty="0" smtClean="0">
                <a:latin typeface="Calibri" panose="020F0502020204030204" pitchFamily="34" charset="0"/>
                <a:cs typeface="Lucida Sans Unicode" pitchFamily="34" charset="0"/>
              </a:rPr>
              <a:t>Population</a:t>
            </a:r>
            <a:r>
              <a:rPr lang="en-US" sz="1800" b="1" dirty="0" smtClean="0">
                <a:latin typeface="Calibri" panose="020F0502020204030204" pitchFamily="34" charset="0"/>
                <a:cs typeface="Lucida Sans Unicode" pitchFamily="34" charset="0"/>
              </a:rPr>
              <a:t>:</a:t>
            </a:r>
            <a:r>
              <a:rPr lang="en-US" sz="1800" dirty="0" smtClean="0">
                <a:latin typeface="Calibri" panose="020F0502020204030204" pitchFamily="34" charset="0"/>
                <a:cs typeface="Lucida Sans Unicode" pitchFamily="34" charset="0"/>
              </a:rPr>
              <a:t>  1.3 billion (4.3 times more people than in the </a:t>
            </a:r>
            <a:r>
              <a:rPr lang="en-US" sz="1800" dirty="0" smtClean="0">
                <a:latin typeface="Calibri" panose="020F0502020204030204" pitchFamily="34" charset="0"/>
                <a:cs typeface="Lucida Sans Unicode" pitchFamily="34" charset="0"/>
              </a:rPr>
              <a:t>U.S</a:t>
            </a:r>
            <a:r>
              <a:rPr lang="en-US" sz="1800" dirty="0" smtClean="0">
                <a:latin typeface="Calibri" panose="020F0502020204030204" pitchFamily="34" charset="0"/>
                <a:cs typeface="Lucida Sans Unicode" pitchFamily="34" charset="0"/>
              </a:rPr>
              <a:t>.; 1/5</a:t>
            </a:r>
            <a:r>
              <a:rPr lang="en-US" sz="1800" baseline="30000" dirty="0" smtClean="0">
                <a:latin typeface="Calibri" panose="020F0502020204030204" pitchFamily="34" charset="0"/>
                <a:cs typeface="Lucida Sans Unicode" pitchFamily="34" charset="0"/>
              </a:rPr>
              <a:t>th</a:t>
            </a:r>
            <a:r>
              <a:rPr lang="en-US" sz="1800" dirty="0" smtClean="0">
                <a:latin typeface="Calibri" panose="020F0502020204030204" pitchFamily="34" charset="0"/>
                <a:cs typeface="Lucida Sans Unicode" pitchFamily="34" charset="0"/>
              </a:rPr>
              <a:t> of the human race; the most populous </a:t>
            </a:r>
            <a:r>
              <a:rPr lang="en-US" sz="1800" dirty="0" smtClean="0">
                <a:latin typeface="Calibri" panose="020F0502020204030204" pitchFamily="34" charset="0"/>
                <a:cs typeface="Lucida Sans Unicode" pitchFamily="34" charset="0"/>
              </a:rPr>
              <a:t>country)</a:t>
            </a:r>
          </a:p>
          <a:p>
            <a:pPr marL="400050" lvl="1" indent="0">
              <a:spcBef>
                <a:spcPts val="0"/>
              </a:spcBef>
            </a:pPr>
            <a:r>
              <a:rPr lang="en-US" sz="1800" b="1" dirty="0" smtClean="0">
                <a:latin typeface="Calibri" panose="020F0502020204030204" pitchFamily="34" charset="0"/>
                <a:cs typeface="Lucida Sans Unicode" pitchFamily="34" charset="0"/>
              </a:rPr>
              <a:t>Ethnicities</a:t>
            </a:r>
            <a:r>
              <a:rPr lang="en-US" sz="1800" b="1" dirty="0" smtClean="0">
                <a:latin typeface="Calibri" panose="020F0502020204030204" pitchFamily="34" charset="0"/>
                <a:cs typeface="Lucida Sans Unicode" pitchFamily="34" charset="0"/>
              </a:rPr>
              <a:t>: </a:t>
            </a:r>
            <a:r>
              <a:rPr lang="en-US" sz="1800" dirty="0" smtClean="0">
                <a:latin typeface="Calibri" panose="020F0502020204030204" pitchFamily="34" charset="0"/>
                <a:cs typeface="Lucida Sans Unicode" pitchFamily="34" charset="0"/>
              </a:rPr>
              <a:t>90% Han; 55 other recognized ethnic </a:t>
            </a:r>
            <a:r>
              <a:rPr lang="en-US" sz="1800" dirty="0" smtClean="0">
                <a:latin typeface="Calibri" panose="020F0502020204030204" pitchFamily="34" charset="0"/>
                <a:cs typeface="Lucida Sans Unicode" pitchFamily="34" charset="0"/>
              </a:rPr>
              <a:t>groups</a:t>
            </a:r>
          </a:p>
          <a:p>
            <a:pPr marL="400050" lvl="1" indent="0">
              <a:spcBef>
                <a:spcPts val="0"/>
              </a:spcBef>
            </a:pPr>
            <a:r>
              <a:rPr lang="en-US" sz="1800" b="1" dirty="0" smtClean="0">
                <a:latin typeface="Calibri" panose="020F0502020204030204" pitchFamily="34" charset="0"/>
                <a:cs typeface="Lucida Sans Unicode" pitchFamily="34" charset="0"/>
              </a:rPr>
              <a:t>Economy</a:t>
            </a:r>
            <a:r>
              <a:rPr lang="en-US" sz="1800" b="1" dirty="0" smtClean="0">
                <a:latin typeface="Calibri" panose="020F0502020204030204" pitchFamily="34" charset="0"/>
                <a:cs typeface="Lucida Sans Unicode" pitchFamily="34" charset="0"/>
              </a:rPr>
              <a:t>: </a:t>
            </a:r>
            <a:r>
              <a:rPr lang="en-US" sz="1800" dirty="0" smtClean="0">
                <a:latin typeface="Calibri" panose="020F0502020204030204" pitchFamily="34" charset="0"/>
                <a:cs typeface="Lucida Sans Unicode" pitchFamily="34" charset="0"/>
              </a:rPr>
              <a:t>12.6 GDP, second largest economy after </a:t>
            </a:r>
            <a:r>
              <a:rPr lang="en-US" sz="1800" dirty="0" smtClean="0">
                <a:latin typeface="Calibri" panose="020F0502020204030204" pitchFamily="34" charset="0"/>
                <a:cs typeface="Lucida Sans Unicode" pitchFamily="34" charset="0"/>
              </a:rPr>
              <a:t>U.S.</a:t>
            </a:r>
          </a:p>
          <a:p>
            <a:pPr marL="400050" lvl="1" indent="0">
              <a:spcBef>
                <a:spcPts val="0"/>
              </a:spcBef>
            </a:pPr>
            <a:r>
              <a:rPr lang="en-US" sz="1800" b="1" dirty="0" smtClean="0">
                <a:latin typeface="Calibri" panose="020F0502020204030204" pitchFamily="34" charset="0"/>
                <a:cs typeface="Lucida Sans Unicode" pitchFamily="34" charset="0"/>
              </a:rPr>
              <a:t>History</a:t>
            </a:r>
            <a:r>
              <a:rPr lang="en-US" sz="1800" b="1" dirty="0" smtClean="0">
                <a:latin typeface="Calibri" panose="020F0502020204030204" pitchFamily="34" charset="0"/>
                <a:cs typeface="Lucida Sans Unicode" pitchFamily="34" charset="0"/>
              </a:rPr>
              <a:t>: </a:t>
            </a:r>
            <a:r>
              <a:rPr lang="en-US" sz="1800" dirty="0" smtClean="0">
                <a:latin typeface="Calibri" panose="020F0502020204030204" pitchFamily="34" charset="0"/>
                <a:cs typeface="Lucida Sans Unicode" pitchFamily="34" charset="0"/>
              </a:rPr>
              <a:t>4,000 years of civilization; communist </a:t>
            </a:r>
            <a:r>
              <a:rPr lang="en-US" sz="1800" dirty="0" smtClean="0">
                <a:latin typeface="Calibri" panose="020F0502020204030204" pitchFamily="34" charset="0"/>
                <a:cs typeface="Lucida Sans Unicode" pitchFamily="34" charset="0"/>
              </a:rPr>
              <a:t>decades</a:t>
            </a:r>
          </a:p>
          <a:p>
            <a:pPr marL="400050" lvl="1" indent="0">
              <a:spcBef>
                <a:spcPts val="0"/>
              </a:spcBef>
            </a:pPr>
            <a:r>
              <a:rPr lang="en-US" sz="1800" b="1" dirty="0" smtClean="0">
                <a:latin typeface="Calibri" panose="020F0502020204030204" pitchFamily="34" charset="0"/>
                <a:cs typeface="Lucida Sans Unicode" pitchFamily="34" charset="0"/>
              </a:rPr>
              <a:t>Regional </a:t>
            </a:r>
            <a:r>
              <a:rPr lang="en-US" sz="1800" b="1" dirty="0" smtClean="0">
                <a:latin typeface="Calibri" panose="020F0502020204030204" pitchFamily="34" charset="0"/>
                <a:cs typeface="Lucida Sans Unicode" pitchFamily="34" charset="0"/>
              </a:rPr>
              <a:t>differences: </a:t>
            </a:r>
            <a:r>
              <a:rPr lang="en-US" sz="1800" dirty="0" smtClean="0">
                <a:latin typeface="Calibri" panose="020F0502020204030204" pitchFamily="34" charset="0"/>
                <a:cs typeface="Lucida Sans Unicode" pitchFamily="34" charset="0"/>
              </a:rPr>
              <a:t>Hong Kong, Macau, Guangdong </a:t>
            </a:r>
            <a:endParaRPr lang="en-US" sz="1800" b="1" dirty="0" smtClean="0">
              <a:latin typeface="Calibri" panose="020F0502020204030204" pitchFamily="34" charset="0"/>
              <a:cs typeface="Lucida Sans Unicode" pitchFamily="34" charset="0"/>
            </a:endParaRP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pic>
        <p:nvPicPr>
          <p:cNvPr id="4" name="Picture 3" descr="iStock_000031662610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93134" y="5105400"/>
            <a:ext cx="2550866" cy="1274619"/>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524000"/>
            <a:ext cx="9144000" cy="914400"/>
          </a:xfrm>
        </p:spPr>
        <p:txBody>
          <a:bodyPr>
            <a:noAutofit/>
          </a:bodyPr>
          <a:lstStyle/>
          <a:p>
            <a:r>
              <a:rPr lang="en-US" sz="3400" b="1" dirty="0" smtClean="0">
                <a:latin typeface="Calibri" panose="020F0502020204030204" pitchFamily="34" charset="0"/>
                <a:cs typeface="Lucida Sans Unicode" pitchFamily="34" charset="0"/>
              </a:rPr>
              <a:t>China-U.S. Communication:</a:t>
            </a:r>
            <a:br>
              <a:rPr lang="en-US" sz="3400" b="1" dirty="0" smtClean="0">
                <a:latin typeface="Calibri" panose="020F0502020204030204" pitchFamily="34" charset="0"/>
                <a:cs typeface="Lucida Sans Unicode" pitchFamily="34" charset="0"/>
              </a:rPr>
            </a:br>
            <a:r>
              <a:rPr lang="en-US" sz="3400" b="1" dirty="0" smtClean="0">
                <a:latin typeface="Calibri" panose="020F0502020204030204" pitchFamily="34" charset="0"/>
                <a:cs typeface="Lucida Sans Unicode" pitchFamily="34" charset="0"/>
              </a:rPr>
              <a:t>Assuming Similarity Instead of Difference</a:t>
            </a:r>
            <a:endParaRPr lang="en-US" sz="34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2865" y="2971800"/>
            <a:ext cx="8991600" cy="4953000"/>
          </a:xfrm>
        </p:spPr>
        <p:txBody>
          <a:bodyPr>
            <a:noAutofit/>
          </a:bodyPr>
          <a:lstStyle/>
          <a:p>
            <a:pPr marL="0" indent="0">
              <a:spcBef>
                <a:spcPts val="0"/>
              </a:spcBef>
            </a:pPr>
            <a:r>
              <a:rPr lang="en-GB" sz="2400" dirty="0" smtClean="0">
                <a:latin typeface="Calibri" panose="020F0502020204030204" pitchFamily="34" charset="0"/>
                <a:cs typeface="Lucida Sans Unicode" pitchFamily="34" charset="0"/>
              </a:rPr>
              <a:t> </a:t>
            </a:r>
            <a:r>
              <a:rPr lang="en-US" sz="2400" dirty="0" smtClean="0">
                <a:latin typeface="Calibri" panose="020F0502020204030204" pitchFamily="34" charset="0"/>
                <a:cs typeface="Lucida Sans Unicode" pitchFamily="34" charset="0"/>
              </a:rPr>
              <a:t>Beginning with Marco Polo’s sojourn in China in the 13</a:t>
            </a:r>
            <a:r>
              <a:rPr lang="en-US" sz="2400" baseline="30000" dirty="0" smtClean="0">
                <a:latin typeface="Calibri" panose="020F0502020204030204" pitchFamily="34" charset="0"/>
                <a:cs typeface="Lucida Sans Unicode" pitchFamily="34" charset="0"/>
              </a:rPr>
              <a:t>th</a:t>
            </a:r>
            <a:r>
              <a:rPr lang="en-US" sz="2400" dirty="0" smtClean="0">
                <a:latin typeface="Calibri" panose="020F0502020204030204" pitchFamily="34" charset="0"/>
                <a:cs typeface="Lucida Sans Unicode" pitchFamily="34" charset="0"/>
              </a:rPr>
              <a:t> century, there have been two “Chinas” - China as imaged by Westerners and the real China; at times the China as imaged by Westerners has been similar to Western countries rather than the real China</a:t>
            </a:r>
          </a:p>
          <a:p>
            <a:pPr marL="0" indent="0">
              <a:spcBef>
                <a:spcPts val="0"/>
              </a:spcBef>
              <a:buNone/>
            </a:pPr>
            <a:endParaRPr lang="en-US" sz="2000" dirty="0" smtClean="0">
              <a:latin typeface="Calibri" panose="020F0502020204030204" pitchFamily="34" charset="0"/>
              <a:cs typeface="Lucida Sans Unicode" pitchFamily="34" charset="0"/>
            </a:endParaRP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normAutofit fontScale="90000"/>
          </a:bodyPr>
          <a:lstStyle/>
          <a:p>
            <a:r>
              <a:rPr lang="en-US" dirty="0">
                <a:latin typeface="Calibri" panose="020F0502020204030204" pitchFamily="34" charset="0"/>
                <a:cs typeface="Lucida Sans Unicode" pitchFamily="34" charset="0"/>
              </a:rPr>
              <a:t>Some present-day differences:</a:t>
            </a:r>
            <a:br>
              <a:rPr lang="en-US" dirty="0">
                <a:latin typeface="Calibri" panose="020F0502020204030204" pitchFamily="34" charset="0"/>
                <a:cs typeface="Lucida Sans Unicode" pitchFamily="34" charset="0"/>
              </a:rPr>
            </a:br>
            <a:endParaRPr lang="en-US" dirty="0"/>
          </a:p>
        </p:txBody>
      </p:sp>
      <p:sp>
        <p:nvSpPr>
          <p:cNvPr id="3" name="Content Placeholder 2"/>
          <p:cNvSpPr>
            <a:spLocks noGrp="1"/>
          </p:cNvSpPr>
          <p:nvPr>
            <p:ph idx="1"/>
          </p:nvPr>
        </p:nvSpPr>
        <p:spPr>
          <a:xfrm>
            <a:off x="457200" y="1981200"/>
            <a:ext cx="8229600" cy="4144963"/>
          </a:xfrm>
        </p:spPr>
        <p:txBody>
          <a:bodyPr>
            <a:normAutofit fontScale="70000" lnSpcReduction="20000"/>
          </a:bodyPr>
          <a:lstStyle/>
          <a:p>
            <a:pPr>
              <a:lnSpc>
                <a:spcPct val="120000"/>
              </a:lnSpc>
              <a:spcBef>
                <a:spcPts val="0"/>
              </a:spcBef>
            </a:pPr>
            <a:r>
              <a:rPr lang="en-US" dirty="0" smtClean="0">
                <a:latin typeface="Calibri" panose="020F0502020204030204" pitchFamily="34" charset="0"/>
                <a:cs typeface="Lucida Sans Unicode" pitchFamily="34" charset="0"/>
              </a:rPr>
              <a:t>All </a:t>
            </a:r>
            <a:r>
              <a:rPr lang="en-US" dirty="0">
                <a:latin typeface="Calibri" panose="020F0502020204030204" pitchFamily="34" charset="0"/>
                <a:cs typeface="Lucida Sans Unicode" pitchFamily="34" charset="0"/>
              </a:rPr>
              <a:t>broadcast media are owned by, or affiliated with, the Communist Party of China or a government </a:t>
            </a:r>
            <a:r>
              <a:rPr lang="en-US" dirty="0" smtClean="0">
                <a:latin typeface="Calibri" panose="020F0502020204030204" pitchFamily="34" charset="0"/>
                <a:cs typeface="Lucida Sans Unicode" pitchFamily="34" charset="0"/>
              </a:rPr>
              <a:t>agency</a:t>
            </a:r>
          </a:p>
          <a:p>
            <a:pPr lvl="1">
              <a:lnSpc>
                <a:spcPct val="120000"/>
              </a:lnSpc>
              <a:spcBef>
                <a:spcPts val="0"/>
              </a:spcBef>
            </a:pPr>
            <a:endParaRPr lang="en-US" dirty="0" smtClean="0">
              <a:latin typeface="Calibri" panose="020F0502020204030204" pitchFamily="34" charset="0"/>
              <a:cs typeface="Lucida Sans Unicode" pitchFamily="34" charset="0"/>
            </a:endParaRPr>
          </a:p>
          <a:p>
            <a:pPr>
              <a:lnSpc>
                <a:spcPct val="120000"/>
              </a:lnSpc>
              <a:spcBef>
                <a:spcPts val="0"/>
              </a:spcBef>
            </a:pPr>
            <a:r>
              <a:rPr lang="en-US" dirty="0" smtClean="0">
                <a:latin typeface="Calibri" panose="020F0502020204030204" pitchFamily="34" charset="0"/>
                <a:cs typeface="Lucida Sans Unicode" pitchFamily="34" charset="0"/>
              </a:rPr>
              <a:t>The </a:t>
            </a:r>
            <a:r>
              <a:rPr lang="en-US" dirty="0">
                <a:latin typeface="Calibri" panose="020F0502020204030204" pitchFamily="34" charset="0"/>
                <a:cs typeface="Lucida Sans Unicode" pitchFamily="34" charset="0"/>
              </a:rPr>
              <a:t>Central Propaganda Department lists subjects that are off </a:t>
            </a:r>
            <a:r>
              <a:rPr lang="en-US" dirty="0" smtClean="0">
                <a:latin typeface="Calibri" panose="020F0502020204030204" pitchFamily="34" charset="0"/>
                <a:cs typeface="Lucida Sans Unicode" pitchFamily="34" charset="0"/>
              </a:rPr>
              <a:t>limits </a:t>
            </a:r>
            <a:r>
              <a:rPr lang="en-US" dirty="0">
                <a:latin typeface="Calibri" panose="020F0502020204030204" pitchFamily="34" charset="0"/>
                <a:cs typeface="Lucida Sans Unicode" pitchFamily="34" charset="0"/>
              </a:rPr>
              <a:t>to domestic broadcast </a:t>
            </a:r>
            <a:r>
              <a:rPr lang="en-US" dirty="0" smtClean="0">
                <a:latin typeface="Calibri" panose="020F0502020204030204" pitchFamily="34" charset="0"/>
                <a:cs typeface="Lucida Sans Unicode" pitchFamily="34" charset="0"/>
              </a:rPr>
              <a:t>media</a:t>
            </a:r>
          </a:p>
          <a:p>
            <a:pPr lvl="1">
              <a:lnSpc>
                <a:spcPct val="120000"/>
              </a:lnSpc>
              <a:spcBef>
                <a:spcPts val="0"/>
              </a:spcBef>
            </a:pPr>
            <a:endParaRPr lang="en-US" dirty="0" smtClean="0">
              <a:latin typeface="Calibri" panose="020F0502020204030204" pitchFamily="34" charset="0"/>
              <a:cs typeface="Lucida Sans Unicode" pitchFamily="34" charset="0"/>
            </a:endParaRPr>
          </a:p>
          <a:p>
            <a:pPr>
              <a:lnSpc>
                <a:spcPct val="120000"/>
              </a:lnSpc>
              <a:spcBef>
                <a:spcPts val="0"/>
              </a:spcBef>
            </a:pPr>
            <a:r>
              <a:rPr lang="en-US" dirty="0" smtClean="0">
                <a:latin typeface="Calibri" panose="020F0502020204030204" pitchFamily="34" charset="0"/>
                <a:cs typeface="Lucida Sans Unicode" pitchFamily="34" charset="0"/>
              </a:rPr>
              <a:t>The </a:t>
            </a:r>
            <a:r>
              <a:rPr lang="en-US" dirty="0">
                <a:latin typeface="Calibri" panose="020F0502020204030204" pitchFamily="34" charset="0"/>
                <a:cs typeface="Lucida Sans Unicode" pitchFamily="34" charset="0"/>
              </a:rPr>
              <a:t>government approves all programming; </a:t>
            </a:r>
            <a:r>
              <a:rPr lang="en-US" dirty="0" smtClean="0">
                <a:latin typeface="Calibri" panose="020F0502020204030204" pitchFamily="34" charset="0"/>
                <a:cs typeface="Lucida Sans Unicode" pitchFamily="34" charset="0"/>
              </a:rPr>
              <a:t>foreign-made </a:t>
            </a:r>
            <a:r>
              <a:rPr lang="en-US" dirty="0">
                <a:latin typeface="Calibri" panose="020F0502020204030204" pitchFamily="34" charset="0"/>
                <a:cs typeface="Lucida Sans Unicode" pitchFamily="34" charset="0"/>
              </a:rPr>
              <a:t>TV programs must be approved prior to broadcast </a:t>
            </a:r>
            <a:endParaRPr lang="en-US" dirty="0" smtClean="0">
              <a:latin typeface="Calibri" panose="020F0502020204030204" pitchFamily="34" charset="0"/>
              <a:cs typeface="Lucida Sans Unicode" pitchFamily="34" charset="0"/>
            </a:endParaRPr>
          </a:p>
          <a:p>
            <a:pPr lvl="1">
              <a:lnSpc>
                <a:spcPct val="120000"/>
              </a:lnSpc>
              <a:spcBef>
                <a:spcPts val="0"/>
              </a:spcBef>
            </a:pPr>
            <a:endParaRPr lang="en-US" dirty="0" smtClean="0">
              <a:latin typeface="Calibri" panose="020F0502020204030204" pitchFamily="34" charset="0"/>
              <a:cs typeface="Lucida Sans Unicode" pitchFamily="34" charset="0"/>
            </a:endParaRPr>
          </a:p>
          <a:p>
            <a:pPr>
              <a:lnSpc>
                <a:spcPct val="120000"/>
              </a:lnSpc>
              <a:spcBef>
                <a:spcPts val="0"/>
              </a:spcBef>
            </a:pPr>
            <a:r>
              <a:rPr lang="en-US" dirty="0" smtClean="0">
                <a:latin typeface="Calibri" panose="020F0502020204030204" pitchFamily="34" charset="0"/>
                <a:cs typeface="Lucida Sans Unicode" pitchFamily="34" charset="0"/>
              </a:rPr>
              <a:t>The </a:t>
            </a:r>
            <a:r>
              <a:rPr lang="en-US" dirty="0">
                <a:latin typeface="Calibri" panose="020F0502020204030204" pitchFamily="34" charset="0"/>
                <a:cs typeface="Lucida Sans Unicode" pitchFamily="34" charset="0"/>
              </a:rPr>
              <a:t>government encourages the Internet for education and </a:t>
            </a:r>
            <a:r>
              <a:rPr lang="en-US" dirty="0" smtClean="0">
                <a:latin typeface="Calibri" panose="020F0502020204030204" pitchFamily="34" charset="0"/>
                <a:cs typeface="Lucida Sans Unicode" pitchFamily="34" charset="0"/>
              </a:rPr>
              <a:t>business </a:t>
            </a:r>
            <a:r>
              <a:rPr lang="en-US" dirty="0">
                <a:latin typeface="Calibri" panose="020F0502020204030204" pitchFamily="34" charset="0"/>
                <a:cs typeface="Lucida Sans Unicode" pitchFamily="34" charset="0"/>
              </a:rPr>
              <a:t>but blocks material deemed subversive and </a:t>
            </a:r>
            <a:r>
              <a:rPr lang="en-US" dirty="0" err="1" smtClean="0">
                <a:latin typeface="Calibri" panose="020F0502020204030204" pitchFamily="34" charset="0"/>
                <a:cs typeface="Lucida Sans Unicode" pitchFamily="34" charset="0"/>
              </a:rPr>
              <a:t>blocksaccess</a:t>
            </a:r>
            <a:r>
              <a:rPr lang="en-US" dirty="0" smtClean="0">
                <a:latin typeface="Calibri" panose="020F0502020204030204" pitchFamily="34" charset="0"/>
                <a:cs typeface="Lucida Sans Unicode" pitchFamily="34" charset="0"/>
              </a:rPr>
              <a:t> </a:t>
            </a:r>
            <a:r>
              <a:rPr lang="en-US" dirty="0">
                <a:latin typeface="Calibri" panose="020F0502020204030204" pitchFamily="34" charset="0"/>
                <a:cs typeface="Lucida Sans Unicode" pitchFamily="34" charset="0"/>
              </a:rPr>
              <a:t>to various websites and to YouTube, Facebook, Twitter</a:t>
            </a:r>
          </a:p>
          <a:p>
            <a:pPr>
              <a:lnSpc>
                <a:spcPct val="120000"/>
              </a:lnSpc>
            </a:pPr>
            <a:endParaRPr lang="en-US" dirty="0"/>
          </a:p>
        </p:txBody>
      </p:sp>
      <p:sp>
        <p:nvSpPr>
          <p:cNvPr id="4" name="Footer Placeholder 3"/>
          <p:cNvSpPr>
            <a:spLocks noGrp="1"/>
          </p:cNvSpPr>
          <p:nvPr>
            <p:ph type="ftr" sz="quarter" idx="11"/>
          </p:nvPr>
        </p:nvSpPr>
        <p:spPr/>
        <p:txBody>
          <a:bodyPr/>
          <a:lstStyle/>
          <a:p>
            <a:r>
              <a:rPr lang="en-US" smtClean="0"/>
              <a:t>© 2016, SAGE Publications, Inc.</a:t>
            </a:r>
            <a:endParaRPr lang="en-US"/>
          </a:p>
        </p:txBody>
      </p:sp>
    </p:spTree>
    <p:extLst>
      <p:ext uri="{BB962C8B-B14F-4D97-AF65-F5344CB8AC3E}">
        <p14:creationId xmlns:p14="http://schemas.microsoft.com/office/powerpoint/2010/main" val="12059004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914400"/>
          </a:xfrm>
        </p:spPr>
        <p:txBody>
          <a:bodyPr>
            <a:noAutofit/>
          </a:bodyPr>
          <a:lstStyle/>
          <a:p>
            <a:r>
              <a:rPr lang="en-US" sz="3400" b="1" dirty="0" smtClean="0">
                <a:latin typeface="Calibri" panose="020F0502020204030204" pitchFamily="34" charset="0"/>
                <a:cs typeface="Lucida Sans Unicode" pitchFamily="34" charset="0"/>
              </a:rPr>
              <a:t>China-U.S. Communication:</a:t>
            </a:r>
            <a:br>
              <a:rPr lang="en-US" sz="3400" b="1" dirty="0" smtClean="0">
                <a:latin typeface="Calibri" panose="020F0502020204030204" pitchFamily="34" charset="0"/>
                <a:cs typeface="Lucida Sans Unicode" pitchFamily="34" charset="0"/>
              </a:rPr>
            </a:br>
            <a:r>
              <a:rPr lang="en-US" sz="3400" b="1" dirty="0" smtClean="0">
                <a:latin typeface="Calibri" panose="020F0502020204030204" pitchFamily="34" charset="0"/>
                <a:cs typeface="Lucida Sans Unicode" pitchFamily="34" charset="0"/>
              </a:rPr>
              <a:t>Assuming Similarity Instead of Difference</a:t>
            </a:r>
            <a:endParaRPr lang="en-US" sz="34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304800" y="1981200"/>
            <a:ext cx="8610600" cy="4572000"/>
          </a:xfrm>
        </p:spPr>
        <p:txBody>
          <a:bodyPr>
            <a:noAutofit/>
          </a:bodyPr>
          <a:lstStyle/>
          <a:p>
            <a:pPr marL="0" indent="0">
              <a:spcBef>
                <a:spcPts val="0"/>
              </a:spcBef>
            </a:pPr>
            <a:r>
              <a:rPr lang="en-GB" sz="2400" dirty="0" smtClean="0">
                <a:latin typeface="Calibri" panose="020F0502020204030204" pitchFamily="34" charset="0"/>
                <a:cs typeface="Lucida Sans Unicode" pitchFamily="34" charset="0"/>
              </a:rPr>
              <a:t> </a:t>
            </a:r>
            <a:r>
              <a:rPr lang="en-US" sz="2400" dirty="0" smtClean="0"/>
              <a:t> </a:t>
            </a:r>
            <a:r>
              <a:rPr lang="en-US" sz="2400" dirty="0" smtClean="0">
                <a:latin typeface="Calibri" panose="020F0502020204030204" pitchFamily="34" charset="0"/>
                <a:cs typeface="Lucida Sans Unicode" pitchFamily="34" charset="0"/>
              </a:rPr>
              <a:t>Former U.S. Secretary of State Hillary Clinton, in a major speech in 2010, drew an analogy between the Berlin Wall and restricted access to the Internet</a:t>
            </a:r>
          </a:p>
          <a:p>
            <a:pPr marL="0" indent="0">
              <a:spcBef>
                <a:spcPts val="0"/>
              </a:spcBef>
              <a:buNone/>
            </a:pPr>
            <a:endParaRPr lang="en-US" sz="1500" dirty="0" smtClean="0">
              <a:latin typeface="Calibri" panose="020F0502020204030204" pitchFamily="34" charset="0"/>
              <a:cs typeface="Lucida Sans Unicode" pitchFamily="34" charset="0"/>
            </a:endParaRPr>
          </a:p>
          <a:p>
            <a:pPr marL="0" indent="0">
              <a:spcBef>
                <a:spcPts val="0"/>
              </a:spcBef>
            </a:pPr>
            <a:r>
              <a:rPr lang="en-US" sz="2400" dirty="0" smtClean="0">
                <a:latin typeface="Calibri" panose="020F0502020204030204" pitchFamily="34" charset="0"/>
                <a:cs typeface="Lucida Sans Unicode" pitchFamily="34" charset="0"/>
              </a:rPr>
              <a:t> Chinese reaction to her speech was that the United States uses the Internet as a means to create worldwide hegemony based on Western values. The </a:t>
            </a:r>
            <a:r>
              <a:rPr lang="en-US" sz="2400" i="1" dirty="0" smtClean="0">
                <a:latin typeface="Calibri" panose="020F0502020204030204" pitchFamily="34" charset="0"/>
                <a:cs typeface="Lucida Sans Unicode" pitchFamily="34" charset="0"/>
              </a:rPr>
              <a:t>People’s Daily </a:t>
            </a:r>
            <a:r>
              <a:rPr lang="en-US" sz="2400" dirty="0" smtClean="0">
                <a:latin typeface="Calibri" panose="020F0502020204030204" pitchFamily="34" charset="0"/>
                <a:cs typeface="Lucida Sans Unicode" pitchFamily="34" charset="0"/>
              </a:rPr>
              <a:t>newspaper compared Google to the opium traders of the 19th century</a:t>
            </a: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pic>
        <p:nvPicPr>
          <p:cNvPr id="4" name="Picture 3" descr="iStock_000018994142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24200" y="5029199"/>
            <a:ext cx="2837204" cy="1785771"/>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914400"/>
          </a:xfrm>
        </p:spPr>
        <p:txBody>
          <a:bodyPr>
            <a:noAutofit/>
          </a:bodyPr>
          <a:lstStyle/>
          <a:p>
            <a:r>
              <a:rPr lang="en-US" sz="3600" b="1" smtClean="0">
                <a:latin typeface="Calibri" panose="020F0502020204030204" pitchFamily="34" charset="0"/>
                <a:cs typeface="Lucida Sans Unicode" pitchFamily="34" charset="0"/>
              </a:rPr>
              <a:t>China-U.S. Communication:</a:t>
            </a:r>
            <a:r>
              <a:rPr lang="en-US" sz="3400" b="1" smtClean="0">
                <a:latin typeface="Calibri" panose="020F0502020204030204" pitchFamily="34" charset="0"/>
                <a:cs typeface="Lucida Sans Unicode" pitchFamily="34" charset="0"/>
              </a:rPr>
              <a:t/>
            </a:r>
            <a:br>
              <a:rPr lang="en-US" sz="3400" b="1" smtClean="0">
                <a:latin typeface="Calibri" panose="020F0502020204030204" pitchFamily="34" charset="0"/>
                <a:cs typeface="Lucida Sans Unicode" pitchFamily="34" charset="0"/>
              </a:rPr>
            </a:br>
            <a:r>
              <a:rPr lang="en-US" sz="3400" b="1" smtClean="0">
                <a:latin typeface="Calibri" panose="020F0502020204030204" pitchFamily="34" charset="0"/>
                <a:cs typeface="Lucida Sans Unicode" pitchFamily="34" charset="0"/>
              </a:rPr>
              <a:t>Ethnocentrism</a:t>
            </a:r>
            <a:endParaRPr lang="en-US" sz="34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2286000"/>
            <a:ext cx="8991600" cy="4572000"/>
          </a:xfrm>
        </p:spPr>
        <p:txBody>
          <a:bodyPr>
            <a:noAutofit/>
          </a:bodyPr>
          <a:lstStyle/>
          <a:p>
            <a:pPr marL="0" indent="0">
              <a:buNone/>
            </a:pPr>
            <a:r>
              <a:rPr lang="en-US" sz="2200" dirty="0" smtClean="0">
                <a:latin typeface="Calibri" panose="020F0502020204030204" pitchFamily="34" charset="0"/>
                <a:cs typeface="Lucida Sans Unicode" pitchFamily="34" charset="0"/>
              </a:rPr>
              <a:t> </a:t>
            </a:r>
            <a:r>
              <a:rPr lang="en-US" sz="2800" b="1" dirty="0" smtClean="0">
                <a:latin typeface="Calibri" panose="020F0502020204030204" pitchFamily="34" charset="0"/>
                <a:cs typeface="Lucida Sans Unicode" pitchFamily="34" charset="0"/>
              </a:rPr>
              <a:t>The dispute on human rights between China and the United States:</a:t>
            </a:r>
          </a:p>
          <a:p>
            <a:pPr marL="0" indent="0"/>
            <a:endParaRPr lang="en-US" sz="2200" dirty="0" smtClean="0">
              <a:latin typeface="Calibri" panose="020F0502020204030204" pitchFamily="34" charset="0"/>
              <a:cs typeface="Lucida Sans Unicode" pitchFamily="34" charset="0"/>
            </a:endParaRPr>
          </a:p>
          <a:p>
            <a:pPr marL="0" indent="0"/>
            <a:r>
              <a:rPr lang="en-US" sz="2200" dirty="0" smtClean="0">
                <a:latin typeface="Calibri" panose="020F0502020204030204" pitchFamily="34" charset="0"/>
                <a:cs typeface="Lucida Sans Unicode" pitchFamily="34" charset="0"/>
              </a:rPr>
              <a:t> The U.S. has attempted repeatedly, but unsuccessfully, to gain censure for Chinese human rights policies from the 	United Nations Commission on Human Rights</a:t>
            </a:r>
          </a:p>
          <a:p>
            <a:pPr marL="0" indent="0"/>
            <a:endParaRPr lang="en-US" sz="2200" dirty="0" smtClean="0">
              <a:latin typeface="Calibri" panose="020F0502020204030204" pitchFamily="34" charset="0"/>
              <a:cs typeface="Lucida Sans Unicode" pitchFamily="34" charset="0"/>
            </a:endParaRPr>
          </a:p>
          <a:p>
            <a:pPr marL="0" indent="0"/>
            <a:r>
              <a:rPr lang="en-US" sz="2200" dirty="0" smtClean="0">
                <a:latin typeface="Calibri" panose="020F0502020204030204" pitchFamily="34" charset="0"/>
                <a:cs typeface="Lucida Sans Unicode" pitchFamily="34" charset="0"/>
              </a:rPr>
              <a:t> China views these demands as attacks on its sovereignty; China has also charged that the U.S. human rights record includes huge prison populations, low voter turnout, and 	a history of slavery </a:t>
            </a:r>
          </a:p>
          <a:p>
            <a:pPr marL="0" indent="0"/>
            <a:endParaRPr lang="en-US" sz="2200" dirty="0" smtClean="0">
              <a:latin typeface="Calibri" panose="020F0502020204030204" pitchFamily="34" charset="0"/>
              <a:cs typeface="Lucida Sans Unicode" pitchFamily="34" charset="0"/>
            </a:endParaRP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r>
              <a:rPr lang="en-US" sz="2400" dirty="0" smtClean="0">
                <a:latin typeface="Calibri" panose="020F0502020204030204" pitchFamily="34" charset="0"/>
                <a:cs typeface="Lucida Sans Unicode" pitchFamily="34" charset="0"/>
              </a:rPr>
              <a:t>Rather than viewing this only as a political clash, some would seek explanations based in cultural values.</a:t>
            </a:r>
          </a:p>
          <a:p>
            <a:pPr marL="0" indent="0"/>
            <a:endParaRPr lang="en-US" sz="2400" dirty="0" smtClean="0">
              <a:latin typeface="Calibri" panose="020F0502020204030204" pitchFamily="34" charset="0"/>
              <a:cs typeface="Lucida Sans Unicode" pitchFamily="34" charset="0"/>
            </a:endParaRPr>
          </a:p>
          <a:p>
            <a:pPr marL="0" indent="0"/>
            <a:r>
              <a:rPr lang="en-US" sz="2400" dirty="0" smtClean="0">
                <a:latin typeface="Calibri" panose="020F0502020204030204" pitchFamily="34" charset="0"/>
                <a:cs typeface="Lucida Sans Unicode" pitchFamily="34" charset="0"/>
              </a:rPr>
              <a:t> China </a:t>
            </a:r>
            <a:r>
              <a:rPr lang="en-US" sz="2400" dirty="0">
                <a:latin typeface="Calibri" panose="020F0502020204030204" pitchFamily="34" charset="0"/>
                <a:cs typeface="Lucida Sans Unicode" pitchFamily="34" charset="0"/>
              </a:rPr>
              <a:t>emphasizes collective order, whereas Western cultures stress individual liberties </a:t>
            </a:r>
            <a:endParaRPr lang="en-US" sz="2400" dirty="0" smtClean="0">
              <a:latin typeface="Calibri" panose="020F0502020204030204" pitchFamily="34" charset="0"/>
              <a:cs typeface="Lucida Sans Unicode" pitchFamily="34" charset="0"/>
            </a:endParaRPr>
          </a:p>
          <a:p>
            <a:pPr marL="0" indent="0"/>
            <a:endParaRPr lang="en-US" sz="2400" dirty="0" smtClean="0">
              <a:latin typeface="Calibri" panose="020F0502020204030204" pitchFamily="34" charset="0"/>
              <a:cs typeface="Lucida Sans Unicode" pitchFamily="34" charset="0"/>
            </a:endParaRPr>
          </a:p>
          <a:p>
            <a:pPr marL="0" indent="0"/>
            <a:r>
              <a:rPr lang="en-US" sz="2400" dirty="0">
                <a:latin typeface="Calibri" panose="020F0502020204030204" pitchFamily="34" charset="0"/>
                <a:cs typeface="Lucida Sans Unicode" pitchFamily="34" charset="0"/>
              </a:rPr>
              <a:t> </a:t>
            </a:r>
            <a:r>
              <a:rPr lang="en-US" sz="2400" dirty="0" smtClean="0">
                <a:latin typeface="Calibri" panose="020F0502020204030204" pitchFamily="34" charset="0"/>
                <a:cs typeface="Lucida Sans Unicode" pitchFamily="34" charset="0"/>
              </a:rPr>
              <a:t>Chinese </a:t>
            </a:r>
            <a:r>
              <a:rPr lang="en-US" sz="2400" dirty="0">
                <a:latin typeface="Calibri" panose="020F0502020204030204" pitchFamily="34" charset="0"/>
                <a:cs typeface="Lucida Sans Unicode" pitchFamily="34" charset="0"/>
              </a:rPr>
              <a:t>leaders place a higher premium on social order </a:t>
            </a:r>
            <a:r>
              <a:rPr lang="en-US" sz="2400" dirty="0" smtClean="0">
                <a:latin typeface="Calibri" panose="020F0502020204030204" pitchFamily="34" charset="0"/>
                <a:cs typeface="Lucida Sans Unicode" pitchFamily="34" charset="0"/>
              </a:rPr>
              <a:t>and </a:t>
            </a:r>
            <a:r>
              <a:rPr lang="en-US" sz="2400" dirty="0">
                <a:latin typeface="Calibri" panose="020F0502020204030204" pitchFamily="34" charset="0"/>
                <a:cs typeface="Lucida Sans Unicode" pitchFamily="34" charset="0"/>
              </a:rPr>
              <a:t>a lesser one on individual expression</a:t>
            </a:r>
          </a:p>
          <a:p>
            <a:endParaRPr lang="en-US" dirty="0"/>
          </a:p>
        </p:txBody>
      </p:sp>
      <p:sp>
        <p:nvSpPr>
          <p:cNvPr id="4" name="Footer Placeholder 3"/>
          <p:cNvSpPr>
            <a:spLocks noGrp="1"/>
          </p:cNvSpPr>
          <p:nvPr>
            <p:ph type="ftr" sz="quarter" idx="11"/>
          </p:nvPr>
        </p:nvSpPr>
        <p:spPr/>
        <p:txBody>
          <a:bodyPr/>
          <a:lstStyle/>
          <a:p>
            <a:r>
              <a:rPr lang="en-US" smtClean="0"/>
              <a:t>© 2016, SAGE Publications, Inc.</a:t>
            </a:r>
            <a:endParaRPr lang="en-US"/>
          </a:p>
        </p:txBody>
      </p:sp>
    </p:spTree>
    <p:extLst>
      <p:ext uri="{BB962C8B-B14F-4D97-AF65-F5344CB8AC3E}">
        <p14:creationId xmlns:p14="http://schemas.microsoft.com/office/powerpoint/2010/main" val="14890584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Stock_000033602132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3200" y="4420497"/>
            <a:ext cx="3657600" cy="2437503"/>
          </a:xfrm>
          <a:prstGeom prst="rect">
            <a:avLst/>
          </a:prstGeom>
        </p:spPr>
      </p:pic>
      <p:sp>
        <p:nvSpPr>
          <p:cNvPr id="3" name="Title 2"/>
          <p:cNvSpPr>
            <a:spLocks noGrp="1"/>
          </p:cNvSpPr>
          <p:nvPr>
            <p:ph type="title"/>
          </p:nvPr>
        </p:nvSpPr>
        <p:spPr>
          <a:xfrm>
            <a:off x="0" y="914400"/>
            <a:ext cx="9144000" cy="914400"/>
          </a:xfrm>
        </p:spPr>
        <p:txBody>
          <a:bodyPr>
            <a:noAutofit/>
          </a:bodyPr>
          <a:lstStyle/>
          <a:p>
            <a:r>
              <a:rPr lang="en-US" sz="3600" b="1" dirty="0" smtClean="0">
                <a:latin typeface="Calibri" panose="020F0502020204030204" pitchFamily="34" charset="0"/>
                <a:cs typeface="Lucida Sans Unicode" pitchFamily="34" charset="0"/>
              </a:rPr>
              <a:t>China-U.S. Communication:</a:t>
            </a:r>
            <a:r>
              <a:rPr lang="en-US" sz="3400" b="1" dirty="0" smtClean="0">
                <a:latin typeface="Calibri" panose="020F0502020204030204" pitchFamily="34" charset="0"/>
                <a:cs typeface="Lucida Sans Unicode" pitchFamily="34" charset="0"/>
              </a:rPr>
              <a:t/>
            </a:r>
            <a:br>
              <a:rPr lang="en-US" sz="3400" b="1" dirty="0" smtClean="0">
                <a:latin typeface="Calibri" panose="020F0502020204030204" pitchFamily="34" charset="0"/>
                <a:cs typeface="Lucida Sans Unicode" pitchFamily="34" charset="0"/>
              </a:rPr>
            </a:br>
            <a:r>
              <a:rPr lang="en-US" sz="3400" b="1" dirty="0" smtClean="0">
                <a:latin typeface="Calibri" panose="020F0502020204030204" pitchFamily="34" charset="0"/>
                <a:cs typeface="Lucida Sans Unicode" pitchFamily="34" charset="0"/>
              </a:rPr>
              <a:t>Stereotypes and Prejudice</a:t>
            </a:r>
            <a:endParaRPr lang="en-US" sz="34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981200"/>
            <a:ext cx="8839200" cy="4495800"/>
          </a:xfrm>
        </p:spPr>
        <p:txBody>
          <a:bodyPr>
            <a:noAutofit/>
          </a:bodyPr>
          <a:lstStyle/>
          <a:p>
            <a:pPr marL="0" indent="0">
              <a:spcBef>
                <a:spcPts val="0"/>
              </a:spcBef>
            </a:pPr>
            <a:r>
              <a:rPr lang="en-GB" sz="2400" dirty="0" smtClean="0">
                <a:latin typeface="Calibri" panose="020F0502020204030204" pitchFamily="34" charset="0"/>
                <a:cs typeface="Lucida Sans Unicode" pitchFamily="34" charset="0"/>
              </a:rPr>
              <a:t> </a:t>
            </a:r>
            <a:r>
              <a:rPr lang="en-US" sz="2400" dirty="0" smtClean="0">
                <a:latin typeface="Calibri" panose="020F0502020204030204" pitchFamily="34" charset="0"/>
                <a:cs typeface="Lucida Sans Unicode" pitchFamily="34" charset="0"/>
              </a:rPr>
              <a:t>China’s strong economy, growing military, and expanding role in international affairs threaten some in the United States and other countries</a:t>
            </a:r>
          </a:p>
          <a:p>
            <a:pPr marL="0" indent="0">
              <a:spcBef>
                <a:spcPts val="0"/>
              </a:spcBef>
              <a:buNone/>
            </a:pPr>
            <a:endParaRPr lang="en-US" sz="2400" dirty="0" smtClean="0">
              <a:latin typeface="Calibri" panose="020F0502020204030204" pitchFamily="34" charset="0"/>
              <a:cs typeface="Lucida Sans Unicode" pitchFamily="34" charset="0"/>
            </a:endParaRPr>
          </a:p>
          <a:p>
            <a:pPr marL="0" indent="0">
              <a:spcBef>
                <a:spcPts val="0"/>
              </a:spcBef>
            </a:pPr>
            <a:r>
              <a:rPr lang="en-US" sz="2400" dirty="0" smtClean="0">
                <a:latin typeface="Calibri" panose="020F0502020204030204" pitchFamily="34" charset="0"/>
                <a:cs typeface="Lucida Sans Unicode" pitchFamily="34" charset="0"/>
              </a:rPr>
              <a:t> With fears can come negative stereotypes such as those of China as the world’s polluter and as having a significant influence on others’ economies</a:t>
            </a: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0" y="944562"/>
            <a:ext cx="9144000" cy="1036638"/>
          </a:xfrm>
        </p:spPr>
        <p:txBody>
          <a:bodyPr>
            <a:normAutofit fontScale="90000"/>
          </a:bodyPr>
          <a:lstStyle/>
          <a:p>
            <a:r>
              <a:rPr lang="en-US" sz="4400" dirty="0" smtClean="0">
                <a:latin typeface="Calibri" panose="020F0502020204030204" pitchFamily="34" charset="0"/>
              </a:rPr>
              <a:t/>
            </a:r>
            <a:br>
              <a:rPr lang="en-US" sz="4400" dirty="0" smtClean="0">
                <a:latin typeface="Calibri" panose="020F0502020204030204" pitchFamily="34" charset="0"/>
              </a:rPr>
            </a:br>
            <a:r>
              <a:rPr lang="en-US" sz="3600" b="1" dirty="0" smtClean="0">
                <a:latin typeface="Calibri" panose="020F0502020204030204" pitchFamily="34" charset="0"/>
              </a:rPr>
              <a:t>Let’s Discuss!</a:t>
            </a:r>
            <a:r>
              <a:rPr lang="en-US" sz="4400" dirty="0" smtClean="0">
                <a:latin typeface="Calibri" panose="020F0502020204030204" pitchFamily="34" charset="0"/>
              </a:rPr>
              <a:t/>
            </a:r>
            <a:br>
              <a:rPr lang="en-US" sz="4400" dirty="0" smtClean="0">
                <a:latin typeface="Calibri" panose="020F0502020204030204" pitchFamily="34" charset="0"/>
              </a:rPr>
            </a:br>
            <a:endParaRPr lang="en-US" dirty="0"/>
          </a:p>
        </p:txBody>
      </p:sp>
      <p:sp>
        <p:nvSpPr>
          <p:cNvPr id="9" name="Content Placeholder 1"/>
          <p:cNvSpPr>
            <a:spLocks noGrp="1"/>
          </p:cNvSpPr>
          <p:nvPr>
            <p:ph idx="1"/>
          </p:nvPr>
        </p:nvSpPr>
        <p:spPr>
          <a:xfrm>
            <a:off x="457200" y="2133600"/>
            <a:ext cx="8153400" cy="4419600"/>
          </a:xfrm>
        </p:spPr>
        <p:txBody>
          <a:bodyPr>
            <a:normAutofit/>
          </a:bodyPr>
          <a:lstStyle/>
          <a:p>
            <a:pPr>
              <a:lnSpc>
                <a:spcPct val="80000"/>
              </a:lnSpc>
              <a:spcBef>
                <a:spcPts val="600"/>
              </a:spcBef>
            </a:pPr>
            <a:r>
              <a:rPr lang="en-US" sz="2400" dirty="0" smtClean="0">
                <a:latin typeface="Calibri" panose="020F0502020204030204" pitchFamily="34" charset="0"/>
                <a:cs typeface="Lucida Sans Unicode" pitchFamily="34" charset="0"/>
              </a:rPr>
              <a:t>How would you prepare the hotel staff to deal with the barriers discussed in this chapter? </a:t>
            </a:r>
          </a:p>
          <a:p>
            <a:pPr>
              <a:lnSpc>
                <a:spcPct val="80000"/>
              </a:lnSpc>
              <a:spcBef>
                <a:spcPts val="600"/>
              </a:spcBef>
              <a:buNone/>
            </a:pPr>
            <a:endParaRPr lang="en-US" sz="2400" dirty="0" smtClean="0">
              <a:latin typeface="Calibri" panose="020F0502020204030204" pitchFamily="34" charset="0"/>
              <a:cs typeface="Lucida Sans Unicode" pitchFamily="34" charset="0"/>
            </a:endParaRPr>
          </a:p>
          <a:p>
            <a:pPr>
              <a:lnSpc>
                <a:spcPct val="80000"/>
              </a:lnSpc>
              <a:spcBef>
                <a:spcPts val="600"/>
              </a:spcBef>
            </a:pPr>
            <a:r>
              <a:rPr lang="en-US" sz="2400" dirty="0" smtClean="0">
                <a:latin typeface="Calibri" panose="020F0502020204030204" pitchFamily="34" charset="0"/>
                <a:cs typeface="Lucida Sans Unicode" pitchFamily="34" charset="0"/>
              </a:rPr>
              <a:t>How could you help employees deal with their anxiety when interacting with Chinese tourists for the first time? How would you deal with assumptions of similarity? How would you deal with employees’ ethnocentrism and stereotypes? </a:t>
            </a:r>
          </a:p>
          <a:p>
            <a:pPr>
              <a:lnSpc>
                <a:spcPct val="80000"/>
              </a:lnSpc>
              <a:spcBef>
                <a:spcPts val="600"/>
              </a:spcBef>
              <a:buNone/>
            </a:pPr>
            <a:endParaRPr lang="en-US" sz="2400" dirty="0" smtClean="0">
              <a:latin typeface="Calibri" panose="020F0502020204030204" pitchFamily="34" charset="0"/>
              <a:cs typeface="Lucida Sans Unicode" pitchFamily="34" charset="0"/>
            </a:endParaRPr>
          </a:p>
          <a:p>
            <a:pPr>
              <a:lnSpc>
                <a:spcPct val="80000"/>
              </a:lnSpc>
              <a:spcBef>
                <a:spcPts val="600"/>
              </a:spcBef>
            </a:pPr>
            <a:r>
              <a:rPr lang="en-US" sz="2400" dirty="0" smtClean="0">
                <a:latin typeface="Calibri" panose="020F0502020204030204" pitchFamily="34" charset="0"/>
                <a:cs typeface="Lucida Sans Unicode" pitchFamily="34" charset="0"/>
              </a:rPr>
              <a:t>How would you use </a:t>
            </a:r>
            <a:r>
              <a:rPr lang="en-US" sz="2400" dirty="0" err="1" smtClean="0">
                <a:latin typeface="Calibri" panose="020F0502020204030204" pitchFamily="34" charset="0"/>
                <a:cs typeface="Lucida Sans Unicode" pitchFamily="34" charset="0"/>
              </a:rPr>
              <a:t>Weibo</a:t>
            </a:r>
            <a:r>
              <a:rPr lang="en-US" sz="2400" dirty="0" smtClean="0">
                <a:latin typeface="Calibri" panose="020F0502020204030204" pitchFamily="34" charset="0"/>
                <a:cs typeface="Lucida Sans Unicode" pitchFamily="34" charset="0"/>
              </a:rPr>
              <a:t> or other social media with Chinese tourists before their trips?</a:t>
            </a: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Stock_000015897200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8338" y="4419600"/>
            <a:ext cx="2616200" cy="1962150"/>
          </a:xfrm>
          <a:prstGeom prst="rect">
            <a:avLst/>
          </a:prstGeom>
        </p:spPr>
      </p:pic>
      <p:sp>
        <p:nvSpPr>
          <p:cNvPr id="3" name="Title 2"/>
          <p:cNvSpPr>
            <a:spLocks noGrp="1"/>
          </p:cNvSpPr>
          <p:nvPr>
            <p:ph type="title"/>
          </p:nvPr>
        </p:nvSpPr>
        <p:spPr>
          <a:xfrm>
            <a:off x="0" y="944562"/>
            <a:ext cx="9144000" cy="960438"/>
          </a:xfrm>
        </p:spPr>
        <p:txBody>
          <a:bodyPr>
            <a:noAutofit/>
          </a:bodyPr>
          <a:lstStyle/>
          <a:p>
            <a:r>
              <a:rPr lang="en-US" sz="3600" b="1" dirty="0" smtClean="0">
                <a:latin typeface="Calibri" panose="020F0502020204030204" pitchFamily="34" charset="0"/>
                <a:cs typeface="Lucida Sans Unicode" pitchFamily="34" charset="0"/>
              </a:rPr>
              <a:t>Identifying Intercultural Barriers</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533400" y="1752600"/>
            <a:ext cx="8839200" cy="5105400"/>
          </a:xfrm>
        </p:spPr>
        <p:txBody>
          <a:bodyPr>
            <a:normAutofit/>
          </a:bodyPr>
          <a:lstStyle/>
          <a:p>
            <a:pPr>
              <a:spcBef>
                <a:spcPts val="0"/>
              </a:spcBef>
            </a:pPr>
            <a:r>
              <a:rPr lang="en-US" sz="2400" dirty="0" smtClean="0">
                <a:latin typeface="Calibri" panose="020F0502020204030204" pitchFamily="34" charset="0"/>
              </a:rPr>
              <a:t>Since it would be an impossible task to learn the norms of all cultures, intercultural communication experts have focused on identifying intercultural barriers to be surpassed</a:t>
            </a:r>
          </a:p>
          <a:p>
            <a:pPr>
              <a:spcBef>
                <a:spcPts val="0"/>
              </a:spcBef>
              <a:buNone/>
            </a:pPr>
            <a:endParaRPr lang="en-US" sz="2400" dirty="0" smtClean="0">
              <a:latin typeface="Calibri" panose="020F0502020204030204" pitchFamily="34" charset="0"/>
            </a:endParaRPr>
          </a:p>
          <a:p>
            <a:pPr>
              <a:spcBef>
                <a:spcPts val="0"/>
              </a:spcBef>
            </a:pPr>
            <a:r>
              <a:rPr lang="en-US" sz="2400" dirty="0" err="1" smtClean="0">
                <a:latin typeface="Calibri" panose="020F0502020204030204" pitchFamily="34" charset="0"/>
              </a:rPr>
              <a:t>LaRay</a:t>
            </a:r>
            <a:r>
              <a:rPr lang="en-US" sz="2400" dirty="0" smtClean="0">
                <a:latin typeface="Calibri" panose="020F0502020204030204" pitchFamily="34" charset="0"/>
              </a:rPr>
              <a:t> </a:t>
            </a:r>
            <a:r>
              <a:rPr lang="en-US" sz="2400" dirty="0" err="1" smtClean="0">
                <a:latin typeface="Calibri" panose="020F0502020204030204" pitchFamily="34" charset="0"/>
              </a:rPr>
              <a:t>Barna</a:t>
            </a:r>
            <a:r>
              <a:rPr lang="en-US" sz="2400" dirty="0" smtClean="0">
                <a:latin typeface="Calibri" panose="020F0502020204030204" pitchFamily="34" charset="0"/>
              </a:rPr>
              <a:t> (1997) developed a list of six barriers to intercultural communication:</a:t>
            </a:r>
          </a:p>
          <a:p>
            <a:pPr marL="2171700" lvl="4" indent="-457200">
              <a:spcBef>
                <a:spcPts val="0"/>
              </a:spcBef>
              <a:buFont typeface="+mj-lt"/>
              <a:buAutoNum type="arabicPeriod"/>
            </a:pPr>
            <a:r>
              <a:rPr lang="en-US" sz="2400" dirty="0" smtClean="0">
                <a:latin typeface="Calibri" panose="020F0502020204030204" pitchFamily="34" charset="0"/>
                <a:cs typeface="Lucida Sans Unicode" pitchFamily="34" charset="0"/>
              </a:rPr>
              <a:t>anxiety</a:t>
            </a:r>
            <a:endParaRPr lang="en-US" sz="2400" dirty="0" smtClean="0">
              <a:latin typeface="Calibri" panose="020F0502020204030204" pitchFamily="34" charset="0"/>
              <a:cs typeface="Lucida Sans Unicode" pitchFamily="34" charset="0"/>
            </a:endParaRPr>
          </a:p>
          <a:p>
            <a:pPr marL="2171700" lvl="4" indent="-457200">
              <a:spcBef>
                <a:spcPts val="0"/>
              </a:spcBef>
              <a:buFont typeface="+mj-lt"/>
              <a:buAutoNum type="arabicPeriod"/>
            </a:pPr>
            <a:r>
              <a:rPr lang="en-US" sz="2400" dirty="0" smtClean="0">
                <a:latin typeface="Calibri" panose="020F0502020204030204" pitchFamily="34" charset="0"/>
                <a:cs typeface="Lucida Sans Unicode" pitchFamily="34" charset="0"/>
              </a:rPr>
              <a:t>assuming </a:t>
            </a:r>
            <a:r>
              <a:rPr lang="en-US" sz="2400" dirty="0" smtClean="0">
                <a:latin typeface="Calibri" panose="020F0502020204030204" pitchFamily="34" charset="0"/>
                <a:cs typeface="Lucida Sans Unicode" pitchFamily="34" charset="0"/>
              </a:rPr>
              <a:t>similarity instead of difference</a:t>
            </a:r>
          </a:p>
          <a:p>
            <a:pPr marL="2171700" lvl="4" indent="-457200">
              <a:spcBef>
                <a:spcPts val="0"/>
              </a:spcBef>
              <a:buFont typeface="+mj-lt"/>
              <a:buAutoNum type="arabicPeriod"/>
            </a:pPr>
            <a:r>
              <a:rPr lang="en-US" sz="2400" dirty="0" smtClean="0">
                <a:latin typeface="Calibri" panose="020F0502020204030204" pitchFamily="34" charset="0"/>
                <a:cs typeface="Lucida Sans Unicode" pitchFamily="34" charset="0"/>
              </a:rPr>
              <a:t>ethnocentrism</a:t>
            </a:r>
            <a:endParaRPr lang="en-US" sz="2400" dirty="0" smtClean="0">
              <a:latin typeface="Calibri" panose="020F0502020204030204" pitchFamily="34" charset="0"/>
              <a:cs typeface="Lucida Sans Unicode" pitchFamily="34" charset="0"/>
            </a:endParaRPr>
          </a:p>
          <a:p>
            <a:pPr marL="2171700" lvl="4" indent="-457200">
              <a:spcBef>
                <a:spcPts val="0"/>
              </a:spcBef>
              <a:buFont typeface="+mj-lt"/>
              <a:buAutoNum type="arabicPeriod"/>
            </a:pPr>
            <a:r>
              <a:rPr lang="en-US" sz="2400" dirty="0" smtClean="0">
                <a:latin typeface="Calibri" panose="020F0502020204030204" pitchFamily="34" charset="0"/>
                <a:cs typeface="Lucida Sans Unicode" pitchFamily="34" charset="0"/>
              </a:rPr>
              <a:t>stereotypes </a:t>
            </a:r>
            <a:r>
              <a:rPr lang="en-US" sz="2400" dirty="0" smtClean="0">
                <a:latin typeface="Calibri" panose="020F0502020204030204" pitchFamily="34" charset="0"/>
                <a:cs typeface="Lucida Sans Unicode" pitchFamily="34" charset="0"/>
              </a:rPr>
              <a:t>and </a:t>
            </a:r>
            <a:r>
              <a:rPr lang="en-US" sz="2400" dirty="0" smtClean="0">
                <a:latin typeface="Calibri" panose="020F0502020204030204" pitchFamily="34" charset="0"/>
                <a:cs typeface="Lucida Sans Unicode" pitchFamily="34" charset="0"/>
              </a:rPr>
              <a:t>prejudice</a:t>
            </a:r>
          </a:p>
          <a:p>
            <a:pPr marL="2171700" lvl="4" indent="-457200">
              <a:spcBef>
                <a:spcPts val="0"/>
              </a:spcBef>
              <a:buFont typeface="+mj-lt"/>
              <a:buAutoNum type="arabicPeriod"/>
            </a:pPr>
            <a:r>
              <a:rPr lang="en-US" sz="2400" dirty="0" smtClean="0">
                <a:latin typeface="Calibri" panose="020F0502020204030204" pitchFamily="34" charset="0"/>
                <a:cs typeface="Lucida Sans Unicode" pitchFamily="34" charset="0"/>
              </a:rPr>
              <a:t>nonverbal </a:t>
            </a:r>
            <a:r>
              <a:rPr lang="en-US" sz="2400" dirty="0" smtClean="0">
                <a:latin typeface="Calibri" panose="020F0502020204030204" pitchFamily="34" charset="0"/>
                <a:cs typeface="Lucida Sans Unicode" pitchFamily="34" charset="0"/>
              </a:rPr>
              <a:t>misinterpretations</a:t>
            </a:r>
          </a:p>
          <a:p>
            <a:pPr marL="2171700" lvl="4" indent="-457200">
              <a:spcBef>
                <a:spcPts val="0"/>
              </a:spcBef>
              <a:buFont typeface="+mj-lt"/>
              <a:buAutoNum type="arabicPeriod"/>
            </a:pPr>
            <a:r>
              <a:rPr lang="en-US" sz="2400" dirty="0" smtClean="0">
                <a:latin typeface="Calibri" panose="020F0502020204030204" pitchFamily="34" charset="0"/>
                <a:cs typeface="Lucida Sans Unicode" pitchFamily="34" charset="0"/>
              </a:rPr>
              <a:t>language </a:t>
            </a:r>
            <a:endParaRPr lang="en-US" sz="2400" dirty="0" smtClean="0">
              <a:latin typeface="Calibri" panose="020F0502020204030204" pitchFamily="34" charset="0"/>
              <a:cs typeface="Lucida Sans Unicode" pitchFamily="34" charset="0"/>
            </a:endParaRPr>
          </a:p>
        </p:txBody>
      </p:sp>
      <p:sp>
        <p:nvSpPr>
          <p:cNvPr id="5" name="Footer Placeholder 4"/>
          <p:cNvSpPr>
            <a:spLocks noGrp="1"/>
          </p:cNvSpPr>
          <p:nvPr>
            <p:ph type="ftr" sz="quarter" idx="11"/>
          </p:nvPr>
        </p:nvSpPr>
        <p:spPr>
          <a:xfrm>
            <a:off x="3200400" y="6422077"/>
            <a:ext cx="2895600" cy="365125"/>
          </a:xfrm>
        </p:spPr>
        <p:txBody>
          <a:bodyPr/>
          <a:lstStyle/>
          <a:p>
            <a:r>
              <a:rPr lang="en-US" smtClean="0"/>
              <a:t>© 2016, SAGE Publications, Inc.</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20762"/>
            <a:ext cx="9144000" cy="731838"/>
          </a:xfrm>
        </p:spPr>
        <p:txBody>
          <a:bodyPr>
            <a:noAutofit/>
          </a:bodyPr>
          <a:lstStyle/>
          <a:p>
            <a:r>
              <a:rPr lang="en-US" sz="3600" b="1" dirty="0" smtClean="0">
                <a:latin typeface="Calibri" panose="020F0502020204030204" pitchFamily="34" charset="0"/>
                <a:cs typeface="Lucida Sans Unicode" pitchFamily="34" charset="0"/>
              </a:rPr>
              <a:t>Anxiety</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828800"/>
            <a:ext cx="8839200" cy="4495800"/>
          </a:xfrm>
        </p:spPr>
        <p:txBody>
          <a:bodyPr>
            <a:noAutofit/>
          </a:bodyPr>
          <a:lstStyle/>
          <a:p>
            <a:pPr marL="0" indent="0">
              <a:spcBef>
                <a:spcPts val="0"/>
              </a:spcBef>
            </a:pPr>
            <a:r>
              <a:rPr lang="en-GB" sz="2400" dirty="0" smtClean="0">
                <a:latin typeface="Calibri" panose="020F0502020204030204" pitchFamily="34" charset="0"/>
                <a:cs typeface="Lucida Sans Unicode" pitchFamily="34" charset="0"/>
              </a:rPr>
              <a:t> </a:t>
            </a:r>
            <a:r>
              <a:rPr lang="en-US" sz="2400" dirty="0" smtClean="0">
                <a:latin typeface="Calibri" panose="020F0502020204030204" pitchFamily="34" charset="0"/>
                <a:cs typeface="Lucida Sans Unicode" pitchFamily="34" charset="0"/>
              </a:rPr>
              <a:t>When you are anxious due to not knowing what you are expected to do or to say, it’s only natural to focus on that feeling and not be totally present in the communication transaction </a:t>
            </a:r>
          </a:p>
          <a:p>
            <a:pPr marL="0" indent="0">
              <a:spcBef>
                <a:spcPts val="0"/>
              </a:spcBef>
              <a:buNone/>
            </a:pPr>
            <a:endParaRPr lang="en-US" sz="2400" dirty="0" smtClean="0">
              <a:latin typeface="Calibri" panose="020F0502020204030204" pitchFamily="34" charset="0"/>
              <a:cs typeface="Lucida Sans Unicode" pitchFamily="34" charset="0"/>
            </a:endParaRPr>
          </a:p>
          <a:p>
            <a:pPr marL="0" indent="0">
              <a:spcBef>
                <a:spcPts val="0"/>
              </a:spcBef>
            </a:pPr>
            <a:r>
              <a:rPr lang="en-US" sz="2400" dirty="0" smtClean="0">
                <a:latin typeface="Calibri" panose="020F0502020204030204" pitchFamily="34" charset="0"/>
                <a:cs typeface="Lucida Sans Unicode" pitchFamily="34" charset="0"/>
              </a:rPr>
              <a:t>  Focusing on that one feeling of anxiety makes you seem awkward and often causes you to make mistakes that would otherwise be avoidable</a:t>
            </a:r>
            <a:endParaRPr lang="en-GB" sz="2400" dirty="0" smtClean="0">
              <a:latin typeface="Calibri" panose="020F0502020204030204" pitchFamily="34" charset="0"/>
              <a:cs typeface="Lucida Sans Unicode" pitchFamily="34" charset="0"/>
            </a:endParaRP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pic>
        <p:nvPicPr>
          <p:cNvPr id="4" name="Picture 3" descr="iStock_000031221656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76800" y="4495800"/>
            <a:ext cx="2782605" cy="185438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175" y="1143000"/>
            <a:ext cx="9140825" cy="655638"/>
          </a:xfrm>
        </p:spPr>
        <p:txBody>
          <a:bodyPr>
            <a:noAutofit/>
          </a:bodyPr>
          <a:lstStyle/>
          <a:p>
            <a:r>
              <a:rPr lang="en-US" sz="3600" b="1" dirty="0" smtClean="0">
                <a:latin typeface="Calibri" panose="020F0502020204030204" pitchFamily="34" charset="0"/>
                <a:cs typeface="Lucida Sans Unicode" pitchFamily="34" charset="0"/>
              </a:rPr>
              <a:t>Intercultural Anxiety</a:t>
            </a:r>
            <a:endParaRPr lang="en-US" sz="36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905000"/>
            <a:ext cx="8839200" cy="5181600"/>
          </a:xfrm>
        </p:spPr>
        <p:txBody>
          <a:bodyPr>
            <a:noAutofit/>
          </a:bodyPr>
          <a:lstStyle/>
          <a:p>
            <a:pPr marL="0" indent="0">
              <a:spcBef>
                <a:spcPts val="0"/>
              </a:spcBef>
            </a:pPr>
            <a:endParaRPr lang="en-GB" sz="2000" dirty="0">
              <a:latin typeface="Calibri" panose="020F0502020204030204" pitchFamily="34" charset="0"/>
              <a:cs typeface="Lucida Sans Unicode" pitchFamily="34" charset="0"/>
            </a:endParaRPr>
          </a:p>
          <a:p>
            <a:pPr marL="0" indent="0">
              <a:spcBef>
                <a:spcPts val="0"/>
              </a:spcBef>
              <a:buNone/>
            </a:pPr>
            <a:r>
              <a:rPr lang="en-GB" sz="2400" b="1" dirty="0" smtClean="0">
                <a:latin typeface="Calibri" panose="020F0502020204030204" pitchFamily="34" charset="0"/>
                <a:cs typeface="Lucida Sans Unicode" pitchFamily="34" charset="0"/>
              </a:rPr>
              <a:t/>
            </a:r>
            <a:br>
              <a:rPr lang="en-GB" sz="2400" b="1" dirty="0" smtClean="0">
                <a:latin typeface="Calibri" panose="020F0502020204030204" pitchFamily="34" charset="0"/>
                <a:cs typeface="Lucida Sans Unicode" pitchFamily="34" charset="0"/>
              </a:rPr>
            </a:br>
            <a:endParaRPr lang="en-GB" sz="2400" b="1" dirty="0" smtClean="0">
              <a:latin typeface="Calibri" panose="020F0502020204030204" pitchFamily="34" charset="0"/>
              <a:cs typeface="Lucida Sans Unicode" pitchFamily="34" charset="0"/>
            </a:endParaRPr>
          </a:p>
          <a:p>
            <a:pPr marL="0" indent="0">
              <a:spcBef>
                <a:spcPts val="0"/>
              </a:spcBef>
              <a:buNone/>
            </a:pPr>
            <a:r>
              <a:rPr lang="en-GB" sz="2400" b="1" dirty="0" err="1" smtClean="0">
                <a:latin typeface="Calibri" panose="020F0502020204030204" pitchFamily="34" charset="0"/>
                <a:cs typeface="Lucida Sans Unicode" pitchFamily="34" charset="0"/>
              </a:rPr>
              <a:t>Gudykunst</a:t>
            </a:r>
            <a:r>
              <a:rPr lang="en-GB" sz="2400" b="1" dirty="0" smtClean="0">
                <a:latin typeface="Calibri" panose="020F0502020204030204" pitchFamily="34" charset="0"/>
                <a:cs typeface="Lucida Sans Unicode" pitchFamily="34" charset="0"/>
              </a:rPr>
              <a:t> </a:t>
            </a:r>
            <a:r>
              <a:rPr lang="en-GB" sz="2400" b="1" dirty="0" smtClean="0">
                <a:latin typeface="Calibri" panose="020F0502020204030204" pitchFamily="34" charset="0"/>
                <a:cs typeface="Lucida Sans Unicode" pitchFamily="34" charset="0"/>
              </a:rPr>
              <a:t>(1983, 1985):  </a:t>
            </a:r>
          </a:p>
          <a:p>
            <a:pPr marL="0" indent="0">
              <a:spcBef>
                <a:spcPts val="0"/>
              </a:spcBef>
              <a:buNone/>
            </a:pPr>
            <a:endParaRPr lang="en-GB" sz="2000" b="1" dirty="0" smtClean="0">
              <a:latin typeface="Calibri" panose="020F0502020204030204" pitchFamily="34" charset="0"/>
              <a:cs typeface="Lucida Sans Unicode" pitchFamily="34" charset="0"/>
            </a:endParaRPr>
          </a:p>
          <a:p>
            <a:pPr marL="0" indent="0">
              <a:spcBef>
                <a:spcPts val="0"/>
              </a:spcBef>
              <a:buNone/>
            </a:pPr>
            <a:r>
              <a:rPr lang="en-GB" sz="2000" b="1" dirty="0" smtClean="0">
                <a:latin typeface="Calibri" panose="020F0502020204030204" pitchFamily="34" charset="0"/>
                <a:cs typeface="Lucida Sans Unicode" pitchFamily="34" charset="0"/>
              </a:rPr>
              <a:t>Strangers</a:t>
            </a:r>
            <a:r>
              <a:rPr lang="en-GB" sz="2000" dirty="0" smtClean="0">
                <a:latin typeface="Calibri" panose="020F0502020204030204" pitchFamily="34" charset="0"/>
                <a:cs typeface="Lucida Sans Unicode" pitchFamily="34" charset="0"/>
              </a:rPr>
              <a:t>  </a:t>
            </a:r>
            <a:r>
              <a:rPr lang="en-GB" sz="2000" dirty="0" smtClean="0">
                <a:latin typeface="Calibri" panose="020F0502020204030204" pitchFamily="34" charset="0"/>
                <a:cs typeface="Lucida Sans Unicode" pitchFamily="34" charset="0"/>
              </a:rPr>
              <a:t>= people who are members of other groups who act in ways different from one’s own culture</a:t>
            </a:r>
          </a:p>
          <a:p>
            <a:pPr marL="0" indent="0">
              <a:spcBef>
                <a:spcPts val="0"/>
              </a:spcBef>
              <a:buNone/>
            </a:pPr>
            <a:r>
              <a:rPr lang="en-GB" sz="2000" dirty="0" smtClean="0">
                <a:latin typeface="Calibri" panose="020F0502020204030204" pitchFamily="34" charset="0"/>
                <a:cs typeface="Lucida Sans Unicode" pitchFamily="34" charset="0"/>
              </a:rPr>
              <a:t>When encountering strangers, you experience </a:t>
            </a:r>
            <a:r>
              <a:rPr lang="en-GB" sz="2000" b="1" dirty="0" smtClean="0">
                <a:latin typeface="Calibri" panose="020F0502020204030204" pitchFamily="34" charset="0"/>
                <a:cs typeface="Lucida Sans Unicode" pitchFamily="34" charset="0"/>
              </a:rPr>
              <a:t>uncertainty</a:t>
            </a:r>
            <a:r>
              <a:rPr lang="en-GB" sz="2000" dirty="0" smtClean="0">
                <a:latin typeface="Calibri" panose="020F0502020204030204" pitchFamily="34" charset="0"/>
                <a:cs typeface="Lucida Sans Unicode" pitchFamily="34" charset="0"/>
              </a:rPr>
              <a:t> (not knowing how to interpret the person’s reactions) and </a:t>
            </a:r>
            <a:r>
              <a:rPr lang="en-GB" sz="2000" b="1" dirty="0" smtClean="0">
                <a:latin typeface="Calibri" panose="020F0502020204030204" pitchFamily="34" charset="0"/>
                <a:cs typeface="Lucida Sans Unicode" pitchFamily="34" charset="0"/>
              </a:rPr>
              <a:t>anxiety</a:t>
            </a:r>
            <a:r>
              <a:rPr lang="en-GB" sz="2000" dirty="0" smtClean="0">
                <a:latin typeface="Calibri" panose="020F0502020204030204" pitchFamily="34" charset="0"/>
                <a:cs typeface="Lucida Sans Unicode" pitchFamily="34" charset="0"/>
              </a:rPr>
              <a:t> (being afraid of the initial interaction), so you are unsure how to behave and you tend to avoid contact</a:t>
            </a:r>
          </a:p>
          <a:p>
            <a:pPr marL="0" indent="0">
              <a:spcBef>
                <a:spcPts val="0"/>
              </a:spcBef>
              <a:buNone/>
            </a:pPr>
            <a:endParaRPr lang="en-GB" sz="2400" b="1" dirty="0" smtClean="0">
              <a:latin typeface="Calibri" panose="020F0502020204030204" pitchFamily="34" charset="0"/>
              <a:cs typeface="Lucida Sans Unicode" pitchFamily="34" charset="0"/>
            </a:endParaRPr>
          </a:p>
        </p:txBody>
      </p:sp>
      <p:sp>
        <p:nvSpPr>
          <p:cNvPr id="8" name="Footer Placeholder 3"/>
          <p:cNvSpPr>
            <a:spLocks noGrp="1"/>
          </p:cNvSpPr>
          <p:nvPr>
            <p:ph type="ftr" sz="quarter" idx="11"/>
          </p:nvPr>
        </p:nvSpPr>
        <p:spPr>
          <a:xfrm>
            <a:off x="3124200" y="6324600"/>
            <a:ext cx="2895600" cy="365125"/>
          </a:xfrm>
        </p:spPr>
        <p:txBody>
          <a:bodyPr/>
          <a:lstStyle/>
          <a:p>
            <a:pPr>
              <a:defRPr/>
            </a:pPr>
            <a:r>
              <a:rPr lang="en-US" dirty="0" smtClean="0"/>
              <a:t>© 2016, SAGE Publications, Inc.</a:t>
            </a:r>
            <a:endParaRPr lang="en-US" dirty="0"/>
          </a:p>
        </p:txBody>
      </p:sp>
      <p:pic>
        <p:nvPicPr>
          <p:cNvPr id="4" name="Picture 3" descr="iStock_000034541466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1200" y="1981200"/>
            <a:ext cx="2971799" cy="14478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lstStyle/>
          <a:p>
            <a:endParaRPr lang="en-US" dirty="0"/>
          </a:p>
        </p:txBody>
      </p:sp>
      <p:sp>
        <p:nvSpPr>
          <p:cNvPr id="3" name="Content Placeholder 2"/>
          <p:cNvSpPr>
            <a:spLocks noGrp="1"/>
          </p:cNvSpPr>
          <p:nvPr>
            <p:ph idx="1"/>
          </p:nvPr>
        </p:nvSpPr>
        <p:spPr>
          <a:xfrm>
            <a:off x="457200" y="2438400"/>
            <a:ext cx="8229600" cy="4068763"/>
          </a:xfrm>
        </p:spPr>
        <p:txBody>
          <a:bodyPr>
            <a:normAutofit/>
          </a:bodyPr>
          <a:lstStyle/>
          <a:p>
            <a:pPr marL="0" indent="0">
              <a:spcBef>
                <a:spcPts val="0"/>
              </a:spcBef>
              <a:buNone/>
            </a:pPr>
            <a:r>
              <a:rPr lang="en-GB" sz="2400" b="1" dirty="0">
                <a:latin typeface="Calibri" panose="020F0502020204030204" pitchFamily="34" charset="0"/>
                <a:cs typeface="Lucida Sans Unicode" pitchFamily="34" charset="0"/>
              </a:rPr>
              <a:t>Sugawara (1993): </a:t>
            </a:r>
          </a:p>
          <a:p>
            <a:pPr>
              <a:spcBef>
                <a:spcPts val="0"/>
              </a:spcBef>
            </a:pPr>
            <a:endParaRPr lang="en-GB" sz="2000" dirty="0" smtClean="0">
              <a:latin typeface="Calibri" panose="020F0502020204030204" pitchFamily="34" charset="0"/>
              <a:cs typeface="Lucida Sans Unicode" pitchFamily="34" charset="0"/>
            </a:endParaRPr>
          </a:p>
          <a:p>
            <a:pPr>
              <a:spcBef>
                <a:spcPts val="0"/>
              </a:spcBef>
            </a:pPr>
            <a:r>
              <a:rPr lang="en-GB" sz="2000" dirty="0" smtClean="0">
                <a:latin typeface="Calibri" panose="020F0502020204030204" pitchFamily="34" charset="0"/>
                <a:cs typeface="Lucida Sans Unicode" pitchFamily="34" charset="0"/>
              </a:rPr>
              <a:t>Survey </a:t>
            </a:r>
            <a:r>
              <a:rPr lang="en-GB" sz="2000" dirty="0">
                <a:latin typeface="Calibri" panose="020F0502020204030204" pitchFamily="34" charset="0"/>
                <a:cs typeface="Lucida Sans Unicode" pitchFamily="34" charset="0"/>
              </a:rPr>
              <a:t>of 168 Japanese and 135 U.S. Americans working in Japanese companies in the United States: 30% of the Japanese employees felt the U.S. co-workers were impatient with their accent, while only 8% of the U.S. employees reported feeling impatience with the Japanese co-workers accent (experiencing anxiety impacted Japanese co-workers’ perceptions)</a:t>
            </a:r>
          </a:p>
          <a:p>
            <a:endParaRPr lang="en-US" sz="2000" dirty="0"/>
          </a:p>
        </p:txBody>
      </p:sp>
      <p:sp>
        <p:nvSpPr>
          <p:cNvPr id="4" name="Footer Placeholder 3"/>
          <p:cNvSpPr>
            <a:spLocks noGrp="1"/>
          </p:cNvSpPr>
          <p:nvPr>
            <p:ph type="ftr" sz="quarter" idx="11"/>
          </p:nvPr>
        </p:nvSpPr>
        <p:spPr/>
        <p:txBody>
          <a:bodyPr/>
          <a:lstStyle/>
          <a:p>
            <a:r>
              <a:rPr lang="en-US" smtClean="0"/>
              <a:t>© 2016, SAGE Publications, Inc.</a:t>
            </a:r>
            <a:endParaRPr lang="en-US"/>
          </a:p>
        </p:txBody>
      </p:sp>
    </p:spTree>
    <p:extLst>
      <p:ext uri="{BB962C8B-B14F-4D97-AF65-F5344CB8AC3E}">
        <p14:creationId xmlns:p14="http://schemas.microsoft.com/office/powerpoint/2010/main" val="3970771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Stock_000019031656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0" y="5105400"/>
            <a:ext cx="2897741" cy="1752600"/>
          </a:xfrm>
          <a:prstGeom prst="rect">
            <a:avLst/>
          </a:prstGeom>
        </p:spPr>
      </p:pic>
      <p:sp>
        <p:nvSpPr>
          <p:cNvPr id="3" name="Title 2"/>
          <p:cNvSpPr>
            <a:spLocks noGrp="1"/>
          </p:cNvSpPr>
          <p:nvPr>
            <p:ph type="title"/>
          </p:nvPr>
        </p:nvSpPr>
        <p:spPr>
          <a:xfrm>
            <a:off x="0" y="914400"/>
            <a:ext cx="9144000" cy="731838"/>
          </a:xfrm>
        </p:spPr>
        <p:txBody>
          <a:bodyPr>
            <a:noAutofit/>
          </a:bodyPr>
          <a:lstStyle/>
          <a:p>
            <a:r>
              <a:rPr lang="en-US" sz="3400" b="1" dirty="0" smtClean="0">
                <a:latin typeface="Calibri" panose="020F0502020204030204" pitchFamily="34" charset="0"/>
                <a:cs typeface="Lucida Sans Unicode" pitchFamily="34" charset="0"/>
              </a:rPr>
              <a:t>Assuming Similarity Instead of Difference</a:t>
            </a:r>
            <a:endParaRPr lang="en-US" sz="34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676400"/>
            <a:ext cx="8839200" cy="4724400"/>
          </a:xfrm>
        </p:spPr>
        <p:txBody>
          <a:bodyPr>
            <a:noAutofit/>
          </a:bodyPr>
          <a:lstStyle/>
          <a:p>
            <a:pPr marL="0" indent="0">
              <a:spcBef>
                <a:spcPts val="0"/>
              </a:spcBef>
            </a:pPr>
            <a:r>
              <a:rPr lang="en-GB" sz="2200" dirty="0" smtClean="0">
                <a:latin typeface="Calibri" panose="020F0502020204030204" pitchFamily="34" charset="0"/>
                <a:cs typeface="Lucida Sans Unicode" pitchFamily="34" charset="0"/>
              </a:rPr>
              <a:t> </a:t>
            </a:r>
            <a:r>
              <a:rPr lang="en-US" sz="2200" dirty="0" smtClean="0">
                <a:latin typeface="Calibri" panose="020F0502020204030204" pitchFamily="34" charset="0"/>
                <a:cs typeface="Lucida Sans Unicode" pitchFamily="34" charset="0"/>
              </a:rPr>
              <a:t>When you have no information about a new culture, it might make sense to assume no differences exist, to behave as you would in your home culture; but making that assumption could result in miscommunication</a:t>
            </a:r>
          </a:p>
          <a:p>
            <a:pPr marL="0" indent="0">
              <a:spcBef>
                <a:spcPts val="0"/>
              </a:spcBef>
              <a:buNone/>
            </a:pPr>
            <a:endParaRPr lang="en-GB" sz="2200" dirty="0" smtClean="0">
              <a:latin typeface="Calibri" panose="020F0502020204030204" pitchFamily="34" charset="0"/>
              <a:cs typeface="Lucida Sans Unicode" pitchFamily="34" charset="0"/>
            </a:endParaRPr>
          </a:p>
          <a:p>
            <a:pPr marL="0" indent="0">
              <a:spcBef>
                <a:spcPts val="0"/>
              </a:spcBef>
            </a:pPr>
            <a:r>
              <a:rPr lang="en-GB" sz="2200" dirty="0" smtClean="0">
                <a:latin typeface="Calibri" panose="020F0502020204030204" pitchFamily="34" charset="0"/>
                <a:cs typeface="Lucida Sans Unicode" pitchFamily="34" charset="0"/>
              </a:rPr>
              <a:t> </a:t>
            </a:r>
            <a:r>
              <a:rPr lang="en-US" sz="2200" dirty="0" smtClean="0">
                <a:latin typeface="Calibri" panose="020F0502020204030204" pitchFamily="34" charset="0"/>
                <a:cs typeface="Lucida Sans Unicode" pitchFamily="34" charset="0"/>
              </a:rPr>
              <a:t>Boucher (1974) has shown how cultures differ in terms of to whom it is appropriate to display emotions. If you assume that display of emotions is similar to your culture, you might see people of different cultures in certain circumstances as lacking emotion and others in other circumstances as displaying emotions inappropriately</a:t>
            </a:r>
            <a:endParaRPr lang="en-GB" sz="2200" dirty="0" smtClean="0">
              <a:latin typeface="Calibri" panose="020F0502020204030204" pitchFamily="34" charset="0"/>
              <a:cs typeface="Lucida Sans Unicode" pitchFamily="34" charset="0"/>
            </a:endParaRP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295400"/>
            <a:ext cx="9144000" cy="731838"/>
          </a:xfrm>
        </p:spPr>
        <p:txBody>
          <a:bodyPr>
            <a:noAutofit/>
          </a:bodyPr>
          <a:lstStyle/>
          <a:p>
            <a:r>
              <a:rPr lang="en-US" sz="3400" b="1" dirty="0" smtClean="0">
                <a:latin typeface="Calibri" panose="020F0502020204030204" pitchFamily="34" charset="0"/>
                <a:cs typeface="Lucida Sans Unicode" pitchFamily="34" charset="0"/>
              </a:rPr>
              <a:t>Ethnocentrism</a:t>
            </a:r>
            <a:endParaRPr lang="en-US" sz="34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2286000"/>
            <a:ext cx="8839200" cy="5334000"/>
          </a:xfrm>
        </p:spPr>
        <p:txBody>
          <a:bodyPr>
            <a:noAutofit/>
          </a:bodyPr>
          <a:lstStyle/>
          <a:p>
            <a:pPr marL="0" indent="0">
              <a:spcBef>
                <a:spcPts val="0"/>
              </a:spcBef>
            </a:pPr>
            <a:r>
              <a:rPr lang="en-GB" sz="2400" dirty="0" smtClean="0">
                <a:latin typeface="Calibri" panose="020F0502020204030204" pitchFamily="34" charset="0"/>
                <a:cs typeface="Lucida Sans Unicode" pitchFamily="34" charset="0"/>
              </a:rPr>
              <a:t> </a:t>
            </a:r>
            <a:r>
              <a:rPr lang="en-GB" sz="2000" b="1" dirty="0" smtClean="0">
                <a:latin typeface="Calibri" panose="020F0502020204030204" pitchFamily="34" charset="0"/>
                <a:cs typeface="Lucida Sans Unicode" pitchFamily="34" charset="0"/>
              </a:rPr>
              <a:t>Ethnocentrism:</a:t>
            </a:r>
            <a:r>
              <a:rPr lang="en-GB" sz="2000" dirty="0" smtClean="0">
                <a:latin typeface="Calibri" panose="020F0502020204030204" pitchFamily="34" charset="0"/>
                <a:cs typeface="Lucida Sans Unicode" pitchFamily="34" charset="0"/>
              </a:rPr>
              <a:t> </a:t>
            </a:r>
            <a:r>
              <a:rPr lang="en-US" sz="2000" dirty="0" smtClean="0">
                <a:latin typeface="Calibri" panose="020F0502020204030204" pitchFamily="34" charset="0"/>
                <a:cs typeface="Lucida Sans Unicode" pitchFamily="34" charset="0"/>
              </a:rPr>
              <a:t>negatively judging aspects of another culture by the standards of one’s own culture; believing in the superiority of one’s own </a:t>
            </a:r>
            <a:r>
              <a:rPr lang="en-US" sz="2000" dirty="0" smtClean="0">
                <a:latin typeface="Calibri" panose="020F0502020204030204" pitchFamily="34" charset="0"/>
                <a:cs typeface="Lucida Sans Unicode" pitchFamily="34" charset="0"/>
              </a:rPr>
              <a:t>culture</a:t>
            </a:r>
          </a:p>
          <a:p>
            <a:pPr marL="0" indent="0">
              <a:spcBef>
                <a:spcPts val="0"/>
              </a:spcBef>
            </a:pPr>
            <a:endParaRPr lang="en-US" sz="2000" dirty="0" smtClean="0">
              <a:latin typeface="Calibri" panose="020F0502020204030204" pitchFamily="34" charset="0"/>
              <a:cs typeface="Lucida Sans Unicode" pitchFamily="34" charset="0"/>
            </a:endParaRPr>
          </a:p>
          <a:p>
            <a:pPr marL="0" indent="0">
              <a:spcBef>
                <a:spcPts val="0"/>
              </a:spcBef>
              <a:buNone/>
            </a:pPr>
            <a:endParaRPr lang="en-GB" sz="1100" dirty="0" smtClean="0">
              <a:latin typeface="Calibri" panose="020F0502020204030204" pitchFamily="34" charset="0"/>
              <a:cs typeface="Lucida Sans Unicode" pitchFamily="34" charset="0"/>
            </a:endParaRPr>
          </a:p>
          <a:p>
            <a:pPr marL="0" indent="0">
              <a:spcBef>
                <a:spcPts val="0"/>
              </a:spcBef>
            </a:pPr>
            <a:r>
              <a:rPr lang="en-GB" sz="2000" dirty="0" smtClean="0">
                <a:latin typeface="Calibri" panose="020F0502020204030204" pitchFamily="34" charset="0"/>
                <a:cs typeface="Lucida Sans Unicode" pitchFamily="34" charset="0"/>
              </a:rPr>
              <a:t> </a:t>
            </a:r>
            <a:r>
              <a:rPr lang="en-US" sz="2000" b="1" dirty="0" smtClean="0">
                <a:solidFill>
                  <a:srgbClr val="000000"/>
                </a:solidFill>
                <a:latin typeface="Calibri" panose="020F0502020204030204" pitchFamily="34" charset="0"/>
                <a:cs typeface="Lucida Sans Unicode" pitchFamily="34" charset="0"/>
              </a:rPr>
              <a:t>Cultural nearsightedness: </a:t>
            </a:r>
            <a:r>
              <a:rPr lang="en-US" sz="2000" dirty="0" smtClean="0">
                <a:solidFill>
                  <a:srgbClr val="000000"/>
                </a:solidFill>
                <a:latin typeface="Calibri" panose="020F0502020204030204" pitchFamily="34" charset="0"/>
                <a:cs typeface="Lucida Sans Unicode" pitchFamily="34" charset="0"/>
              </a:rPr>
              <a:t>less extreme form of ethnocentrism; taking one’s own culture for granted and neglecting other cultures</a:t>
            </a:r>
            <a:endParaRPr lang="en-US" sz="1800" dirty="0" smtClean="0">
              <a:solidFill>
                <a:srgbClr val="000000"/>
              </a:solidFill>
              <a:latin typeface="Calibri" panose="020F0502020204030204" pitchFamily="34" charset="0"/>
              <a:cs typeface="Lucida Sans Unicode" pitchFamily="34" charset="0"/>
            </a:endParaRPr>
          </a:p>
          <a:p>
            <a:pPr marL="0" indent="0">
              <a:spcBef>
                <a:spcPts val="0"/>
              </a:spcBef>
              <a:buNone/>
            </a:pPr>
            <a:endParaRPr lang="en-US" sz="1100" b="1" dirty="0" smtClean="0">
              <a:solidFill>
                <a:srgbClr val="000000"/>
              </a:solidFill>
              <a:latin typeface="Calibri" panose="020F0502020204030204" pitchFamily="34" charset="0"/>
              <a:cs typeface="Lucida Sans Unicode" pitchFamily="34" charset="0"/>
            </a:endParaRPr>
          </a:p>
          <a:p>
            <a:pPr marL="0" indent="0">
              <a:spcBef>
                <a:spcPts val="0"/>
              </a:spcBef>
              <a:buNone/>
            </a:pPr>
            <a:endParaRPr lang="en-US" sz="1100" b="1" dirty="0" smtClean="0">
              <a:solidFill>
                <a:srgbClr val="000000"/>
              </a:solidFill>
              <a:latin typeface="Calibri" panose="020F0502020204030204" pitchFamily="34" charset="0"/>
              <a:cs typeface="Lucida Sans Unicode" pitchFamily="34" charset="0"/>
            </a:endParaRPr>
          </a:p>
          <a:p>
            <a:pPr marL="0" indent="0">
              <a:spcBef>
                <a:spcPts val="0"/>
              </a:spcBef>
            </a:pPr>
            <a:r>
              <a:rPr lang="en-US" sz="2000" b="1" dirty="0" smtClean="0">
                <a:solidFill>
                  <a:srgbClr val="000000"/>
                </a:solidFill>
                <a:latin typeface="Calibri" panose="020F0502020204030204" pitchFamily="34" charset="0"/>
                <a:cs typeface="Lucida Sans Unicode" pitchFamily="34" charset="0"/>
              </a:rPr>
              <a:t> </a:t>
            </a:r>
            <a:r>
              <a:rPr lang="en-US" sz="2000" b="1" dirty="0" smtClean="0">
                <a:latin typeface="Calibri" panose="020F0502020204030204" pitchFamily="34" charset="0"/>
                <a:cs typeface="Lucida Sans Unicode" pitchFamily="34" charset="0"/>
              </a:rPr>
              <a:t>Cultural relativism: </a:t>
            </a:r>
            <a:r>
              <a:rPr lang="en-US" sz="2000" dirty="0" smtClean="0">
                <a:latin typeface="Calibri" panose="020F0502020204030204" pitchFamily="34" charset="0"/>
                <a:cs typeface="Lucida Sans Unicode" pitchFamily="34" charset="0"/>
              </a:rPr>
              <a:t>in contrast to ethnocentrism; the view that an individual’s beliefs and behaviors should be understood only in terms of that person’s own culture </a:t>
            </a:r>
          </a:p>
          <a:p>
            <a:pPr marL="0" indent="0">
              <a:lnSpc>
                <a:spcPct val="80000"/>
              </a:lnSpc>
            </a:pPr>
            <a:endParaRPr lang="en-US" sz="2400" b="1" dirty="0" smtClean="0">
              <a:latin typeface="Calibri" panose="020F0502020204030204" pitchFamily="34" charset="0"/>
              <a:cs typeface="Lucida Sans Unicode" pitchFamily="34" charset="0"/>
            </a:endParaRPr>
          </a:p>
          <a:p>
            <a:pPr marL="0" indent="0">
              <a:lnSpc>
                <a:spcPct val="80000"/>
              </a:lnSpc>
            </a:pPr>
            <a:endParaRPr lang="en-GB" sz="2400" b="1" dirty="0" smtClean="0">
              <a:latin typeface="Calibri" panose="020F0502020204030204" pitchFamily="34" charset="0"/>
              <a:cs typeface="Lucida Sans Unicode" pitchFamily="34" charset="0"/>
            </a:endParaRP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14400"/>
            <a:ext cx="9144000" cy="731838"/>
          </a:xfrm>
        </p:spPr>
        <p:txBody>
          <a:bodyPr>
            <a:noAutofit/>
          </a:bodyPr>
          <a:lstStyle/>
          <a:p>
            <a:r>
              <a:rPr lang="en-US" sz="3400" b="1" dirty="0" smtClean="0">
                <a:latin typeface="Calibri" panose="020F0502020204030204" pitchFamily="34" charset="0"/>
                <a:cs typeface="Lucida Sans Unicode" pitchFamily="34" charset="0"/>
              </a:rPr>
              <a:t>Extreme Ethnocentrism</a:t>
            </a:r>
            <a:endParaRPr lang="en-US" sz="3400" b="1" dirty="0">
              <a:latin typeface="Calibri" panose="020F0502020204030204" pitchFamily="34" charset="0"/>
              <a:cs typeface="Lucida Sans Unicode" pitchFamily="34" charset="0"/>
            </a:endParaRPr>
          </a:p>
        </p:txBody>
      </p:sp>
      <p:sp>
        <p:nvSpPr>
          <p:cNvPr id="2" name="Content Placeholder 1"/>
          <p:cNvSpPr>
            <a:spLocks noGrp="1"/>
          </p:cNvSpPr>
          <p:nvPr>
            <p:ph idx="1"/>
          </p:nvPr>
        </p:nvSpPr>
        <p:spPr>
          <a:xfrm>
            <a:off x="152400" y="1676400"/>
            <a:ext cx="8839200" cy="4648200"/>
          </a:xfrm>
        </p:spPr>
        <p:txBody>
          <a:bodyPr>
            <a:noAutofit/>
          </a:bodyPr>
          <a:lstStyle/>
          <a:p>
            <a:pPr marL="0" indent="0">
              <a:spcBef>
                <a:spcPts val="0"/>
              </a:spcBef>
            </a:pPr>
            <a:r>
              <a:rPr lang="en-US" sz="2400" dirty="0" smtClean="0">
                <a:latin typeface="Calibri" panose="020F0502020204030204" pitchFamily="34" charset="0"/>
                <a:cs typeface="Lucida Sans Unicode" pitchFamily="34" charset="0"/>
              </a:rPr>
              <a:t> Extreme ethnocentrism leads to a rejection of the richness and knowledge of other cultures</a:t>
            </a:r>
          </a:p>
          <a:p>
            <a:pPr marL="0" indent="0">
              <a:spcBef>
                <a:spcPts val="0"/>
              </a:spcBef>
              <a:buNone/>
            </a:pPr>
            <a:endParaRPr lang="en-US" sz="2400" dirty="0" smtClean="0">
              <a:latin typeface="Calibri" panose="020F0502020204030204" pitchFamily="34" charset="0"/>
              <a:cs typeface="Lucida Sans Unicode" pitchFamily="34" charset="0"/>
            </a:endParaRPr>
          </a:p>
          <a:p>
            <a:pPr marL="0" indent="0">
              <a:spcBef>
                <a:spcPts val="0"/>
              </a:spcBef>
            </a:pPr>
            <a:r>
              <a:rPr lang="en-US" sz="2400" dirty="0" smtClean="0">
                <a:latin typeface="Calibri" panose="020F0502020204030204" pitchFamily="34" charset="0"/>
                <a:cs typeface="Lucida Sans Unicode" pitchFamily="34" charset="0"/>
              </a:rPr>
              <a:t> Extreme ethnocentrism impedes communication and blocks the exchange of ideas and skills among peoples</a:t>
            </a:r>
          </a:p>
          <a:p>
            <a:pPr marL="0" indent="0">
              <a:spcBef>
                <a:spcPts val="0"/>
              </a:spcBef>
              <a:buNone/>
            </a:pPr>
            <a:endParaRPr lang="en-US" sz="2400" dirty="0" smtClean="0">
              <a:latin typeface="Calibri" panose="020F0502020204030204" pitchFamily="34" charset="0"/>
              <a:cs typeface="Lucida Sans Unicode" pitchFamily="34" charset="0"/>
            </a:endParaRPr>
          </a:p>
          <a:p>
            <a:pPr marL="0" indent="0">
              <a:spcBef>
                <a:spcPts val="0"/>
              </a:spcBef>
            </a:pPr>
            <a:r>
              <a:rPr lang="en-US" sz="2400" dirty="0" smtClean="0">
                <a:latin typeface="Calibri" panose="020F0502020204030204" pitchFamily="34" charset="0"/>
                <a:cs typeface="Lucida Sans Unicode" pitchFamily="34" charset="0"/>
              </a:rPr>
              <a:t> Because it excludes other points of view, an ethnocentric orientation is restrictive and limiting</a:t>
            </a:r>
            <a:endParaRPr lang="en-US" sz="2400" b="1" dirty="0" smtClean="0">
              <a:latin typeface="Calibri" panose="020F0502020204030204" pitchFamily="34" charset="0"/>
              <a:cs typeface="Lucida Sans Unicode" pitchFamily="34" charset="0"/>
            </a:endParaRPr>
          </a:p>
          <a:p>
            <a:pPr marL="0" indent="0">
              <a:lnSpc>
                <a:spcPct val="80000"/>
              </a:lnSpc>
            </a:pPr>
            <a:endParaRPr lang="en-GB" sz="2400" b="1" dirty="0" smtClean="0">
              <a:latin typeface="Calibri" panose="020F0502020204030204" pitchFamily="34" charset="0"/>
              <a:cs typeface="Lucida Sans Unicode" pitchFamily="34" charset="0"/>
            </a:endParaRPr>
          </a:p>
        </p:txBody>
      </p:sp>
      <p:sp>
        <p:nvSpPr>
          <p:cNvPr id="8" name="Footer Placeholder 3"/>
          <p:cNvSpPr>
            <a:spLocks noGrp="1"/>
          </p:cNvSpPr>
          <p:nvPr>
            <p:ph type="ftr" sz="quarter" idx="11"/>
          </p:nvPr>
        </p:nvSpPr>
        <p:spPr>
          <a:xfrm>
            <a:off x="6019800" y="6356350"/>
            <a:ext cx="2895600" cy="365125"/>
          </a:xfrm>
        </p:spPr>
        <p:txBody>
          <a:bodyPr/>
          <a:lstStyle/>
          <a:p>
            <a:pPr>
              <a:defRPr/>
            </a:pPr>
            <a:r>
              <a:rPr lang="en-US" smtClean="0"/>
              <a:t>© 2016, SAGE Publications, Inc.</a:t>
            </a:r>
            <a:endParaRPr lang="en-US" dirty="0"/>
          </a:p>
        </p:txBody>
      </p:sp>
      <p:pic>
        <p:nvPicPr>
          <p:cNvPr id="4" name="Picture 3" descr="iStock_000030900190Larg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0" y="4648200"/>
            <a:ext cx="3200400" cy="21336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2100</TotalTime>
  <Words>1951</Words>
  <Application>Microsoft Office PowerPoint</Application>
  <PresentationFormat>On-screen Show (4:3)</PresentationFormat>
  <Paragraphs>187</Paragraphs>
  <Slides>27</Slides>
  <Notes>3</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Chapter 3: </vt:lpstr>
      <vt:lpstr>What will you learn?</vt:lpstr>
      <vt:lpstr>Identifying Intercultural Barriers</vt:lpstr>
      <vt:lpstr>Anxiety</vt:lpstr>
      <vt:lpstr>Intercultural Anxiety</vt:lpstr>
      <vt:lpstr>PowerPoint Presentation</vt:lpstr>
      <vt:lpstr>Assuming Similarity Instead of Difference</vt:lpstr>
      <vt:lpstr>Ethnocentrism</vt:lpstr>
      <vt:lpstr>Extreme Ethnocentrism</vt:lpstr>
      <vt:lpstr>Stereotypes, Prejudice, Racism</vt:lpstr>
      <vt:lpstr>Stereotyping and Profiling</vt:lpstr>
      <vt:lpstr>PowerPoint Presentation</vt:lpstr>
      <vt:lpstr>Negative Effects on Communication</vt:lpstr>
      <vt:lpstr>Prejudice and Racism</vt:lpstr>
      <vt:lpstr>PowerPoint Presentation</vt:lpstr>
      <vt:lpstr>Hate Speech</vt:lpstr>
      <vt:lpstr>Case Study: The Roma</vt:lpstr>
      <vt:lpstr>Prejudice, the Media, and the Social Media</vt:lpstr>
      <vt:lpstr>PowerPoint Presentation</vt:lpstr>
      <vt:lpstr>China-U.S. Communication: Anxiety</vt:lpstr>
      <vt:lpstr>China-U.S. Communication: Assuming Similarity Instead of Difference</vt:lpstr>
      <vt:lpstr>Some present-day differences: </vt:lpstr>
      <vt:lpstr>China-U.S. Communication: Assuming Similarity Instead of Difference</vt:lpstr>
      <vt:lpstr>China-U.S. Communication: Ethnocentrism</vt:lpstr>
      <vt:lpstr>PowerPoint Presentation</vt:lpstr>
      <vt:lpstr>China-U.S. Communication: Stereotypes and Prejudice</vt:lpstr>
      <vt:lpstr> Let’s Discuss! </vt:lpstr>
    </vt:vector>
  </TitlesOfParts>
  <Company>CSUSB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Defining Communication as an Element of Culture</dc:title>
  <dc:creator>Rueyling Chuang</dc:creator>
  <cp:lastModifiedBy>Piccininni, Gabrielle</cp:lastModifiedBy>
  <cp:revision>147</cp:revision>
  <cp:lastPrinted>1601-01-01T00:00:00Z</cp:lastPrinted>
  <dcterms:created xsi:type="dcterms:W3CDTF">2001-04-10T04:11:05Z</dcterms:created>
  <dcterms:modified xsi:type="dcterms:W3CDTF">2015-02-23T22:44:56Z</dcterms:modified>
</cp:coreProperties>
</file>