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9" r:id="rId1"/>
  </p:sldMasterIdLst>
  <p:notesMasterIdLst>
    <p:notesMasterId r:id="rId23"/>
  </p:notesMasterIdLst>
  <p:handoutMasterIdLst>
    <p:handoutMasterId r:id="rId24"/>
  </p:handoutMasterIdLst>
  <p:sldIdLst>
    <p:sldId id="315" r:id="rId2"/>
    <p:sldId id="281" r:id="rId3"/>
    <p:sldId id="282" r:id="rId4"/>
    <p:sldId id="312" r:id="rId5"/>
    <p:sldId id="311" r:id="rId6"/>
    <p:sldId id="285" r:id="rId7"/>
    <p:sldId id="286" r:id="rId8"/>
    <p:sldId id="301" r:id="rId9"/>
    <p:sldId id="302" r:id="rId10"/>
    <p:sldId id="316" r:id="rId11"/>
    <p:sldId id="306" r:id="rId12"/>
    <p:sldId id="313" r:id="rId13"/>
    <p:sldId id="303" r:id="rId14"/>
    <p:sldId id="317" r:id="rId15"/>
    <p:sldId id="304" r:id="rId16"/>
    <p:sldId id="305" r:id="rId17"/>
    <p:sldId id="307" r:id="rId18"/>
    <p:sldId id="308" r:id="rId19"/>
    <p:sldId id="310" r:id="rId20"/>
    <p:sldId id="309" r:id="rId21"/>
    <p:sldId id="300" r:id="rId22"/>
  </p:sldIdLst>
  <p:sldSz cx="9144000" cy="6858000" type="screen4x3"/>
  <p:notesSz cx="6858000" cy="9117013"/>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yce" initials="JL"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A50021"/>
    <a:srgbClr val="F0EFE0"/>
    <a:srgbClr val="1F408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38" autoAdjust="0"/>
    <p:restoredTop sz="98545" autoAdjust="0"/>
  </p:normalViewPr>
  <p:slideViewPr>
    <p:cSldViewPr>
      <p:cViewPr>
        <p:scale>
          <a:sx n="80" d="100"/>
          <a:sy n="80" d="100"/>
        </p:scale>
        <p:origin x="-2514" y="-8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8" d="100"/>
          <a:sy n="58" d="100"/>
        </p:scale>
        <p:origin x="-1812" y="-72"/>
      </p:cViewPr>
      <p:guideLst>
        <p:guide orient="horz" pos="2872"/>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9586"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latin typeface="Calibri" panose="020F0502020204030204" pitchFamily="34" charset="0"/>
            </a:endParaRPr>
          </a:p>
        </p:txBody>
      </p:sp>
      <p:sp>
        <p:nvSpPr>
          <p:cNvPr id="579587" name="Rectangle 3"/>
          <p:cNvSpPr>
            <a:spLocks noGrp="1" noChangeArrowheads="1"/>
          </p:cNvSpPr>
          <p:nvPr>
            <p:ph type="dt" sz="quarter"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latin typeface="Calibri" panose="020F0502020204030204" pitchFamily="34" charset="0"/>
            </a:endParaRPr>
          </a:p>
        </p:txBody>
      </p:sp>
      <p:sp>
        <p:nvSpPr>
          <p:cNvPr id="579588" name="Rectangle 4"/>
          <p:cNvSpPr>
            <a:spLocks noGrp="1" noChangeArrowheads="1"/>
          </p:cNvSpPr>
          <p:nvPr>
            <p:ph type="ftr" sz="quarter" idx="2"/>
          </p:nvPr>
        </p:nvSpPr>
        <p:spPr bwMode="auto">
          <a:xfrm>
            <a:off x="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latin typeface="Calibri" panose="020F0502020204030204" pitchFamily="34" charset="0"/>
            </a:endParaRPr>
          </a:p>
        </p:txBody>
      </p:sp>
      <p:sp>
        <p:nvSpPr>
          <p:cNvPr id="579589" name="Rectangle 5"/>
          <p:cNvSpPr>
            <a:spLocks noGrp="1" noChangeArrowheads="1"/>
          </p:cNvSpPr>
          <p:nvPr>
            <p:ph type="sldNum" sz="quarter" idx="3"/>
          </p:nvPr>
        </p:nvSpPr>
        <p:spPr bwMode="auto">
          <a:xfrm>
            <a:off x="388620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D32623E-8727-40E4-8269-8675EB691CC7}" type="slidenum">
              <a:rPr lang="en-US">
                <a:latin typeface="Calibri" panose="020F0502020204030204" pitchFamily="34" charset="0"/>
              </a:rPr>
              <a:pPr>
                <a:defRPr/>
              </a:pPr>
              <a:t>‹#›</a:t>
            </a:fld>
            <a:endParaRPr lang="en-US" dirty="0">
              <a:latin typeface="Calibri" panose="020F0502020204030204" pitchFamily="34" charset="0"/>
            </a:endParaRPr>
          </a:p>
        </p:txBody>
      </p:sp>
    </p:spTree>
    <p:extLst>
      <p:ext uri="{BB962C8B-B14F-4D97-AF65-F5344CB8AC3E}">
        <p14:creationId xmlns:p14="http://schemas.microsoft.com/office/powerpoint/2010/main" val="15007134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1634"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1" sz="1200">
                <a:latin typeface="Calibri" panose="020F0502020204030204" pitchFamily="34" charset="0"/>
              </a:defRPr>
            </a:lvl1pPr>
          </a:lstStyle>
          <a:p>
            <a:pPr>
              <a:defRPr/>
            </a:pPr>
            <a:endParaRPr lang="en-US" dirty="0"/>
          </a:p>
        </p:txBody>
      </p:sp>
      <p:sp>
        <p:nvSpPr>
          <p:cNvPr id="581635" name="Rectangle 3"/>
          <p:cNvSpPr>
            <a:spLocks noGrp="1" noChangeArrowheads="1"/>
          </p:cNvSpPr>
          <p:nvPr>
            <p:ph type="dt" idx="1"/>
          </p:nvPr>
        </p:nvSpPr>
        <p:spPr bwMode="auto">
          <a:xfrm>
            <a:off x="3884613"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200">
                <a:latin typeface="Calibri" panose="020F0502020204030204" pitchFamily="34" charset="0"/>
              </a:defRPr>
            </a:lvl1pPr>
          </a:lstStyle>
          <a:p>
            <a:pPr>
              <a:defRPr/>
            </a:pPr>
            <a:endParaRPr lang="en-US" dirty="0"/>
          </a:p>
        </p:txBody>
      </p:sp>
      <p:sp>
        <p:nvSpPr>
          <p:cNvPr id="19460" name="Rectangle 4"/>
          <p:cNvSpPr>
            <a:spLocks noGrp="1" noRot="1" noChangeAspect="1" noChangeArrowheads="1" noTextEdit="1"/>
          </p:cNvSpPr>
          <p:nvPr>
            <p:ph type="sldImg" idx="2"/>
          </p:nvPr>
        </p:nvSpPr>
        <p:spPr bwMode="auto">
          <a:xfrm>
            <a:off x="1150938" y="684213"/>
            <a:ext cx="4556125" cy="3417887"/>
          </a:xfrm>
          <a:prstGeom prst="rect">
            <a:avLst/>
          </a:prstGeom>
          <a:noFill/>
          <a:ln w="9525">
            <a:solidFill>
              <a:srgbClr val="000000"/>
            </a:solidFill>
            <a:miter lim="800000"/>
            <a:headEnd/>
            <a:tailEnd/>
          </a:ln>
        </p:spPr>
      </p:sp>
      <p:sp>
        <p:nvSpPr>
          <p:cNvPr id="581637" name="Rectangle 5"/>
          <p:cNvSpPr>
            <a:spLocks noGrp="1" noChangeArrowheads="1"/>
          </p:cNvSpPr>
          <p:nvPr>
            <p:ph type="body" sz="quarter" idx="3"/>
          </p:nvPr>
        </p:nvSpPr>
        <p:spPr bwMode="auto">
          <a:xfrm>
            <a:off x="685800" y="4330700"/>
            <a:ext cx="5486400" cy="4102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581638" name="Rectangle 6"/>
          <p:cNvSpPr>
            <a:spLocks noGrp="1" noChangeArrowheads="1"/>
          </p:cNvSpPr>
          <p:nvPr>
            <p:ph type="ftr" sz="quarter" idx="4"/>
          </p:nvPr>
        </p:nvSpPr>
        <p:spPr bwMode="auto">
          <a:xfrm>
            <a:off x="0"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1" sz="1200">
                <a:latin typeface="Calibri" panose="020F0502020204030204" pitchFamily="34" charset="0"/>
              </a:defRPr>
            </a:lvl1pPr>
          </a:lstStyle>
          <a:p>
            <a:pPr>
              <a:defRPr/>
            </a:pPr>
            <a:endParaRPr lang="en-US" dirty="0"/>
          </a:p>
        </p:txBody>
      </p:sp>
      <p:sp>
        <p:nvSpPr>
          <p:cNvPr id="581639" name="Rectangle 7"/>
          <p:cNvSpPr>
            <a:spLocks noGrp="1" noChangeArrowheads="1"/>
          </p:cNvSpPr>
          <p:nvPr>
            <p:ph type="sldNum" sz="quarter" idx="5"/>
          </p:nvPr>
        </p:nvSpPr>
        <p:spPr bwMode="auto">
          <a:xfrm>
            <a:off x="3884613"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sz="1200">
                <a:latin typeface="Calibri" panose="020F0502020204030204" pitchFamily="34" charset="0"/>
              </a:defRPr>
            </a:lvl1pPr>
          </a:lstStyle>
          <a:p>
            <a:pPr>
              <a:defRPr/>
            </a:pPr>
            <a:fld id="{994D0094-DA0C-4AA0-B25C-DBD9FAF7B1C0}" type="slidenum">
              <a:rPr lang="en-US" smtClean="0"/>
              <a:pPr>
                <a:defRPr/>
              </a:pPr>
              <a:t>‹#›</a:t>
            </a:fld>
            <a:endParaRPr lang="en-US" dirty="0"/>
          </a:p>
        </p:txBody>
      </p:sp>
    </p:spTree>
    <p:extLst>
      <p:ext uri="{BB962C8B-B14F-4D97-AF65-F5344CB8AC3E}">
        <p14:creationId xmlns:p14="http://schemas.microsoft.com/office/powerpoint/2010/main" val="2064937919"/>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kumimoji="1" sz="1200" kern="1200">
        <a:solidFill>
          <a:schemeClr val="tx1"/>
        </a:solidFill>
        <a:latin typeface="Calibri" panose="020F0502020204030204"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FB5E1579-DDE8-4EBB-B54D-8C1F1DC41F6C}" type="slidenum">
              <a:rPr lang="en-US" smtClean="0"/>
              <a:pPr/>
              <a:t>17</a:t>
            </a:fld>
            <a:endParaRPr 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FB5E1579-DDE8-4EBB-B54D-8C1F1DC41F6C}" type="slidenum">
              <a:rPr lang="en-US" smtClean="0"/>
              <a:pPr/>
              <a:t>18</a:t>
            </a:fld>
            <a:endParaRPr 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FB5E1579-DDE8-4EBB-B54D-8C1F1DC41F6C}" type="slidenum">
              <a:rPr lang="en-US" smtClean="0"/>
              <a:pPr/>
              <a:t>19</a:t>
            </a:fld>
            <a:endParaRPr 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6A618628-474C-4CE2-A868-D02D510CA926}" type="slidenum">
              <a:rPr lang="en-US" smtClean="0"/>
              <a:pPr/>
              <a:t>20</a:t>
            </a:fld>
            <a:endParaRPr lang="en-US"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94D0094-DA0C-4AA0-B25C-DBD9FAF7B1C0}" type="slidenum">
              <a:rPr lang="en-US" smtClean="0"/>
              <a:pPr>
                <a:defRPr/>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b="1" i="1"/>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5DB9F13F-690B-45FF-BDBF-43E6798AF991}" type="datetime1">
              <a:rPr lang="en-US" smtClean="0"/>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dirty="0" smtClean="0"/>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697793599"/>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82A4A6-4943-407C-AE57-36B40BB9CA85}" type="datetime1">
              <a:rPr lang="en-US" smtClean="0"/>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75524819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A84FD2-9203-42CD-9363-BCA2C1FD2CB1}" type="datetime1">
              <a:rPr lang="en-US" smtClean="0"/>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28736473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2057400"/>
            <a:ext cx="8229600" cy="4068763"/>
          </a:xfrm>
        </p:spPr>
        <p:txBody>
          <a:bodyPr/>
          <a:lstStyle>
            <a:lvl1pPr>
              <a:buClr>
                <a:srgbClr val="00B050"/>
              </a:buClr>
              <a:defRPr/>
            </a:lvl1pPr>
            <a:lvl2pPr>
              <a:buClr>
                <a:srgbClr val="00B050"/>
              </a:buClr>
              <a:defRPr/>
            </a:lvl2pPr>
            <a:lvl3pPr>
              <a:buClr>
                <a:srgbClr val="00B050"/>
              </a:buClr>
              <a:defRPr/>
            </a:lvl3pPr>
            <a:lvl4pPr>
              <a:buClr>
                <a:srgbClr val="00B050"/>
              </a:buClr>
              <a:defRPr/>
            </a:lvl4pPr>
            <a:lvl5pPr>
              <a:buClr>
                <a:srgbClr val="00B050"/>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8D9657CD-4FA2-4A67-9E42-E25AAE3C8531}" type="datetime1">
              <a:rPr lang="en-US" smtClean="0"/>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612334447"/>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3291B6-A453-49DB-81D4-AB1F618BCB98}" type="datetime1">
              <a:rPr lang="en-US" smtClean="0"/>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dirty="0"/>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84232979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616E84A-F26D-4CB5-89FE-442164C94485}" type="datetime1">
              <a:rPr lang="en-US" smtClean="0"/>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dirty="0"/>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16863922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B30326-C663-4DEE-928F-F66D87455450}" type="datetime1">
              <a:rPr lang="en-US" smtClean="0"/>
              <a:t>2/23/2015</a:t>
            </a:fld>
            <a:endParaRPr lang="en-US"/>
          </a:p>
        </p:txBody>
      </p:sp>
      <p:sp>
        <p:nvSpPr>
          <p:cNvPr id="8" name="Footer Placeholder 7"/>
          <p:cNvSpPr>
            <a:spLocks noGrp="1"/>
          </p:cNvSpPr>
          <p:nvPr>
            <p:ph type="ftr" sz="quarter" idx="11"/>
          </p:nvPr>
        </p:nvSpPr>
        <p:spPr/>
        <p:txBody>
          <a:bodyPr/>
          <a:lstStyle/>
          <a:p>
            <a:r>
              <a:rPr lang="en-US" smtClean="0"/>
              <a:t>© 2016, SAGE Publications, Inc.</a:t>
            </a:r>
            <a:endParaRPr lang="en-US" dirty="0"/>
          </a:p>
        </p:txBody>
      </p:sp>
      <p:sp>
        <p:nvSpPr>
          <p:cNvPr id="9" name="Slide Number Placeholder 8"/>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415661755"/>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1EC942-B2CE-46D4-95CC-A8C2C6EAE6C5}" type="datetime1">
              <a:rPr lang="en-US" smtClean="0"/>
              <a:t>2/23/2015</a:t>
            </a:fld>
            <a:endParaRPr lang="en-US"/>
          </a:p>
        </p:txBody>
      </p:sp>
      <p:sp>
        <p:nvSpPr>
          <p:cNvPr id="4" name="Footer Placeholder 3"/>
          <p:cNvSpPr>
            <a:spLocks noGrp="1"/>
          </p:cNvSpPr>
          <p:nvPr>
            <p:ph type="ftr" sz="quarter" idx="11"/>
          </p:nvPr>
        </p:nvSpPr>
        <p:spPr/>
        <p:txBody>
          <a:bodyPr/>
          <a:lstStyle/>
          <a:p>
            <a:r>
              <a:rPr lang="en-US" smtClean="0"/>
              <a:t>© 2016, SAGE Publications, Inc.</a:t>
            </a:r>
            <a:endParaRPr lang="en-US" dirty="0" smtClean="0"/>
          </a:p>
        </p:txBody>
      </p:sp>
      <p:sp>
        <p:nvSpPr>
          <p:cNvPr id="5" name="Slide Number Placeholder 4"/>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9424817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5A91D5-EDFD-4A54-82E9-9891F4C074AD}" type="datetime1">
              <a:rPr lang="en-US" smtClean="0"/>
              <a:t>2/23/2015</a:t>
            </a:fld>
            <a:endParaRPr lang="en-US"/>
          </a:p>
        </p:txBody>
      </p:sp>
      <p:sp>
        <p:nvSpPr>
          <p:cNvPr id="3" name="Footer Placeholder 2"/>
          <p:cNvSpPr>
            <a:spLocks noGrp="1"/>
          </p:cNvSpPr>
          <p:nvPr>
            <p:ph type="ftr" sz="quarter" idx="11"/>
          </p:nvPr>
        </p:nvSpPr>
        <p:spPr/>
        <p:txBody>
          <a:bodyPr/>
          <a:lstStyle/>
          <a:p>
            <a:r>
              <a:rPr lang="en-US" smtClean="0"/>
              <a:t>© 2016, SAGE Publications, Inc.</a:t>
            </a:r>
            <a:endParaRPr lang="en-US"/>
          </a:p>
        </p:txBody>
      </p:sp>
      <p:sp>
        <p:nvSpPr>
          <p:cNvPr id="4" name="Slide Number Placeholder 3"/>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411248864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BF8CAD-7BAA-4B24-B467-269FCD728160}" type="datetime1">
              <a:rPr lang="en-US" smtClean="0"/>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948859785"/>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E9AF1F-6DC9-4A81-A776-6A1AFA7F1B33}" type="datetime1">
              <a:rPr lang="en-US" smtClean="0"/>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615698588"/>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Calibri" panose="020F0502020204030204" pitchFamily="34" charset="0"/>
              </a:defRPr>
            </a:lvl1pPr>
          </a:lstStyle>
          <a:p>
            <a:fld id="{9C675A13-84C9-43E6-8D47-040E5A5D4901}" type="datetime1">
              <a:rPr lang="en-US" smtClean="0"/>
              <a:t>2/23/2015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latin typeface="Calibri" panose="020F0502020204030204" pitchFamily="34" charset="0"/>
              </a:defRPr>
            </a:lvl1pPr>
          </a:lstStyle>
          <a:p>
            <a:r>
              <a:rPr lang="en-US" smtClean="0"/>
              <a:t>© 2016, SAGE Publications,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defRPr>
            </a:lvl1pPr>
          </a:lstStyle>
          <a:p>
            <a:fld id="{11ED0ADA-1414-4ED5-8509-DF9CA4FC8B0A}" type="slidenum">
              <a:rPr lang="en-US" smtClean="0"/>
              <a:pPr/>
              <a:t>‹#›</a:t>
            </a:fld>
            <a:endParaRPr lang="en-US" dirty="0"/>
          </a:p>
        </p:txBody>
      </p:sp>
    </p:spTree>
    <p:extLst>
      <p:ext uri="{BB962C8B-B14F-4D97-AF65-F5344CB8AC3E}">
        <p14:creationId xmlns:p14="http://schemas.microsoft.com/office/powerpoint/2010/main" val="1647465680"/>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transition/>
  <p:hf sldNum="0"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00B050"/>
        </a:buClr>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00B050"/>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00B050"/>
        </a:buClr>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a:latin typeface="Calibri" panose="020F0502020204030204" pitchFamily="34" charset="0"/>
                <a:cs typeface="Lucida Sans Unicode" pitchFamily="34" charset="0"/>
              </a:rPr>
              <a:t>Chapter </a:t>
            </a:r>
            <a:r>
              <a:rPr lang="en-US" sz="6000" dirty="0" smtClean="0">
                <a:latin typeface="Calibri" panose="020F0502020204030204" pitchFamily="34" charset="0"/>
                <a:cs typeface="Lucida Sans Unicode" pitchFamily="34" charset="0"/>
              </a:rPr>
              <a:t>2: </a:t>
            </a:r>
            <a:endParaRPr lang="en-US" sz="6000" dirty="0">
              <a:latin typeface="Calibri" panose="020F0502020204030204" pitchFamily="34" charset="0"/>
              <a:cs typeface="Lucida Sans Unicode" pitchFamily="34" charset="0"/>
            </a:endParaRPr>
          </a:p>
        </p:txBody>
      </p:sp>
      <p:sp>
        <p:nvSpPr>
          <p:cNvPr id="3" name="Subtitle 2"/>
          <p:cNvSpPr>
            <a:spLocks noGrp="1"/>
          </p:cNvSpPr>
          <p:nvPr>
            <p:ph type="subTitle" idx="1"/>
          </p:nvPr>
        </p:nvSpPr>
        <p:spPr>
          <a:xfrm>
            <a:off x="0" y="3505200"/>
            <a:ext cx="9144000" cy="1752600"/>
          </a:xfrm>
        </p:spPr>
        <p:txBody>
          <a:bodyPr>
            <a:normAutofit lnSpcReduction="10000"/>
          </a:bodyPr>
          <a:lstStyle/>
          <a:p>
            <a:r>
              <a:rPr lang="en-US" dirty="0"/>
              <a:t/>
            </a:r>
            <a:br>
              <a:rPr lang="en-US" dirty="0"/>
            </a:br>
            <a:r>
              <a:rPr lang="en-US" sz="4000" b="1" dirty="0" smtClean="0">
                <a:latin typeface="Calibri" panose="020F0502020204030204" pitchFamily="34" charset="0"/>
                <a:cs typeface="Lucida Sans Unicode" pitchFamily="34" charset="0"/>
              </a:rPr>
              <a:t>Perception and Intercultural Communication Competence</a:t>
            </a:r>
            <a:endParaRPr lang="en-US" sz="4000" b="1" dirty="0">
              <a:latin typeface="Calibri" panose="020F0502020204030204" pitchFamily="34" charset="0"/>
              <a:cs typeface="Lucida Sans Unicode" pitchFamily="34" charset="0"/>
            </a:endParaRPr>
          </a:p>
        </p:txBody>
      </p:sp>
      <p:sp>
        <p:nvSpPr>
          <p:cNvPr id="5" name="Footer Placeholder 4"/>
          <p:cNvSpPr>
            <a:spLocks noGrp="1"/>
          </p:cNvSpPr>
          <p:nvPr>
            <p:ph type="ftr" sz="quarter" idx="11"/>
          </p:nvPr>
        </p:nvSpPr>
        <p:spPr/>
        <p:txBody>
          <a:bodyPr/>
          <a:lstStyle/>
          <a:p>
            <a:r>
              <a:rPr lang="en-US" smtClean="0"/>
              <a:t>© 2016, SAGE Publications, Inc.</a:t>
            </a:r>
            <a:endParaRPr lang="en-US" dirty="0" smtClean="0"/>
          </a:p>
        </p:txBody>
      </p:sp>
    </p:spTree>
    <p:extLst>
      <p:ext uri="{BB962C8B-B14F-4D97-AF65-F5344CB8AC3E}">
        <p14:creationId xmlns:p14="http://schemas.microsoft.com/office/powerpoint/2010/main" val="1208327904"/>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533400"/>
          </a:xfrm>
        </p:spPr>
        <p:txBody>
          <a:bodyPr>
            <a:noAutofit/>
          </a:bodyPr>
          <a:lstStyle/>
          <a:p>
            <a:r>
              <a:rPr lang="en-US" sz="3600" b="1" dirty="0" smtClean="0">
                <a:latin typeface="Calibri" panose="020F0502020204030204" pitchFamily="34" charset="0"/>
                <a:cs typeface="Lucida Sans Unicode" pitchFamily="34" charset="0"/>
              </a:rPr>
              <a:t>Perception and Culture: Interpretation</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76200" y="1524000"/>
            <a:ext cx="8991600" cy="5257800"/>
          </a:xfrm>
        </p:spPr>
        <p:txBody>
          <a:bodyPr>
            <a:normAutofit/>
          </a:bodyPr>
          <a:lstStyle/>
          <a:p>
            <a:pPr>
              <a:spcBef>
                <a:spcPts val="0"/>
              </a:spcBef>
              <a:buNone/>
            </a:pPr>
            <a:r>
              <a:rPr lang="en-US" sz="2600" b="1" dirty="0" smtClean="0">
                <a:latin typeface="Calibri" panose="020F0502020204030204" pitchFamily="34" charset="0"/>
                <a:cs typeface="Lucida Sans Unicode" pitchFamily="34" charset="0"/>
              </a:rPr>
              <a:t>Weather Vane as Christian Cross </a:t>
            </a:r>
          </a:p>
          <a:p>
            <a:pPr>
              <a:spcBef>
                <a:spcPts val="0"/>
              </a:spcBef>
            </a:pPr>
            <a:r>
              <a:rPr lang="en-US" sz="2400" dirty="0" smtClean="0">
                <a:latin typeface="Calibri" panose="020F0502020204030204" pitchFamily="34" charset="0"/>
                <a:cs typeface="Lucida Sans Unicode" pitchFamily="34" charset="0"/>
              </a:rPr>
              <a:t>What speakers of English do that could be offensive to others</a:t>
            </a:r>
          </a:p>
          <a:p>
            <a:pPr lvl="1">
              <a:spcBef>
                <a:spcPts val="0"/>
              </a:spcBef>
            </a:pPr>
            <a:r>
              <a:rPr lang="en-US" sz="1800" dirty="0" smtClean="0">
                <a:latin typeface="Calibri" panose="020F0502020204030204" pitchFamily="34" charset="0"/>
                <a:cs typeface="Lucida Sans Unicode" pitchFamily="34" charset="0"/>
              </a:rPr>
              <a:t>Johnston Pump Company, a U.S. company now based in Texas, has been doing business with Saudi Arabia for over 70 years</a:t>
            </a:r>
          </a:p>
          <a:p>
            <a:pPr lvl="1">
              <a:spcBef>
                <a:spcPts val="0"/>
              </a:spcBef>
            </a:pPr>
            <a:r>
              <a:rPr lang="en-US" sz="1800" dirty="0" smtClean="0">
                <a:latin typeface="Calibri" panose="020F0502020204030204" pitchFamily="34" charset="0"/>
                <a:cs typeface="Lucida Sans Unicode" pitchFamily="34" charset="0"/>
              </a:rPr>
              <a:t>By the 1930s, Johnston pumps had helped change California’s arid lands into a leading agricultural area</a:t>
            </a:r>
          </a:p>
          <a:p>
            <a:pPr lvl="1">
              <a:spcBef>
                <a:spcPts val="0"/>
              </a:spcBef>
            </a:pPr>
            <a:r>
              <a:rPr lang="en-US" sz="1800" dirty="0" smtClean="0">
                <a:latin typeface="Calibri" panose="020F0502020204030204" pitchFamily="34" charset="0"/>
                <a:cs typeface="Lucida Sans Unicode" pitchFamily="34" charset="0"/>
              </a:rPr>
              <a:t>During a trip to Saudi Arabia, Johnston’s general manager convinced the Saudi government that vast wastelands could be turned into fertile farmland through the use of Johnston pumps</a:t>
            </a:r>
          </a:p>
          <a:p>
            <a:pPr lvl="1">
              <a:spcBef>
                <a:spcPts val="0"/>
              </a:spcBef>
            </a:pPr>
            <a:r>
              <a:rPr lang="en-US" sz="1800" dirty="0" smtClean="0">
                <a:latin typeface="Calibri" panose="020F0502020204030204" pitchFamily="34" charset="0"/>
                <a:cs typeface="Lucida Sans Unicode" pitchFamily="34" charset="0"/>
              </a:rPr>
              <a:t>Johnston’s success in the kingdom has largely been due to its respect for the country’s strict religious customs</a:t>
            </a:r>
          </a:p>
          <a:p>
            <a:pPr lvl="1">
              <a:spcBef>
                <a:spcPts val="0"/>
              </a:spcBef>
            </a:pPr>
            <a:r>
              <a:rPr lang="en-US" sz="1800" dirty="0" smtClean="0">
                <a:latin typeface="Calibri" panose="020F0502020204030204" pitchFamily="34" charset="0"/>
                <a:cs typeface="Lucida Sans Unicode" pitchFamily="34" charset="0"/>
              </a:rPr>
              <a:t>Yet in 1986 a Saudi customs inspector would not allow a Johnston pumps ad into the country because the weather vane in the poster looked like a Christian cross and Saudi Arabia allows no public worship of any religion other than Islam</a:t>
            </a:r>
          </a:p>
          <a:p>
            <a:pPr lvl="1">
              <a:spcBef>
                <a:spcPts val="0"/>
              </a:spcBef>
            </a:pPr>
            <a:r>
              <a:rPr lang="en-US" sz="1800" dirty="0" smtClean="0">
                <a:latin typeface="Calibri" panose="020F0502020204030204" pitchFamily="34" charset="0"/>
                <a:cs typeface="Lucida Sans Unicode" pitchFamily="34" charset="0"/>
              </a:rPr>
              <a:t>It took intervention by the Minister of Customs to allow the posters into the country</a:t>
            </a:r>
          </a:p>
        </p:txBody>
      </p:sp>
      <p:sp>
        <p:nvSpPr>
          <p:cNvPr id="4" name="Footer Placeholder 3"/>
          <p:cNvSpPr>
            <a:spLocks noGrp="1"/>
          </p:cNvSpPr>
          <p:nvPr>
            <p:ph type="ftr" sz="quarter" idx="11"/>
          </p:nvPr>
        </p:nvSpPr>
        <p:spPr/>
        <p:txBody>
          <a:bodyPr/>
          <a:lstStyle/>
          <a:p>
            <a:r>
              <a:rPr lang="en-US" smtClean="0"/>
              <a:t>© 2016, SAGE Publications, Inc.</a:t>
            </a:r>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bwMode="auto">
          <a:xfrm>
            <a:off x="0" y="990600"/>
            <a:ext cx="9144000" cy="838200"/>
          </a:xfrm>
        </p:spPr>
        <p:txBody>
          <a:bodyPr wrap="square" lIns="91440" tIns="45720" rIns="91440" bIns="45720" numCol="1" anchorCtr="0" compatLnSpc="1">
            <a:prstTxWarp prst="textNoShape">
              <a:avLst/>
            </a:prstTxWarp>
          </a:bodyPr>
          <a:lstStyle/>
          <a:p>
            <a:pPr eaLnBrk="1" hangingPunct="1">
              <a:defRPr/>
            </a:pPr>
            <a:r>
              <a:rPr lang="en-US" sz="3600" b="1" dirty="0" smtClean="0">
                <a:effectLst/>
                <a:latin typeface="Calibri" panose="020F0502020204030204" pitchFamily="34" charset="0"/>
                <a:cs typeface="Lucida Sans Unicode" pitchFamily="34" charset="0"/>
              </a:rPr>
              <a:t>Perception and Food: Case Study</a:t>
            </a:r>
          </a:p>
        </p:txBody>
      </p:sp>
      <p:sp>
        <p:nvSpPr>
          <p:cNvPr id="15363" name="Rectangle 3"/>
          <p:cNvSpPr>
            <a:spLocks noGrp="1"/>
          </p:cNvSpPr>
          <p:nvPr>
            <p:ph idx="1"/>
          </p:nvPr>
        </p:nvSpPr>
        <p:spPr>
          <a:xfrm>
            <a:off x="304800" y="1752600"/>
            <a:ext cx="8610600" cy="5105400"/>
          </a:xfrm>
        </p:spPr>
        <p:txBody>
          <a:bodyPr/>
          <a:lstStyle/>
          <a:p>
            <a:pPr>
              <a:spcBef>
                <a:spcPts val="0"/>
              </a:spcBef>
            </a:pPr>
            <a:r>
              <a:rPr lang="en-US" sz="2400" dirty="0" smtClean="0">
                <a:latin typeface="Calibri" panose="020F0502020204030204" pitchFamily="34" charset="0"/>
                <a:cs typeface="Lucida Sans Unicode" pitchFamily="34" charset="0"/>
              </a:rPr>
              <a:t>In China, cuisine</a:t>
            </a:r>
            <a:r>
              <a:rPr lang="en-US" sz="2400" dirty="0" smtClean="0">
                <a:solidFill>
                  <a:srgbClr val="FF0000"/>
                </a:solidFill>
                <a:latin typeface="Calibri" panose="020F0502020204030204" pitchFamily="34" charset="0"/>
                <a:cs typeface="Lucida Sans Unicode" pitchFamily="34" charset="0"/>
              </a:rPr>
              <a:t> </a:t>
            </a:r>
            <a:r>
              <a:rPr lang="en-US" sz="2400" dirty="0" smtClean="0">
                <a:latin typeface="Calibri" panose="020F0502020204030204" pitchFamily="34" charset="0"/>
                <a:cs typeface="Lucida Sans Unicode" pitchFamily="34" charset="0"/>
              </a:rPr>
              <a:t>is motivated by Confucianism and Taoism, resulting in balance and harmony</a:t>
            </a:r>
          </a:p>
          <a:p>
            <a:pPr>
              <a:spcBef>
                <a:spcPts val="0"/>
              </a:spcBef>
              <a:buNone/>
            </a:pPr>
            <a:endParaRPr lang="en-US" sz="2200" dirty="0" smtClean="0">
              <a:latin typeface="Calibri" panose="020F0502020204030204" pitchFamily="34" charset="0"/>
              <a:cs typeface="Lucida Sans Unicode" pitchFamily="34" charset="0"/>
            </a:endParaRPr>
          </a:p>
          <a:p>
            <a:pPr eaLnBrk="1" hangingPunct="1">
              <a:spcBef>
                <a:spcPts val="0"/>
              </a:spcBef>
            </a:pPr>
            <a:r>
              <a:rPr lang="en-US" sz="2400" dirty="0" smtClean="0">
                <a:latin typeface="Calibri" panose="020F0502020204030204" pitchFamily="34" charset="0"/>
                <a:cs typeface="Lucida Sans Unicode" pitchFamily="34" charset="0"/>
              </a:rPr>
              <a:t>Balance (yin and yang) governs all                                  nature, including the intake of food</a:t>
            </a:r>
          </a:p>
          <a:p>
            <a:pPr eaLnBrk="1" hangingPunct="1">
              <a:spcBef>
                <a:spcPts val="0"/>
              </a:spcBef>
              <a:buNone/>
            </a:pPr>
            <a:endParaRPr lang="en-US" sz="2400" dirty="0" smtClean="0">
              <a:latin typeface="Calibri" panose="020F0502020204030204" pitchFamily="34" charset="0"/>
              <a:cs typeface="Lucida Sans Unicode" pitchFamily="34" charset="0"/>
            </a:endParaRPr>
          </a:p>
          <a:p>
            <a:pPr lvl="1" eaLnBrk="1" hangingPunct="1">
              <a:spcBef>
                <a:spcPts val="0"/>
              </a:spcBef>
              <a:buNone/>
            </a:pPr>
            <a:r>
              <a:rPr lang="en-US" sz="2000" b="1" dirty="0" smtClean="0">
                <a:latin typeface="Calibri" panose="020F0502020204030204" pitchFamily="34" charset="0"/>
                <a:cs typeface="Lucida Sans Unicode" pitchFamily="34" charset="0"/>
              </a:rPr>
              <a:t>	Yin:</a:t>
            </a:r>
            <a:r>
              <a:rPr lang="en-US" sz="2000" dirty="0" smtClean="0">
                <a:latin typeface="Calibri" panose="020F0502020204030204" pitchFamily="34" charset="0"/>
                <a:cs typeface="Lucida Sans Unicode" pitchFamily="34" charset="0"/>
              </a:rPr>
              <a:t> originally meant the shady side of a hill, the dark, moist, cool aspect of the cosmos; females have more yin quality; yin food—most water plants, crustaceans, and some beans </a:t>
            </a:r>
          </a:p>
          <a:p>
            <a:pPr lvl="1" eaLnBrk="1" hangingPunct="1">
              <a:spcBef>
                <a:spcPts val="0"/>
              </a:spcBef>
              <a:buNone/>
            </a:pPr>
            <a:r>
              <a:rPr lang="en-US" sz="2000" b="1" dirty="0" smtClean="0">
                <a:latin typeface="Calibri" panose="020F0502020204030204" pitchFamily="34" charset="0"/>
                <a:cs typeface="Lucida Sans Unicode" pitchFamily="34" charset="0"/>
              </a:rPr>
              <a:t>	Yang:</a:t>
            </a:r>
            <a:r>
              <a:rPr lang="en-US" sz="2000" dirty="0" smtClean="0">
                <a:latin typeface="Calibri" panose="020F0502020204030204" pitchFamily="34" charset="0"/>
                <a:cs typeface="Lucida Sans Unicode" pitchFamily="34" charset="0"/>
              </a:rPr>
              <a:t> meant the sunny side, the bright, dry, warm aspect; males have more yang; oily and fried foods, pepper-hot flavoring, fatty meat, and oil plant food such as peanuts</a:t>
            </a:r>
          </a:p>
          <a:p>
            <a:pPr lvl="1" eaLnBrk="1" hangingPunct="1">
              <a:spcBef>
                <a:spcPts val="0"/>
              </a:spcBef>
              <a:buNone/>
            </a:pPr>
            <a:r>
              <a:rPr lang="en-US" sz="2000" dirty="0" smtClean="0">
                <a:latin typeface="Calibri" panose="020F0502020204030204" pitchFamily="34" charset="0"/>
                <a:cs typeface="Lucida Sans Unicode" pitchFamily="34" charset="0"/>
              </a:rPr>
              <a:t>	A diet out of balance can result in illness</a:t>
            </a:r>
            <a:r>
              <a:rPr lang="en-US" sz="2100" dirty="0" smtClean="0">
                <a:latin typeface="Calibri" panose="020F0502020204030204" pitchFamily="34" charset="0"/>
                <a:cs typeface="Lucida Sans Unicode" pitchFamily="34" charset="0"/>
              </a:rPr>
              <a:t>  </a:t>
            </a:r>
            <a:r>
              <a:rPr lang="en-US" sz="1800" dirty="0" smtClean="0">
                <a:latin typeface="Calibri" panose="020F0502020204030204" pitchFamily="34" charset="0"/>
                <a:cs typeface="Lucida Sans Unicode" pitchFamily="34" charset="0"/>
              </a:rPr>
              <a:t>  </a:t>
            </a:r>
          </a:p>
        </p:txBody>
      </p:sp>
      <p:pic>
        <p:nvPicPr>
          <p:cNvPr id="2" name="Picture 1" descr="HiRe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62800" y="2133600"/>
            <a:ext cx="1828800" cy="1828800"/>
          </a:xfrm>
          <a:prstGeom prst="rect">
            <a:avLst/>
          </a:prstGeom>
        </p:spPr>
      </p:pic>
      <p:sp>
        <p:nvSpPr>
          <p:cNvPr id="3" name="Footer Placeholder 2"/>
          <p:cNvSpPr>
            <a:spLocks noGrp="1"/>
          </p:cNvSpPr>
          <p:nvPr>
            <p:ph type="ftr" sz="quarter" idx="11"/>
          </p:nvPr>
        </p:nvSpPr>
        <p:spPr/>
        <p:txBody>
          <a:bodyPr/>
          <a:lstStyle/>
          <a:p>
            <a:r>
              <a:rPr lang="en-US" smtClean="0"/>
              <a:t>© 2016, SAGE Publications, Inc.</a:t>
            </a:r>
            <a:endParaRPr 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p:nvPr>
        </p:nvSpPr>
        <p:spPr bwMode="auto">
          <a:xfrm>
            <a:off x="0" y="990600"/>
            <a:ext cx="9144000" cy="762000"/>
          </a:xfrm>
        </p:spPr>
        <p:txBody>
          <a:bodyPr wrap="square" lIns="91440" tIns="45720" rIns="91440" bIns="45720" numCol="1" anchorCtr="0" compatLnSpc="1">
            <a:prstTxWarp prst="textNoShape">
              <a:avLst/>
            </a:prstTxWarp>
          </a:bodyPr>
          <a:lstStyle/>
          <a:p>
            <a:pPr eaLnBrk="1" hangingPunct="1">
              <a:defRPr/>
            </a:pPr>
            <a:r>
              <a:rPr lang="en-US" sz="3600" b="1" dirty="0" smtClean="0">
                <a:effectLst/>
                <a:latin typeface="Calibri" panose="020F0502020204030204" pitchFamily="34" charset="0"/>
                <a:cs typeface="Lucida Sans Unicode" pitchFamily="34" charset="0"/>
              </a:rPr>
              <a:t>Perception and Food: Case Study</a:t>
            </a:r>
          </a:p>
        </p:txBody>
      </p:sp>
      <p:sp>
        <p:nvSpPr>
          <p:cNvPr id="16387" name="Rectangle 3"/>
          <p:cNvSpPr>
            <a:spLocks noGrp="1"/>
          </p:cNvSpPr>
          <p:nvPr>
            <p:ph idx="1"/>
          </p:nvPr>
        </p:nvSpPr>
        <p:spPr>
          <a:xfrm>
            <a:off x="228600" y="1676400"/>
            <a:ext cx="8915400" cy="4724400"/>
          </a:xfrm>
        </p:spPr>
        <p:txBody>
          <a:bodyPr>
            <a:normAutofit fontScale="92500" lnSpcReduction="10000"/>
          </a:bodyPr>
          <a:lstStyle/>
          <a:p>
            <a:pPr eaLnBrk="1" hangingPunct="1">
              <a:lnSpc>
                <a:spcPct val="120000"/>
              </a:lnSpc>
              <a:spcBef>
                <a:spcPts val="0"/>
              </a:spcBef>
              <a:buNone/>
            </a:pPr>
            <a:r>
              <a:rPr lang="en-US" sz="2600" dirty="0" smtClean="0">
                <a:latin typeface="Calibri" panose="020F0502020204030204" pitchFamily="34" charset="0"/>
                <a:cs typeface="Lucida Sans Unicode" pitchFamily="34" charset="0"/>
              </a:rPr>
              <a:t>What has impacted this perception of food in China:</a:t>
            </a:r>
          </a:p>
          <a:p>
            <a:pPr eaLnBrk="1" hangingPunct="1">
              <a:lnSpc>
                <a:spcPct val="120000"/>
              </a:lnSpc>
              <a:spcBef>
                <a:spcPts val="0"/>
              </a:spcBef>
              <a:buNone/>
            </a:pPr>
            <a:endParaRPr lang="en-US" sz="2600" dirty="0" smtClean="0">
              <a:latin typeface="Calibri" panose="020F0502020204030204" pitchFamily="34" charset="0"/>
              <a:cs typeface="Lucida Sans Unicode" pitchFamily="34" charset="0"/>
            </a:endParaRPr>
          </a:p>
          <a:p>
            <a:pPr eaLnBrk="1" hangingPunct="1">
              <a:lnSpc>
                <a:spcPct val="120000"/>
              </a:lnSpc>
              <a:spcBef>
                <a:spcPts val="0"/>
              </a:spcBef>
            </a:pPr>
            <a:r>
              <a:rPr lang="en-US" sz="2600" dirty="0" smtClean="0">
                <a:latin typeface="Calibri" panose="020F0502020204030204" pitchFamily="34" charset="0"/>
                <a:cs typeface="Lucida Sans Unicode" pitchFamily="34" charset="0"/>
              </a:rPr>
              <a:t>Geographical necessity meant China used all sorts of edible ingredients in its food</a:t>
            </a:r>
          </a:p>
          <a:p>
            <a:pPr eaLnBrk="1" hangingPunct="1">
              <a:lnSpc>
                <a:spcPct val="120000"/>
              </a:lnSpc>
              <a:spcBef>
                <a:spcPts val="0"/>
              </a:spcBef>
              <a:buNone/>
            </a:pPr>
            <a:endParaRPr lang="en-US" sz="2600" dirty="0" smtClean="0">
              <a:latin typeface="Calibri" panose="020F0502020204030204" pitchFamily="34" charset="0"/>
              <a:cs typeface="Lucida Sans Unicode" pitchFamily="34" charset="0"/>
            </a:endParaRPr>
          </a:p>
          <a:p>
            <a:pPr eaLnBrk="1" hangingPunct="1">
              <a:lnSpc>
                <a:spcPct val="120000"/>
              </a:lnSpc>
              <a:spcBef>
                <a:spcPts val="0"/>
              </a:spcBef>
            </a:pPr>
            <a:r>
              <a:rPr lang="en-US" sz="2600" dirty="0" smtClean="0">
                <a:latin typeface="Calibri" panose="020F0502020204030204" pitchFamily="34" charset="0"/>
                <a:cs typeface="Lucida Sans Unicode" pitchFamily="34" charset="0"/>
              </a:rPr>
              <a:t>Scarcity of fuel and raw materials meant food was stir fried to conserve fuel and cook quickly</a:t>
            </a:r>
          </a:p>
          <a:p>
            <a:pPr eaLnBrk="1" hangingPunct="1">
              <a:lnSpc>
                <a:spcPct val="120000"/>
              </a:lnSpc>
              <a:spcBef>
                <a:spcPts val="0"/>
              </a:spcBef>
              <a:buNone/>
            </a:pPr>
            <a:endParaRPr lang="en-US" sz="2600" dirty="0" smtClean="0">
              <a:latin typeface="Calibri" panose="020F0502020204030204" pitchFamily="34" charset="0"/>
              <a:cs typeface="Lucida Sans Unicode" pitchFamily="34" charset="0"/>
            </a:endParaRPr>
          </a:p>
          <a:p>
            <a:pPr eaLnBrk="1" hangingPunct="1">
              <a:lnSpc>
                <a:spcPct val="120000"/>
              </a:lnSpc>
              <a:spcBef>
                <a:spcPts val="0"/>
              </a:spcBef>
            </a:pPr>
            <a:r>
              <a:rPr lang="en-US" sz="2600" dirty="0" smtClean="0">
                <a:latin typeface="Calibri" panose="020F0502020204030204" pitchFamily="34" charset="0"/>
                <a:cs typeface="Lucida Sans Unicode" pitchFamily="34" charset="0"/>
              </a:rPr>
              <a:t>Rice has become synonymous with life in China</a:t>
            </a:r>
          </a:p>
          <a:p>
            <a:pPr lvl="1" eaLnBrk="1" hangingPunct="1">
              <a:lnSpc>
                <a:spcPct val="120000"/>
              </a:lnSpc>
              <a:spcBef>
                <a:spcPts val="0"/>
              </a:spcBef>
              <a:buNone/>
            </a:pPr>
            <a:r>
              <a:rPr lang="en-US" sz="2000" dirty="0" smtClean="0">
                <a:latin typeface="Calibri" panose="020F0502020204030204" pitchFamily="34" charset="0"/>
                <a:cs typeface="Lucida Sans Unicode" pitchFamily="34" charset="0"/>
              </a:rPr>
              <a:t>		Symbol of well-being and fertility</a:t>
            </a:r>
          </a:p>
          <a:p>
            <a:pPr lvl="1" eaLnBrk="1" hangingPunct="1">
              <a:lnSpc>
                <a:spcPct val="120000"/>
              </a:lnSpc>
              <a:spcBef>
                <a:spcPts val="0"/>
              </a:spcBef>
              <a:buNone/>
            </a:pPr>
            <a:r>
              <a:rPr lang="en-US" sz="2000" dirty="0" smtClean="0">
                <a:latin typeface="Calibri" panose="020F0502020204030204" pitchFamily="34" charset="0"/>
                <a:cs typeface="Lucida Sans Unicode" pitchFamily="34" charset="0"/>
              </a:rPr>
              <a:t>		Leaving a job is breaking your rice bowl</a:t>
            </a:r>
          </a:p>
          <a:p>
            <a:pPr lvl="1" eaLnBrk="1" hangingPunct="1">
              <a:lnSpc>
                <a:spcPct val="120000"/>
              </a:lnSpc>
              <a:spcBef>
                <a:spcPts val="0"/>
              </a:spcBef>
              <a:buNone/>
            </a:pPr>
            <a:r>
              <a:rPr lang="en-US" sz="2000" dirty="0" smtClean="0">
                <a:latin typeface="Calibri" panose="020F0502020204030204" pitchFamily="34" charset="0"/>
                <a:cs typeface="Lucida Sans Unicode" pitchFamily="34" charset="0"/>
              </a:rPr>
              <a:t>		Ultimate insult is to take someone’s rice bowl and empty it on the ground</a:t>
            </a:r>
          </a:p>
        </p:txBody>
      </p:sp>
      <p:sp>
        <p:nvSpPr>
          <p:cNvPr id="2" name="Footer Placeholder 1"/>
          <p:cNvSpPr>
            <a:spLocks noGrp="1"/>
          </p:cNvSpPr>
          <p:nvPr>
            <p:ph type="ftr" sz="quarter" idx="11"/>
          </p:nvPr>
        </p:nvSpPr>
        <p:spPr/>
        <p:txBody>
          <a:bodyPr/>
          <a:lstStyle/>
          <a:p>
            <a:r>
              <a:rPr lang="en-US" smtClean="0"/>
              <a:t>© 2016, SAGE Publications, Inc.</a:t>
            </a:r>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bwMode="auto">
          <a:xfrm>
            <a:off x="0" y="990600"/>
            <a:ext cx="9144000" cy="1143000"/>
          </a:xfrm>
        </p:spPr>
        <p:txBody>
          <a:bodyPr wrap="square" lIns="91440" tIns="45720" rIns="91440" bIns="45720" numCol="1" anchorCtr="0" compatLnSpc="1">
            <a:prstTxWarp prst="textNoShape">
              <a:avLst/>
            </a:prstTxWarp>
            <a:noAutofit/>
          </a:bodyPr>
          <a:lstStyle/>
          <a:p>
            <a:pPr eaLnBrk="1" hangingPunct="1">
              <a:defRPr/>
            </a:pPr>
            <a:r>
              <a:rPr lang="en-US" sz="3600" b="1" dirty="0" smtClean="0">
                <a:effectLst/>
                <a:latin typeface="Calibri" panose="020F0502020204030204" pitchFamily="34" charset="0"/>
                <a:cs typeface="Lucida Sans Unicode" pitchFamily="34" charset="0"/>
              </a:rPr>
              <a:t>High Versus Low Context Cultures </a:t>
            </a:r>
            <a:r>
              <a:rPr lang="en-US" sz="3600" b="1" dirty="0" smtClean="0">
                <a:latin typeface="Calibri" panose="020F0502020204030204" pitchFamily="34" charset="0"/>
                <a:cs typeface="Lucida Sans Unicode" pitchFamily="34" charset="0"/>
              </a:rPr>
              <a:t/>
            </a:r>
            <a:br>
              <a:rPr lang="en-US" sz="3600" b="1" dirty="0" smtClean="0">
                <a:latin typeface="Calibri" panose="020F0502020204030204" pitchFamily="34" charset="0"/>
                <a:cs typeface="Lucida Sans Unicode" pitchFamily="34" charset="0"/>
              </a:rPr>
            </a:br>
            <a:r>
              <a:rPr lang="en-US" sz="3600" b="1" dirty="0" smtClean="0">
                <a:effectLst/>
                <a:latin typeface="Calibri" panose="020F0502020204030204" pitchFamily="34" charset="0"/>
                <a:cs typeface="Lucida Sans Unicode" pitchFamily="34" charset="0"/>
              </a:rPr>
              <a:t>(Edward T. Hall, 1976)</a:t>
            </a:r>
          </a:p>
        </p:txBody>
      </p:sp>
      <p:sp>
        <p:nvSpPr>
          <p:cNvPr id="12291" name="Rectangle 3"/>
          <p:cNvSpPr>
            <a:spLocks noGrp="1"/>
          </p:cNvSpPr>
          <p:nvPr>
            <p:ph idx="1"/>
          </p:nvPr>
        </p:nvSpPr>
        <p:spPr>
          <a:xfrm>
            <a:off x="152400" y="2286000"/>
            <a:ext cx="8763000" cy="4343400"/>
          </a:xfrm>
        </p:spPr>
        <p:txBody>
          <a:bodyPr>
            <a:normAutofit lnSpcReduction="10000"/>
          </a:bodyPr>
          <a:lstStyle/>
          <a:p>
            <a:pPr eaLnBrk="1" hangingPunct="1">
              <a:lnSpc>
                <a:spcPct val="110000"/>
              </a:lnSpc>
              <a:spcBef>
                <a:spcPts val="0"/>
              </a:spcBef>
            </a:pPr>
            <a:r>
              <a:rPr lang="en-US" sz="2600" b="1" dirty="0" smtClean="0">
                <a:latin typeface="Calibri" panose="020F0502020204030204" pitchFamily="34" charset="0"/>
                <a:cs typeface="Lucida Sans Unicode" pitchFamily="34" charset="0"/>
              </a:rPr>
              <a:t>Context:</a:t>
            </a:r>
            <a:r>
              <a:rPr lang="en-US" sz="2600" dirty="0" smtClean="0">
                <a:latin typeface="Calibri" panose="020F0502020204030204" pitchFamily="34" charset="0"/>
                <a:cs typeface="Lucida Sans Unicode" pitchFamily="34" charset="0"/>
              </a:rPr>
              <a:t> the environment surrounding             communication</a:t>
            </a:r>
          </a:p>
          <a:p>
            <a:pPr eaLnBrk="1" hangingPunct="1">
              <a:lnSpc>
                <a:spcPct val="110000"/>
              </a:lnSpc>
              <a:spcBef>
                <a:spcPts val="0"/>
              </a:spcBef>
              <a:buNone/>
            </a:pPr>
            <a:endParaRPr lang="en-US" sz="2400" dirty="0" smtClean="0">
              <a:latin typeface="Calibri" panose="020F0502020204030204" pitchFamily="34" charset="0"/>
              <a:cs typeface="Lucida Sans Unicode" pitchFamily="34" charset="0"/>
            </a:endParaRPr>
          </a:p>
          <a:p>
            <a:pPr eaLnBrk="1" hangingPunct="1">
              <a:lnSpc>
                <a:spcPct val="110000"/>
              </a:lnSpc>
              <a:spcBef>
                <a:spcPts val="0"/>
              </a:spcBef>
            </a:pPr>
            <a:r>
              <a:rPr lang="en-US" sz="2400" b="1" dirty="0" smtClean="0">
                <a:latin typeface="Calibri" panose="020F0502020204030204" pitchFamily="34" charset="0"/>
                <a:cs typeface="Lucida Sans Unicode" pitchFamily="34" charset="0"/>
              </a:rPr>
              <a:t>Low context:</a:t>
            </a:r>
            <a:r>
              <a:rPr lang="en-US" sz="2400" dirty="0" smtClean="0">
                <a:latin typeface="Calibri" panose="020F0502020204030204" pitchFamily="34" charset="0"/>
                <a:cs typeface="Lucida Sans Unicode" pitchFamily="34" charset="0"/>
              </a:rPr>
              <a:t> cultures in which little of the </a:t>
            </a:r>
          </a:p>
          <a:p>
            <a:pPr marL="0" indent="0" eaLnBrk="1" hangingPunct="1">
              <a:lnSpc>
                <a:spcPct val="110000"/>
              </a:lnSpc>
              <a:spcBef>
                <a:spcPts val="0"/>
              </a:spcBef>
              <a:buNone/>
            </a:pPr>
            <a:r>
              <a:rPr lang="en-US" sz="2400" dirty="0" smtClean="0">
                <a:latin typeface="Calibri" panose="020F0502020204030204" pitchFamily="34" charset="0"/>
                <a:cs typeface="Lucida Sans Unicode" pitchFamily="34" charset="0"/>
              </a:rPr>
              <a:t>	meaning is determined by context because the </a:t>
            </a:r>
          </a:p>
          <a:p>
            <a:pPr marL="0" indent="0" eaLnBrk="1" hangingPunct="1">
              <a:lnSpc>
                <a:spcPct val="110000"/>
              </a:lnSpc>
              <a:spcBef>
                <a:spcPts val="0"/>
              </a:spcBef>
              <a:buNone/>
            </a:pPr>
            <a:r>
              <a:rPr lang="en-US" sz="2400" dirty="0">
                <a:latin typeface="Calibri" panose="020F0502020204030204" pitchFamily="34" charset="0"/>
                <a:cs typeface="Lucida Sans Unicode" pitchFamily="34" charset="0"/>
              </a:rPr>
              <a:t>	</a:t>
            </a:r>
            <a:r>
              <a:rPr lang="en-US" sz="2400" dirty="0" smtClean="0">
                <a:latin typeface="Calibri" panose="020F0502020204030204" pitchFamily="34" charset="0"/>
                <a:cs typeface="Lucida Sans Unicode" pitchFamily="34" charset="0"/>
              </a:rPr>
              <a:t>message is explicit, detailed, and redundant </a:t>
            </a:r>
          </a:p>
          <a:p>
            <a:pPr lvl="1" eaLnBrk="1" hangingPunct="1">
              <a:lnSpc>
                <a:spcPct val="110000"/>
              </a:lnSpc>
              <a:spcBef>
                <a:spcPts val="0"/>
              </a:spcBef>
              <a:buNone/>
            </a:pPr>
            <a:r>
              <a:rPr lang="en-US" sz="2400" dirty="0" smtClean="0">
                <a:latin typeface="Calibri" panose="020F0502020204030204" pitchFamily="34" charset="0"/>
                <a:cs typeface="Lucida Sans Unicode" pitchFamily="34" charset="0"/>
              </a:rPr>
              <a:t>	</a:t>
            </a:r>
            <a:r>
              <a:rPr lang="en-US" sz="2200" dirty="0" smtClean="0">
                <a:latin typeface="Calibri" panose="020F0502020204030204" pitchFamily="34" charset="0"/>
                <a:cs typeface="Lucida Sans Unicode" pitchFamily="34" charset="0"/>
              </a:rPr>
              <a:t>Examples: Switzerland, Germany, North America</a:t>
            </a:r>
          </a:p>
          <a:p>
            <a:pPr lvl="1" eaLnBrk="1" hangingPunct="1">
              <a:lnSpc>
                <a:spcPct val="110000"/>
              </a:lnSpc>
              <a:spcBef>
                <a:spcPts val="0"/>
              </a:spcBef>
              <a:buNone/>
            </a:pPr>
            <a:endParaRPr lang="en-US" sz="2400" dirty="0" smtClean="0">
              <a:latin typeface="Calibri" panose="020F0502020204030204" pitchFamily="34" charset="0"/>
              <a:cs typeface="Lucida Sans Unicode" pitchFamily="34" charset="0"/>
            </a:endParaRPr>
          </a:p>
          <a:p>
            <a:pPr eaLnBrk="1" hangingPunct="1">
              <a:lnSpc>
                <a:spcPct val="110000"/>
              </a:lnSpc>
              <a:spcBef>
                <a:spcPts val="0"/>
              </a:spcBef>
            </a:pPr>
            <a:r>
              <a:rPr lang="en-US" sz="2400" b="1" dirty="0" smtClean="0">
                <a:latin typeface="Calibri" panose="020F0502020204030204" pitchFamily="34" charset="0"/>
                <a:cs typeface="Lucida Sans Unicode" pitchFamily="34" charset="0"/>
              </a:rPr>
              <a:t>High context:</a:t>
            </a:r>
            <a:r>
              <a:rPr lang="en-US" sz="2400" dirty="0" smtClean="0">
                <a:latin typeface="Calibri" panose="020F0502020204030204" pitchFamily="34" charset="0"/>
                <a:cs typeface="Lucida Sans Unicode" pitchFamily="34" charset="0"/>
              </a:rPr>
              <a:t> cultures in which less has to be said or written because more of the meaning is in the physical environment or already shared by people   </a:t>
            </a:r>
          </a:p>
          <a:p>
            <a:pPr lvl="1" eaLnBrk="1" hangingPunct="1">
              <a:lnSpc>
                <a:spcPct val="110000"/>
              </a:lnSpc>
              <a:spcBef>
                <a:spcPts val="0"/>
              </a:spcBef>
              <a:buNone/>
            </a:pPr>
            <a:r>
              <a:rPr lang="en-US" sz="2400" dirty="0" smtClean="0">
                <a:latin typeface="Calibri" panose="020F0502020204030204" pitchFamily="34" charset="0"/>
                <a:cs typeface="Lucida Sans Unicode" pitchFamily="34" charset="0"/>
              </a:rPr>
              <a:t>	</a:t>
            </a:r>
            <a:r>
              <a:rPr lang="en-US" sz="2200" dirty="0" smtClean="0">
                <a:latin typeface="Calibri" panose="020F0502020204030204" pitchFamily="34" charset="0"/>
                <a:cs typeface="Lucida Sans Unicode" pitchFamily="34" charset="0"/>
              </a:rPr>
              <a:t>Examples: China, Japan, Korea, American Indian</a:t>
            </a:r>
            <a:endParaRPr lang="en-US" sz="2200" dirty="0" smtClean="0"/>
          </a:p>
          <a:p>
            <a:pPr eaLnBrk="1" hangingPunct="1">
              <a:lnSpc>
                <a:spcPct val="90000"/>
              </a:lnSpc>
            </a:pPr>
            <a:endParaRPr lang="en-US" sz="1800" dirty="0" smtClean="0"/>
          </a:p>
        </p:txBody>
      </p:sp>
      <p:pic>
        <p:nvPicPr>
          <p:cNvPr id="2" name="Picture 1" descr="HiRes copy 3.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28645" y="2133600"/>
            <a:ext cx="2593130" cy="1295400"/>
          </a:xfrm>
          <a:prstGeom prst="rect">
            <a:avLst/>
          </a:prstGeom>
        </p:spPr>
      </p:pic>
      <p:sp>
        <p:nvSpPr>
          <p:cNvPr id="3" name="Footer Placeholder 2"/>
          <p:cNvSpPr>
            <a:spLocks noGrp="1"/>
          </p:cNvSpPr>
          <p:nvPr>
            <p:ph type="ftr" sz="quarter" idx="11"/>
          </p:nvPr>
        </p:nvSpPr>
        <p:spPr/>
        <p:txBody>
          <a:bodyPr/>
          <a:lstStyle/>
          <a:p>
            <a:r>
              <a:rPr lang="en-US" smtClean="0"/>
              <a:t>© 2016, SAGE Publications, Inc.</a:t>
            </a:r>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bwMode="auto">
          <a:xfrm>
            <a:off x="0" y="990600"/>
            <a:ext cx="9144000" cy="1143000"/>
          </a:xfrm>
        </p:spPr>
        <p:txBody>
          <a:bodyPr wrap="square" lIns="91440" tIns="45720" rIns="91440" bIns="45720" numCol="1" anchorCtr="0" compatLnSpc="1">
            <a:prstTxWarp prst="textNoShape">
              <a:avLst/>
            </a:prstTxWarp>
            <a:noAutofit/>
          </a:bodyPr>
          <a:lstStyle/>
          <a:p>
            <a:pPr eaLnBrk="1" hangingPunct="1">
              <a:defRPr/>
            </a:pPr>
            <a:r>
              <a:rPr lang="en-US" sz="3600" b="1" dirty="0" smtClean="0">
                <a:effectLst/>
                <a:latin typeface="Calibri" panose="020F0502020204030204" pitchFamily="34" charset="0"/>
                <a:cs typeface="Lucida Sans Unicode" pitchFamily="34" charset="0"/>
              </a:rPr>
              <a:t>Level of Context, By Culture</a:t>
            </a:r>
          </a:p>
        </p:txBody>
      </p:sp>
      <p:graphicFrame>
        <p:nvGraphicFramePr>
          <p:cNvPr id="7" name="Content Placeholder 6"/>
          <p:cNvGraphicFramePr>
            <a:graphicFrameLocks noGrp="1"/>
          </p:cNvGraphicFramePr>
          <p:nvPr>
            <p:ph idx="1"/>
          </p:nvPr>
        </p:nvGraphicFramePr>
        <p:xfrm>
          <a:off x="304800" y="2057400"/>
          <a:ext cx="8763000" cy="4084320"/>
        </p:xfrm>
        <a:graphic>
          <a:graphicData uri="http://schemas.openxmlformats.org/drawingml/2006/table">
            <a:tbl>
              <a:tblPr firstRow="1" bandRow="1">
                <a:tableStyleId>{5C22544A-7EE6-4342-B048-85BDC9FD1C3A}</a:tableStyleId>
              </a:tblPr>
              <a:tblGrid>
                <a:gridCol w="4381500"/>
                <a:gridCol w="4381500"/>
              </a:tblGrid>
              <a:tr h="609600">
                <a:tc>
                  <a:txBody>
                    <a:bodyPr/>
                    <a:lstStyle/>
                    <a:p>
                      <a:pPr algn="ctr"/>
                      <a:r>
                        <a:rPr lang="en-US" sz="2200" dirty="0" smtClean="0">
                          <a:latin typeface="Calibri" panose="020F0502020204030204" pitchFamily="34" charset="0"/>
                          <a:cs typeface="Lucida Sans Unicode" pitchFamily="34" charset="0"/>
                        </a:rPr>
                        <a:t>High</a:t>
                      </a:r>
                      <a:endParaRPr lang="en-US" sz="2200" dirty="0">
                        <a:latin typeface="Calibri" panose="020F0502020204030204" pitchFamily="34" charset="0"/>
                        <a:cs typeface="Lucida Sans Unicode" pitchFamily="34" charset="0"/>
                      </a:endParaRPr>
                    </a:p>
                  </a:txBody>
                  <a:tcPr/>
                </a:tc>
                <a:tc>
                  <a:txBody>
                    <a:bodyPr/>
                    <a:lstStyle/>
                    <a:p>
                      <a:pPr algn="ctr"/>
                      <a:r>
                        <a:rPr lang="en-US" sz="2200" dirty="0" smtClean="0">
                          <a:latin typeface="Calibri" panose="020F0502020204030204" pitchFamily="34" charset="0"/>
                          <a:cs typeface="Lucida Sans Unicode" pitchFamily="34" charset="0"/>
                        </a:rPr>
                        <a:t>Low</a:t>
                      </a:r>
                      <a:endParaRPr lang="en-US" sz="2200" dirty="0">
                        <a:latin typeface="Calibri" panose="020F0502020204030204" pitchFamily="34" charset="0"/>
                        <a:cs typeface="Lucida Sans Unicode" pitchFamily="34" charset="0"/>
                      </a:endParaRPr>
                    </a:p>
                  </a:txBody>
                  <a:tcPr/>
                </a:tc>
              </a:tr>
              <a:tr h="370840">
                <a:tc>
                  <a:txBody>
                    <a:bodyPr/>
                    <a:lstStyle/>
                    <a:p>
                      <a:pPr algn="ctr"/>
                      <a:r>
                        <a:rPr lang="en-US" sz="2200" dirty="0" smtClean="0">
                          <a:latin typeface="Calibri" panose="020F0502020204030204" pitchFamily="34" charset="0"/>
                          <a:cs typeface="Lucida Sans Unicode" pitchFamily="34" charset="0"/>
                        </a:rPr>
                        <a:t>China</a:t>
                      </a:r>
                      <a:endParaRPr lang="en-US" sz="2200" dirty="0">
                        <a:latin typeface="Calibri" panose="020F0502020204030204" pitchFamily="34" charset="0"/>
                        <a:cs typeface="Lucida Sans Unicode" pitchFamily="34" charset="0"/>
                      </a:endParaRPr>
                    </a:p>
                  </a:txBody>
                  <a:tcPr/>
                </a:tc>
                <a:tc>
                  <a:txBody>
                    <a:bodyPr/>
                    <a:lstStyle/>
                    <a:p>
                      <a:pPr algn="ctr"/>
                      <a:r>
                        <a:rPr lang="en-US" sz="2200" dirty="0" smtClean="0">
                          <a:latin typeface="Calibri" panose="020F0502020204030204" pitchFamily="34" charset="0"/>
                          <a:cs typeface="Lucida Sans Unicode" pitchFamily="34" charset="0"/>
                        </a:rPr>
                        <a:t>Switzerland</a:t>
                      </a:r>
                      <a:endParaRPr lang="en-US" sz="2200" dirty="0">
                        <a:latin typeface="Calibri" panose="020F0502020204030204" pitchFamily="34" charset="0"/>
                        <a:cs typeface="Lucida Sans Unicode" pitchFamily="34" charset="0"/>
                      </a:endParaRPr>
                    </a:p>
                  </a:txBody>
                  <a:tcPr/>
                </a:tc>
              </a:tr>
              <a:tr h="370840">
                <a:tc>
                  <a:txBody>
                    <a:bodyPr/>
                    <a:lstStyle/>
                    <a:p>
                      <a:pPr algn="ctr"/>
                      <a:r>
                        <a:rPr lang="en-US" sz="2200" dirty="0" smtClean="0">
                          <a:latin typeface="Calibri" panose="020F0502020204030204" pitchFamily="34" charset="0"/>
                          <a:cs typeface="Lucida Sans Unicode" pitchFamily="34" charset="0"/>
                        </a:rPr>
                        <a:t>Japan</a:t>
                      </a:r>
                      <a:endParaRPr lang="en-US" sz="2200" dirty="0">
                        <a:latin typeface="Calibri" panose="020F0502020204030204" pitchFamily="34" charset="0"/>
                        <a:cs typeface="Lucida Sans Unicode" pitchFamily="34" charset="0"/>
                      </a:endParaRPr>
                    </a:p>
                  </a:txBody>
                  <a:tcPr/>
                </a:tc>
                <a:tc>
                  <a:txBody>
                    <a:bodyPr/>
                    <a:lstStyle/>
                    <a:p>
                      <a:pPr algn="ctr"/>
                      <a:r>
                        <a:rPr lang="en-US" sz="2200" dirty="0" smtClean="0">
                          <a:latin typeface="Calibri" panose="020F0502020204030204" pitchFamily="34" charset="0"/>
                          <a:cs typeface="Lucida Sans Unicode" pitchFamily="34" charset="0"/>
                        </a:rPr>
                        <a:t>Germany</a:t>
                      </a:r>
                      <a:endParaRPr lang="en-US" sz="2200" dirty="0">
                        <a:latin typeface="Calibri" panose="020F0502020204030204" pitchFamily="34" charset="0"/>
                        <a:cs typeface="Lucida Sans Unicode" pitchFamily="34" charset="0"/>
                      </a:endParaRPr>
                    </a:p>
                  </a:txBody>
                  <a:tcPr/>
                </a:tc>
              </a:tr>
              <a:tr h="370840">
                <a:tc>
                  <a:txBody>
                    <a:bodyPr/>
                    <a:lstStyle/>
                    <a:p>
                      <a:pPr algn="ctr"/>
                      <a:r>
                        <a:rPr lang="en-US" sz="2200" dirty="0" smtClean="0">
                          <a:latin typeface="Calibri" panose="020F0502020204030204" pitchFamily="34" charset="0"/>
                          <a:cs typeface="Lucida Sans Unicode" pitchFamily="34" charset="0"/>
                        </a:rPr>
                        <a:t>American Indian cultures</a:t>
                      </a:r>
                      <a:endParaRPr lang="en-US" sz="2200" dirty="0">
                        <a:latin typeface="Calibri" panose="020F0502020204030204" pitchFamily="34" charset="0"/>
                        <a:cs typeface="Lucida Sans Unicode" pitchFamily="34" charset="0"/>
                      </a:endParaRPr>
                    </a:p>
                  </a:txBody>
                  <a:tcPr/>
                </a:tc>
                <a:tc>
                  <a:txBody>
                    <a:bodyPr/>
                    <a:lstStyle/>
                    <a:p>
                      <a:pPr algn="ctr"/>
                      <a:r>
                        <a:rPr lang="en-US" sz="2200" dirty="0" smtClean="0">
                          <a:latin typeface="Calibri" panose="020F0502020204030204" pitchFamily="34" charset="0"/>
                          <a:cs typeface="Lucida Sans Unicode" pitchFamily="34" charset="0"/>
                        </a:rPr>
                        <a:t>Parts of North America (especially the United States)</a:t>
                      </a:r>
                      <a:endParaRPr lang="en-US" sz="2200" dirty="0">
                        <a:latin typeface="Calibri" panose="020F0502020204030204" pitchFamily="34" charset="0"/>
                        <a:cs typeface="Lucida Sans Unicode" pitchFamily="34" charset="0"/>
                      </a:endParaRPr>
                    </a:p>
                  </a:txBody>
                  <a:tcPr/>
                </a:tc>
              </a:tr>
              <a:tr h="370840">
                <a:tc>
                  <a:txBody>
                    <a:bodyPr/>
                    <a:lstStyle/>
                    <a:p>
                      <a:pPr algn="ctr"/>
                      <a:r>
                        <a:rPr lang="en-US" sz="2200" dirty="0" smtClean="0">
                          <a:latin typeface="Calibri" panose="020F0502020204030204" pitchFamily="34" charset="0"/>
                          <a:cs typeface="Lucida Sans Unicode" pitchFamily="34" charset="0"/>
                        </a:rPr>
                        <a:t>Most Latin American cultures</a:t>
                      </a:r>
                      <a:endParaRPr lang="en-US" sz="2200" dirty="0">
                        <a:latin typeface="Calibri" panose="020F0502020204030204" pitchFamily="34" charset="0"/>
                        <a:cs typeface="Lucida Sans Unicode" pitchFamily="34" charset="0"/>
                      </a:endParaRPr>
                    </a:p>
                  </a:txBody>
                  <a:tcPr/>
                </a:tc>
                <a:tc rowSpan="2">
                  <a:txBody>
                    <a:bodyPr/>
                    <a:lstStyle/>
                    <a:p>
                      <a:pPr algn="ctr"/>
                      <a:r>
                        <a:rPr lang="en-US" sz="2200" dirty="0" smtClean="0">
                          <a:latin typeface="Calibri" panose="020F0502020204030204" pitchFamily="34" charset="0"/>
                          <a:cs typeface="Lucida Sans Unicode" pitchFamily="34" charset="0"/>
                        </a:rPr>
                        <a:t>Nordic</a:t>
                      </a:r>
                      <a:r>
                        <a:rPr lang="en-US" sz="2200" baseline="0" dirty="0" smtClean="0">
                          <a:latin typeface="Calibri" panose="020F0502020204030204" pitchFamily="34" charset="0"/>
                          <a:cs typeface="Lucida Sans Unicode" pitchFamily="34" charset="0"/>
                        </a:rPr>
                        <a:t> European States</a:t>
                      </a:r>
                    </a:p>
                    <a:p>
                      <a:pPr algn="ctr"/>
                      <a:r>
                        <a:rPr lang="en-US" sz="2200" baseline="0" dirty="0" smtClean="0">
                          <a:latin typeface="Calibri" panose="020F0502020204030204" pitchFamily="34" charset="0"/>
                          <a:cs typeface="Lucida Sans Unicode" pitchFamily="34" charset="0"/>
                        </a:rPr>
                        <a:t>(Denmark, Sweden, Finland, Norway, Iceland)</a:t>
                      </a:r>
                      <a:endParaRPr lang="en-US" sz="2200" dirty="0">
                        <a:latin typeface="Calibri" panose="020F0502020204030204" pitchFamily="34" charset="0"/>
                        <a:cs typeface="Lucida Sans Unicode"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200" kern="1200" baseline="0" dirty="0" smtClean="0">
                          <a:solidFill>
                            <a:schemeClr val="dk1"/>
                          </a:solidFill>
                          <a:latin typeface="Calibri" panose="020F0502020204030204" pitchFamily="34" charset="0"/>
                          <a:ea typeface="+mn-ea"/>
                          <a:cs typeface="Lucida Sans Unicode" pitchFamily="34" charset="0"/>
                        </a:rPr>
                        <a:t>Southern and eastern Mediterranean cultures </a:t>
                      </a:r>
                    </a:p>
                    <a:p>
                      <a:pPr marL="0" marR="0" indent="0" algn="ctr" defTabSz="914400" rtl="0" eaLnBrk="1" fontAlgn="auto" latinLnBrk="0" hangingPunct="1">
                        <a:lnSpc>
                          <a:spcPct val="100000"/>
                        </a:lnSpc>
                        <a:spcBef>
                          <a:spcPts val="0"/>
                        </a:spcBef>
                        <a:spcAft>
                          <a:spcPts val="0"/>
                        </a:spcAft>
                        <a:buClrTx/>
                        <a:buSzTx/>
                        <a:buFontTx/>
                        <a:buNone/>
                        <a:tabLst/>
                        <a:defRPr/>
                      </a:pPr>
                      <a:r>
                        <a:rPr lang="en-US" sz="2200" kern="1200" baseline="0" dirty="0" smtClean="0">
                          <a:solidFill>
                            <a:schemeClr val="dk1"/>
                          </a:solidFill>
                          <a:latin typeface="Calibri" panose="020F0502020204030204" pitchFamily="34" charset="0"/>
                          <a:ea typeface="+mn-ea"/>
                          <a:cs typeface="Lucida Sans Unicode" pitchFamily="34" charset="0"/>
                        </a:rPr>
                        <a:t>(Greece, Turkey, </a:t>
                      </a:r>
                    </a:p>
                    <a:p>
                      <a:pPr marL="0" marR="0" indent="0" algn="ctr" defTabSz="914400" rtl="0" eaLnBrk="1" fontAlgn="auto" latinLnBrk="0" hangingPunct="1">
                        <a:lnSpc>
                          <a:spcPct val="100000"/>
                        </a:lnSpc>
                        <a:spcBef>
                          <a:spcPts val="0"/>
                        </a:spcBef>
                        <a:spcAft>
                          <a:spcPts val="0"/>
                        </a:spcAft>
                        <a:buClrTx/>
                        <a:buSzTx/>
                        <a:buFontTx/>
                        <a:buNone/>
                        <a:tabLst/>
                        <a:defRPr/>
                      </a:pPr>
                      <a:r>
                        <a:rPr lang="en-US" sz="2200" kern="1200" baseline="0" dirty="0" smtClean="0">
                          <a:solidFill>
                            <a:schemeClr val="dk1"/>
                          </a:solidFill>
                          <a:latin typeface="Calibri" panose="020F0502020204030204" pitchFamily="34" charset="0"/>
                          <a:ea typeface="+mn-ea"/>
                          <a:cs typeface="Lucida Sans Unicode" pitchFamily="34" charset="0"/>
                        </a:rPr>
                        <a:t>the Arab states)</a:t>
                      </a:r>
                    </a:p>
                  </a:txBody>
                  <a:tcPr/>
                </a:tc>
                <a:tc vMerge="1">
                  <a:txBody>
                    <a:bodyPr/>
                    <a:lstStyle/>
                    <a:p>
                      <a:pPr algn="ctr"/>
                      <a:endParaRPr lang="en-US" sz="2200" dirty="0">
                        <a:latin typeface="Lucida Sans Unicode" pitchFamily="34" charset="0"/>
                        <a:cs typeface="Lucida Sans Unicode" pitchFamily="34" charset="0"/>
                      </a:endParaRPr>
                    </a:p>
                  </a:txBody>
                  <a:tcPr/>
                </a:tc>
              </a:tr>
            </a:tbl>
          </a:graphicData>
        </a:graphic>
      </p:graphicFrame>
      <p:sp>
        <p:nvSpPr>
          <p:cNvPr id="2" name="Footer Placeholder 1"/>
          <p:cNvSpPr>
            <a:spLocks noGrp="1"/>
          </p:cNvSpPr>
          <p:nvPr>
            <p:ph type="ftr" sz="quarter" idx="11"/>
          </p:nvPr>
        </p:nvSpPr>
        <p:spPr/>
        <p:txBody>
          <a:bodyPr/>
          <a:lstStyle/>
          <a:p>
            <a:r>
              <a:rPr lang="en-US" smtClean="0"/>
              <a:t>© 2016, SAGE Publications, Inc.</a:t>
            </a:r>
            <a:endParaRPr 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bwMode="auto">
          <a:xfrm>
            <a:off x="0" y="990600"/>
            <a:ext cx="9144000" cy="762000"/>
          </a:xfrm>
        </p:spPr>
        <p:txBody>
          <a:bodyPr wrap="square" lIns="91440" tIns="45720" rIns="91440" bIns="45720" numCol="1" anchorCtr="0" compatLnSpc="1">
            <a:prstTxWarp prst="textNoShape">
              <a:avLst/>
            </a:prstTxWarp>
          </a:bodyPr>
          <a:lstStyle/>
          <a:p>
            <a:pPr eaLnBrk="1" hangingPunct="1">
              <a:defRPr/>
            </a:pPr>
            <a:r>
              <a:rPr lang="en-US" sz="3600" b="1" dirty="0" smtClean="0">
                <a:effectLst/>
                <a:latin typeface="Calibri" panose="020F0502020204030204" pitchFamily="34" charset="0"/>
                <a:cs typeface="Lucida Sans Unicode" pitchFamily="34" charset="0"/>
              </a:rPr>
              <a:t>The Concept of Face</a:t>
            </a:r>
          </a:p>
        </p:txBody>
      </p:sp>
      <p:sp>
        <p:nvSpPr>
          <p:cNvPr id="13315" name="Rectangle 3"/>
          <p:cNvSpPr>
            <a:spLocks noGrp="1"/>
          </p:cNvSpPr>
          <p:nvPr>
            <p:ph idx="1"/>
          </p:nvPr>
        </p:nvSpPr>
        <p:spPr>
          <a:xfrm>
            <a:off x="0" y="1752600"/>
            <a:ext cx="8915400" cy="4191000"/>
          </a:xfrm>
        </p:spPr>
        <p:txBody>
          <a:bodyPr>
            <a:normAutofit/>
          </a:bodyPr>
          <a:lstStyle/>
          <a:p>
            <a:pPr eaLnBrk="1" hangingPunct="1">
              <a:lnSpc>
                <a:spcPct val="110000"/>
              </a:lnSpc>
              <a:spcBef>
                <a:spcPts val="0"/>
              </a:spcBef>
            </a:pPr>
            <a:r>
              <a:rPr lang="en-US" sz="2400" dirty="0" smtClean="0">
                <a:latin typeface="Calibri" panose="020F0502020204030204" pitchFamily="34" charset="0"/>
                <a:cs typeface="Lucida Sans Unicode" pitchFamily="34" charset="0"/>
              </a:rPr>
              <a:t>In Chinese culture face is conceptualized two ways:  </a:t>
            </a:r>
            <a:r>
              <a:rPr lang="en-US" sz="2400" i="1" dirty="0" err="1" smtClean="0">
                <a:latin typeface="Calibri" panose="020F0502020204030204" pitchFamily="34" charset="0"/>
                <a:cs typeface="Lucida Sans Unicode" pitchFamily="34" charset="0"/>
              </a:rPr>
              <a:t>lian</a:t>
            </a:r>
            <a:r>
              <a:rPr lang="en-US" sz="2400" dirty="0" smtClean="0">
                <a:latin typeface="Calibri" panose="020F0502020204030204" pitchFamily="34" charset="0"/>
                <a:cs typeface="Lucida Sans Unicode" pitchFamily="34" charset="0"/>
              </a:rPr>
              <a:t> (face) and </a:t>
            </a:r>
            <a:r>
              <a:rPr lang="en-US" sz="2400" i="1" dirty="0" err="1" smtClean="0">
                <a:latin typeface="Calibri" panose="020F0502020204030204" pitchFamily="34" charset="0"/>
                <a:cs typeface="Lucida Sans Unicode" pitchFamily="34" charset="0"/>
              </a:rPr>
              <a:t>mian</a:t>
            </a:r>
            <a:r>
              <a:rPr lang="en-US" sz="2400" dirty="0" smtClean="0">
                <a:latin typeface="Calibri" panose="020F0502020204030204" pitchFamily="34" charset="0"/>
                <a:cs typeface="Lucida Sans Unicode" pitchFamily="34" charset="0"/>
              </a:rPr>
              <a:t> or </a:t>
            </a:r>
            <a:r>
              <a:rPr lang="en-US" sz="2400" i="1" dirty="0" err="1" smtClean="0">
                <a:latin typeface="Calibri" panose="020F0502020204030204" pitchFamily="34" charset="0"/>
                <a:cs typeface="Lucida Sans Unicode" pitchFamily="34" charset="0"/>
              </a:rPr>
              <a:t>mian</a:t>
            </a:r>
            <a:r>
              <a:rPr lang="en-US" sz="2400" i="1" dirty="0" smtClean="0">
                <a:latin typeface="Calibri" panose="020F0502020204030204" pitchFamily="34" charset="0"/>
                <a:cs typeface="Lucida Sans Unicode" pitchFamily="34" charset="0"/>
              </a:rPr>
              <a:t> </a:t>
            </a:r>
            <a:r>
              <a:rPr lang="en-US" sz="2400" i="1" dirty="0" err="1" smtClean="0">
                <a:latin typeface="Calibri" panose="020F0502020204030204" pitchFamily="34" charset="0"/>
                <a:cs typeface="Lucida Sans Unicode" pitchFamily="34" charset="0"/>
              </a:rPr>
              <a:t>zi</a:t>
            </a:r>
            <a:r>
              <a:rPr lang="en-US" sz="2400" i="1" dirty="0" smtClean="0">
                <a:latin typeface="Calibri" panose="020F0502020204030204" pitchFamily="34" charset="0"/>
                <a:cs typeface="Lucida Sans Unicode" pitchFamily="34" charset="0"/>
              </a:rPr>
              <a:t> </a:t>
            </a:r>
            <a:r>
              <a:rPr lang="en-US" sz="2400" dirty="0" smtClean="0">
                <a:latin typeface="Calibri" panose="020F0502020204030204" pitchFamily="34" charset="0"/>
                <a:cs typeface="Lucida Sans Unicode" pitchFamily="34" charset="0"/>
              </a:rPr>
              <a:t>(image)</a:t>
            </a:r>
          </a:p>
          <a:p>
            <a:pPr eaLnBrk="1" hangingPunct="1">
              <a:lnSpc>
                <a:spcPct val="110000"/>
              </a:lnSpc>
              <a:spcBef>
                <a:spcPts val="0"/>
              </a:spcBef>
              <a:buNone/>
            </a:pPr>
            <a:endParaRPr lang="en-US" sz="2400" dirty="0" smtClean="0">
              <a:latin typeface="Calibri" panose="020F0502020204030204" pitchFamily="34" charset="0"/>
              <a:cs typeface="Lucida Sans Unicode" pitchFamily="34" charset="0"/>
            </a:endParaRPr>
          </a:p>
          <a:p>
            <a:pPr eaLnBrk="1" hangingPunct="1">
              <a:lnSpc>
                <a:spcPct val="110000"/>
              </a:lnSpc>
              <a:spcBef>
                <a:spcPts val="0"/>
              </a:spcBef>
            </a:pPr>
            <a:r>
              <a:rPr lang="en-US" sz="2400" dirty="0" smtClean="0">
                <a:latin typeface="Calibri" panose="020F0502020204030204" pitchFamily="34" charset="0"/>
                <a:cs typeface="Lucida Sans Unicode" pitchFamily="34" charset="0"/>
              </a:rPr>
              <a:t>Often used interchangeably, but with different meanings</a:t>
            </a:r>
          </a:p>
          <a:p>
            <a:pPr eaLnBrk="1" hangingPunct="1">
              <a:lnSpc>
                <a:spcPct val="110000"/>
              </a:lnSpc>
              <a:spcBef>
                <a:spcPts val="0"/>
              </a:spcBef>
              <a:buNone/>
            </a:pPr>
            <a:r>
              <a:rPr lang="en-US" sz="2200" b="1" i="1" dirty="0" smtClean="0">
                <a:latin typeface="Calibri" panose="020F0502020204030204" pitchFamily="34" charset="0"/>
                <a:cs typeface="Lucida Sans Unicode" pitchFamily="34" charset="0"/>
              </a:rPr>
              <a:t>		</a:t>
            </a:r>
            <a:r>
              <a:rPr lang="en-US" sz="2200" b="1" i="1" dirty="0" err="1" smtClean="0">
                <a:latin typeface="Calibri" panose="020F0502020204030204" pitchFamily="34" charset="0"/>
                <a:cs typeface="Lucida Sans Unicode" pitchFamily="34" charset="0"/>
              </a:rPr>
              <a:t>Lian</a:t>
            </a:r>
            <a:r>
              <a:rPr lang="en-US" sz="2200" b="1" dirty="0" smtClean="0">
                <a:latin typeface="Calibri" panose="020F0502020204030204" pitchFamily="34" charset="0"/>
                <a:cs typeface="Lucida Sans Unicode" pitchFamily="34" charset="0"/>
              </a:rPr>
              <a:t>: </a:t>
            </a:r>
            <a:r>
              <a:rPr lang="en-US" sz="2200" dirty="0" smtClean="0">
                <a:latin typeface="Calibri" panose="020F0502020204030204" pitchFamily="34" charset="0"/>
                <a:cs typeface="Lucida Sans Unicode" pitchFamily="34" charset="0"/>
              </a:rPr>
              <a:t>something that “represents the confidence of  society in the integrity of ego’s moral character, the  loss of which makes it impossible to function properly 	with the community” (Hu, 1944)</a:t>
            </a:r>
          </a:p>
          <a:p>
            <a:pPr eaLnBrk="1" hangingPunct="1">
              <a:lnSpc>
                <a:spcPct val="110000"/>
              </a:lnSpc>
              <a:spcBef>
                <a:spcPts val="0"/>
              </a:spcBef>
              <a:buNone/>
            </a:pPr>
            <a:r>
              <a:rPr lang="en-US" sz="2200" dirty="0" smtClean="0">
                <a:latin typeface="Calibri" panose="020F0502020204030204" pitchFamily="34" charset="0"/>
                <a:cs typeface="Lucida Sans Unicode" pitchFamily="34" charset="0"/>
              </a:rPr>
              <a:t>		</a:t>
            </a:r>
            <a:r>
              <a:rPr lang="en-US" sz="2200" b="1" i="1" dirty="0" err="1" smtClean="0">
                <a:latin typeface="Calibri" panose="020F0502020204030204" pitchFamily="34" charset="0"/>
                <a:cs typeface="Lucida Sans Unicode" pitchFamily="34" charset="0"/>
              </a:rPr>
              <a:t>Mian</a:t>
            </a:r>
            <a:r>
              <a:rPr lang="en-US" sz="2200" b="1" dirty="0" smtClean="0">
                <a:latin typeface="Calibri" panose="020F0502020204030204" pitchFamily="34" charset="0"/>
                <a:cs typeface="Lucida Sans Unicode" pitchFamily="34" charset="0"/>
              </a:rPr>
              <a:t>: </a:t>
            </a:r>
            <a:r>
              <a:rPr lang="en-US" sz="2200" dirty="0" smtClean="0">
                <a:latin typeface="Calibri" panose="020F0502020204030204" pitchFamily="34" charset="0"/>
                <a:cs typeface="Lucida Sans Unicode" pitchFamily="34" charset="0"/>
              </a:rPr>
              <a:t>“stands for the kind of prestige that is emphasized  in the U.S., a reputation achieved through life” (Hu, 1944) </a:t>
            </a:r>
          </a:p>
        </p:txBody>
      </p:sp>
      <p:pic>
        <p:nvPicPr>
          <p:cNvPr id="2" name="Picture 1" descr="iStock_000054603014Larg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05600" y="5334000"/>
            <a:ext cx="1828379" cy="1218470"/>
          </a:xfrm>
          <a:prstGeom prst="rect">
            <a:avLst/>
          </a:prstGeom>
        </p:spPr>
      </p:pic>
      <p:sp>
        <p:nvSpPr>
          <p:cNvPr id="3" name="Footer Placeholder 2"/>
          <p:cNvSpPr>
            <a:spLocks noGrp="1"/>
          </p:cNvSpPr>
          <p:nvPr>
            <p:ph type="ftr" sz="quarter" idx="11"/>
          </p:nvPr>
        </p:nvSpPr>
        <p:spPr/>
        <p:txBody>
          <a:bodyPr/>
          <a:lstStyle/>
          <a:p>
            <a:r>
              <a:rPr lang="en-US" smtClean="0"/>
              <a:t>© 2016, SAGE Publications, Inc.</a:t>
            </a:r>
            <a:endParaRPr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bwMode="auto">
          <a:xfrm>
            <a:off x="0" y="914400"/>
            <a:ext cx="9144000" cy="685800"/>
          </a:xfrm>
        </p:spPr>
        <p:txBody>
          <a:bodyPr wrap="square" lIns="91440" tIns="45720" rIns="91440" bIns="45720" numCol="1" anchorCtr="0" compatLnSpc="1">
            <a:prstTxWarp prst="textNoShape">
              <a:avLst/>
            </a:prstTxWarp>
          </a:bodyPr>
          <a:lstStyle/>
          <a:p>
            <a:pPr eaLnBrk="1" hangingPunct="1">
              <a:defRPr/>
            </a:pPr>
            <a:r>
              <a:rPr lang="en-US" sz="3600" b="1" dirty="0" smtClean="0">
                <a:effectLst/>
                <a:latin typeface="Calibri" panose="020F0502020204030204" pitchFamily="34" charset="0"/>
                <a:cs typeface="Lucida Sans Unicode" pitchFamily="34" charset="0"/>
              </a:rPr>
              <a:t>The Concept of Face</a:t>
            </a:r>
          </a:p>
        </p:txBody>
      </p:sp>
      <p:sp>
        <p:nvSpPr>
          <p:cNvPr id="14339" name="Rectangle 3"/>
          <p:cNvSpPr>
            <a:spLocks noGrp="1"/>
          </p:cNvSpPr>
          <p:nvPr>
            <p:ph idx="1"/>
          </p:nvPr>
        </p:nvSpPr>
        <p:spPr>
          <a:xfrm>
            <a:off x="152400" y="1600200"/>
            <a:ext cx="8991600" cy="4724400"/>
          </a:xfrm>
        </p:spPr>
        <p:txBody>
          <a:bodyPr>
            <a:normAutofit fontScale="92500" lnSpcReduction="10000"/>
          </a:bodyPr>
          <a:lstStyle/>
          <a:p>
            <a:pPr>
              <a:lnSpc>
                <a:spcPct val="110000"/>
              </a:lnSpc>
              <a:spcBef>
                <a:spcPts val="0"/>
              </a:spcBef>
            </a:pPr>
            <a:r>
              <a:rPr lang="en-GB" sz="2400" dirty="0" smtClean="0">
                <a:latin typeface="Calibri" panose="020F0502020204030204" pitchFamily="34" charset="0"/>
                <a:cs typeface="Lucida Sans Unicode" pitchFamily="34" charset="0"/>
              </a:rPr>
              <a:t>Masumoto, </a:t>
            </a:r>
            <a:r>
              <a:rPr lang="en-GB" sz="2400" dirty="0" err="1" smtClean="0">
                <a:latin typeface="Calibri" panose="020F0502020204030204" pitchFamily="34" charset="0"/>
                <a:cs typeface="Lucida Sans Unicode" pitchFamily="34" charset="0"/>
              </a:rPr>
              <a:t>Oetzel</a:t>
            </a:r>
            <a:r>
              <a:rPr lang="en-GB" sz="2400" dirty="0" smtClean="0">
                <a:latin typeface="Calibri" panose="020F0502020204030204" pitchFamily="34" charset="0"/>
                <a:cs typeface="Lucida Sans Unicode" pitchFamily="34" charset="0"/>
              </a:rPr>
              <a:t>, </a:t>
            </a:r>
            <a:r>
              <a:rPr lang="en-GB" sz="2400" dirty="0" err="1" smtClean="0">
                <a:latin typeface="Calibri" panose="020F0502020204030204" pitchFamily="34" charset="0"/>
                <a:cs typeface="Lucida Sans Unicode" pitchFamily="34" charset="0"/>
              </a:rPr>
              <a:t>Takai</a:t>
            </a:r>
            <a:r>
              <a:rPr lang="en-GB" sz="2400" dirty="0" smtClean="0">
                <a:latin typeface="Calibri" panose="020F0502020204030204" pitchFamily="34" charset="0"/>
                <a:cs typeface="Lucida Sans Unicode" pitchFamily="34" charset="0"/>
              </a:rPr>
              <a:t>, Ting-Toomey, &amp; </a:t>
            </a:r>
            <a:r>
              <a:rPr lang="en-GB" sz="2400" dirty="0" err="1" smtClean="0">
                <a:latin typeface="Calibri" panose="020F0502020204030204" pitchFamily="34" charset="0"/>
                <a:cs typeface="Lucida Sans Unicode" pitchFamily="34" charset="0"/>
              </a:rPr>
              <a:t>Yokochi</a:t>
            </a:r>
            <a:r>
              <a:rPr lang="en-GB" sz="2400" dirty="0" smtClean="0">
                <a:latin typeface="Calibri" panose="020F0502020204030204" pitchFamily="34" charset="0"/>
                <a:cs typeface="Lucida Sans Unicode" pitchFamily="34" charset="0"/>
              </a:rPr>
              <a:t> (2000): </a:t>
            </a:r>
            <a:r>
              <a:rPr lang="en-GB" sz="2400" b="1" dirty="0" err="1" smtClean="0">
                <a:latin typeface="Calibri" panose="020F0502020204030204" pitchFamily="34" charset="0"/>
                <a:cs typeface="Lucida Sans Unicode" pitchFamily="34" charset="0"/>
              </a:rPr>
              <a:t>facework</a:t>
            </a:r>
            <a:r>
              <a:rPr lang="en-GB" sz="2400" dirty="0" smtClean="0">
                <a:latin typeface="Calibri" panose="020F0502020204030204" pitchFamily="34" charset="0"/>
                <a:cs typeface="Lucida Sans Unicode" pitchFamily="34" charset="0"/>
              </a:rPr>
              <a:t> – communicative strategies used to enact self-face and to uphold, support, or challenge another person's face</a:t>
            </a:r>
          </a:p>
          <a:p>
            <a:pPr>
              <a:lnSpc>
                <a:spcPct val="110000"/>
              </a:lnSpc>
              <a:spcBef>
                <a:spcPts val="0"/>
              </a:spcBef>
              <a:buNone/>
            </a:pPr>
            <a:endParaRPr lang="en-GB" sz="2200" dirty="0" smtClean="0">
              <a:latin typeface="Calibri" panose="020F0502020204030204" pitchFamily="34" charset="0"/>
              <a:cs typeface="Lucida Sans Unicode" pitchFamily="34" charset="0"/>
            </a:endParaRPr>
          </a:p>
          <a:p>
            <a:pPr>
              <a:lnSpc>
                <a:spcPct val="110000"/>
              </a:lnSpc>
              <a:spcBef>
                <a:spcPts val="0"/>
              </a:spcBef>
            </a:pPr>
            <a:r>
              <a:rPr lang="en-GB" sz="2400" dirty="0" smtClean="0">
                <a:latin typeface="Calibri" panose="020F0502020204030204" pitchFamily="34" charset="0"/>
                <a:cs typeface="Lucida Sans Unicode" pitchFamily="34" charset="0"/>
              </a:rPr>
              <a:t>Cohen (1997): </a:t>
            </a:r>
            <a:r>
              <a:rPr lang="en-GB" sz="2400" b="1" dirty="0" smtClean="0">
                <a:latin typeface="Calibri" panose="020F0502020204030204" pitchFamily="34" charset="0"/>
                <a:cs typeface="Lucida Sans Unicode" pitchFamily="34" charset="0"/>
              </a:rPr>
              <a:t>Face loss</a:t>
            </a:r>
          </a:p>
          <a:p>
            <a:pPr>
              <a:lnSpc>
                <a:spcPct val="110000"/>
              </a:lnSpc>
              <a:spcBef>
                <a:spcPts val="0"/>
              </a:spcBef>
              <a:buNone/>
            </a:pPr>
            <a:r>
              <a:rPr lang="en-GB" sz="2200" dirty="0" smtClean="0">
                <a:latin typeface="Calibri" panose="020F0502020204030204" pitchFamily="34" charset="0"/>
                <a:cs typeface="Lucida Sans Unicode" pitchFamily="34" charset="0"/>
              </a:rPr>
              <a:t>	</a:t>
            </a:r>
            <a:r>
              <a:rPr lang="en-GB" sz="2000" dirty="0" smtClean="0">
                <a:latin typeface="Calibri" panose="020F0502020204030204" pitchFamily="34" charset="0"/>
                <a:cs typeface="Lucida Sans Unicode" pitchFamily="34" charset="0"/>
              </a:rPr>
              <a:t>due to: </a:t>
            </a:r>
            <a:r>
              <a:rPr lang="en-US" sz="2000" dirty="0" smtClean="0">
                <a:latin typeface="Calibri" panose="020F0502020204030204" pitchFamily="34" charset="0"/>
                <a:cs typeface="Lucida Sans Unicode" pitchFamily="34" charset="0"/>
              </a:rPr>
              <a:t>rebuffed overture; exposure to personal insult; disregard for one's status; being forced to give up a cherished value; making an "unnecessary" concession; failure to achieve goals; revelation of personal inadequacy; damage to valued relationship</a:t>
            </a:r>
          </a:p>
          <a:p>
            <a:pPr>
              <a:lnSpc>
                <a:spcPct val="110000"/>
              </a:lnSpc>
              <a:spcBef>
                <a:spcPts val="0"/>
              </a:spcBef>
              <a:buNone/>
            </a:pPr>
            <a:endParaRPr lang="en-US" sz="2000" dirty="0" smtClean="0">
              <a:latin typeface="Calibri" panose="020F0502020204030204" pitchFamily="34" charset="0"/>
              <a:cs typeface="Lucida Sans Unicode" pitchFamily="34" charset="0"/>
            </a:endParaRPr>
          </a:p>
          <a:p>
            <a:pPr>
              <a:lnSpc>
                <a:spcPct val="110000"/>
              </a:lnSpc>
              <a:spcBef>
                <a:spcPts val="0"/>
              </a:spcBef>
            </a:pPr>
            <a:r>
              <a:rPr lang="en-US" sz="2400" dirty="0" smtClean="0">
                <a:latin typeface="Calibri" panose="020F0502020204030204" pitchFamily="34" charset="0"/>
                <a:cs typeface="Lucida Sans Unicode" pitchFamily="34" charset="0"/>
              </a:rPr>
              <a:t>Ting-Toomey (1985): </a:t>
            </a:r>
            <a:r>
              <a:rPr lang="en-US" sz="2400" b="1" dirty="0" smtClean="0">
                <a:latin typeface="Calibri" panose="020F0502020204030204" pitchFamily="34" charset="0"/>
                <a:cs typeface="Lucida Sans Unicode" pitchFamily="34" charset="0"/>
              </a:rPr>
              <a:t>Face negotiation</a:t>
            </a:r>
          </a:p>
          <a:p>
            <a:pPr>
              <a:lnSpc>
                <a:spcPct val="110000"/>
              </a:lnSpc>
              <a:spcBef>
                <a:spcPts val="0"/>
              </a:spcBef>
              <a:buNone/>
            </a:pPr>
            <a:r>
              <a:rPr lang="en-US" sz="2200" dirty="0" smtClean="0">
                <a:latin typeface="Calibri" panose="020F0502020204030204" pitchFamily="34" charset="0"/>
                <a:cs typeface="Lucida Sans Unicode" pitchFamily="34" charset="0"/>
              </a:rPr>
              <a:t>	</a:t>
            </a:r>
            <a:r>
              <a:rPr lang="en-US" sz="2000" dirty="0" smtClean="0">
                <a:latin typeface="Calibri" panose="020F0502020204030204" pitchFamily="34" charset="0"/>
                <a:cs typeface="Lucida Sans Unicode" pitchFamily="34" charset="0"/>
              </a:rPr>
              <a:t>low-context cultures (U.S.) have concern for privacy and autonomy, use </a:t>
            </a:r>
            <a:r>
              <a:rPr lang="en-US" sz="2000" b="1" dirty="0" smtClean="0">
                <a:latin typeface="Calibri" panose="020F0502020204030204" pitchFamily="34" charset="0"/>
                <a:cs typeface="Lucida Sans Unicode" pitchFamily="34" charset="0"/>
              </a:rPr>
              <a:t>direct-face negotiation, </a:t>
            </a:r>
            <a:r>
              <a:rPr lang="en-US" sz="2000" dirty="0" smtClean="0">
                <a:latin typeface="Calibri" panose="020F0502020204030204" pitchFamily="34" charset="0"/>
                <a:cs typeface="Lucida Sans Unicode" pitchFamily="34" charset="0"/>
              </a:rPr>
              <a:t>and express self-face maintenance; </a:t>
            </a:r>
          </a:p>
          <a:p>
            <a:pPr>
              <a:lnSpc>
                <a:spcPct val="110000"/>
              </a:lnSpc>
              <a:spcBef>
                <a:spcPts val="0"/>
              </a:spcBef>
              <a:buNone/>
            </a:pPr>
            <a:r>
              <a:rPr lang="en-US" sz="2000" dirty="0" smtClean="0">
                <a:latin typeface="Calibri" panose="020F0502020204030204" pitchFamily="34" charset="0"/>
                <a:cs typeface="Lucida Sans Unicode" pitchFamily="34" charset="0"/>
              </a:rPr>
              <a:t>	high-context cultures (China) have concern for interdependence and inclusion, use </a:t>
            </a:r>
            <a:r>
              <a:rPr lang="en-US" sz="2000" b="1" dirty="0" smtClean="0">
                <a:latin typeface="Calibri" panose="020F0502020204030204" pitchFamily="34" charset="0"/>
                <a:cs typeface="Lucida Sans Unicode" pitchFamily="34" charset="0"/>
              </a:rPr>
              <a:t>indirect-face negotiation</a:t>
            </a:r>
            <a:r>
              <a:rPr lang="en-US" sz="2000" dirty="0" smtClean="0">
                <a:latin typeface="Calibri" panose="020F0502020204030204" pitchFamily="34" charset="0"/>
                <a:cs typeface="Lucida Sans Unicode" pitchFamily="34" charset="0"/>
              </a:rPr>
              <a:t>,</a:t>
            </a:r>
            <a:r>
              <a:rPr lang="en-US" sz="2000" b="1" dirty="0" smtClean="0">
                <a:latin typeface="Calibri" panose="020F0502020204030204" pitchFamily="34" charset="0"/>
                <a:cs typeface="Lucida Sans Unicode" pitchFamily="34" charset="0"/>
              </a:rPr>
              <a:t> </a:t>
            </a:r>
            <a:r>
              <a:rPr lang="en-US" sz="2000" dirty="0" smtClean="0">
                <a:latin typeface="Calibri" panose="020F0502020204030204" pitchFamily="34" charset="0"/>
                <a:cs typeface="Lucida Sans Unicode" pitchFamily="34" charset="0"/>
              </a:rPr>
              <a:t>and express mutual face or other-face maintenance</a:t>
            </a:r>
          </a:p>
        </p:txBody>
      </p:sp>
      <p:sp>
        <p:nvSpPr>
          <p:cNvPr id="2" name="Footer Placeholder 1"/>
          <p:cNvSpPr>
            <a:spLocks noGrp="1"/>
          </p:cNvSpPr>
          <p:nvPr>
            <p:ph type="ftr" sz="quarter" idx="11"/>
          </p:nvPr>
        </p:nvSpPr>
        <p:spPr>
          <a:xfrm>
            <a:off x="3124200" y="6400800"/>
            <a:ext cx="2895600" cy="365125"/>
          </a:xfrm>
        </p:spPr>
        <p:txBody>
          <a:bodyPr/>
          <a:lstStyle/>
          <a:p>
            <a:r>
              <a:rPr lang="en-US" smtClean="0"/>
              <a:t>© 2016, SAGE Publications, Inc.</a:t>
            </a:r>
            <a:endParaRPr 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2"/>
          <p:cNvSpPr>
            <a:spLocks noGrp="1"/>
          </p:cNvSpPr>
          <p:nvPr>
            <p:ph type="title"/>
          </p:nvPr>
        </p:nvSpPr>
        <p:spPr bwMode="auto">
          <a:xfrm>
            <a:off x="0" y="990600"/>
            <a:ext cx="9144000" cy="762000"/>
          </a:xfrm>
        </p:spPr>
        <p:txBody>
          <a:bodyPr wrap="square" lIns="91440" tIns="45720" rIns="91440" bIns="45720" numCol="1" anchorCtr="0" compatLnSpc="1">
            <a:prstTxWarp prst="textNoShape">
              <a:avLst/>
            </a:prstTxWarp>
            <a:normAutofit/>
          </a:bodyPr>
          <a:lstStyle/>
          <a:p>
            <a:pPr eaLnBrk="1" hangingPunct="1">
              <a:defRPr/>
            </a:pPr>
            <a:r>
              <a:rPr lang="en-US" sz="3400" b="1" dirty="0" smtClean="0">
                <a:effectLst/>
                <a:latin typeface="Calibri" panose="020F0502020204030204" pitchFamily="34" charset="0"/>
                <a:cs typeface="Lucida Sans Unicode" pitchFamily="34" charset="0"/>
              </a:rPr>
              <a:t>Intercultural Communication Competence</a:t>
            </a:r>
          </a:p>
        </p:txBody>
      </p:sp>
      <p:sp>
        <p:nvSpPr>
          <p:cNvPr id="569347" name="Rectangle 3"/>
          <p:cNvSpPr>
            <a:spLocks noGrp="1" noChangeArrowheads="1"/>
          </p:cNvSpPr>
          <p:nvPr>
            <p:ph idx="1"/>
          </p:nvPr>
        </p:nvSpPr>
        <p:spPr>
          <a:xfrm>
            <a:off x="228600" y="1981200"/>
            <a:ext cx="8686800" cy="4876800"/>
          </a:xfrm>
        </p:spPr>
        <p:txBody>
          <a:bodyPr/>
          <a:lstStyle/>
          <a:p>
            <a:pPr>
              <a:spcBef>
                <a:spcPts val="0"/>
              </a:spcBef>
            </a:pPr>
            <a:r>
              <a:rPr lang="en-GB" sz="2400" b="1" dirty="0" smtClean="0">
                <a:latin typeface="Calibri" panose="020F0502020204030204" pitchFamily="34" charset="0"/>
                <a:cs typeface="Lucida Sans Unicode" pitchFamily="34" charset="0"/>
              </a:rPr>
              <a:t>Definition:</a:t>
            </a:r>
            <a:r>
              <a:rPr lang="en-GB" sz="2400" dirty="0" smtClean="0">
                <a:latin typeface="Calibri" panose="020F0502020204030204" pitchFamily="34" charset="0"/>
                <a:cs typeface="Lucida Sans Unicode" pitchFamily="34" charset="0"/>
              </a:rPr>
              <a:t> the ability to communicate effectively and appropriately with people of other cultures    (Spitzberg, 2000)</a:t>
            </a:r>
          </a:p>
          <a:p>
            <a:pPr>
              <a:spcBef>
                <a:spcPts val="0"/>
              </a:spcBef>
              <a:buNone/>
            </a:pPr>
            <a:endParaRPr lang="en-US" sz="2400" dirty="0" smtClean="0">
              <a:latin typeface="Calibri" panose="020F0502020204030204" pitchFamily="34" charset="0"/>
              <a:cs typeface="Lucida Sans Unicode" pitchFamily="34" charset="0"/>
            </a:endParaRPr>
          </a:p>
          <a:p>
            <a:pPr eaLnBrk="1" hangingPunct="1">
              <a:spcBef>
                <a:spcPts val="0"/>
              </a:spcBef>
            </a:pPr>
            <a:r>
              <a:rPr lang="en-US" sz="2400" dirty="0" smtClean="0">
                <a:latin typeface="Calibri" panose="020F0502020204030204" pitchFamily="34" charset="0"/>
                <a:cs typeface="Lucida Sans Unicode" pitchFamily="34" charset="0"/>
              </a:rPr>
              <a:t>Intercultural communication competence theories stress the development of skills that transform one from a monocultural into a multicultural person </a:t>
            </a:r>
          </a:p>
          <a:p>
            <a:pPr lvl="1" eaLnBrk="1" hangingPunct="1">
              <a:spcBef>
                <a:spcPts val="0"/>
              </a:spcBef>
              <a:buNone/>
            </a:pPr>
            <a:r>
              <a:rPr lang="en-US" sz="2400" b="1" dirty="0" smtClean="0">
                <a:latin typeface="Calibri" panose="020F0502020204030204" pitchFamily="34" charset="0"/>
                <a:cs typeface="Lucida Sans Unicode" pitchFamily="34" charset="0"/>
              </a:rPr>
              <a:t>	</a:t>
            </a:r>
            <a:r>
              <a:rPr lang="en-US" sz="2200" b="1" dirty="0" smtClean="0">
                <a:latin typeface="Calibri" panose="020F0502020204030204" pitchFamily="34" charset="0"/>
                <a:cs typeface="Lucida Sans Unicode" pitchFamily="34" charset="0"/>
              </a:rPr>
              <a:t>Multicultural person:</a:t>
            </a:r>
            <a:r>
              <a:rPr lang="en-US" sz="2200" dirty="0" smtClean="0">
                <a:latin typeface="Calibri" panose="020F0502020204030204" pitchFamily="34" charset="0"/>
                <a:cs typeface="Lucida Sans Unicode" pitchFamily="34" charset="0"/>
              </a:rPr>
              <a:t> one who respects cultures and has tolerance                                                                              for differences  </a:t>
            </a:r>
          </a:p>
        </p:txBody>
      </p:sp>
      <p:pic>
        <p:nvPicPr>
          <p:cNvPr id="2" name="Picture 1" descr="iStock_000039844294Large.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1200" y="4650444"/>
            <a:ext cx="2740843" cy="1826556"/>
          </a:xfrm>
          <a:prstGeom prst="rect">
            <a:avLst/>
          </a:prstGeom>
        </p:spPr>
      </p:pic>
      <p:sp>
        <p:nvSpPr>
          <p:cNvPr id="3" name="Footer Placeholder 2"/>
          <p:cNvSpPr>
            <a:spLocks noGrp="1"/>
          </p:cNvSpPr>
          <p:nvPr>
            <p:ph type="ftr" sz="quarter" idx="11"/>
          </p:nvPr>
        </p:nvSpPr>
        <p:spPr/>
        <p:txBody>
          <a:bodyPr/>
          <a:lstStyle/>
          <a:p>
            <a:r>
              <a:rPr lang="en-US" smtClean="0"/>
              <a:t>© 2016, SAGE Publications, Inc.</a:t>
            </a:r>
            <a:endParaRPr lang="en-US"/>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2"/>
          <p:cNvSpPr>
            <a:spLocks noGrp="1"/>
          </p:cNvSpPr>
          <p:nvPr>
            <p:ph type="title"/>
          </p:nvPr>
        </p:nvSpPr>
        <p:spPr bwMode="auto">
          <a:xfrm>
            <a:off x="0" y="990600"/>
            <a:ext cx="9144000" cy="914400"/>
          </a:xfrm>
        </p:spPr>
        <p:txBody>
          <a:bodyPr wrap="square" lIns="91440" tIns="45720" rIns="91440" bIns="45720" numCol="1" anchorCtr="0" compatLnSpc="1">
            <a:prstTxWarp prst="textNoShape">
              <a:avLst/>
            </a:prstTxWarp>
            <a:noAutofit/>
          </a:bodyPr>
          <a:lstStyle/>
          <a:p>
            <a:pPr eaLnBrk="1" hangingPunct="1">
              <a:defRPr/>
            </a:pPr>
            <a:r>
              <a:rPr lang="en-US" sz="3400" b="1" dirty="0" smtClean="0">
                <a:latin typeface="Calibri" panose="020F0502020204030204" pitchFamily="34" charset="0"/>
                <a:cs typeface="Lucida Sans Unicode" pitchFamily="34" charset="0"/>
              </a:rPr>
              <a:t>Skill Areas of </a:t>
            </a:r>
            <a:r>
              <a:rPr lang="en-US" sz="3400" b="1" dirty="0" smtClean="0">
                <a:effectLst/>
                <a:latin typeface="Calibri" panose="020F0502020204030204" pitchFamily="34" charset="0"/>
                <a:cs typeface="Lucida Sans Unicode" pitchFamily="34" charset="0"/>
              </a:rPr>
              <a:t>Intercultural Communication Competence (Chen, 1990)</a:t>
            </a:r>
          </a:p>
        </p:txBody>
      </p:sp>
      <p:sp>
        <p:nvSpPr>
          <p:cNvPr id="8" name="Rectangle 3"/>
          <p:cNvSpPr>
            <a:spLocks noGrp="1" noChangeArrowheads="1"/>
          </p:cNvSpPr>
          <p:nvPr>
            <p:ph idx="1"/>
          </p:nvPr>
        </p:nvSpPr>
        <p:spPr>
          <a:xfrm>
            <a:off x="152400" y="1981200"/>
            <a:ext cx="8991600" cy="4419600"/>
          </a:xfrm>
        </p:spPr>
        <p:txBody>
          <a:bodyPr>
            <a:normAutofit fontScale="92500" lnSpcReduction="20000"/>
          </a:bodyPr>
          <a:lstStyle/>
          <a:p>
            <a:pPr>
              <a:lnSpc>
                <a:spcPct val="110000"/>
              </a:lnSpc>
              <a:spcBef>
                <a:spcPts val="0"/>
              </a:spcBef>
            </a:pPr>
            <a:r>
              <a:rPr lang="en-US" sz="2400" b="1" dirty="0" smtClean="0">
                <a:latin typeface="Calibri" panose="020F0502020204030204" pitchFamily="34" charset="0"/>
                <a:cs typeface="Lucida Sans Unicode" pitchFamily="34" charset="0"/>
              </a:rPr>
              <a:t>Personality Strength:</a:t>
            </a:r>
            <a:r>
              <a:rPr lang="en-US" sz="2400" dirty="0" smtClean="0">
                <a:latin typeface="Calibri" panose="020F0502020204030204" pitchFamily="34" charset="0"/>
                <a:cs typeface="Lucida Sans Unicode" pitchFamily="34" charset="0"/>
              </a:rPr>
              <a:t> Intercultural communicators must know themselves well and, through their self-awareness, initiate positive attitudes</a:t>
            </a:r>
          </a:p>
          <a:p>
            <a:pPr>
              <a:lnSpc>
                <a:spcPct val="110000"/>
              </a:lnSpc>
              <a:spcBef>
                <a:spcPts val="0"/>
              </a:spcBef>
              <a:buNone/>
            </a:pPr>
            <a:endParaRPr lang="en-US" sz="2200" dirty="0" smtClean="0">
              <a:latin typeface="Calibri" panose="020F0502020204030204" pitchFamily="34" charset="0"/>
              <a:cs typeface="Lucida Sans Unicode" pitchFamily="34" charset="0"/>
            </a:endParaRPr>
          </a:p>
          <a:p>
            <a:pPr>
              <a:lnSpc>
                <a:spcPct val="110000"/>
              </a:lnSpc>
              <a:spcBef>
                <a:spcPts val="0"/>
              </a:spcBef>
            </a:pPr>
            <a:r>
              <a:rPr lang="en-US" sz="2400" b="1" dirty="0" smtClean="0">
                <a:latin typeface="Calibri" panose="020F0502020204030204" pitchFamily="34" charset="0"/>
                <a:cs typeface="Lucida Sans Unicode" pitchFamily="34" charset="0"/>
              </a:rPr>
              <a:t>Communication Skills:</a:t>
            </a:r>
            <a:r>
              <a:rPr lang="en-US" sz="2400" dirty="0" smtClean="0">
                <a:latin typeface="Calibri" panose="020F0502020204030204" pitchFamily="34" charset="0"/>
                <a:cs typeface="Lucida Sans Unicode" pitchFamily="34" charset="0"/>
              </a:rPr>
              <a:t> Intercultural communicators must be competent in verbal and nonverbal behaviors and must have intercultural communication skills (message skills, behavioral flexibility, interaction management, and social skills)</a:t>
            </a:r>
          </a:p>
          <a:p>
            <a:pPr>
              <a:lnSpc>
                <a:spcPct val="110000"/>
              </a:lnSpc>
              <a:spcBef>
                <a:spcPts val="0"/>
              </a:spcBef>
              <a:buNone/>
            </a:pPr>
            <a:endParaRPr lang="en-US" sz="2200" dirty="0" smtClean="0">
              <a:latin typeface="Calibri" panose="020F0502020204030204" pitchFamily="34" charset="0"/>
              <a:cs typeface="Lucida Sans Unicode" pitchFamily="34" charset="0"/>
            </a:endParaRPr>
          </a:p>
          <a:p>
            <a:pPr>
              <a:lnSpc>
                <a:spcPct val="110000"/>
              </a:lnSpc>
              <a:spcBef>
                <a:spcPts val="0"/>
              </a:spcBef>
            </a:pPr>
            <a:r>
              <a:rPr lang="en-US" sz="2400" b="1" dirty="0" smtClean="0">
                <a:latin typeface="Calibri" panose="020F0502020204030204" pitchFamily="34" charset="0"/>
                <a:cs typeface="Lucida Sans Unicode" pitchFamily="34" charset="0"/>
              </a:rPr>
              <a:t>Psychological Adjustment:</a:t>
            </a:r>
            <a:r>
              <a:rPr lang="en-US" sz="2400" dirty="0" smtClean="0">
                <a:latin typeface="Calibri" panose="020F0502020204030204" pitchFamily="34" charset="0"/>
                <a:cs typeface="Lucida Sans Unicode" pitchFamily="34" charset="0"/>
              </a:rPr>
              <a:t> Intercultural communicators must be able to acclimate to new environments and must be able to handle the feelings of culture shock</a:t>
            </a:r>
          </a:p>
          <a:p>
            <a:pPr>
              <a:lnSpc>
                <a:spcPct val="110000"/>
              </a:lnSpc>
              <a:spcBef>
                <a:spcPts val="0"/>
              </a:spcBef>
              <a:buNone/>
            </a:pPr>
            <a:endParaRPr lang="en-US" sz="2200" dirty="0" smtClean="0">
              <a:latin typeface="Calibri" panose="020F0502020204030204" pitchFamily="34" charset="0"/>
              <a:cs typeface="Lucida Sans Unicode" pitchFamily="34" charset="0"/>
            </a:endParaRPr>
          </a:p>
          <a:p>
            <a:pPr>
              <a:lnSpc>
                <a:spcPct val="110000"/>
              </a:lnSpc>
              <a:spcBef>
                <a:spcPts val="0"/>
              </a:spcBef>
            </a:pPr>
            <a:r>
              <a:rPr lang="en-US" sz="2400" b="1" dirty="0" smtClean="0">
                <a:latin typeface="Calibri" panose="020F0502020204030204" pitchFamily="34" charset="0"/>
                <a:cs typeface="Lucida Sans Unicode" pitchFamily="34" charset="0"/>
              </a:rPr>
              <a:t>Cultural Awareness:</a:t>
            </a:r>
            <a:r>
              <a:rPr lang="en-US" sz="2400" dirty="0" smtClean="0">
                <a:latin typeface="Calibri" panose="020F0502020204030204" pitchFamily="34" charset="0"/>
                <a:cs typeface="Lucida Sans Unicode" pitchFamily="34" charset="0"/>
              </a:rPr>
              <a:t> Intercultural communicators must understand the social system and customs of the host culture</a:t>
            </a:r>
            <a:endParaRPr lang="en-US" sz="2800" dirty="0" smtClean="0">
              <a:latin typeface="Calibri" panose="020F0502020204030204" pitchFamily="34" charset="0"/>
              <a:cs typeface="Lucida Sans Unicode" pitchFamily="34" charset="0"/>
            </a:endParaRPr>
          </a:p>
        </p:txBody>
      </p:sp>
      <p:sp>
        <p:nvSpPr>
          <p:cNvPr id="2" name="Footer Placeholder 1"/>
          <p:cNvSpPr>
            <a:spLocks noGrp="1"/>
          </p:cNvSpPr>
          <p:nvPr>
            <p:ph type="ftr" sz="quarter" idx="11"/>
          </p:nvPr>
        </p:nvSpPr>
        <p:spPr/>
        <p:txBody>
          <a:bodyPr/>
          <a:lstStyle/>
          <a:p>
            <a:r>
              <a:rPr lang="en-US" smtClean="0"/>
              <a:t>© 2016, SAGE Publications, Inc.</a:t>
            </a:r>
            <a:endParaRPr lang="en-US"/>
          </a:p>
        </p:txBody>
      </p:sp>
    </p:spTree>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2"/>
          <p:cNvSpPr>
            <a:spLocks noGrp="1"/>
          </p:cNvSpPr>
          <p:nvPr>
            <p:ph type="title"/>
          </p:nvPr>
        </p:nvSpPr>
        <p:spPr bwMode="auto">
          <a:xfrm>
            <a:off x="0" y="944562"/>
            <a:ext cx="9144000" cy="1036638"/>
          </a:xfrm>
        </p:spPr>
        <p:txBody>
          <a:bodyPr wrap="square" lIns="91440" tIns="45720" rIns="91440" bIns="45720" numCol="1" anchorCtr="0" compatLnSpc="1">
            <a:prstTxWarp prst="textNoShape">
              <a:avLst/>
            </a:prstTxWarp>
            <a:noAutofit/>
          </a:bodyPr>
          <a:lstStyle/>
          <a:p>
            <a:pPr eaLnBrk="1" hangingPunct="1">
              <a:defRPr/>
            </a:pPr>
            <a:r>
              <a:rPr lang="en-US" sz="3600" b="1" dirty="0" smtClean="0">
                <a:latin typeface="Calibri" panose="020F0502020204030204" pitchFamily="34" charset="0"/>
                <a:cs typeface="Lucida Sans Unicode" pitchFamily="34" charset="0"/>
              </a:rPr>
              <a:t>Multiple Identities and </a:t>
            </a:r>
            <a:r>
              <a:rPr lang="en-US" sz="3600" b="1" dirty="0" smtClean="0">
                <a:effectLst/>
                <a:latin typeface="Calibri" panose="020F0502020204030204" pitchFamily="34" charset="0"/>
                <a:cs typeface="Lucida Sans Unicode" pitchFamily="34" charset="0"/>
              </a:rPr>
              <a:t>Intercultural Communication Competence</a:t>
            </a:r>
          </a:p>
        </p:txBody>
      </p:sp>
      <p:sp>
        <p:nvSpPr>
          <p:cNvPr id="8" name="Rectangle 3"/>
          <p:cNvSpPr>
            <a:spLocks noGrp="1" noChangeArrowheads="1"/>
          </p:cNvSpPr>
          <p:nvPr>
            <p:ph idx="1"/>
          </p:nvPr>
        </p:nvSpPr>
        <p:spPr>
          <a:xfrm>
            <a:off x="76200" y="2057400"/>
            <a:ext cx="8991600" cy="4800600"/>
          </a:xfrm>
        </p:spPr>
        <p:txBody>
          <a:bodyPr>
            <a:normAutofit/>
          </a:bodyPr>
          <a:lstStyle/>
          <a:p>
            <a:pPr>
              <a:spcBef>
                <a:spcPts val="0"/>
              </a:spcBef>
            </a:pPr>
            <a:r>
              <a:rPr lang="en-GB" sz="2400" dirty="0" smtClean="0">
                <a:latin typeface="Calibri" panose="020F0502020204030204" pitchFamily="34" charset="0"/>
                <a:cs typeface="Lucida Sans Unicode" pitchFamily="34" charset="0"/>
              </a:rPr>
              <a:t>Casmir and Asuncion-</a:t>
            </a:r>
            <a:r>
              <a:rPr lang="en-GB" sz="2400" dirty="0" err="1" smtClean="0">
                <a:latin typeface="Calibri" panose="020F0502020204030204" pitchFamily="34" charset="0"/>
                <a:cs typeface="Lucida Sans Unicode" pitchFamily="34" charset="0"/>
              </a:rPr>
              <a:t>Lande</a:t>
            </a:r>
            <a:r>
              <a:rPr lang="en-GB" sz="2400" dirty="0" smtClean="0">
                <a:latin typeface="Calibri" panose="020F0502020204030204" pitchFamily="34" charset="0"/>
                <a:cs typeface="Lucida Sans Unicode" pitchFamily="34" charset="0"/>
              </a:rPr>
              <a:t> (1989): </a:t>
            </a:r>
            <a:r>
              <a:rPr lang="en-GB" sz="2400" b="1" dirty="0" smtClean="0">
                <a:latin typeface="Calibri" panose="020F0502020204030204" pitchFamily="34" charset="0"/>
                <a:cs typeface="Lucida Sans Unicode" pitchFamily="34" charset="0"/>
              </a:rPr>
              <a:t>third culture</a:t>
            </a:r>
            <a:r>
              <a:rPr lang="en-GB" sz="2400" dirty="0" smtClean="0">
                <a:latin typeface="Calibri" panose="020F0502020204030204" pitchFamily="34" charset="0"/>
                <a:cs typeface="Lucida Sans Unicode" pitchFamily="34" charset="0"/>
              </a:rPr>
              <a:t> – a new culture that two or more individuals from different cultures can share which is not merely the fusion of the separate cultures but a new coherent whole</a:t>
            </a:r>
          </a:p>
          <a:p>
            <a:pPr>
              <a:spcBef>
                <a:spcPts val="0"/>
              </a:spcBef>
              <a:buNone/>
            </a:pPr>
            <a:endParaRPr lang="en-GB" sz="2400" dirty="0" smtClean="0">
              <a:latin typeface="Calibri" panose="020F0502020204030204" pitchFamily="34" charset="0"/>
              <a:cs typeface="Lucida Sans Unicode" pitchFamily="34" charset="0"/>
            </a:endParaRPr>
          </a:p>
          <a:p>
            <a:pPr>
              <a:spcBef>
                <a:spcPts val="0"/>
              </a:spcBef>
            </a:pPr>
            <a:r>
              <a:rPr lang="en-GB" sz="2400" dirty="0" err="1" smtClean="0">
                <a:latin typeface="Calibri" panose="020F0502020204030204" pitchFamily="34" charset="0"/>
                <a:cs typeface="Lucida Sans Unicode" pitchFamily="34" charset="0"/>
              </a:rPr>
              <a:t>Gerner</a:t>
            </a:r>
            <a:r>
              <a:rPr lang="en-GB" sz="2400" dirty="0" smtClean="0">
                <a:latin typeface="Calibri" panose="020F0502020204030204" pitchFamily="34" charset="0"/>
                <a:cs typeface="Lucida Sans Unicode" pitchFamily="34" charset="0"/>
              </a:rPr>
              <a:t>, Perry, </a:t>
            </a:r>
            <a:r>
              <a:rPr lang="en-GB" sz="2400" dirty="0" err="1" smtClean="0">
                <a:latin typeface="Calibri" panose="020F0502020204030204" pitchFamily="34" charset="0"/>
                <a:cs typeface="Lucida Sans Unicode" pitchFamily="34" charset="0"/>
              </a:rPr>
              <a:t>Moselle</a:t>
            </a:r>
            <a:r>
              <a:rPr lang="en-GB" sz="2400" dirty="0" smtClean="0">
                <a:latin typeface="Calibri" panose="020F0502020204030204" pitchFamily="34" charset="0"/>
                <a:cs typeface="Lucida Sans Unicode" pitchFamily="34" charset="0"/>
              </a:rPr>
              <a:t>, &amp; </a:t>
            </a:r>
            <a:r>
              <a:rPr lang="en-GB" sz="2400" dirty="0" err="1" smtClean="0">
                <a:latin typeface="Calibri" panose="020F0502020204030204" pitchFamily="34" charset="0"/>
                <a:cs typeface="Lucida Sans Unicode" pitchFamily="34" charset="0"/>
              </a:rPr>
              <a:t>Archbold</a:t>
            </a:r>
            <a:r>
              <a:rPr lang="en-GB" sz="2400" dirty="0" smtClean="0">
                <a:latin typeface="Calibri" panose="020F0502020204030204" pitchFamily="34" charset="0"/>
                <a:cs typeface="Lucida Sans Unicode" pitchFamily="34" charset="0"/>
              </a:rPr>
              <a:t> (1992): children in expatriate families who reside outside of their home culture for years at a time – </a:t>
            </a:r>
            <a:r>
              <a:rPr lang="en-GB" sz="2400" i="1" dirty="0" smtClean="0">
                <a:latin typeface="Calibri" panose="020F0502020204030204" pitchFamily="34" charset="0"/>
                <a:cs typeface="Lucida Sans Unicode" pitchFamily="34" charset="0"/>
              </a:rPr>
              <a:t>global nomads, </a:t>
            </a:r>
            <a:r>
              <a:rPr lang="en-GB" sz="2400" i="1" dirty="0" err="1" smtClean="0">
                <a:latin typeface="Calibri" panose="020F0502020204030204" pitchFamily="34" charset="0"/>
                <a:cs typeface="Lucida Sans Unicode" pitchFamily="34" charset="0"/>
              </a:rPr>
              <a:t>transnationals</a:t>
            </a:r>
            <a:r>
              <a:rPr lang="en-GB" sz="2400" i="1" dirty="0" smtClean="0">
                <a:latin typeface="Calibri" panose="020F0502020204030204" pitchFamily="34" charset="0"/>
                <a:cs typeface="Lucida Sans Unicode" pitchFamily="34" charset="0"/>
              </a:rPr>
              <a:t>, </a:t>
            </a:r>
            <a:r>
              <a:rPr lang="en-GB" sz="2400" dirty="0" smtClean="0">
                <a:latin typeface="Calibri" panose="020F0502020204030204" pitchFamily="34" charset="0"/>
                <a:cs typeface="Lucida Sans Unicode" pitchFamily="34" charset="0"/>
              </a:rPr>
              <a:t>and </a:t>
            </a:r>
            <a:r>
              <a:rPr lang="en-GB" sz="2400" i="1" dirty="0" smtClean="0">
                <a:latin typeface="Calibri" panose="020F0502020204030204" pitchFamily="34" charset="0"/>
                <a:cs typeface="Lucida Sans Unicode" pitchFamily="34" charset="0"/>
              </a:rPr>
              <a:t>internationally mobile children</a:t>
            </a:r>
          </a:p>
          <a:p>
            <a:pPr>
              <a:spcBef>
                <a:spcPts val="0"/>
              </a:spcBef>
              <a:buNone/>
            </a:pPr>
            <a:endParaRPr lang="en-GB" sz="2400" dirty="0" smtClean="0">
              <a:latin typeface="Calibri" panose="020F0502020204030204" pitchFamily="34" charset="0"/>
              <a:cs typeface="Lucida Sans Unicode" pitchFamily="34" charset="0"/>
            </a:endParaRPr>
          </a:p>
          <a:p>
            <a:pPr>
              <a:spcBef>
                <a:spcPts val="0"/>
              </a:spcBef>
            </a:pPr>
            <a:r>
              <a:rPr lang="en-GB" sz="2400" dirty="0" err="1" smtClean="0">
                <a:latin typeface="Calibri" panose="020F0502020204030204" pitchFamily="34" charset="0"/>
                <a:cs typeface="Lucida Sans Unicode" pitchFamily="34" charset="0"/>
              </a:rPr>
              <a:t>Postethnic</a:t>
            </a:r>
            <a:r>
              <a:rPr lang="en-GB" sz="2400" dirty="0" smtClean="0">
                <a:latin typeface="Calibri" panose="020F0502020204030204" pitchFamily="34" charset="0"/>
                <a:cs typeface="Lucida Sans Unicode" pitchFamily="34" charset="0"/>
              </a:rPr>
              <a:t> culture: each of us lives in many diverse groups and so we aren’t confined to only one group</a:t>
            </a:r>
            <a:endParaRPr lang="en-US" sz="2400" dirty="0" smtClean="0">
              <a:latin typeface="Calibri" panose="020F0502020204030204" pitchFamily="34" charset="0"/>
              <a:cs typeface="Lucida Sans Unicode" pitchFamily="34" charset="0"/>
            </a:endParaRPr>
          </a:p>
        </p:txBody>
      </p:sp>
      <p:sp>
        <p:nvSpPr>
          <p:cNvPr id="2" name="Footer Placeholder 1"/>
          <p:cNvSpPr>
            <a:spLocks noGrp="1"/>
          </p:cNvSpPr>
          <p:nvPr>
            <p:ph type="ftr" sz="quarter" idx="11"/>
          </p:nvPr>
        </p:nvSpPr>
        <p:spPr/>
        <p:txBody>
          <a:bodyPr/>
          <a:lstStyle/>
          <a:p>
            <a:r>
              <a:rPr lang="en-US" smtClean="0"/>
              <a:t>© 2016, SAGE Publications, Inc.</a:t>
            </a:r>
            <a:endParaRPr 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685800"/>
            <a:ext cx="9144000" cy="1036638"/>
          </a:xfrm>
        </p:spPr>
        <p:txBody>
          <a:bodyPr>
            <a:noAutofit/>
          </a:bodyPr>
          <a:lstStyle/>
          <a:p>
            <a:r>
              <a:rPr lang="en-US" sz="3600" b="1" dirty="0">
                <a:latin typeface="Calibri" panose="020F0502020204030204" pitchFamily="34" charset="0"/>
                <a:cs typeface="Lucida Sans Unicode" pitchFamily="34" charset="0"/>
              </a:rPr>
              <a:t>What will you learn</a:t>
            </a:r>
            <a:r>
              <a:rPr lang="en-US" sz="3600" b="1" dirty="0" smtClean="0">
                <a:latin typeface="Calibri" panose="020F0502020204030204" pitchFamily="34" charset="0"/>
                <a:cs typeface="Lucida Sans Unicode" pitchFamily="34" charset="0"/>
              </a:rPr>
              <a:t>?</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228600" y="1600200"/>
            <a:ext cx="8915400" cy="4876800"/>
          </a:xfrm>
        </p:spPr>
        <p:txBody>
          <a:bodyPr>
            <a:normAutofit fontScale="92500" lnSpcReduction="10000"/>
          </a:bodyPr>
          <a:lstStyle/>
          <a:p>
            <a:pPr lvl="0">
              <a:spcBef>
                <a:spcPts val="600"/>
              </a:spcBef>
            </a:pPr>
            <a:r>
              <a:rPr lang="en-US" sz="2600" dirty="0" smtClean="0">
                <a:latin typeface="Calibri" panose="020F0502020204030204" pitchFamily="34" charset="0"/>
                <a:cs typeface="Lucida Sans Unicode" pitchFamily="34" charset="0"/>
              </a:rPr>
              <a:t>What effect culture has on sensing?</a:t>
            </a:r>
          </a:p>
          <a:p>
            <a:pPr lvl="0">
              <a:spcBef>
                <a:spcPts val="600"/>
              </a:spcBef>
              <a:buNone/>
            </a:pPr>
            <a:endParaRPr lang="en-US" sz="2600" dirty="0" smtClean="0">
              <a:latin typeface="Calibri" panose="020F0502020204030204" pitchFamily="34" charset="0"/>
              <a:cs typeface="Lucida Sans Unicode" pitchFamily="34" charset="0"/>
            </a:endParaRPr>
          </a:p>
          <a:p>
            <a:pPr lvl="0">
              <a:spcBef>
                <a:spcPts val="600"/>
              </a:spcBef>
            </a:pPr>
            <a:r>
              <a:rPr lang="en-US" sz="2600" dirty="0" smtClean="0">
                <a:latin typeface="Calibri" panose="020F0502020204030204" pitchFamily="34" charset="0"/>
                <a:cs typeface="Lucida Sans Unicode" pitchFamily="34" charset="0"/>
              </a:rPr>
              <a:t>What effect culture has on the various steps of the perception process?</a:t>
            </a:r>
          </a:p>
          <a:p>
            <a:pPr lvl="0">
              <a:spcBef>
                <a:spcPts val="600"/>
              </a:spcBef>
              <a:buNone/>
            </a:pPr>
            <a:endParaRPr lang="en-US" sz="2600" dirty="0" smtClean="0">
              <a:latin typeface="Calibri" panose="020F0502020204030204" pitchFamily="34" charset="0"/>
              <a:cs typeface="Lucida Sans Unicode" pitchFamily="34" charset="0"/>
            </a:endParaRPr>
          </a:p>
          <a:p>
            <a:pPr lvl="0">
              <a:spcBef>
                <a:spcPts val="600"/>
              </a:spcBef>
            </a:pPr>
            <a:r>
              <a:rPr lang="en-US" sz="2600" dirty="0" smtClean="0">
                <a:latin typeface="Calibri" panose="020F0502020204030204" pitchFamily="34" charset="0"/>
                <a:cs typeface="Lucida Sans Unicode" pitchFamily="34" charset="0"/>
              </a:rPr>
              <a:t>What are high versus low context cultures and do they impact face?</a:t>
            </a:r>
          </a:p>
          <a:p>
            <a:pPr lvl="0">
              <a:spcBef>
                <a:spcPts val="600"/>
              </a:spcBef>
              <a:buNone/>
            </a:pPr>
            <a:endParaRPr lang="en-US" sz="2600" dirty="0" smtClean="0">
              <a:latin typeface="Calibri" panose="020F0502020204030204" pitchFamily="34" charset="0"/>
              <a:cs typeface="Lucida Sans Unicode" pitchFamily="34" charset="0"/>
            </a:endParaRPr>
          </a:p>
          <a:p>
            <a:pPr lvl="0">
              <a:spcBef>
                <a:spcPts val="600"/>
              </a:spcBef>
            </a:pPr>
            <a:r>
              <a:rPr lang="en-US" sz="2600" dirty="0" smtClean="0">
                <a:latin typeface="Calibri" panose="020F0502020204030204" pitchFamily="34" charset="0"/>
                <a:cs typeface="Lucida Sans Unicode" pitchFamily="34" charset="0"/>
              </a:rPr>
              <a:t>What is intercultural communication competence and how does it impact multiple identities?</a:t>
            </a:r>
          </a:p>
          <a:p>
            <a:pPr lvl="0">
              <a:spcBef>
                <a:spcPts val="600"/>
              </a:spcBef>
              <a:buNone/>
            </a:pPr>
            <a:endParaRPr lang="en-US" sz="2600" dirty="0" smtClean="0">
              <a:latin typeface="Calibri" panose="020F0502020204030204" pitchFamily="34" charset="0"/>
              <a:cs typeface="Lucida Sans Unicode" pitchFamily="34" charset="0"/>
            </a:endParaRPr>
          </a:p>
          <a:p>
            <a:pPr lvl="0">
              <a:spcBef>
                <a:spcPts val="600"/>
              </a:spcBef>
            </a:pPr>
            <a:r>
              <a:rPr lang="en-US" sz="2600" dirty="0" smtClean="0">
                <a:latin typeface="Calibri" panose="020F0502020204030204" pitchFamily="34" charset="0"/>
                <a:cs typeface="Lucida Sans Unicode" pitchFamily="34" charset="0"/>
              </a:rPr>
              <a:t>What is intercultural communication ethics and how do its principles operate?</a:t>
            </a:r>
          </a:p>
        </p:txBody>
      </p:sp>
      <p:sp>
        <p:nvSpPr>
          <p:cNvPr id="4" name="Footer Placeholder 3"/>
          <p:cNvSpPr>
            <a:spLocks noGrp="1"/>
          </p:cNvSpPr>
          <p:nvPr>
            <p:ph type="ftr" sz="quarter" idx="11"/>
          </p:nvPr>
        </p:nvSpPr>
        <p:spPr/>
        <p:txBody>
          <a:bodyPr/>
          <a:lstStyle/>
          <a:p>
            <a:r>
              <a:rPr lang="en-US" smtClean="0"/>
              <a:t>© 2016, SAGE Publications, Inc.</a:t>
            </a:r>
            <a:endParaRPr 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2419" name="Rectangle 3"/>
          <p:cNvSpPr>
            <a:spLocks noGrp="1" noChangeArrowheads="1"/>
          </p:cNvSpPr>
          <p:nvPr>
            <p:ph idx="1"/>
          </p:nvPr>
        </p:nvSpPr>
        <p:spPr>
          <a:xfrm>
            <a:off x="228600" y="1676400"/>
            <a:ext cx="8763000" cy="4648200"/>
          </a:xfrm>
        </p:spPr>
        <p:txBody>
          <a:bodyPr>
            <a:normAutofit fontScale="92500" lnSpcReduction="20000"/>
          </a:bodyPr>
          <a:lstStyle/>
          <a:p>
            <a:pPr eaLnBrk="1" hangingPunct="1">
              <a:lnSpc>
                <a:spcPct val="110000"/>
              </a:lnSpc>
              <a:spcBef>
                <a:spcPts val="0"/>
              </a:spcBef>
              <a:spcAft>
                <a:spcPts val="600"/>
              </a:spcAft>
            </a:pPr>
            <a:r>
              <a:rPr lang="en-US" sz="2400" b="1" dirty="0" smtClean="0">
                <a:latin typeface="Calibri" panose="020F0502020204030204" pitchFamily="34" charset="0"/>
                <a:cs typeface="Lucida Sans Unicode" pitchFamily="34" charset="0"/>
              </a:rPr>
              <a:t>Ethics:</a:t>
            </a:r>
            <a:r>
              <a:rPr lang="en-US" sz="2400" dirty="0" smtClean="0">
                <a:latin typeface="Calibri" panose="020F0502020204030204" pitchFamily="34" charset="0"/>
                <a:cs typeface="Lucida Sans Unicode" pitchFamily="34" charset="0"/>
              </a:rPr>
              <a:t> question of how we ought to lead our lives</a:t>
            </a:r>
          </a:p>
          <a:p>
            <a:pPr eaLnBrk="1" hangingPunct="1">
              <a:lnSpc>
                <a:spcPct val="110000"/>
              </a:lnSpc>
              <a:spcBef>
                <a:spcPts val="0"/>
              </a:spcBef>
              <a:spcAft>
                <a:spcPts val="600"/>
              </a:spcAft>
              <a:buNone/>
            </a:pPr>
            <a:endParaRPr lang="en-US" sz="2200" dirty="0" smtClean="0">
              <a:latin typeface="Calibri" panose="020F0502020204030204" pitchFamily="34" charset="0"/>
              <a:cs typeface="Lucida Sans Unicode" pitchFamily="34" charset="0"/>
            </a:endParaRPr>
          </a:p>
          <a:p>
            <a:pPr eaLnBrk="1" hangingPunct="1">
              <a:lnSpc>
                <a:spcPct val="110000"/>
              </a:lnSpc>
              <a:spcBef>
                <a:spcPts val="0"/>
              </a:spcBef>
              <a:spcAft>
                <a:spcPts val="600"/>
              </a:spcAft>
            </a:pPr>
            <a:r>
              <a:rPr lang="en-US" sz="2400" dirty="0" smtClean="0">
                <a:latin typeface="Calibri" panose="020F0502020204030204" pitchFamily="34" charset="0"/>
                <a:cs typeface="Lucida Sans Unicode" pitchFamily="34" charset="0"/>
              </a:rPr>
              <a:t>Ethical theories tend to reflect the culture in which they were produced, so they present challenges in intercultural communication</a:t>
            </a:r>
            <a:r>
              <a:rPr lang="en-US" dirty="0" smtClean="0">
                <a:latin typeface="Calibri" panose="020F0502020204030204" pitchFamily="34" charset="0"/>
                <a:cs typeface="Lucida Sans Unicode" pitchFamily="34" charset="0"/>
              </a:rPr>
              <a:t>  </a:t>
            </a:r>
          </a:p>
          <a:p>
            <a:pPr eaLnBrk="1" hangingPunct="1">
              <a:lnSpc>
                <a:spcPct val="110000"/>
              </a:lnSpc>
              <a:spcBef>
                <a:spcPts val="0"/>
              </a:spcBef>
              <a:spcAft>
                <a:spcPts val="600"/>
              </a:spcAft>
              <a:buNone/>
            </a:pPr>
            <a:endParaRPr lang="en-US" sz="2200" dirty="0" smtClean="0">
              <a:latin typeface="Calibri" panose="020F0502020204030204" pitchFamily="34" charset="0"/>
              <a:cs typeface="Lucida Sans Unicode" pitchFamily="34" charset="0"/>
            </a:endParaRPr>
          </a:p>
          <a:p>
            <a:pPr eaLnBrk="1" hangingPunct="1">
              <a:lnSpc>
                <a:spcPct val="110000"/>
              </a:lnSpc>
              <a:spcBef>
                <a:spcPts val="0"/>
              </a:spcBef>
              <a:spcAft>
                <a:spcPts val="600"/>
              </a:spcAft>
            </a:pPr>
            <a:r>
              <a:rPr lang="en-US" sz="2400" dirty="0" smtClean="0">
                <a:latin typeface="Calibri" panose="020F0502020204030204" pitchFamily="34" charset="0"/>
                <a:cs typeface="Lucida Sans Unicode" pitchFamily="34" charset="0"/>
              </a:rPr>
              <a:t>Kale (1997): peace is a fundamental human value</a:t>
            </a:r>
          </a:p>
          <a:p>
            <a:pPr lvl="1" eaLnBrk="1" hangingPunct="1">
              <a:lnSpc>
                <a:spcPct val="110000"/>
              </a:lnSpc>
              <a:spcBef>
                <a:spcPts val="0"/>
              </a:spcBef>
              <a:buNone/>
            </a:pPr>
            <a:r>
              <a:rPr lang="en-US" sz="2000" dirty="0" smtClean="0">
                <a:latin typeface="Calibri" panose="020F0502020204030204" pitchFamily="34" charset="0"/>
                <a:cs typeface="Lucida Sans Unicode" pitchFamily="34" charset="0"/>
              </a:rPr>
              <a:t>	</a:t>
            </a:r>
            <a:r>
              <a:rPr lang="en-US" sz="2200" dirty="0" smtClean="0">
                <a:latin typeface="Calibri" panose="020F0502020204030204" pitchFamily="34" charset="0"/>
                <a:cs typeface="Lucida Sans Unicode" pitchFamily="34" charset="0"/>
              </a:rPr>
              <a:t>Ethical communicators address people of other cultures with the same respect they want to receive</a:t>
            </a:r>
          </a:p>
          <a:p>
            <a:pPr lvl="1" eaLnBrk="1" hangingPunct="1">
              <a:lnSpc>
                <a:spcPct val="110000"/>
              </a:lnSpc>
              <a:spcBef>
                <a:spcPts val="0"/>
              </a:spcBef>
              <a:buNone/>
            </a:pPr>
            <a:r>
              <a:rPr lang="en-US" sz="2200" dirty="0" smtClean="0">
                <a:latin typeface="Calibri" panose="020F0502020204030204" pitchFamily="34" charset="0"/>
                <a:cs typeface="Lucida Sans Unicode" pitchFamily="34" charset="0"/>
              </a:rPr>
              <a:t>	Ethical communicators describe the world as they perceive it as accurately as possible </a:t>
            </a:r>
          </a:p>
          <a:p>
            <a:pPr lvl="1" eaLnBrk="1" hangingPunct="1">
              <a:lnSpc>
                <a:spcPct val="110000"/>
              </a:lnSpc>
              <a:spcBef>
                <a:spcPts val="0"/>
              </a:spcBef>
              <a:buNone/>
            </a:pPr>
            <a:r>
              <a:rPr lang="en-US" sz="2200" dirty="0" smtClean="0">
                <a:latin typeface="Calibri" panose="020F0502020204030204" pitchFamily="34" charset="0"/>
                <a:cs typeface="Lucida Sans Unicode" pitchFamily="34" charset="0"/>
              </a:rPr>
              <a:t>	Ethical communicators encourage people of other cultures to express themselves</a:t>
            </a:r>
          </a:p>
          <a:p>
            <a:pPr lvl="1" eaLnBrk="1" hangingPunct="1">
              <a:lnSpc>
                <a:spcPct val="110000"/>
              </a:lnSpc>
              <a:spcBef>
                <a:spcPts val="0"/>
              </a:spcBef>
              <a:buNone/>
            </a:pPr>
            <a:r>
              <a:rPr lang="en-US" sz="2200" dirty="0" smtClean="0">
                <a:latin typeface="Calibri" panose="020F0502020204030204" pitchFamily="34" charset="0"/>
                <a:cs typeface="Lucida Sans Unicode" pitchFamily="34" charset="0"/>
              </a:rPr>
              <a:t>	Ethical communicators strive for identification with people of other cultures </a:t>
            </a:r>
          </a:p>
        </p:txBody>
      </p:sp>
      <p:sp>
        <p:nvSpPr>
          <p:cNvPr id="11267" name="Text Box 5"/>
          <p:cNvSpPr txBox="1">
            <a:spLocks noChangeArrowheads="1"/>
          </p:cNvSpPr>
          <p:nvPr/>
        </p:nvSpPr>
        <p:spPr bwMode="auto">
          <a:xfrm>
            <a:off x="0" y="953869"/>
            <a:ext cx="9144000" cy="646331"/>
          </a:xfrm>
          <a:prstGeom prst="rect">
            <a:avLst/>
          </a:prstGeom>
          <a:noFill/>
          <a:ln w="9525">
            <a:noFill/>
            <a:miter lim="800000"/>
            <a:headEnd/>
            <a:tailEnd/>
          </a:ln>
        </p:spPr>
        <p:txBody>
          <a:bodyPr wrap="square">
            <a:spAutoFit/>
          </a:bodyPr>
          <a:lstStyle/>
          <a:p>
            <a:pPr algn="ctr">
              <a:spcBef>
                <a:spcPct val="50000"/>
              </a:spcBef>
            </a:pPr>
            <a:r>
              <a:rPr lang="en-US" sz="3600" b="1" dirty="0">
                <a:solidFill>
                  <a:schemeClr val="tx2"/>
                </a:solidFill>
                <a:latin typeface="Calibri" panose="020F0502020204030204" pitchFamily="34" charset="0"/>
                <a:cs typeface="Lucida Sans Unicode" pitchFamily="34" charset="0"/>
              </a:rPr>
              <a:t>Intercultural Communication Ethics</a:t>
            </a:r>
          </a:p>
        </p:txBody>
      </p:sp>
      <p:sp>
        <p:nvSpPr>
          <p:cNvPr id="2" name="Footer Placeholder 1"/>
          <p:cNvSpPr>
            <a:spLocks noGrp="1"/>
          </p:cNvSpPr>
          <p:nvPr>
            <p:ph type="ftr" sz="quarter" idx="11"/>
          </p:nvPr>
        </p:nvSpPr>
        <p:spPr/>
        <p:txBody>
          <a:bodyPr/>
          <a:lstStyle/>
          <a:p>
            <a:r>
              <a:rPr lang="en-US" smtClean="0"/>
              <a:t>© 2016, SAGE Publications, Inc.</a:t>
            </a:r>
            <a:endParaRPr lang="en-US"/>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0" y="914400"/>
            <a:ext cx="9144000" cy="731838"/>
          </a:xfrm>
        </p:spPr>
        <p:txBody>
          <a:bodyPr>
            <a:normAutofit fontScale="90000"/>
          </a:bodyPr>
          <a:lstStyle/>
          <a:p>
            <a:r>
              <a:rPr lang="en-US" sz="4400" dirty="0" smtClean="0">
                <a:latin typeface="Calibri" panose="020F0502020204030204" pitchFamily="34" charset="0"/>
              </a:rPr>
              <a:t/>
            </a:r>
            <a:br>
              <a:rPr lang="en-US" sz="4400" dirty="0" smtClean="0">
                <a:latin typeface="Calibri" panose="020F0502020204030204" pitchFamily="34" charset="0"/>
              </a:rPr>
            </a:br>
            <a:r>
              <a:rPr lang="en-US" sz="3600" b="1" dirty="0" smtClean="0">
                <a:latin typeface="Calibri" panose="020F0502020204030204" pitchFamily="34" charset="0"/>
                <a:cs typeface="Lucida Sans Unicode" pitchFamily="34" charset="0"/>
              </a:rPr>
              <a:t>Let’s Discuss!</a:t>
            </a:r>
            <a:r>
              <a:rPr lang="en-US" sz="4400" dirty="0" smtClean="0">
                <a:latin typeface="Calibri" panose="020F0502020204030204" pitchFamily="34" charset="0"/>
                <a:cs typeface="Lucida Sans Unicode" pitchFamily="34" charset="0"/>
              </a:rPr>
              <a:t/>
            </a:r>
            <a:br>
              <a:rPr lang="en-US" sz="4400" dirty="0" smtClean="0">
                <a:latin typeface="Calibri" panose="020F0502020204030204" pitchFamily="34" charset="0"/>
                <a:cs typeface="Lucida Sans Unicode" pitchFamily="34" charset="0"/>
              </a:rPr>
            </a:br>
            <a:endParaRPr lang="en-US" dirty="0">
              <a:latin typeface="Calibri" panose="020F0502020204030204" pitchFamily="34" charset="0"/>
              <a:cs typeface="Lucida Sans Unicode" pitchFamily="34" charset="0"/>
            </a:endParaRPr>
          </a:p>
        </p:txBody>
      </p:sp>
      <p:sp>
        <p:nvSpPr>
          <p:cNvPr id="9" name="Content Placeholder 1"/>
          <p:cNvSpPr>
            <a:spLocks noGrp="1"/>
          </p:cNvSpPr>
          <p:nvPr>
            <p:ph idx="1"/>
          </p:nvPr>
        </p:nvSpPr>
        <p:spPr>
          <a:xfrm>
            <a:off x="152400" y="1752600"/>
            <a:ext cx="8839200" cy="4800600"/>
          </a:xfrm>
        </p:spPr>
        <p:txBody>
          <a:bodyPr>
            <a:noAutofit/>
          </a:bodyPr>
          <a:lstStyle/>
          <a:p>
            <a:pPr>
              <a:lnSpc>
                <a:spcPct val="80000"/>
              </a:lnSpc>
              <a:spcBef>
                <a:spcPts val="600"/>
              </a:spcBef>
            </a:pPr>
            <a:r>
              <a:rPr lang="en-GB" sz="2400" dirty="0" smtClean="0">
                <a:latin typeface="Calibri" panose="020F0502020204030204" pitchFamily="34" charset="0"/>
                <a:cs typeface="Lucida Sans Unicode" pitchFamily="34" charset="0"/>
              </a:rPr>
              <a:t>Compare the diverse perceptions that hunters, vegetarians, and political parties might have of a moose</a:t>
            </a:r>
          </a:p>
          <a:p>
            <a:pPr>
              <a:lnSpc>
                <a:spcPct val="80000"/>
              </a:lnSpc>
              <a:spcBef>
                <a:spcPts val="600"/>
              </a:spcBef>
              <a:buNone/>
            </a:pPr>
            <a:endParaRPr lang="en-US" sz="2400" dirty="0" smtClean="0">
              <a:latin typeface="Calibri" panose="020F0502020204030204" pitchFamily="34" charset="0"/>
              <a:cs typeface="Lucida Sans Unicode" pitchFamily="34" charset="0"/>
            </a:endParaRPr>
          </a:p>
          <a:p>
            <a:pPr>
              <a:lnSpc>
                <a:spcPct val="80000"/>
              </a:lnSpc>
              <a:spcBef>
                <a:spcPts val="600"/>
              </a:spcBef>
            </a:pPr>
            <a:r>
              <a:rPr lang="en-GB" sz="2400" dirty="0" smtClean="0">
                <a:latin typeface="Calibri" panose="020F0502020204030204" pitchFamily="34" charset="0"/>
                <a:cs typeface="Lucida Sans Unicode" pitchFamily="34" charset="0"/>
              </a:rPr>
              <a:t>Consider specific countries that have diverse populations or fairly homogeneous populations. How does the concept of high and low context help explain political debate, dispute resolution processes, and other forms of public communication?</a:t>
            </a:r>
          </a:p>
          <a:p>
            <a:pPr>
              <a:lnSpc>
                <a:spcPct val="80000"/>
              </a:lnSpc>
              <a:spcBef>
                <a:spcPts val="600"/>
              </a:spcBef>
              <a:buNone/>
            </a:pPr>
            <a:endParaRPr lang="en-US" sz="2400" dirty="0" smtClean="0">
              <a:latin typeface="Calibri" panose="020F0502020204030204" pitchFamily="34" charset="0"/>
              <a:cs typeface="Lucida Sans Unicode" pitchFamily="34" charset="0"/>
            </a:endParaRPr>
          </a:p>
          <a:p>
            <a:pPr>
              <a:lnSpc>
                <a:spcPct val="80000"/>
              </a:lnSpc>
              <a:spcBef>
                <a:spcPts val="600"/>
              </a:spcBef>
            </a:pPr>
            <a:r>
              <a:rPr lang="en-GB" sz="2400" dirty="0" smtClean="0">
                <a:latin typeface="Calibri" panose="020F0502020204030204" pitchFamily="34" charset="0"/>
                <a:cs typeface="Lucida Sans Unicode" pitchFamily="34" charset="0"/>
              </a:rPr>
              <a:t>Describe how the concept of face can help explain dispute resolution. How  might a student confront an instructor over a grading error? </a:t>
            </a:r>
            <a:r>
              <a:rPr lang="en-US" sz="2400" dirty="0" smtClean="0">
                <a:latin typeface="Calibri" panose="020F0502020204030204" pitchFamily="34" charset="0"/>
                <a:cs typeface="Lucida Sans Unicode" pitchFamily="34" charset="0"/>
              </a:rPr>
              <a:t>What might that interaction look like in a U.S. classroom versus a  Chinese classroom?</a:t>
            </a:r>
            <a:endParaRPr lang="en-US" sz="2400" dirty="0">
              <a:latin typeface="Calibri" panose="020F0502020204030204" pitchFamily="34" charset="0"/>
              <a:cs typeface="Lucida Sans Unicode" pitchFamily="34" charset="0"/>
            </a:endParaRPr>
          </a:p>
        </p:txBody>
      </p:sp>
      <p:sp>
        <p:nvSpPr>
          <p:cNvPr id="2" name="Footer Placeholder 1"/>
          <p:cNvSpPr>
            <a:spLocks noGrp="1"/>
          </p:cNvSpPr>
          <p:nvPr>
            <p:ph type="ftr" sz="quarter" idx="11"/>
          </p:nvPr>
        </p:nvSpPr>
        <p:spPr/>
        <p:txBody>
          <a:bodyPr/>
          <a:lstStyle/>
          <a:p>
            <a:r>
              <a:rPr lang="en-US" smtClean="0"/>
              <a:t>© 2016, SAGE Publications, Inc.</a:t>
            </a:r>
            <a:endParaRPr lang="en-U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iRes copy.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29400" y="4876800"/>
            <a:ext cx="1920533" cy="1524000"/>
          </a:xfrm>
          <a:prstGeom prst="rect">
            <a:avLst/>
          </a:prstGeom>
        </p:spPr>
      </p:pic>
      <p:sp>
        <p:nvSpPr>
          <p:cNvPr id="3" name="Title 2"/>
          <p:cNvSpPr>
            <a:spLocks noGrp="1"/>
          </p:cNvSpPr>
          <p:nvPr>
            <p:ph type="title"/>
          </p:nvPr>
        </p:nvSpPr>
        <p:spPr>
          <a:xfrm>
            <a:off x="0" y="914400"/>
            <a:ext cx="9144000" cy="609600"/>
          </a:xfrm>
        </p:spPr>
        <p:txBody>
          <a:bodyPr>
            <a:noAutofit/>
          </a:bodyPr>
          <a:lstStyle/>
          <a:p>
            <a:r>
              <a:rPr lang="en-US" sz="3600" b="1" dirty="0" smtClean="0">
                <a:latin typeface="Calibri" panose="020F0502020204030204" pitchFamily="34" charset="0"/>
                <a:cs typeface="Lucida Sans Unicode" pitchFamily="34" charset="0"/>
              </a:rPr>
              <a:t>Sensing and Culture</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1600200"/>
            <a:ext cx="8915400" cy="5181600"/>
          </a:xfrm>
        </p:spPr>
        <p:txBody>
          <a:bodyPr/>
          <a:lstStyle/>
          <a:p>
            <a:pPr>
              <a:spcBef>
                <a:spcPts val="0"/>
              </a:spcBef>
            </a:pPr>
            <a:r>
              <a:rPr lang="en-GB" sz="2400" dirty="0" smtClean="0"/>
              <a:t> </a:t>
            </a:r>
            <a:r>
              <a:rPr lang="en-GB" sz="2400" dirty="0" smtClean="0">
                <a:latin typeface="Calibri" panose="020F0502020204030204" pitchFamily="34" charset="0"/>
                <a:cs typeface="Lucida Sans Unicode" pitchFamily="34" charset="0"/>
              </a:rPr>
              <a:t>Wexler (2008): “the relationship between the individual and the environment is so extensive that it almost overstates the distinction between the two to speak of a relationship at all</a:t>
            </a:r>
          </a:p>
          <a:p>
            <a:pPr>
              <a:spcBef>
                <a:spcPts val="0"/>
              </a:spcBef>
              <a:buNone/>
            </a:pPr>
            <a:endParaRPr lang="en-GB" sz="1200" dirty="0" smtClean="0">
              <a:latin typeface="Calibri" panose="020F0502020204030204" pitchFamily="34" charset="0"/>
              <a:cs typeface="Lucida Sans Unicode" pitchFamily="34" charset="0"/>
            </a:endParaRPr>
          </a:p>
          <a:p>
            <a:pPr>
              <a:spcBef>
                <a:spcPts val="0"/>
              </a:spcBef>
            </a:pPr>
            <a:r>
              <a:rPr lang="en-GB" sz="2400" b="1" dirty="0" smtClean="0">
                <a:latin typeface="Calibri" panose="020F0502020204030204" pitchFamily="34" charset="0"/>
                <a:cs typeface="Lucida Sans Unicode" pitchFamily="34" charset="0"/>
              </a:rPr>
              <a:t>Sensation</a:t>
            </a:r>
            <a:r>
              <a:rPr lang="en-GB" sz="2400" dirty="0" smtClean="0">
                <a:latin typeface="Calibri" panose="020F0502020204030204" pitchFamily="34" charset="0"/>
                <a:cs typeface="Lucida Sans Unicode" pitchFamily="34" charset="0"/>
              </a:rPr>
              <a:t>  (sight, hearing, smell, taste, touch): the neurological process by which we become aware of our environment; you are not directly aware of what is in the physical world but, rather, of your internal sensations; internal sensations are culturally marked</a:t>
            </a:r>
          </a:p>
          <a:p>
            <a:pPr>
              <a:spcBef>
                <a:spcPts val="0"/>
              </a:spcBef>
              <a:buNone/>
            </a:pPr>
            <a:endParaRPr lang="en-GB" sz="1200" dirty="0" smtClean="0">
              <a:latin typeface="Calibri" panose="020F0502020204030204" pitchFamily="34" charset="0"/>
              <a:cs typeface="Lucida Sans Unicode" pitchFamily="34" charset="0"/>
            </a:endParaRPr>
          </a:p>
          <a:p>
            <a:pPr>
              <a:spcBef>
                <a:spcPts val="0"/>
              </a:spcBef>
            </a:pPr>
            <a:r>
              <a:rPr lang="en-GB" sz="2400" dirty="0" err="1" smtClean="0">
                <a:latin typeface="Calibri" panose="020F0502020204030204" pitchFamily="34" charset="0"/>
                <a:cs typeface="Lucida Sans Unicode" pitchFamily="34" charset="0"/>
              </a:rPr>
              <a:t>Nisbett</a:t>
            </a:r>
            <a:r>
              <a:rPr lang="en-GB" sz="2400" dirty="0" smtClean="0">
                <a:latin typeface="Calibri" panose="020F0502020204030204" pitchFamily="34" charset="0"/>
                <a:cs typeface="Lucida Sans Unicode" pitchFamily="34" charset="0"/>
              </a:rPr>
              <a:t> (2003): humans sense and perceive the </a:t>
            </a:r>
          </a:p>
          <a:p>
            <a:pPr marL="0" indent="0">
              <a:spcBef>
                <a:spcPts val="0"/>
              </a:spcBef>
              <a:buNone/>
            </a:pPr>
            <a:r>
              <a:rPr lang="en-GB" sz="2400" dirty="0">
                <a:latin typeface="Calibri" panose="020F0502020204030204" pitchFamily="34" charset="0"/>
                <a:cs typeface="Lucida Sans Unicode" pitchFamily="34" charset="0"/>
              </a:rPr>
              <a:t> </a:t>
            </a:r>
            <a:r>
              <a:rPr lang="en-GB" sz="2400" dirty="0" smtClean="0">
                <a:latin typeface="Calibri" panose="020F0502020204030204" pitchFamily="34" charset="0"/>
                <a:cs typeface="Lucida Sans Unicode" pitchFamily="34" charset="0"/>
              </a:rPr>
              <a:t>    world in ways unique to their upbringing </a:t>
            </a:r>
            <a:endParaRPr lang="en-US" sz="2400" dirty="0" smtClean="0">
              <a:latin typeface="Calibri" panose="020F0502020204030204" pitchFamily="34" charset="0"/>
              <a:cs typeface="Lucida Sans Unicode" pitchFamily="34" charset="0"/>
            </a:endParaRPr>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685800"/>
          </a:xfrm>
        </p:spPr>
        <p:txBody>
          <a:bodyPr>
            <a:noAutofit/>
          </a:bodyPr>
          <a:lstStyle/>
          <a:p>
            <a:r>
              <a:rPr lang="en-US" sz="3600" b="1" dirty="0" smtClean="0">
                <a:latin typeface="Calibri" panose="020F0502020204030204" pitchFamily="34" charset="0"/>
                <a:cs typeface="Lucida Sans Unicode" pitchFamily="34" charset="0"/>
              </a:rPr>
              <a:t>Sensing and Culture</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1676400"/>
            <a:ext cx="8763000" cy="4724400"/>
          </a:xfrm>
        </p:spPr>
        <p:txBody>
          <a:bodyPr>
            <a:normAutofit/>
          </a:bodyPr>
          <a:lstStyle/>
          <a:p>
            <a:pPr>
              <a:spcBef>
                <a:spcPts val="0"/>
              </a:spcBef>
            </a:pPr>
            <a:r>
              <a:rPr lang="en-GB" sz="2400" dirty="0" smtClean="0">
                <a:latin typeface="Calibri" panose="020F0502020204030204" pitchFamily="34" charset="0"/>
                <a:cs typeface="Lucida Sans Unicode" pitchFamily="34" charset="0"/>
              </a:rPr>
              <a:t>Nisbett (2003) and other scholars: Eastern and Western cultures literally perceive different worlds</a:t>
            </a:r>
          </a:p>
          <a:p>
            <a:pPr>
              <a:spcBef>
                <a:spcPts val="0"/>
              </a:spcBef>
            </a:pPr>
            <a:r>
              <a:rPr lang="en-GB" sz="2200" dirty="0" smtClean="0">
                <a:latin typeface="Calibri" panose="020F0502020204030204" pitchFamily="34" charset="0"/>
                <a:cs typeface="Lucida Sans Unicode" pitchFamily="34" charset="0"/>
              </a:rPr>
              <a:t>The Greeks had Aristotle, the Chinese had Confucius </a:t>
            </a:r>
          </a:p>
          <a:p>
            <a:pPr>
              <a:spcBef>
                <a:spcPts val="0"/>
              </a:spcBef>
              <a:buNone/>
            </a:pPr>
            <a:r>
              <a:rPr lang="en-GB" sz="2400" dirty="0" smtClean="0">
                <a:latin typeface="Calibri" panose="020F0502020204030204" pitchFamily="34" charset="0"/>
                <a:cs typeface="Lucida Sans Unicode" pitchFamily="34" charset="0"/>
              </a:rPr>
              <a:t>		</a:t>
            </a:r>
          </a:p>
          <a:p>
            <a:pPr>
              <a:spcBef>
                <a:spcPts val="0"/>
              </a:spcBef>
              <a:buNone/>
            </a:pPr>
            <a:r>
              <a:rPr lang="en-GB" sz="2200" b="1" dirty="0" smtClean="0">
                <a:latin typeface="Calibri" panose="020F0502020204030204" pitchFamily="34" charset="0"/>
                <a:cs typeface="Lucida Sans Unicode" pitchFamily="34" charset="0"/>
              </a:rPr>
              <a:t>Modern Eastern cultures </a:t>
            </a:r>
            <a:r>
              <a:rPr lang="en-GB" sz="2200" dirty="0" smtClean="0">
                <a:latin typeface="Calibri" panose="020F0502020204030204" pitchFamily="34" charset="0"/>
                <a:cs typeface="Lucida Sans Unicode" pitchFamily="34" charset="0"/>
              </a:rPr>
              <a:t>are inclined to see a world of 	substances (continuous masses of matter) and have a holistic view, focusing on continuities in substances and relationships in the environment</a:t>
            </a:r>
          </a:p>
          <a:p>
            <a:pPr>
              <a:spcBef>
                <a:spcPts val="0"/>
              </a:spcBef>
              <a:buNone/>
            </a:pPr>
            <a:endParaRPr lang="en-GB" sz="2200" b="1" dirty="0" smtClean="0">
              <a:latin typeface="Calibri" panose="020F0502020204030204" pitchFamily="34" charset="0"/>
              <a:cs typeface="Lucida Sans Unicode" pitchFamily="34" charset="0"/>
            </a:endParaRPr>
          </a:p>
          <a:p>
            <a:pPr>
              <a:spcBef>
                <a:spcPts val="0"/>
              </a:spcBef>
              <a:buNone/>
            </a:pPr>
            <a:r>
              <a:rPr lang="en-GB" sz="2200" b="1" dirty="0" smtClean="0">
                <a:latin typeface="Calibri" panose="020F0502020204030204" pitchFamily="34" charset="0"/>
                <a:cs typeface="Lucida Sans Unicode" pitchFamily="34" charset="0"/>
              </a:rPr>
              <a:t>Modern Westerners </a:t>
            </a:r>
            <a:r>
              <a:rPr lang="en-GB" sz="2200" dirty="0" smtClean="0">
                <a:latin typeface="Calibri" panose="020F0502020204030204" pitchFamily="34" charset="0"/>
                <a:cs typeface="Lucida Sans Unicode" pitchFamily="34" charset="0"/>
              </a:rPr>
              <a:t>tend to see a world of objects (discrete and unconnected things) and have an analytic view, focusing on objects and their attributes</a:t>
            </a:r>
          </a:p>
          <a:p>
            <a:pPr>
              <a:lnSpc>
                <a:spcPct val="80000"/>
              </a:lnSpc>
              <a:buNone/>
            </a:pPr>
            <a:endParaRPr lang="en-US" sz="2200" dirty="0" smtClean="0">
              <a:latin typeface="Calibri" panose="020F0502020204030204" pitchFamily="34" charset="0"/>
              <a:cs typeface="Lucida Sans Unicode" pitchFamily="34" charset="0"/>
            </a:endParaRPr>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533400"/>
          </a:xfrm>
        </p:spPr>
        <p:txBody>
          <a:bodyPr>
            <a:noAutofit/>
          </a:bodyPr>
          <a:lstStyle/>
          <a:p>
            <a:r>
              <a:rPr lang="en-US" sz="3600" b="1" dirty="0" smtClean="0">
                <a:latin typeface="Calibri" panose="020F0502020204030204" pitchFamily="34" charset="0"/>
                <a:cs typeface="Lucida Sans Unicode" pitchFamily="34" charset="0"/>
              </a:rPr>
              <a:t>Effect of Culture on Sensing</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304800" y="1524000"/>
            <a:ext cx="8458200" cy="4648200"/>
          </a:xfrm>
        </p:spPr>
        <p:txBody>
          <a:bodyPr>
            <a:noAutofit/>
          </a:bodyPr>
          <a:lstStyle/>
          <a:p>
            <a:pPr>
              <a:lnSpc>
                <a:spcPct val="110000"/>
              </a:lnSpc>
              <a:spcBef>
                <a:spcPts val="0"/>
              </a:spcBef>
            </a:pPr>
            <a:r>
              <a:rPr lang="en-GB" sz="1800" b="1" dirty="0" smtClean="0">
                <a:latin typeface="Calibri" panose="020F0502020204030204" pitchFamily="34" charset="0"/>
                <a:cs typeface="Lucida Sans Unicode" pitchFamily="34" charset="0"/>
              </a:rPr>
              <a:t>Field dependence: </a:t>
            </a:r>
            <a:r>
              <a:rPr lang="en-GB" sz="1800" dirty="0" smtClean="0">
                <a:latin typeface="Calibri" panose="020F0502020204030204" pitchFamily="34" charset="0"/>
                <a:cs typeface="Lucida Sans Unicode" pitchFamily="34" charset="0"/>
              </a:rPr>
              <a:t>the degree to which perception of an object is influenced by the background or environment in which it appears</a:t>
            </a:r>
          </a:p>
          <a:p>
            <a:pPr>
              <a:lnSpc>
                <a:spcPct val="110000"/>
              </a:lnSpc>
              <a:spcBef>
                <a:spcPts val="0"/>
              </a:spcBef>
            </a:pPr>
            <a:endParaRPr lang="en-GB" sz="1800" dirty="0" smtClean="0">
              <a:latin typeface="Calibri" panose="020F0502020204030204" pitchFamily="34" charset="0"/>
              <a:cs typeface="Lucida Sans Unicode" pitchFamily="34" charset="0"/>
            </a:endParaRPr>
          </a:p>
          <a:p>
            <a:pPr>
              <a:lnSpc>
                <a:spcPct val="110000"/>
              </a:lnSpc>
              <a:spcBef>
                <a:spcPts val="0"/>
              </a:spcBef>
            </a:pPr>
            <a:r>
              <a:rPr lang="en-GB" sz="1800" dirty="0" smtClean="0">
                <a:latin typeface="Calibri" panose="020F0502020204030204" pitchFamily="34" charset="0"/>
                <a:cs typeface="Lucida Sans Unicode" pitchFamily="34" charset="0"/>
              </a:rPr>
              <a:t>Some people are less likely than others to separate an object from its surrounding environment</a:t>
            </a:r>
          </a:p>
          <a:p>
            <a:pPr>
              <a:lnSpc>
                <a:spcPct val="110000"/>
              </a:lnSpc>
              <a:spcBef>
                <a:spcPts val="0"/>
              </a:spcBef>
            </a:pPr>
            <a:endParaRPr lang="en-GB" sz="1800" dirty="0" smtClean="0">
              <a:latin typeface="Calibri" panose="020F0502020204030204" pitchFamily="34" charset="0"/>
              <a:cs typeface="Lucida Sans Unicode" pitchFamily="34" charset="0"/>
            </a:endParaRPr>
          </a:p>
          <a:p>
            <a:pPr>
              <a:lnSpc>
                <a:spcPct val="110000"/>
              </a:lnSpc>
              <a:spcBef>
                <a:spcPts val="0"/>
              </a:spcBef>
            </a:pPr>
            <a:r>
              <a:rPr lang="en-GB" sz="1800" dirty="0" smtClean="0">
                <a:latin typeface="Calibri" panose="020F0502020204030204" pitchFamily="34" charset="0"/>
                <a:cs typeface="Lucida Sans Unicode" pitchFamily="34" charset="0"/>
              </a:rPr>
              <a:t>People living in rural areas can sense slanted lines more accurately than people living in urban areas </a:t>
            </a:r>
          </a:p>
          <a:p>
            <a:pPr>
              <a:lnSpc>
                <a:spcPct val="110000"/>
              </a:lnSpc>
              <a:spcBef>
                <a:spcPts val="0"/>
              </a:spcBef>
            </a:pPr>
            <a:endParaRPr lang="en-GB" sz="1800" dirty="0" smtClean="0">
              <a:latin typeface="Calibri" panose="020F0502020204030204" pitchFamily="34" charset="0"/>
              <a:cs typeface="Lucida Sans Unicode" pitchFamily="34" charset="0"/>
            </a:endParaRPr>
          </a:p>
          <a:p>
            <a:pPr>
              <a:lnSpc>
                <a:spcPct val="110000"/>
              </a:lnSpc>
              <a:spcBef>
                <a:spcPts val="0"/>
              </a:spcBef>
            </a:pPr>
            <a:r>
              <a:rPr lang="en-GB" sz="1800" dirty="0" smtClean="0">
                <a:latin typeface="Calibri" panose="020F0502020204030204" pitchFamily="34" charset="0"/>
                <a:cs typeface="Lucida Sans Unicode" pitchFamily="34" charset="0"/>
              </a:rPr>
              <a:t>When adults in Japan and the U.S. are shown an animated underwater scene where one large fish swims among other marine life, Japanese describe the scene and comment about the relationships among the objects in the scene, whereas U.S. Americans describe the big fish and comment on how it looks like</a:t>
            </a:r>
          </a:p>
          <a:p>
            <a:pPr>
              <a:lnSpc>
                <a:spcPct val="110000"/>
              </a:lnSpc>
              <a:spcBef>
                <a:spcPts val="0"/>
              </a:spcBef>
            </a:pPr>
            <a:endParaRPr lang="en-GB" sz="1800" dirty="0" smtClean="0">
              <a:latin typeface="Calibri" panose="020F0502020204030204" pitchFamily="34" charset="0"/>
              <a:cs typeface="Lucida Sans Unicode" pitchFamily="34" charset="0"/>
            </a:endParaRPr>
          </a:p>
          <a:p>
            <a:pPr>
              <a:lnSpc>
                <a:spcPct val="110000"/>
              </a:lnSpc>
              <a:spcBef>
                <a:spcPts val="0"/>
              </a:spcBef>
            </a:pPr>
            <a:r>
              <a:rPr lang="en-GB" sz="1800" dirty="0" smtClean="0">
                <a:latin typeface="Calibri" panose="020F0502020204030204" pitchFamily="34" charset="0"/>
                <a:cs typeface="Lucida Sans Unicode" pitchFamily="34" charset="0"/>
              </a:rPr>
              <a:t>Americans living in Japan were close to the Japanese while Japanese living in the U.S. were virtually the same as native-born Americans</a:t>
            </a:r>
            <a:endParaRPr lang="en-US" sz="1800" dirty="0" smtClean="0">
              <a:latin typeface="Calibri" panose="020F0502020204030204" pitchFamily="34" charset="0"/>
              <a:cs typeface="Lucida Sans Unicode" pitchFamily="34" charset="0"/>
            </a:endParaRPr>
          </a:p>
        </p:txBody>
      </p:sp>
      <p:sp>
        <p:nvSpPr>
          <p:cNvPr id="4" name="Footer Placeholder 3"/>
          <p:cNvSpPr>
            <a:spLocks noGrp="1"/>
          </p:cNvSpPr>
          <p:nvPr>
            <p:ph type="ftr" sz="quarter" idx="11"/>
          </p:nvPr>
        </p:nvSpPr>
        <p:spPr/>
        <p:txBody>
          <a:bodyPr/>
          <a:lstStyle/>
          <a:p>
            <a:r>
              <a:rPr lang="en-US" smtClean="0"/>
              <a:t>© 2016, SAGE Publications, Inc.</a:t>
            </a:r>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731838"/>
          </a:xfrm>
        </p:spPr>
        <p:txBody>
          <a:bodyPr>
            <a:noAutofit/>
          </a:bodyPr>
          <a:lstStyle/>
          <a:p>
            <a:r>
              <a:rPr lang="en-US" sz="3600" b="1" dirty="0" smtClean="0">
                <a:latin typeface="Calibri" panose="020F0502020204030204" pitchFamily="34" charset="0"/>
                <a:cs typeface="Lucida Sans Unicode" pitchFamily="34" charset="0"/>
              </a:rPr>
              <a:t>Perception and Culture</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228600" y="1676400"/>
            <a:ext cx="8763000" cy="5105400"/>
          </a:xfrm>
        </p:spPr>
        <p:txBody>
          <a:bodyPr>
            <a:normAutofit/>
          </a:bodyPr>
          <a:lstStyle/>
          <a:p>
            <a:pPr>
              <a:spcBef>
                <a:spcPts val="0"/>
              </a:spcBef>
            </a:pPr>
            <a:r>
              <a:rPr lang="en-GB" sz="2400" dirty="0" smtClean="0">
                <a:latin typeface="Calibri" panose="020F0502020204030204" pitchFamily="34" charset="0"/>
                <a:cs typeface="Lucida Sans Unicode" pitchFamily="34" charset="0"/>
              </a:rPr>
              <a:t>Culture also has a great effect on all three steps of the </a:t>
            </a:r>
            <a:r>
              <a:rPr lang="en-GB" sz="2400" b="1" dirty="0" smtClean="0">
                <a:latin typeface="Calibri" panose="020F0502020204030204" pitchFamily="34" charset="0"/>
                <a:cs typeface="Lucida Sans Unicode" pitchFamily="34" charset="0"/>
              </a:rPr>
              <a:t>perception</a:t>
            </a:r>
            <a:r>
              <a:rPr lang="en-GB" sz="2400" dirty="0" smtClean="0">
                <a:latin typeface="Calibri" panose="020F0502020204030204" pitchFamily="34" charset="0"/>
                <a:cs typeface="Lucida Sans Unicode" pitchFamily="34" charset="0"/>
              </a:rPr>
              <a:t> process</a:t>
            </a:r>
            <a:r>
              <a:rPr lang="en-US" sz="2400" dirty="0" smtClean="0">
                <a:latin typeface="Calibri" panose="020F0502020204030204" pitchFamily="34" charset="0"/>
                <a:cs typeface="Lucida Sans Unicode" pitchFamily="34" charset="0"/>
              </a:rPr>
              <a:t>:</a:t>
            </a:r>
          </a:p>
          <a:p>
            <a:pPr lvl="1">
              <a:spcBef>
                <a:spcPts val="0"/>
              </a:spcBef>
            </a:pPr>
            <a:r>
              <a:rPr lang="en-US" sz="2200" b="1" dirty="0" smtClean="0">
                <a:latin typeface="Calibri" panose="020F0502020204030204" pitchFamily="34" charset="0"/>
                <a:cs typeface="Lucida Sans Unicode" pitchFamily="34" charset="0"/>
              </a:rPr>
              <a:t>Selection: </a:t>
            </a:r>
            <a:r>
              <a:rPr lang="en-US" sz="2200" dirty="0" smtClean="0">
                <a:latin typeface="Calibri" panose="020F0502020204030204" pitchFamily="34" charset="0"/>
                <a:cs typeface="Lucida Sans Unicode" pitchFamily="34" charset="0"/>
              </a:rPr>
              <a:t>We are exposed to too many stimuli to 	process, so we don’t consciously see any object unless we are paying direct, focused attention on that object 	(Mack &amp; Rock, 1998)</a:t>
            </a:r>
          </a:p>
          <a:p>
            <a:pPr lvl="1">
              <a:spcBef>
                <a:spcPts val="0"/>
              </a:spcBef>
            </a:pPr>
            <a:r>
              <a:rPr lang="en-US" sz="2200" b="1" dirty="0" smtClean="0">
                <a:latin typeface="Calibri" panose="020F0502020204030204" pitchFamily="34" charset="0"/>
                <a:cs typeface="Lucida Sans Unicode" pitchFamily="34" charset="0"/>
              </a:rPr>
              <a:t>Organization:</a:t>
            </a:r>
            <a:r>
              <a:rPr lang="en-US" sz="2200" dirty="0" smtClean="0">
                <a:latin typeface="Calibri" panose="020F0502020204030204" pitchFamily="34" charset="0"/>
                <a:cs typeface="Lucida Sans Unicode" pitchFamily="34" charset="0"/>
              </a:rPr>
              <a:t> We need to categorize stimuli from the environment in some meaningful way, and such categorizations are culturally marked</a:t>
            </a:r>
          </a:p>
          <a:p>
            <a:pPr lvl="1">
              <a:spcBef>
                <a:spcPts val="0"/>
              </a:spcBef>
            </a:pPr>
            <a:r>
              <a:rPr lang="en-US" sz="2200" b="1" dirty="0" smtClean="0">
                <a:latin typeface="Calibri" panose="020F0502020204030204" pitchFamily="34" charset="0"/>
                <a:cs typeface="Lucida Sans Unicode" pitchFamily="34" charset="0"/>
              </a:rPr>
              <a:t>Interpretation: </a:t>
            </a:r>
            <a:r>
              <a:rPr lang="en-US" sz="2200" dirty="0" smtClean="0">
                <a:latin typeface="Calibri" panose="020F0502020204030204" pitchFamily="34" charset="0"/>
                <a:cs typeface="Lucida Sans Unicode" pitchFamily="34" charset="0"/>
              </a:rPr>
              <a:t>We also attach meaning to sense data, and as we make judgments regarding meanings within our culture  these might not hold out of our culture</a:t>
            </a:r>
          </a:p>
          <a:p>
            <a:pPr>
              <a:lnSpc>
                <a:spcPct val="80000"/>
              </a:lnSpc>
              <a:buNone/>
            </a:pPr>
            <a:r>
              <a:rPr lang="en-US" sz="2200" dirty="0" smtClean="0">
                <a:latin typeface="Calibri" panose="020F0502020204030204" pitchFamily="34" charset="0"/>
                <a:cs typeface="Lucida Sans Unicode" pitchFamily="34" charset="0"/>
              </a:rPr>
              <a:t> 		</a:t>
            </a:r>
          </a:p>
        </p:txBody>
      </p:sp>
      <p:pic>
        <p:nvPicPr>
          <p:cNvPr id="4" name="Picture 3" descr="83888930 (1).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29400" y="4953000"/>
            <a:ext cx="2206625" cy="1652688"/>
          </a:xfrm>
          <a:prstGeom prst="rect">
            <a:avLst/>
          </a:prstGeom>
        </p:spPr>
      </p:pic>
      <p:sp>
        <p:nvSpPr>
          <p:cNvPr id="5" name="Footer Placeholder 4"/>
          <p:cNvSpPr>
            <a:spLocks noGrp="1"/>
          </p:cNvSpPr>
          <p:nvPr>
            <p:ph type="ftr" sz="quarter" idx="11"/>
          </p:nvPr>
        </p:nvSpPr>
        <p:spPr/>
        <p:txBody>
          <a:bodyPr/>
          <a:lstStyle/>
          <a:p>
            <a:r>
              <a:rPr lang="en-US" smtClean="0"/>
              <a:t>© 2016, SAGE Publications, Inc.</a:t>
            </a:r>
            <a:endParaRPr lang="en-US"/>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38200"/>
            <a:ext cx="9144000" cy="731838"/>
          </a:xfrm>
        </p:spPr>
        <p:txBody>
          <a:bodyPr>
            <a:noAutofit/>
          </a:bodyPr>
          <a:lstStyle/>
          <a:p>
            <a:r>
              <a:rPr lang="en-US" sz="3600" b="1" dirty="0" smtClean="0">
                <a:latin typeface="Calibri" panose="020F0502020204030204" pitchFamily="34" charset="0"/>
                <a:cs typeface="Lucida Sans Unicode" pitchFamily="34" charset="0"/>
              </a:rPr>
              <a:t>Perception and Culture: Selection</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1752600"/>
            <a:ext cx="8991600" cy="4648200"/>
          </a:xfrm>
        </p:spPr>
        <p:txBody>
          <a:bodyPr/>
          <a:lstStyle/>
          <a:p>
            <a:pPr>
              <a:spcBef>
                <a:spcPts val="0"/>
              </a:spcBef>
              <a:buNone/>
            </a:pPr>
            <a:r>
              <a:rPr lang="en-GB" sz="2400" b="1" dirty="0" smtClean="0">
                <a:latin typeface="Calibri" panose="020F0502020204030204" pitchFamily="34" charset="0"/>
                <a:cs typeface="Lucida Sans Unicode" pitchFamily="34" charset="0"/>
              </a:rPr>
              <a:t>Japanese/English Difficulties With Speech Sounds </a:t>
            </a:r>
          </a:p>
          <a:p>
            <a:pPr>
              <a:spcBef>
                <a:spcPts val="0"/>
              </a:spcBef>
            </a:pPr>
            <a:r>
              <a:rPr lang="en-GB" sz="2400" dirty="0" smtClean="0">
                <a:latin typeface="Calibri" panose="020F0502020204030204" pitchFamily="34" charset="0"/>
                <a:cs typeface="Lucida Sans Unicode" pitchFamily="34" charset="0"/>
              </a:rPr>
              <a:t>Vowel length is important in Japanese but not in English</a:t>
            </a:r>
          </a:p>
          <a:p>
            <a:pPr>
              <a:spcBef>
                <a:spcPts val="0"/>
              </a:spcBef>
              <a:buNone/>
            </a:pPr>
            <a:r>
              <a:rPr lang="en-GB" sz="2200" dirty="0" smtClean="0">
                <a:latin typeface="Calibri" panose="020F0502020204030204" pitchFamily="34" charset="0"/>
                <a:cs typeface="Lucida Sans Unicode" pitchFamily="34" charset="0"/>
              </a:rPr>
              <a:t>		In English, you can say “Alabama” or “</a:t>
            </a:r>
            <a:r>
              <a:rPr lang="en-GB" sz="2200" dirty="0" err="1" smtClean="0">
                <a:latin typeface="Calibri" panose="020F0502020204030204" pitchFamily="34" charset="0"/>
                <a:cs typeface="Lucida Sans Unicode" pitchFamily="34" charset="0"/>
              </a:rPr>
              <a:t>Alabaaama</a:t>
            </a:r>
            <a:r>
              <a:rPr lang="en-GB" sz="2200" dirty="0" smtClean="0">
                <a:latin typeface="Calibri" panose="020F0502020204030204" pitchFamily="34" charset="0"/>
                <a:cs typeface="Lucida Sans Unicode" pitchFamily="34" charset="0"/>
              </a:rPr>
              <a:t>” </a:t>
            </a:r>
          </a:p>
          <a:p>
            <a:pPr>
              <a:spcBef>
                <a:spcPts val="0"/>
              </a:spcBef>
              <a:buNone/>
            </a:pPr>
            <a:r>
              <a:rPr lang="en-GB" sz="2200" dirty="0" smtClean="0">
                <a:latin typeface="Calibri" panose="020F0502020204030204" pitchFamily="34" charset="0"/>
                <a:cs typeface="Lucida Sans Unicode" pitchFamily="34" charset="0"/>
              </a:rPr>
              <a:t>		In Japanese: </a:t>
            </a:r>
            <a:r>
              <a:rPr lang="en-GB" sz="2200" i="1" dirty="0" err="1" smtClean="0">
                <a:latin typeface="Calibri" panose="020F0502020204030204" pitchFamily="34" charset="0"/>
                <a:cs typeface="Lucida Sans Unicode" pitchFamily="34" charset="0"/>
              </a:rPr>
              <a:t>obasan</a:t>
            </a:r>
            <a:r>
              <a:rPr lang="en-GB" sz="2200" dirty="0" smtClean="0">
                <a:latin typeface="Calibri" panose="020F0502020204030204" pitchFamily="34" charset="0"/>
                <a:cs typeface="Lucida Sans Unicode" pitchFamily="34" charset="0"/>
              </a:rPr>
              <a:t> (aunt), </a:t>
            </a:r>
            <a:r>
              <a:rPr lang="en-GB" sz="2200" i="1" dirty="0" err="1" smtClean="0">
                <a:latin typeface="Calibri" panose="020F0502020204030204" pitchFamily="34" charset="0"/>
                <a:cs typeface="Lucida Sans Unicode" pitchFamily="34" charset="0"/>
              </a:rPr>
              <a:t>obaasan</a:t>
            </a:r>
            <a:r>
              <a:rPr lang="en-GB" sz="2200" i="1" dirty="0" smtClean="0">
                <a:latin typeface="Calibri" panose="020F0502020204030204" pitchFamily="34" charset="0"/>
                <a:cs typeface="Lucida Sans Unicode" pitchFamily="34" charset="0"/>
              </a:rPr>
              <a:t> </a:t>
            </a:r>
            <a:r>
              <a:rPr lang="en-GB" sz="2200" dirty="0" smtClean="0">
                <a:latin typeface="Calibri" panose="020F0502020204030204" pitchFamily="34" charset="0"/>
                <a:cs typeface="Lucida Sans Unicode" pitchFamily="34" charset="0"/>
              </a:rPr>
              <a:t>(grandmother)</a:t>
            </a:r>
            <a:endParaRPr lang="en-US" sz="2200" dirty="0" smtClean="0">
              <a:latin typeface="Calibri" panose="020F0502020204030204" pitchFamily="34" charset="0"/>
              <a:cs typeface="Lucida Sans Unicode" pitchFamily="34" charset="0"/>
            </a:endParaRPr>
          </a:p>
          <a:p>
            <a:pPr>
              <a:spcBef>
                <a:spcPts val="0"/>
              </a:spcBef>
            </a:pPr>
            <a:r>
              <a:rPr lang="en-US" sz="2400" dirty="0" smtClean="0">
                <a:latin typeface="Calibri" panose="020F0502020204030204" pitchFamily="34" charset="0"/>
                <a:cs typeface="Lucida Sans Unicode" pitchFamily="34" charset="0"/>
              </a:rPr>
              <a:t>English has some consonants that don’t exist in Japanese. </a:t>
            </a:r>
            <a:r>
              <a:rPr lang="en-GB" sz="2400" dirty="0" smtClean="0">
                <a:latin typeface="Calibri" panose="020F0502020204030204" pitchFamily="34" charset="0"/>
                <a:cs typeface="Lucida Sans Unicode" pitchFamily="34" charset="0"/>
              </a:rPr>
              <a:t>If you grew up speaking Japanese, you didn’t learn to listen for those consonant sounds. </a:t>
            </a:r>
            <a:endParaRPr lang="en-GB" sz="2400" dirty="0" smtClean="0">
              <a:latin typeface="Calibri" panose="020F0502020204030204" pitchFamily="34" charset="0"/>
              <a:cs typeface="Lucida Sans Unicode" pitchFamily="34" charset="0"/>
            </a:endParaRPr>
          </a:p>
          <a:p>
            <a:pPr>
              <a:spcBef>
                <a:spcPts val="0"/>
              </a:spcBef>
            </a:pPr>
            <a:endParaRPr lang="en-GB" sz="2400" dirty="0">
              <a:latin typeface="Calibri" panose="020F0502020204030204" pitchFamily="34" charset="0"/>
              <a:cs typeface="Lucida Sans Unicode" pitchFamily="34" charset="0"/>
            </a:endParaRPr>
          </a:p>
          <a:p>
            <a:pPr>
              <a:spcBef>
                <a:spcPts val="0"/>
              </a:spcBef>
            </a:pPr>
            <a:r>
              <a:rPr lang="en-GB" sz="2200" dirty="0" smtClean="0">
                <a:latin typeface="Calibri" panose="020F0502020204030204" pitchFamily="34" charset="0"/>
                <a:cs typeface="Lucida Sans Unicode" pitchFamily="34" charset="0"/>
              </a:rPr>
              <a:t>If </a:t>
            </a:r>
            <a:r>
              <a:rPr lang="en-GB" sz="2200" dirty="0" smtClean="0">
                <a:latin typeface="Calibri" panose="020F0502020204030204" pitchFamily="34" charset="0"/>
                <a:cs typeface="Lucida Sans Unicode" pitchFamily="34" charset="0"/>
              </a:rPr>
              <a:t>you grew up speaking Japanese, it is difficult to  distinguish between the sounds </a:t>
            </a:r>
            <a:r>
              <a:rPr lang="en-GB" sz="2200" i="1" dirty="0" smtClean="0">
                <a:latin typeface="Calibri" panose="020F0502020204030204" pitchFamily="34" charset="0"/>
                <a:cs typeface="Lucida Sans Unicode" pitchFamily="34" charset="0"/>
              </a:rPr>
              <a:t>b </a:t>
            </a:r>
            <a:r>
              <a:rPr lang="en-GB" sz="2200" dirty="0" smtClean="0">
                <a:latin typeface="Calibri" panose="020F0502020204030204" pitchFamily="34" charset="0"/>
                <a:cs typeface="Lucida Sans Unicode" pitchFamily="34" charset="0"/>
              </a:rPr>
              <a:t>and </a:t>
            </a:r>
            <a:r>
              <a:rPr lang="en-GB" sz="2200" i="1" dirty="0" smtClean="0">
                <a:latin typeface="Calibri" panose="020F0502020204030204" pitchFamily="34" charset="0"/>
                <a:cs typeface="Lucida Sans Unicode" pitchFamily="34" charset="0"/>
              </a:rPr>
              <a:t>v, s </a:t>
            </a:r>
            <a:r>
              <a:rPr lang="en-GB" sz="2200" dirty="0" smtClean="0">
                <a:latin typeface="Calibri" panose="020F0502020204030204" pitchFamily="34" charset="0"/>
                <a:cs typeface="Lucida Sans Unicode" pitchFamily="34" charset="0"/>
              </a:rPr>
              <a:t>and </a:t>
            </a:r>
            <a:r>
              <a:rPr lang="en-GB" sz="2200" i="1" dirty="0" err="1" smtClean="0">
                <a:latin typeface="Calibri" panose="020F0502020204030204" pitchFamily="34" charset="0"/>
                <a:cs typeface="Lucida Sans Unicode" pitchFamily="34" charset="0"/>
              </a:rPr>
              <a:t>sh</a:t>
            </a:r>
            <a:r>
              <a:rPr lang="en-GB" sz="2200" i="1" dirty="0" smtClean="0">
                <a:latin typeface="Calibri" panose="020F0502020204030204" pitchFamily="34" charset="0"/>
                <a:cs typeface="Lucida Sans Unicode" pitchFamily="34" charset="0"/>
              </a:rPr>
              <a:t>, r </a:t>
            </a:r>
            <a:r>
              <a:rPr lang="en-GB" sz="2200" dirty="0" smtClean="0">
                <a:latin typeface="Calibri" panose="020F0502020204030204" pitchFamily="34" charset="0"/>
                <a:cs typeface="Lucida Sans Unicode" pitchFamily="34" charset="0"/>
              </a:rPr>
              <a:t>and </a:t>
            </a:r>
            <a:r>
              <a:rPr lang="en-GB" sz="2200" i="1" dirty="0" smtClean="0">
                <a:latin typeface="Calibri" panose="020F0502020204030204" pitchFamily="34" charset="0"/>
                <a:cs typeface="Lucida Sans Unicode" pitchFamily="34" charset="0"/>
              </a:rPr>
              <a:t>l,  </a:t>
            </a:r>
            <a:r>
              <a:rPr lang="en-GB" sz="2200" dirty="0" smtClean="0">
                <a:latin typeface="Calibri" panose="020F0502020204030204" pitchFamily="34" charset="0"/>
                <a:cs typeface="Lucida Sans Unicode" pitchFamily="34" charset="0"/>
              </a:rPr>
              <a:t>so you pronounce the </a:t>
            </a:r>
            <a:r>
              <a:rPr lang="en-GB" sz="2200" dirty="0" smtClean="0">
                <a:latin typeface="Calibri" panose="020F0502020204030204" pitchFamily="34" charset="0"/>
                <a:cs typeface="Lucida Sans Unicode" pitchFamily="34" charset="0"/>
              </a:rPr>
              <a:t>same </a:t>
            </a:r>
            <a:r>
              <a:rPr lang="en-GB" sz="2200" dirty="0" smtClean="0">
                <a:latin typeface="Calibri" panose="020F0502020204030204" pitchFamily="34" charset="0"/>
                <a:cs typeface="Lucida Sans Unicode" pitchFamily="34" charset="0"/>
              </a:rPr>
              <a:t>way </a:t>
            </a:r>
            <a:r>
              <a:rPr lang="en-GB" sz="2200" i="1" dirty="0" smtClean="0">
                <a:latin typeface="Calibri" panose="020F0502020204030204" pitchFamily="34" charset="0"/>
                <a:cs typeface="Lucida Sans Unicode" pitchFamily="34" charset="0"/>
              </a:rPr>
              <a:t>lice </a:t>
            </a:r>
            <a:r>
              <a:rPr lang="en-GB" sz="2200" dirty="0" smtClean="0">
                <a:latin typeface="Calibri" panose="020F0502020204030204" pitchFamily="34" charset="0"/>
                <a:cs typeface="Lucida Sans Unicode" pitchFamily="34" charset="0"/>
              </a:rPr>
              <a:t>and </a:t>
            </a:r>
            <a:r>
              <a:rPr lang="en-GB" sz="2200" i="1" dirty="0" smtClean="0">
                <a:latin typeface="Calibri" panose="020F0502020204030204" pitchFamily="34" charset="0"/>
                <a:cs typeface="Lucida Sans Unicode" pitchFamily="34" charset="0"/>
              </a:rPr>
              <a:t>rice </a:t>
            </a:r>
            <a:r>
              <a:rPr lang="en-GB" sz="2200" dirty="0" smtClean="0">
                <a:latin typeface="Calibri" panose="020F0502020204030204" pitchFamily="34" charset="0"/>
                <a:cs typeface="Lucida Sans Unicode" pitchFamily="34" charset="0"/>
              </a:rPr>
              <a:t>or </a:t>
            </a:r>
            <a:r>
              <a:rPr lang="en-GB" sz="2200" i="1" dirty="0" smtClean="0">
                <a:latin typeface="Calibri" panose="020F0502020204030204" pitchFamily="34" charset="0"/>
                <a:cs typeface="Lucida Sans Unicode" pitchFamily="34" charset="0"/>
              </a:rPr>
              <a:t>glamour </a:t>
            </a:r>
            <a:r>
              <a:rPr lang="en-GB" sz="2200" dirty="0" smtClean="0">
                <a:latin typeface="Calibri" panose="020F0502020204030204" pitchFamily="34" charset="0"/>
                <a:cs typeface="Lucida Sans Unicode" pitchFamily="34" charset="0"/>
              </a:rPr>
              <a:t>and </a:t>
            </a:r>
            <a:r>
              <a:rPr lang="en-GB" sz="2200" i="1" dirty="0" smtClean="0">
                <a:latin typeface="Calibri" panose="020F0502020204030204" pitchFamily="34" charset="0"/>
                <a:cs typeface="Lucida Sans Unicode" pitchFamily="34" charset="0"/>
              </a:rPr>
              <a:t>grammar</a:t>
            </a:r>
            <a:endParaRPr lang="en-US" sz="2200" dirty="0" smtClean="0">
              <a:latin typeface="Calibri" panose="020F0502020204030204" pitchFamily="34" charset="0"/>
              <a:cs typeface="Lucida Sans Unicode" pitchFamily="34" charset="0"/>
            </a:endParaRPr>
          </a:p>
          <a:p>
            <a:pPr>
              <a:lnSpc>
                <a:spcPct val="80000"/>
              </a:lnSpc>
              <a:buNone/>
            </a:pPr>
            <a:r>
              <a:rPr lang="en-US" sz="2400" dirty="0" smtClean="0">
                <a:latin typeface="Calibri" panose="020F0502020204030204" pitchFamily="34" charset="0"/>
                <a:cs typeface="Lucida Sans Unicode" pitchFamily="34" charset="0"/>
              </a:rPr>
              <a:t>		</a:t>
            </a:r>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38200"/>
            <a:ext cx="9144000" cy="731838"/>
          </a:xfrm>
        </p:spPr>
        <p:txBody>
          <a:bodyPr>
            <a:noAutofit/>
          </a:bodyPr>
          <a:lstStyle/>
          <a:p>
            <a:r>
              <a:rPr lang="en-US" sz="3600" b="1" dirty="0" smtClean="0">
                <a:latin typeface="Calibri" panose="020F0502020204030204" pitchFamily="34" charset="0"/>
                <a:cs typeface="Lucida Sans Unicode" pitchFamily="34" charset="0"/>
              </a:rPr>
              <a:t>Perception and Culture: Organization</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1600200"/>
            <a:ext cx="8991600" cy="4876800"/>
          </a:xfrm>
        </p:spPr>
        <p:txBody>
          <a:bodyPr/>
          <a:lstStyle/>
          <a:p>
            <a:pPr>
              <a:spcBef>
                <a:spcPts val="0"/>
              </a:spcBef>
              <a:buNone/>
            </a:pPr>
            <a:r>
              <a:rPr lang="en-GB" sz="2400" b="1" dirty="0" smtClean="0">
                <a:latin typeface="Calibri" panose="020F0502020204030204" pitchFamily="34" charset="0"/>
                <a:cs typeface="Lucida Sans Unicode" pitchFamily="34" charset="0"/>
              </a:rPr>
              <a:t>Grouping “Like” Objects Together</a:t>
            </a:r>
          </a:p>
          <a:p>
            <a:pPr>
              <a:spcBef>
                <a:spcPts val="0"/>
              </a:spcBef>
            </a:pPr>
            <a:r>
              <a:rPr lang="en-US" sz="2400" dirty="0" smtClean="0">
                <a:latin typeface="Calibri" panose="020F0502020204030204" pitchFamily="34" charset="0"/>
                <a:cs typeface="Lucida Sans Unicode" pitchFamily="34" charset="0"/>
              </a:rPr>
              <a:t>People in Western cultures tend to group objects based on their attributes, people in Eastern cultures tend to group objects based on their relationships</a:t>
            </a:r>
          </a:p>
          <a:p>
            <a:pPr>
              <a:spcBef>
                <a:spcPts val="0"/>
              </a:spcBef>
              <a:buNone/>
            </a:pPr>
            <a:r>
              <a:rPr lang="en-US" sz="2400" dirty="0" smtClean="0">
                <a:latin typeface="Calibri" panose="020F0502020204030204" pitchFamily="34" charset="0"/>
                <a:cs typeface="Lucida Sans Unicode" pitchFamily="34" charset="0"/>
              </a:rPr>
              <a:t>		</a:t>
            </a:r>
            <a:r>
              <a:rPr lang="en-GB" sz="2200" dirty="0" smtClean="0">
                <a:latin typeface="Calibri" panose="020F0502020204030204" pitchFamily="34" charset="0"/>
                <a:cs typeface="Lucida Sans Unicode" pitchFamily="34" charset="0"/>
              </a:rPr>
              <a:t>Sesame Street song “One of These Things:” children are 	shown a group of four items and asked which two should  be placed together</a:t>
            </a:r>
            <a:endParaRPr lang="en-US" sz="2200" dirty="0" smtClean="0">
              <a:latin typeface="Calibri" panose="020F0502020204030204" pitchFamily="34" charset="0"/>
              <a:cs typeface="Lucida Sans Unicode" pitchFamily="34" charset="0"/>
            </a:endParaRPr>
          </a:p>
          <a:p>
            <a:pPr>
              <a:spcBef>
                <a:spcPts val="0"/>
              </a:spcBef>
              <a:buNone/>
            </a:pPr>
            <a:r>
              <a:rPr lang="en-US" sz="2200" dirty="0" smtClean="0">
                <a:latin typeface="Calibri" panose="020F0502020204030204" pitchFamily="34" charset="0"/>
                <a:cs typeface="Lucida Sans Unicode" pitchFamily="34" charset="0"/>
              </a:rPr>
              <a:t>				</a:t>
            </a:r>
            <a:r>
              <a:rPr lang="en-GB" sz="2000" dirty="0" smtClean="0">
                <a:latin typeface="Calibri" panose="020F0502020204030204" pitchFamily="34" charset="0"/>
                <a:cs typeface="Lucida Sans Unicode" pitchFamily="34" charset="0"/>
              </a:rPr>
              <a:t>American children grouped objects because they 				belonged to the same taxonomic category 					(chicken and cow placed together as “animals”) </a:t>
            </a:r>
          </a:p>
          <a:p>
            <a:pPr>
              <a:spcBef>
                <a:spcPts val="0"/>
              </a:spcBef>
              <a:buNone/>
            </a:pPr>
            <a:r>
              <a:rPr lang="en-GB" sz="2000" dirty="0" smtClean="0">
                <a:latin typeface="Calibri" panose="020F0502020204030204" pitchFamily="34" charset="0"/>
                <a:cs typeface="Lucida Sans Unicode" pitchFamily="34" charset="0"/>
              </a:rPr>
              <a:t>				Chinese children grouped objects on the basis of 				relationships (cow and grass placed together because 			“cows eat grass”)</a:t>
            </a:r>
            <a:endParaRPr lang="en-US" sz="2000" dirty="0" smtClean="0">
              <a:latin typeface="Calibri" panose="020F0502020204030204" pitchFamily="34" charset="0"/>
              <a:cs typeface="Lucida Sans Unicode" pitchFamily="34" charset="0"/>
            </a:endParaRPr>
          </a:p>
        </p:txBody>
      </p:sp>
      <p:pic>
        <p:nvPicPr>
          <p:cNvPr id="4" name="Picture 3" descr="HiRes copy 2.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3886200"/>
            <a:ext cx="2444432" cy="2148164"/>
          </a:xfrm>
          <a:prstGeom prst="rect">
            <a:avLst/>
          </a:prstGeom>
        </p:spPr>
      </p:pic>
      <p:sp>
        <p:nvSpPr>
          <p:cNvPr id="5" name="Footer Placeholder 4"/>
          <p:cNvSpPr>
            <a:spLocks noGrp="1"/>
          </p:cNvSpPr>
          <p:nvPr>
            <p:ph type="ftr" sz="quarter" idx="11"/>
          </p:nvPr>
        </p:nvSpPr>
        <p:spPr/>
        <p:txBody>
          <a:bodyPr/>
          <a:lstStyle/>
          <a:p>
            <a:r>
              <a:rPr lang="en-US" smtClean="0"/>
              <a:t>© 2016, SAGE Publications, Inc.</a:t>
            </a:r>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66800"/>
            <a:ext cx="9144000" cy="655638"/>
          </a:xfrm>
        </p:spPr>
        <p:txBody>
          <a:bodyPr>
            <a:noAutofit/>
          </a:bodyPr>
          <a:lstStyle/>
          <a:p>
            <a:r>
              <a:rPr lang="en-US" sz="3600" b="1" dirty="0" smtClean="0">
                <a:latin typeface="Calibri" panose="020F0502020204030204" pitchFamily="34" charset="0"/>
                <a:cs typeface="Lucida Sans Unicode" pitchFamily="34" charset="0"/>
              </a:rPr>
              <a:t>Perception and Culture: Interpretation</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1752600"/>
            <a:ext cx="8991600" cy="5029200"/>
          </a:xfrm>
        </p:spPr>
        <p:txBody>
          <a:bodyPr/>
          <a:lstStyle/>
          <a:p>
            <a:pPr>
              <a:spcBef>
                <a:spcPts val="0"/>
              </a:spcBef>
              <a:buNone/>
            </a:pPr>
            <a:r>
              <a:rPr lang="en-GB" sz="2400" b="1" dirty="0" smtClean="0">
                <a:latin typeface="Calibri" panose="020F0502020204030204" pitchFamily="34" charset="0"/>
                <a:cs typeface="Lucida Sans Unicode" pitchFamily="34" charset="0"/>
              </a:rPr>
              <a:t>Dogs as Pets or as Food</a:t>
            </a:r>
          </a:p>
          <a:p>
            <a:pPr>
              <a:spcBef>
                <a:spcPts val="0"/>
              </a:spcBef>
            </a:pPr>
            <a:r>
              <a:rPr lang="en-GB" sz="2400" dirty="0" smtClean="0">
                <a:latin typeface="Calibri" panose="020F0502020204030204" pitchFamily="34" charset="0"/>
                <a:cs typeface="Lucida Sans Unicode" pitchFamily="34" charset="0"/>
              </a:rPr>
              <a:t>The meanings you attach to your perceptions are greatly determined by your cultural background </a:t>
            </a:r>
            <a:endParaRPr lang="en-GB" sz="2400" dirty="0" smtClean="0">
              <a:latin typeface="Calibri" panose="020F0502020204030204" pitchFamily="34" charset="0"/>
              <a:cs typeface="Lucida Sans Unicode" pitchFamily="34" charset="0"/>
            </a:endParaRPr>
          </a:p>
          <a:p>
            <a:pPr>
              <a:spcBef>
                <a:spcPts val="0"/>
              </a:spcBef>
            </a:pPr>
            <a:r>
              <a:rPr lang="en-GB" sz="2400" dirty="0">
                <a:latin typeface="Calibri" panose="020F0502020204030204" pitchFamily="34" charset="0"/>
                <a:cs typeface="Lucida Sans Unicode" pitchFamily="34" charset="0"/>
              </a:rPr>
              <a:t>M</a:t>
            </a:r>
            <a:r>
              <a:rPr lang="en-GB" sz="2200" dirty="0" smtClean="0">
                <a:latin typeface="Calibri" panose="020F0502020204030204" pitchFamily="34" charset="0"/>
                <a:cs typeface="Lucida Sans Unicode" pitchFamily="34" charset="0"/>
              </a:rPr>
              <a:t>any </a:t>
            </a:r>
            <a:r>
              <a:rPr lang="en-GB" sz="2200" dirty="0" smtClean="0">
                <a:latin typeface="Calibri" panose="020F0502020204030204" pitchFamily="34" charset="0"/>
                <a:cs typeface="Lucida Sans Unicode" pitchFamily="34" charset="0"/>
              </a:rPr>
              <a:t>Westerners see a puppy in the category of pet, for </a:t>
            </a:r>
            <a:r>
              <a:rPr lang="en-GB" sz="2200" dirty="0" smtClean="0">
                <a:latin typeface="Calibri" panose="020F0502020204030204" pitchFamily="34" charset="0"/>
                <a:cs typeface="Lucida Sans Unicode" pitchFamily="34" charset="0"/>
              </a:rPr>
              <a:t>which </a:t>
            </a:r>
            <a:r>
              <a:rPr lang="en-GB" sz="2200" dirty="0" smtClean="0">
                <a:latin typeface="Calibri" panose="020F0502020204030204" pitchFamily="34" charset="0"/>
                <a:cs typeface="Lucida Sans Unicode" pitchFamily="34" charset="0"/>
              </a:rPr>
              <a:t>warm, loving feelings are </a:t>
            </a:r>
            <a:r>
              <a:rPr lang="en-GB" sz="2200" dirty="0" smtClean="0">
                <a:latin typeface="Calibri" panose="020F0502020204030204" pitchFamily="34" charset="0"/>
                <a:cs typeface="Lucida Sans Unicode" pitchFamily="34" charset="0"/>
              </a:rPr>
              <a:t>related</a:t>
            </a:r>
          </a:p>
          <a:p>
            <a:pPr>
              <a:spcBef>
                <a:spcPts val="0"/>
              </a:spcBef>
            </a:pPr>
            <a:r>
              <a:rPr lang="en-GB" sz="2200" dirty="0" smtClean="0">
                <a:latin typeface="Calibri" panose="020F0502020204030204" pitchFamily="34" charset="0"/>
                <a:cs typeface="Lucida Sans Unicode" pitchFamily="34" charset="0"/>
              </a:rPr>
              <a:t>In </a:t>
            </a:r>
            <a:r>
              <a:rPr lang="en-GB" sz="2200" dirty="0" smtClean="0">
                <a:latin typeface="Calibri" panose="020F0502020204030204" pitchFamily="34" charset="0"/>
                <a:cs typeface="Lucida Sans Unicode" pitchFamily="34" charset="0"/>
              </a:rPr>
              <a:t>the Arab world, dogs are acceptable as watchdogs and </a:t>
            </a:r>
            <a:r>
              <a:rPr lang="en-GB" sz="2200" dirty="0" smtClean="0">
                <a:latin typeface="Calibri" panose="020F0502020204030204" pitchFamily="34" charset="0"/>
                <a:cs typeface="Lucida Sans Unicode" pitchFamily="34" charset="0"/>
              </a:rPr>
              <a:t>as </a:t>
            </a:r>
            <a:r>
              <a:rPr lang="en-GB" sz="2200" dirty="0" smtClean="0">
                <a:latin typeface="Calibri" panose="020F0502020204030204" pitchFamily="34" charset="0"/>
                <a:cs typeface="Lucida Sans Unicode" pitchFamily="34" charset="0"/>
              </a:rPr>
              <a:t>hunting dogs but are not kept in the home as pets </a:t>
            </a:r>
            <a:r>
              <a:rPr lang="en-GB" sz="2200" dirty="0" smtClean="0">
                <a:latin typeface="Calibri" panose="020F0502020204030204" pitchFamily="34" charset="0"/>
                <a:cs typeface="Lucida Sans Unicode" pitchFamily="34" charset="0"/>
              </a:rPr>
              <a:t>because </a:t>
            </a:r>
            <a:r>
              <a:rPr lang="en-GB" sz="2200" dirty="0" smtClean="0">
                <a:latin typeface="Calibri" panose="020F0502020204030204" pitchFamily="34" charset="0"/>
                <a:cs typeface="Lucida Sans Unicode" pitchFamily="34" charset="0"/>
              </a:rPr>
              <a:t>they are seen as unclean and a low form of </a:t>
            </a:r>
            <a:r>
              <a:rPr lang="en-GB" sz="2200" dirty="0" smtClean="0">
                <a:latin typeface="Calibri" panose="020F0502020204030204" pitchFamily="34" charset="0"/>
                <a:cs typeface="Lucida Sans Unicode" pitchFamily="34" charset="0"/>
              </a:rPr>
              <a:t>life </a:t>
            </a:r>
          </a:p>
          <a:p>
            <a:pPr>
              <a:spcBef>
                <a:spcPts val="0"/>
              </a:spcBef>
            </a:pPr>
            <a:r>
              <a:rPr lang="en-GB" sz="2200" dirty="0" smtClean="0">
                <a:latin typeface="Calibri" panose="020F0502020204030204" pitchFamily="34" charset="0"/>
                <a:cs typeface="Lucida Sans Unicode" pitchFamily="34" charset="0"/>
              </a:rPr>
              <a:t>Dog </a:t>
            </a:r>
            <a:r>
              <a:rPr lang="en-GB" sz="2200" dirty="0" smtClean="0">
                <a:latin typeface="Calibri" panose="020F0502020204030204" pitchFamily="34" charset="0"/>
                <a:cs typeface="Lucida Sans Unicode" pitchFamily="34" charset="0"/>
              </a:rPr>
              <a:t>meat has long been popular in some parts of China</a:t>
            </a:r>
            <a:endParaRPr lang="en-US" sz="2200" dirty="0" smtClean="0">
              <a:latin typeface="Calibri" panose="020F0502020204030204" pitchFamily="34" charset="0"/>
              <a:cs typeface="Lucida Sans Unicode" pitchFamily="34" charset="0"/>
            </a:endParaRPr>
          </a:p>
          <a:p>
            <a:pPr>
              <a:lnSpc>
                <a:spcPct val="80000"/>
              </a:lnSpc>
              <a:buNone/>
            </a:pPr>
            <a:endParaRPr lang="en-US" sz="2200" dirty="0" smtClean="0">
              <a:latin typeface="Calibri" panose="020F0502020204030204" pitchFamily="34" charset="0"/>
              <a:cs typeface="Lucida Sans Unicode" pitchFamily="34" charset="0"/>
            </a:endParaRPr>
          </a:p>
        </p:txBody>
      </p:sp>
      <p:pic>
        <p:nvPicPr>
          <p:cNvPr id="4" name="Picture 3" descr="iStock_000026382511Larg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48400" y="5105344"/>
            <a:ext cx="2629952" cy="1752656"/>
          </a:xfrm>
          <a:prstGeom prst="rect">
            <a:avLst/>
          </a:prstGeom>
        </p:spPr>
      </p:pic>
      <p:pic>
        <p:nvPicPr>
          <p:cNvPr id="5" name="Picture 4" descr="iStock_000034391506Large.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000" y="5108425"/>
            <a:ext cx="2591979" cy="1727350"/>
          </a:xfrm>
          <a:prstGeom prst="rect">
            <a:avLst/>
          </a:prstGeom>
        </p:spPr>
      </p:pic>
      <p:sp>
        <p:nvSpPr>
          <p:cNvPr id="6" name="Footer Placeholder 5"/>
          <p:cNvSpPr>
            <a:spLocks noGrp="1"/>
          </p:cNvSpPr>
          <p:nvPr>
            <p:ph type="ftr" sz="quarter" idx="11"/>
          </p:nvPr>
        </p:nvSpPr>
        <p:spPr/>
        <p:txBody>
          <a:bodyPr/>
          <a:lstStyle/>
          <a:p>
            <a:r>
              <a:rPr lang="en-US" smtClean="0"/>
              <a:t>© 2016, SAGE Publications, Inc.</a:t>
            </a:r>
            <a:endParaRPr lang="en-U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1819</TotalTime>
  <Words>1471</Words>
  <Application>Microsoft Office PowerPoint</Application>
  <PresentationFormat>On-screen Show (4:3)</PresentationFormat>
  <Paragraphs>192</Paragraphs>
  <Slides>21</Slides>
  <Notes>5</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Chapter 2: </vt:lpstr>
      <vt:lpstr>What will you learn?</vt:lpstr>
      <vt:lpstr>Sensing and Culture</vt:lpstr>
      <vt:lpstr>Sensing and Culture</vt:lpstr>
      <vt:lpstr>Effect of Culture on Sensing</vt:lpstr>
      <vt:lpstr>Perception and Culture</vt:lpstr>
      <vt:lpstr>Perception and Culture: Selection</vt:lpstr>
      <vt:lpstr>Perception and Culture: Organization</vt:lpstr>
      <vt:lpstr>Perception and Culture: Interpretation</vt:lpstr>
      <vt:lpstr>Perception and Culture: Interpretation</vt:lpstr>
      <vt:lpstr>Perception and Food: Case Study</vt:lpstr>
      <vt:lpstr>Perception and Food: Case Study</vt:lpstr>
      <vt:lpstr>High Versus Low Context Cultures  (Edward T. Hall, 1976)</vt:lpstr>
      <vt:lpstr>Level of Context, By Culture</vt:lpstr>
      <vt:lpstr>The Concept of Face</vt:lpstr>
      <vt:lpstr>The Concept of Face</vt:lpstr>
      <vt:lpstr>Intercultural Communication Competence</vt:lpstr>
      <vt:lpstr>Skill Areas of Intercultural Communication Competence (Chen, 1990)</vt:lpstr>
      <vt:lpstr>Multiple Identities and Intercultural Communication Competence</vt:lpstr>
      <vt:lpstr>PowerPoint Presentation</vt:lpstr>
      <vt:lpstr> Let’s Discuss! </vt:lpstr>
    </vt:vector>
  </TitlesOfParts>
  <Company>CSUSB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Defining Communication as an Element of Culture</dc:title>
  <dc:creator>Rueyling Chuang</dc:creator>
  <cp:lastModifiedBy>Piccininni, Gabrielle</cp:lastModifiedBy>
  <cp:revision>166</cp:revision>
  <cp:lastPrinted>1601-01-01T00:00:00Z</cp:lastPrinted>
  <dcterms:created xsi:type="dcterms:W3CDTF">2001-04-10T04:11:05Z</dcterms:created>
  <dcterms:modified xsi:type="dcterms:W3CDTF">2015-02-23T22:31:19Z</dcterms:modified>
</cp:coreProperties>
</file>