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91" autoAdjust="0"/>
    <p:restoredTop sz="91000" autoAdjust="0"/>
  </p:normalViewPr>
  <p:slideViewPr>
    <p:cSldViewPr>
      <p:cViewPr varScale="1">
        <p:scale>
          <a:sx n="69" d="100"/>
          <a:sy n="69" d="100"/>
        </p:scale>
        <p:origin x="-128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Calibri" panose="020F0502020204030204" pitchFamily="34" charset="0"/>
                <a:cs typeface="Lucida Sans Unicode" pitchFamily="34" charset="0"/>
              </a:rPr>
              <a:t>Chapter 1: </a:t>
            </a:r>
          </a:p>
        </p:txBody>
      </p:sp>
      <p:sp>
        <p:nvSpPr>
          <p:cNvPr id="3" name="Subtitle 2"/>
          <p:cNvSpPr>
            <a:spLocks noGrp="1"/>
          </p:cNvSpPr>
          <p:nvPr>
            <p:ph type="subTitle" idx="1"/>
          </p:nvPr>
        </p:nvSpPr>
        <p:spPr>
          <a:xfrm>
            <a:off x="1371600" y="3505200"/>
            <a:ext cx="6400800" cy="1752600"/>
          </a:xfrm>
        </p:spPr>
        <p:txBody>
          <a:bodyPr>
            <a:normAutofit lnSpcReduction="10000"/>
          </a:bodyPr>
          <a:lstStyle/>
          <a:p>
            <a:r>
              <a:rPr lang="en-US" dirty="0"/>
              <a:t/>
            </a:r>
            <a:br>
              <a:rPr lang="en-US" dirty="0"/>
            </a:br>
            <a:r>
              <a:rPr lang="en-US" dirty="0">
                <a:latin typeface="Calibri" panose="020F0502020204030204" pitchFamily="34" charset="0"/>
                <a:cs typeface="Lucida Sans Unicode" pitchFamily="34" charset="0"/>
              </a:rPr>
              <a:t>Defining Culture and Communication</a:t>
            </a: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Gender</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676400"/>
            <a:ext cx="8763000" cy="3429000"/>
          </a:xfrm>
        </p:spPr>
        <p:txBody>
          <a:bodyPr/>
          <a:lstStyle/>
          <a:p>
            <a:pPr marL="0" indent="0">
              <a:spcBef>
                <a:spcPts val="0"/>
              </a:spcBef>
            </a:pPr>
            <a:r>
              <a:rPr lang="en-US" sz="2400" dirty="0" smtClean="0">
                <a:latin typeface="Calibri" panose="020F0502020204030204" pitchFamily="34" charset="0"/>
              </a:rPr>
              <a:t> Germaine Greer, </a:t>
            </a:r>
            <a:r>
              <a:rPr lang="en-US" sz="2400" i="1" dirty="0" smtClean="0">
                <a:latin typeface="Calibri" panose="020F0502020204030204" pitchFamily="34" charset="0"/>
              </a:rPr>
              <a:t>The Female Eunuch</a:t>
            </a:r>
            <a:r>
              <a:rPr lang="en-US" sz="2400" dirty="0" smtClean="0">
                <a:latin typeface="Calibri" panose="020F0502020204030204" pitchFamily="34" charset="0"/>
              </a:rPr>
              <a:t>, 1970:</a:t>
            </a:r>
          </a:p>
          <a:p>
            <a:pPr marL="0" indent="0">
              <a:spcBef>
                <a:spcPts val="0"/>
              </a:spcBef>
              <a:buNone/>
            </a:pPr>
            <a:r>
              <a:rPr lang="en-US" sz="2400" dirty="0" smtClean="0">
                <a:latin typeface="Calibri" panose="020F0502020204030204" pitchFamily="34" charset="0"/>
              </a:rPr>
              <a:t>“Before you are of any race, nationality, religion, party or family, you are a woman.”</a:t>
            </a:r>
          </a:p>
          <a:p>
            <a:pPr marL="0" indent="0">
              <a:spcBef>
                <a:spcPts val="0"/>
              </a:spcBef>
              <a:buNone/>
            </a:pPr>
            <a:endParaRPr lang="en-US" sz="2400" dirty="0" smtClean="0">
              <a:latin typeface="Calibri" panose="020F0502020204030204" pitchFamily="34" charset="0"/>
            </a:endParaRPr>
          </a:p>
          <a:p>
            <a:pPr marL="0" indent="0">
              <a:spcBef>
                <a:spcPts val="0"/>
              </a:spcBef>
            </a:pPr>
            <a:r>
              <a:rPr lang="en-US" sz="2400" dirty="0" smtClean="0">
                <a:latin typeface="Calibri" panose="020F0502020204030204" pitchFamily="34" charset="0"/>
              </a:rPr>
              <a:t> Gender identity may be defined more by one’s culture than by one’s biology</a:t>
            </a:r>
          </a:p>
          <a:p>
            <a:pPr marL="0" indent="0">
              <a:spcBef>
                <a:spcPts val="0"/>
              </a:spcBef>
            </a:pPr>
            <a:endParaRPr lang="en-US" sz="2400" dirty="0" smtClean="0">
              <a:latin typeface="Calibri" panose="020F0502020204030204" pitchFamily="34" charset="0"/>
            </a:endParaRPr>
          </a:p>
          <a:p>
            <a:pPr marL="0" indent="0">
              <a:spcBef>
                <a:spcPts val="0"/>
              </a:spcBef>
            </a:pPr>
            <a:r>
              <a:rPr lang="en-US" sz="2400" dirty="0" smtClean="0">
                <a:latin typeface="Calibri" panose="020F0502020204030204" pitchFamily="34" charset="0"/>
              </a:rPr>
              <a:t> How a culture deals with gender reveals much about that culture’s values </a:t>
            </a:r>
            <a:endParaRPr lang="en-US" sz="2200" dirty="0" smtClean="0">
              <a:latin typeface="Calibri" panose="020F0502020204030204" pitchFamily="34" charset="0"/>
            </a:endParaRPr>
          </a:p>
        </p:txBody>
      </p:sp>
      <p:pic>
        <p:nvPicPr>
          <p:cNvPr id="4" name="Picture 3" descr="iStock_00000237403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6200" y="4953000"/>
            <a:ext cx="1905000" cy="1905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62000"/>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Race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00200"/>
            <a:ext cx="8991600" cy="4876800"/>
          </a:xfrm>
        </p:spPr>
        <p:txBody>
          <a:bodyPr/>
          <a:lstStyle/>
          <a:p>
            <a:pPr>
              <a:spcBef>
                <a:spcPts val="0"/>
              </a:spcBef>
            </a:pPr>
            <a:r>
              <a:rPr lang="en-US" sz="2400" dirty="0" smtClean="0">
                <a:latin typeface="Calibri" panose="020F0502020204030204" pitchFamily="34" charset="0"/>
                <a:cs typeface="Lucida Sans Unicode" pitchFamily="34" charset="0"/>
              </a:rPr>
              <a:t> While class and gender may not have the same strength of regulation of human life and of identity creation as cultures, some would argue that race and skin color do</a:t>
            </a:r>
          </a:p>
          <a:p>
            <a:pPr>
              <a:spcBef>
                <a:spcPts val="0"/>
              </a:spcBef>
              <a:buNone/>
            </a:pPr>
            <a:endParaRPr lang="en-US" sz="2000" dirty="0" smtClean="0">
              <a:latin typeface="Calibri" panose="020F0502020204030204" pitchFamily="34" charset="0"/>
              <a:cs typeface="Lucida Sans Unicode" pitchFamily="34" charset="0"/>
            </a:endParaRPr>
          </a:p>
          <a:p>
            <a:pPr>
              <a:spcBef>
                <a:spcPts val="0"/>
              </a:spcBef>
            </a:pPr>
            <a:r>
              <a:rPr lang="en-US" sz="24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U.S. Census Bureau definitions of race:</a:t>
            </a:r>
          </a:p>
          <a:p>
            <a:pPr>
              <a:spcBef>
                <a:spcPts val="600"/>
              </a:spcBef>
              <a:buNone/>
            </a:pPr>
            <a:r>
              <a:rPr lang="en-US" sz="24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1790 to 1850:</a:t>
            </a:r>
            <a:r>
              <a:rPr lang="en-US" sz="2000" dirty="0" smtClean="0">
                <a:latin typeface="Calibri" panose="020F0502020204030204" pitchFamily="34" charset="0"/>
                <a:cs typeface="Lucida Sans Unicode" pitchFamily="34" charset="0"/>
              </a:rPr>
              <a:t> White; free or slave Black (Negro)</a:t>
            </a:r>
          </a:p>
          <a:p>
            <a:pPr>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1890:</a:t>
            </a:r>
            <a:r>
              <a:rPr lang="en-US" sz="2000" dirty="0" smtClean="0">
                <a:latin typeface="Calibri" panose="020F0502020204030204" pitchFamily="34" charset="0"/>
                <a:cs typeface="Lucida Sans Unicode" pitchFamily="34" charset="0"/>
              </a:rPr>
              <a:t> additional categories were mulatto, quadroon, octoroon, Chinese, Japanese</a:t>
            </a:r>
          </a:p>
          <a:p>
            <a:pPr>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1910s:</a:t>
            </a:r>
            <a:r>
              <a:rPr lang="en-US" sz="2000" dirty="0" smtClean="0">
                <a:latin typeface="Calibri" panose="020F0502020204030204" pitchFamily="34" charset="0"/>
                <a:cs typeface="Lucida Sans Unicode" pitchFamily="34" charset="0"/>
              </a:rPr>
              <a:t> additional categories were Irish, Italian</a:t>
            </a:r>
          </a:p>
          <a:p>
            <a:pPr>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1930s:</a:t>
            </a:r>
            <a:r>
              <a:rPr lang="en-US" sz="2000" dirty="0" smtClean="0">
                <a:latin typeface="Calibri" panose="020F0502020204030204" pitchFamily="34" charset="0"/>
                <a:cs typeface="Lucida Sans Unicode" pitchFamily="34" charset="0"/>
              </a:rPr>
              <a:t> Mexican category was added (later became Hispanic)</a:t>
            </a:r>
          </a:p>
          <a:p>
            <a:pPr>
              <a:spcBef>
                <a:spcPts val="600"/>
              </a:spcBef>
              <a:buNone/>
            </a:pPr>
            <a:r>
              <a:rPr lang="en-US" sz="2000" dirty="0" smtClean="0">
                <a:latin typeface="Calibri" panose="020F0502020204030204" pitchFamily="34" charset="0"/>
                <a:cs typeface="Lucida Sans Unicode" pitchFamily="34" charset="0"/>
              </a:rPr>
              <a:t>		Indians went from Hindu, to Caucasian, to non-white, to White, to Asian Indian </a:t>
            </a:r>
          </a:p>
          <a:p>
            <a:pPr>
              <a:spcBef>
                <a:spcPts val="600"/>
              </a:spcBef>
              <a:buNone/>
            </a:pPr>
            <a:r>
              <a:rPr lang="en-US" sz="2000" dirty="0" smtClean="0">
                <a:latin typeface="Calibri" panose="020F0502020204030204" pitchFamily="34" charset="0"/>
                <a:cs typeface="Lucida Sans Unicode" pitchFamily="34" charset="0"/>
              </a:rPr>
              <a:t>		You could be born in one race and die in </a:t>
            </a:r>
            <a:r>
              <a:rPr lang="en-US" sz="2000" dirty="0" smtClean="0">
                <a:latin typeface="Calibri" panose="020F0502020204030204" pitchFamily="34" charset="0"/>
                <a:cs typeface="Lucida Sans Unicode" pitchFamily="34" charset="0"/>
              </a:rPr>
              <a:t>another</a:t>
            </a:r>
            <a:endParaRPr lang="en-US" sz="2000" dirty="0" smtClean="0">
              <a:latin typeface="Calibri" panose="020F0502020204030204" pitchFamily="34" charset="0"/>
              <a:cs typeface="Lucida Sans Unicode" pitchFamily="34" charset="0"/>
            </a:endParaRPr>
          </a:p>
          <a:p>
            <a:endParaRPr lang="en-GB" sz="2400" dirty="0" smtClean="0">
              <a:latin typeface="Calibri" panose="020F0502020204030204" pitchFamily="34" charset="0"/>
              <a:cs typeface="Lucida Sans Unicode"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Race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2057400"/>
            <a:ext cx="8991600" cy="4800600"/>
          </a:xfrm>
        </p:spPr>
        <p:txBody>
          <a:bodyPr/>
          <a:lstStyle/>
          <a:p>
            <a:pPr>
              <a:spcBef>
                <a:spcPts val="0"/>
              </a:spcBef>
            </a:pPr>
            <a:r>
              <a:rPr lang="en-GB" sz="2400" b="1" dirty="0" smtClean="0">
                <a:latin typeface="Calibri" panose="020F0502020204030204" pitchFamily="34" charset="0"/>
                <a:cs typeface="Lucida Sans Unicode" pitchFamily="34" charset="0"/>
              </a:rPr>
              <a:t>Race</a:t>
            </a:r>
            <a:r>
              <a:rPr lang="en-GB" sz="2400" dirty="0" smtClean="0">
                <a:latin typeface="Calibri" panose="020F0502020204030204" pitchFamily="34" charset="0"/>
                <a:cs typeface="Lucida Sans Unicode" pitchFamily="34" charset="0"/>
              </a:rPr>
              <a:t> has been defined from two perspectives: </a:t>
            </a:r>
            <a:r>
              <a:rPr lang="en-GB" sz="2400" b="1" dirty="0" smtClean="0">
                <a:latin typeface="Calibri" panose="020F0502020204030204" pitchFamily="34" charset="0"/>
                <a:cs typeface="Lucida Sans Unicode" pitchFamily="34" charset="0"/>
              </a:rPr>
              <a:t>biological</a:t>
            </a:r>
            <a:r>
              <a:rPr lang="en-GB" sz="2400" dirty="0" smtClean="0">
                <a:latin typeface="Calibri" panose="020F0502020204030204" pitchFamily="34" charset="0"/>
                <a:cs typeface="Lucida Sans Unicode" pitchFamily="34" charset="0"/>
              </a:rPr>
              <a:t> and </a:t>
            </a:r>
            <a:r>
              <a:rPr lang="en-GB" sz="2400" b="1" dirty="0" smtClean="0">
                <a:latin typeface="Calibri" panose="020F0502020204030204" pitchFamily="34" charset="0"/>
                <a:cs typeface="Lucida Sans Unicode" pitchFamily="34" charset="0"/>
              </a:rPr>
              <a:t>sociohistorical</a:t>
            </a:r>
            <a:r>
              <a:rPr lang="en-GB" sz="2400" dirty="0" smtClean="0">
                <a:latin typeface="Calibri" panose="020F0502020204030204" pitchFamily="34" charset="0"/>
                <a:cs typeface="Lucida Sans Unicode" pitchFamily="34" charset="0"/>
              </a:rPr>
              <a:t>  </a:t>
            </a:r>
          </a:p>
          <a:p>
            <a:pPr>
              <a:spcBef>
                <a:spcPts val="600"/>
              </a:spcBef>
              <a:buNone/>
            </a:pPr>
            <a:r>
              <a:rPr lang="en-GB" sz="2400" b="1" dirty="0" smtClean="0">
                <a:latin typeface="Calibri" panose="020F0502020204030204" pitchFamily="34" charset="0"/>
                <a:cs typeface="Lucida Sans Unicode" pitchFamily="34" charset="0"/>
              </a:rPr>
              <a:t>		</a:t>
            </a:r>
            <a:r>
              <a:rPr lang="en-US" sz="2200" b="1" dirty="0" smtClean="0">
                <a:latin typeface="Calibri" panose="020F0502020204030204" pitchFamily="34" charset="0"/>
                <a:cs typeface="Lucida Sans Unicode" pitchFamily="34" charset="0"/>
              </a:rPr>
              <a:t>Popular biological perspective: </a:t>
            </a:r>
            <a:r>
              <a:rPr lang="en-US" sz="2200" dirty="0" smtClean="0">
                <a:latin typeface="Calibri" panose="020F0502020204030204" pitchFamily="34" charset="0"/>
                <a:cs typeface="Lucida Sans Unicode" pitchFamily="34" charset="0"/>
              </a:rPr>
              <a:t>race refers to a large body of people characterized by similarity of descent</a:t>
            </a:r>
            <a:r>
              <a:rPr lang="en-US" sz="2400" dirty="0" smtClean="0">
                <a:latin typeface="Calibri" panose="020F0502020204030204" pitchFamily="34" charset="0"/>
                <a:cs typeface="Lucida Sans Unicode" pitchFamily="34" charset="0"/>
              </a:rPr>
              <a:t>	</a:t>
            </a:r>
            <a:r>
              <a:rPr lang="en-US" sz="2400" dirty="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1735:</a:t>
            </a:r>
            <a:r>
              <a:rPr lang="en-US" sz="2000" dirty="0" smtClean="0">
                <a:latin typeface="Calibri" panose="020F0502020204030204" pitchFamily="34" charset="0"/>
                <a:cs typeface="Lucida Sans Unicode" pitchFamily="34" charset="0"/>
              </a:rPr>
              <a:t> Swedish scientist </a:t>
            </a:r>
            <a:r>
              <a:rPr lang="en-US" sz="2000" dirty="0" err="1" smtClean="0"/>
              <a:t>Carolus</a:t>
            </a:r>
            <a:r>
              <a:rPr lang="en-US" sz="2000" dirty="0" smtClean="0"/>
              <a:t> Linnaeus classified humans into: </a:t>
            </a:r>
            <a:r>
              <a:rPr lang="en-US" sz="2000" i="1" dirty="0" err="1" smtClean="0"/>
              <a:t>Africanus</a:t>
            </a:r>
            <a:r>
              <a:rPr lang="en-US" sz="2000" i="1" dirty="0" smtClean="0"/>
              <a:t>, </a:t>
            </a:r>
            <a:r>
              <a:rPr lang="en-US" sz="2000" i="1" dirty="0" err="1" smtClean="0"/>
              <a:t>Americanus</a:t>
            </a:r>
            <a:r>
              <a:rPr lang="en-US" sz="2000" i="1" dirty="0" smtClean="0"/>
              <a:t>, </a:t>
            </a:r>
            <a:r>
              <a:rPr lang="en-US" sz="2000" i="1" dirty="0" err="1" smtClean="0"/>
              <a:t>Asiaticus</a:t>
            </a:r>
            <a:r>
              <a:rPr lang="en-US" sz="2000" i="1" dirty="0" smtClean="0"/>
              <a:t>, </a:t>
            </a:r>
            <a:r>
              <a:rPr lang="en-US" sz="2000" i="1" dirty="0" err="1" smtClean="0"/>
              <a:t>Europeaeus</a:t>
            </a:r>
            <a:endParaRPr lang="en-US" sz="2000" i="1" dirty="0" smtClean="0"/>
          </a:p>
          <a:p>
            <a:pPr>
              <a:spcBef>
                <a:spcPts val="600"/>
              </a:spcBef>
              <a:buNone/>
            </a:pPr>
            <a:r>
              <a:rPr lang="en-US" sz="2000" b="1" i="1"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19</a:t>
            </a:r>
            <a:r>
              <a:rPr lang="en-US" sz="2000" b="1" baseline="30000" dirty="0" smtClean="0">
                <a:latin typeface="Calibri" panose="020F0502020204030204" pitchFamily="34" charset="0"/>
                <a:cs typeface="Lucida Sans Unicode" pitchFamily="34" charset="0"/>
              </a:rPr>
              <a:t>th</a:t>
            </a:r>
            <a:r>
              <a:rPr lang="en-US" sz="2000" b="1" dirty="0" smtClean="0">
                <a:latin typeface="Calibri" panose="020F0502020204030204" pitchFamily="34" charset="0"/>
                <a:cs typeface="Lucida Sans Unicode" pitchFamily="34" charset="0"/>
              </a:rPr>
              <a:t> century:</a:t>
            </a:r>
            <a:r>
              <a:rPr lang="en-US" sz="2000" dirty="0" smtClean="0">
                <a:latin typeface="Calibri" panose="020F0502020204030204" pitchFamily="34" charset="0"/>
                <a:cs typeface="Lucida Sans Unicode" pitchFamily="34" charset="0"/>
              </a:rPr>
              <a:t> “racial sciences” ordered races from 			primitive to most advanced</a:t>
            </a:r>
          </a:p>
          <a:p>
            <a:pPr>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20</a:t>
            </a:r>
            <a:r>
              <a:rPr lang="en-US" sz="2000" b="1" baseline="30000" dirty="0" smtClean="0">
                <a:latin typeface="Calibri" panose="020F0502020204030204" pitchFamily="34" charset="0"/>
                <a:cs typeface="Lucida Sans Unicode" pitchFamily="34" charset="0"/>
              </a:rPr>
              <a:t>th</a:t>
            </a:r>
            <a:r>
              <a:rPr lang="en-US" sz="2000" b="1" dirty="0" smtClean="0">
                <a:latin typeface="Calibri" panose="020F0502020204030204" pitchFamily="34" charset="0"/>
                <a:cs typeface="Lucida Sans Unicode" pitchFamily="34" charset="0"/>
              </a:rPr>
              <a:t> century: </a:t>
            </a:r>
            <a:r>
              <a:rPr lang="en-US" sz="2000" dirty="0" smtClean="0">
                <a:latin typeface="Calibri" panose="020F0502020204030204" pitchFamily="34" charset="0"/>
                <a:cs typeface="Lucida Sans Unicode" pitchFamily="34" charset="0"/>
              </a:rPr>
              <a:t>genetics studies found no single race-defining gene; 	popular indicators of race (skin color,  hair texture) are mere adaptations to 	climate and diet (e.g. the weaker the ultraviolet light, the fairer the skin)</a:t>
            </a:r>
            <a:endParaRPr lang="en-US" sz="2000" dirty="0">
              <a:latin typeface="Calibri" panose="020F0502020204030204" pitchFamily="34" charset="0"/>
              <a:cs typeface="Lucida Sans Unicode"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Race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752600"/>
            <a:ext cx="8991600" cy="5029200"/>
          </a:xfrm>
        </p:spPr>
        <p:txBody>
          <a:bodyPr>
            <a:normAutofit/>
          </a:bodyPr>
          <a:lstStyle/>
          <a:p>
            <a:pPr>
              <a:lnSpc>
                <a:spcPct val="110000"/>
              </a:lnSpc>
              <a:spcBef>
                <a:spcPts val="0"/>
              </a:spcBef>
            </a:pPr>
            <a:r>
              <a:rPr lang="en-GB" sz="2400" b="1" dirty="0" smtClean="0">
                <a:latin typeface="Calibri" panose="020F0502020204030204" pitchFamily="34" charset="0"/>
                <a:cs typeface="Lucida Sans Unicode" pitchFamily="34" charset="0"/>
              </a:rPr>
              <a:t>Race</a:t>
            </a:r>
            <a:r>
              <a:rPr lang="en-GB" sz="2400" dirty="0" smtClean="0">
                <a:latin typeface="Calibri" panose="020F0502020204030204" pitchFamily="34" charset="0"/>
                <a:cs typeface="Lucida Sans Unicode" pitchFamily="34" charset="0"/>
              </a:rPr>
              <a:t> has been defined from two perspectives: </a:t>
            </a:r>
            <a:r>
              <a:rPr lang="en-GB" sz="2400" b="1" dirty="0" smtClean="0">
                <a:latin typeface="Calibri" panose="020F0502020204030204" pitchFamily="34" charset="0"/>
                <a:cs typeface="Lucida Sans Unicode" pitchFamily="34" charset="0"/>
              </a:rPr>
              <a:t>biological</a:t>
            </a:r>
            <a:r>
              <a:rPr lang="en-GB" sz="2400" dirty="0" smtClean="0">
                <a:latin typeface="Calibri" panose="020F0502020204030204" pitchFamily="34" charset="0"/>
                <a:cs typeface="Lucida Sans Unicode" pitchFamily="34" charset="0"/>
              </a:rPr>
              <a:t> and </a:t>
            </a:r>
            <a:r>
              <a:rPr lang="en-GB" sz="2400" b="1" dirty="0" smtClean="0">
                <a:latin typeface="Calibri" panose="020F0502020204030204" pitchFamily="34" charset="0"/>
                <a:cs typeface="Lucida Sans Unicode" pitchFamily="34" charset="0"/>
              </a:rPr>
              <a:t>sociohistorical </a:t>
            </a:r>
            <a:r>
              <a:rPr lang="en-GB" sz="2400" dirty="0" smtClean="0">
                <a:latin typeface="Calibri" panose="020F0502020204030204" pitchFamily="34" charset="0"/>
                <a:cs typeface="Lucida Sans Unicode" pitchFamily="34" charset="0"/>
              </a:rPr>
              <a:t> </a:t>
            </a:r>
          </a:p>
          <a:p>
            <a:pPr>
              <a:lnSpc>
                <a:spcPct val="110000"/>
              </a:lnSpc>
              <a:spcBef>
                <a:spcPts val="0"/>
              </a:spcBef>
              <a:buNone/>
            </a:pPr>
            <a:r>
              <a:rPr lang="en-GB" sz="2000" b="1"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Race as a sociohistorical concept: </a:t>
            </a:r>
            <a:r>
              <a:rPr lang="en-US" sz="2000" dirty="0" smtClean="0">
                <a:latin typeface="Calibri" panose="020F0502020204030204" pitchFamily="34" charset="0"/>
                <a:cs typeface="Lucida Sans Unicode" pitchFamily="34" charset="0"/>
              </a:rPr>
              <a:t>explaining how racial  categories have varied over time, between cultures </a:t>
            </a:r>
          </a:p>
          <a:p>
            <a:pPr>
              <a:lnSpc>
                <a:spcPct val="110000"/>
              </a:lnSpc>
              <a:spcBef>
                <a:spcPts val="600"/>
              </a:spcBef>
              <a:buNone/>
            </a:pPr>
            <a:r>
              <a:rPr lang="en-US" sz="2400" dirty="0" smtClean="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The meaning of race has been debated in societies, and 		new categories have emerged while others changed</a:t>
            </a:r>
          </a:p>
          <a:p>
            <a:pPr>
              <a:lnSpc>
                <a:spcPct val="110000"/>
              </a:lnSpc>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Brazil:</a:t>
            </a:r>
            <a:r>
              <a:rPr lang="en-US" sz="2000" dirty="0" smtClean="0">
                <a:latin typeface="Calibri" panose="020F0502020204030204" pitchFamily="34" charset="0"/>
                <a:cs typeface="Lucida Sans Unicode" pitchFamily="34" charset="0"/>
              </a:rPr>
              <a:t> history of intermarriage among native peoples, 		descendants of African slaves, and immigrants from Europe, the 	Middle East, and Asia; hundreds of words for skin colors </a:t>
            </a:r>
          </a:p>
          <a:p>
            <a:pPr>
              <a:lnSpc>
                <a:spcPct val="110000"/>
              </a:lnSpc>
              <a:spcBef>
                <a:spcPts val="600"/>
              </a:spcBef>
              <a:buNone/>
            </a:pPr>
            <a:r>
              <a:rPr lang="en-US" sz="2000" dirty="0" smtClean="0">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Rwanda:</a:t>
            </a:r>
            <a:r>
              <a:rPr lang="en-US" sz="2000" dirty="0" smtClean="0">
                <a:latin typeface="Calibri" panose="020F0502020204030204" pitchFamily="34" charset="0"/>
                <a:cs typeface="Lucida Sans Unicode" pitchFamily="34" charset="0"/>
              </a:rPr>
              <a:t> After World War I, Belgian colonists created 		racial system by dividing the population into three </a:t>
            </a:r>
            <a:r>
              <a:rPr lang="en-US" sz="2000" dirty="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groups, Hutu, Tutsi, 	and </a:t>
            </a:r>
            <a:r>
              <a:rPr lang="en-US" sz="2000" dirty="0" err="1" smtClean="0">
                <a:latin typeface="Calibri" panose="020F0502020204030204" pitchFamily="34" charset="0"/>
                <a:cs typeface="Lucida Sans Unicode" pitchFamily="34" charset="0"/>
              </a:rPr>
              <a:t>Twa</a:t>
            </a:r>
            <a:r>
              <a:rPr lang="en-US" sz="2000" dirty="0" smtClean="0">
                <a:latin typeface="Calibri" panose="020F0502020204030204" pitchFamily="34" charset="0"/>
                <a:cs typeface="Lucida Sans Unicode" pitchFamily="34" charset="0"/>
              </a:rPr>
              <a:t>, based on the lighter or darker shades of their skin</a:t>
            </a:r>
            <a:endParaRPr lang="en-US" sz="2000" dirty="0">
              <a:latin typeface="Calibri" panose="020F0502020204030204" pitchFamily="34" charset="0"/>
              <a:cs typeface="Lucida Sans Unicode"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62000"/>
            <a:ext cx="9144000" cy="960438"/>
          </a:xfrm>
        </p:spPr>
        <p:txBody>
          <a:bodyPr>
            <a:noAutofit/>
          </a:bodyPr>
          <a:lstStyle/>
          <a:p>
            <a:r>
              <a:rPr lang="en-US" sz="3600" b="1" dirty="0" smtClean="0">
                <a:latin typeface="Calibri" panose="020F0502020204030204" pitchFamily="34" charset="0"/>
                <a:cs typeface="Lucida Sans Unicode" pitchFamily="34" charset="0"/>
              </a:rPr>
              <a:t>White Privilege</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524000"/>
            <a:ext cx="8991600" cy="3886200"/>
          </a:xfrm>
        </p:spPr>
        <p:txBody>
          <a:bodyPr>
            <a:normAutofit lnSpcReduction="10000"/>
          </a:bodyPr>
          <a:lstStyle/>
          <a:p>
            <a:pPr>
              <a:lnSpc>
                <a:spcPct val="110000"/>
              </a:lnSpc>
              <a:spcBef>
                <a:spcPts val="0"/>
              </a:spcBef>
            </a:pPr>
            <a:r>
              <a:rPr lang="en-US" sz="2400" dirty="0" smtClean="0">
                <a:latin typeface="Calibri" panose="020F0502020204030204" pitchFamily="34" charset="0"/>
                <a:cs typeface="Lucida Sans Unicode" pitchFamily="34" charset="0"/>
              </a:rPr>
              <a:t>Racial categories created by power-holding Europeans who constructed the characteristics associated with each racial category, linking superior traits with Europeans and inferior traits with Blacks and Indians</a:t>
            </a:r>
          </a:p>
          <a:p>
            <a:pPr>
              <a:lnSpc>
                <a:spcPct val="110000"/>
              </a:lnSpc>
              <a:spcBef>
                <a:spcPts val="0"/>
              </a:spcBef>
              <a:buNone/>
            </a:pPr>
            <a:endParaRPr lang="en-US" sz="2400" dirty="0" smtClean="0">
              <a:latin typeface="Calibri" panose="020F0502020204030204" pitchFamily="34" charset="0"/>
              <a:cs typeface="Lucida Sans Unicode" pitchFamily="34" charset="0"/>
            </a:endParaRPr>
          </a:p>
          <a:p>
            <a:pPr>
              <a:lnSpc>
                <a:spcPct val="110000"/>
              </a:lnSpc>
              <a:spcBef>
                <a:spcPts val="0"/>
              </a:spcBef>
            </a:pPr>
            <a:r>
              <a:rPr lang="en-US" sz="2400" dirty="0" smtClean="0">
                <a:latin typeface="Calibri" panose="020F0502020204030204" pitchFamily="34" charset="0"/>
                <a:cs typeface="Lucida Sans Unicode" pitchFamily="34" charset="0"/>
              </a:rPr>
              <a:t>Peggy McIntosh (1994): </a:t>
            </a:r>
            <a:r>
              <a:rPr lang="en-US" sz="2200" dirty="0" smtClean="0">
                <a:latin typeface="Calibri" panose="020F0502020204030204" pitchFamily="34" charset="0"/>
                <a:cs typeface="Lucida Sans Unicode" pitchFamily="34" charset="0"/>
              </a:rPr>
              <a:t>“I think whites are carefully taught not to recognize white privilege, as males are taught not to recognize male privilege… I have come to see white privilege as an invisible package of unearned assets which I can count on cashing in on each and every day, but about which I was ‘meant’ to remain oblivious.”</a:t>
            </a:r>
            <a:endParaRPr lang="en-US" sz="2200" dirty="0">
              <a:latin typeface="Calibri" panose="020F0502020204030204" pitchFamily="34" charset="0"/>
              <a:cs typeface="Lucida Sans Unicode" pitchFamily="34" charset="0"/>
            </a:endParaRPr>
          </a:p>
        </p:txBody>
      </p:sp>
      <p:pic>
        <p:nvPicPr>
          <p:cNvPr id="4" name="Picture 3" descr="iStock_00005400195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7910" y="5289645"/>
            <a:ext cx="2203290" cy="149215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731838"/>
          </a:xfrm>
        </p:spPr>
        <p:txBody>
          <a:bodyPr>
            <a:noAutofit/>
          </a:bodyPr>
          <a:lstStyle/>
          <a:p>
            <a:r>
              <a:rPr lang="en-US" sz="3600" b="1" dirty="0" smtClean="0">
                <a:latin typeface="Calibri" panose="020F0502020204030204" pitchFamily="34" charset="0"/>
                <a:cs typeface="Lucida Sans Unicode" pitchFamily="34" charset="0"/>
              </a:rPr>
              <a:t>Regulators of Human Life: Civilization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76400"/>
            <a:ext cx="8991600" cy="5181600"/>
          </a:xfrm>
        </p:spPr>
        <p:txBody>
          <a:bodyPr>
            <a:normAutofit/>
          </a:bodyPr>
          <a:lstStyle/>
          <a:p>
            <a:pPr>
              <a:lnSpc>
                <a:spcPct val="110000"/>
              </a:lnSpc>
              <a:spcBef>
                <a:spcPts val="0"/>
              </a:spcBef>
            </a:pPr>
            <a:r>
              <a:rPr lang="en-US" sz="2400" b="1" dirty="0" smtClean="0">
                <a:latin typeface="Calibri" panose="020F0502020204030204" pitchFamily="34" charset="0"/>
                <a:cs typeface="Lucida Sans Unicode" pitchFamily="34" charset="0"/>
              </a:rPr>
              <a:t>19th century</a:t>
            </a:r>
            <a:r>
              <a:rPr lang="en-US" sz="2400" dirty="0" smtClean="0">
                <a:latin typeface="Calibri" panose="020F0502020204030204" pitchFamily="34" charset="0"/>
                <a:cs typeface="Lucida Sans Unicode" pitchFamily="34" charset="0"/>
              </a:rPr>
              <a:t>: the term culture</a:t>
            </a:r>
            <a:r>
              <a:rPr lang="en-US" sz="2400" i="1"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was commonly used as a synonym for Western civilization</a:t>
            </a:r>
          </a:p>
          <a:p>
            <a:pPr>
              <a:lnSpc>
                <a:spcPct val="110000"/>
              </a:lnSpc>
              <a:spcBef>
                <a:spcPts val="0"/>
              </a:spcBef>
              <a:buNone/>
            </a:pPr>
            <a:r>
              <a:rPr lang="en-US" sz="24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British </a:t>
            </a:r>
            <a:r>
              <a:rPr lang="en-US" sz="2000" dirty="0" smtClean="0">
                <a:latin typeface="Calibri" panose="020F0502020204030204" pitchFamily="34" charset="0"/>
              </a:rPr>
              <a:t>anthropologist</a:t>
            </a:r>
            <a:r>
              <a:rPr lang="en-US" sz="2200" dirty="0" smtClean="0">
                <a:latin typeface="Calibri" panose="020F0502020204030204" pitchFamily="34" charset="0"/>
                <a:cs typeface="Lucida Sans Unicode" pitchFamily="34" charset="0"/>
              </a:rPr>
              <a:t> Sir Edward </a:t>
            </a:r>
            <a:r>
              <a:rPr lang="en-US" sz="2200" dirty="0" err="1" smtClean="0">
                <a:latin typeface="Calibri" panose="020F0502020204030204" pitchFamily="34" charset="0"/>
                <a:cs typeface="Lucida Sans Unicode" pitchFamily="34" charset="0"/>
              </a:rPr>
              <a:t>Tylor</a:t>
            </a:r>
            <a:r>
              <a:rPr lang="en-US" sz="2200" dirty="0" smtClean="0">
                <a:latin typeface="Calibri" panose="020F0502020204030204" pitchFamily="34" charset="0"/>
                <a:cs typeface="Lucida Sans Unicode" pitchFamily="34" charset="0"/>
              </a:rPr>
              <a:t> (1871): popularization of idea that all societies pass through developmental stages, beginning with “savagery,” progressing to “barbarism,” and culminating in Western “civilization”</a:t>
            </a:r>
          </a:p>
          <a:p>
            <a:pPr>
              <a:lnSpc>
                <a:spcPct val="110000"/>
              </a:lnSpc>
              <a:spcBef>
                <a:spcPts val="0"/>
              </a:spcBef>
              <a:buNone/>
            </a:pPr>
            <a:endParaRPr lang="en-US" sz="2200" dirty="0" smtClean="0">
              <a:latin typeface="Calibri" panose="020F0502020204030204" pitchFamily="34" charset="0"/>
              <a:cs typeface="Lucida Sans Unicode" pitchFamily="34" charset="0"/>
            </a:endParaRPr>
          </a:p>
          <a:p>
            <a:pPr>
              <a:lnSpc>
                <a:spcPct val="110000"/>
              </a:lnSpc>
              <a:spcBef>
                <a:spcPts val="0"/>
              </a:spcBef>
            </a:pPr>
            <a:r>
              <a:rPr lang="en-US" sz="2400" b="1" dirty="0" smtClean="0">
                <a:latin typeface="Calibri" panose="020F0502020204030204" pitchFamily="34" charset="0"/>
                <a:cs typeface="Lucida Sans Unicode" pitchFamily="34" charset="0"/>
              </a:rPr>
              <a:t>20</a:t>
            </a:r>
            <a:r>
              <a:rPr lang="en-US" sz="2400" b="1" baseline="30000" dirty="0" smtClean="0">
                <a:latin typeface="Calibri" panose="020F0502020204030204" pitchFamily="34" charset="0"/>
                <a:cs typeface="Lucida Sans Unicode" pitchFamily="34" charset="0"/>
              </a:rPr>
              <a:t>th</a:t>
            </a:r>
            <a:r>
              <a:rPr lang="en-US" sz="2400" b="1" dirty="0" smtClean="0">
                <a:latin typeface="Calibri" panose="020F0502020204030204" pitchFamily="34" charset="0"/>
                <a:cs typeface="Lucida Sans Unicode" pitchFamily="34" charset="0"/>
              </a:rPr>
              <a:t> century:  </a:t>
            </a:r>
            <a:r>
              <a:rPr lang="en-US" sz="2400" dirty="0" smtClean="0">
                <a:latin typeface="Calibri" panose="020F0502020204030204" pitchFamily="34" charset="0"/>
                <a:cs typeface="Lucida Sans Unicode" pitchFamily="34" charset="0"/>
              </a:rPr>
              <a:t>some thinkers believed that civilization is more important than culture or nation-state</a:t>
            </a:r>
          </a:p>
          <a:p>
            <a:pPr>
              <a:lnSpc>
                <a:spcPct val="110000"/>
              </a:lnSpc>
              <a:spcBef>
                <a:spcPts val="0"/>
              </a:spcBef>
              <a:buNone/>
            </a:pPr>
            <a:r>
              <a:rPr lang="en-US" sz="24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Samuel Huntington, </a:t>
            </a:r>
            <a:r>
              <a:rPr lang="en-US" sz="2200" i="1" dirty="0" smtClean="0">
                <a:latin typeface="Calibri" panose="020F0502020204030204" pitchFamily="34" charset="0"/>
                <a:cs typeface="Lucida Sans Unicode" pitchFamily="34" charset="0"/>
              </a:rPr>
              <a:t>The Clash of Civilizations</a:t>
            </a:r>
            <a:r>
              <a:rPr lang="en-US" sz="2200" dirty="0" smtClean="0">
                <a:latin typeface="Calibri" panose="020F0502020204030204" pitchFamily="34" charset="0"/>
                <a:cs typeface="Lucida Sans Unicode" pitchFamily="34" charset="0"/>
              </a:rPr>
              <a:t>, 1996: civilizations are the most important form of human identity; present-day civilizations include Western, Latin American, Sub-Saharan African, Eastern Orthodox (including the former Soviet Union), Islamic, Confucian, Hindu and </a:t>
            </a:r>
            <a:r>
              <a:rPr lang="en-US" sz="2200" dirty="0" smtClean="0">
                <a:latin typeface="Calibri" panose="020F0502020204030204" pitchFamily="34" charset="0"/>
                <a:cs typeface="Lucida Sans Unicode" pitchFamily="34" charset="0"/>
              </a:rPr>
              <a:t>Japanese</a:t>
            </a:r>
            <a:endParaRPr lang="en-US" sz="2200" dirty="0">
              <a:latin typeface="Calibri" panose="020F0502020204030204" pitchFamily="34" charset="0"/>
              <a:cs typeface="Lucida Sans Unicode"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914400"/>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4000" b="1" dirty="0" smtClean="0">
                <a:latin typeface="Calibri" panose="020F0502020204030204" pitchFamily="34" charset="0"/>
                <a:cs typeface="Lucida Sans Unicode" pitchFamily="34" charset="0"/>
              </a:rPr>
              <a:t>Cultures Within Cultures</a:t>
            </a:r>
            <a:r>
              <a:rPr lang="en-US" sz="4000" dirty="0" smtClean="0">
                <a:latin typeface="Calibri" panose="020F0502020204030204" pitchFamily="34" charset="0"/>
                <a:cs typeface="Lucida Sans Unicode" pitchFamily="34" charset="0"/>
              </a:rPr>
              <a:t/>
            </a:r>
            <a:br>
              <a:rPr lang="en-US" sz="4000" dirty="0" smtClean="0">
                <a:latin typeface="Calibri" panose="020F0502020204030204" pitchFamily="34" charset="0"/>
                <a:cs typeface="Lucida Sans Unicode" pitchFamily="34" charset="0"/>
              </a:rPr>
            </a:br>
            <a:endParaRPr lang="en-US" sz="4000"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752600"/>
            <a:ext cx="8686800" cy="5059362"/>
          </a:xfrm>
        </p:spPr>
        <p:txBody>
          <a:bodyPr>
            <a:normAutofit/>
          </a:bodyPr>
          <a:lstStyle/>
          <a:p>
            <a:pPr eaLnBrk="1" hangingPunct="1">
              <a:spcBef>
                <a:spcPts val="0"/>
              </a:spcBef>
            </a:pPr>
            <a:r>
              <a:rPr lang="en-US" sz="2000" b="1" dirty="0" smtClean="0">
                <a:latin typeface="Calibri" panose="020F0502020204030204" pitchFamily="34" charset="0"/>
                <a:cs typeface="Lucida Sans Unicode" pitchFamily="34" charset="0"/>
              </a:rPr>
              <a:t>Subculture: </a:t>
            </a:r>
            <a:r>
              <a:rPr lang="en-US" sz="2000" dirty="0" smtClean="0">
                <a:latin typeface="Calibri" panose="020F0502020204030204" pitchFamily="34" charset="0"/>
                <a:cs typeface="Lucida Sans Unicode" pitchFamily="34" charset="0"/>
              </a:rPr>
              <a:t>resembles a culture in that it usually encompasses a relatively large number of people; exists within dominant culture and is often a subdivision based on geographic region, ethnicity, or economic or social class</a:t>
            </a:r>
          </a:p>
          <a:p>
            <a:pPr eaLnBrk="1" hangingPunct="1">
              <a:spcBef>
                <a:spcPts val="0"/>
              </a:spcBef>
            </a:pPr>
            <a:endParaRPr lang="en-US" sz="2000" b="1" dirty="0">
              <a:latin typeface="Calibri" panose="020F0502020204030204" pitchFamily="34" charset="0"/>
              <a:cs typeface="Lucida Sans Unicode" pitchFamily="34" charset="0"/>
            </a:endParaRPr>
          </a:p>
          <a:p>
            <a:pPr eaLnBrk="1" hangingPunct="1">
              <a:spcBef>
                <a:spcPts val="0"/>
              </a:spcBef>
            </a:pPr>
            <a:r>
              <a:rPr lang="en-US" sz="1800" b="1" dirty="0" smtClean="0">
                <a:latin typeface="Calibri" panose="020F0502020204030204" pitchFamily="34" charset="0"/>
                <a:cs typeface="Lucida Sans Unicode" pitchFamily="34" charset="0"/>
              </a:rPr>
              <a:t>Ethnicity:</a:t>
            </a:r>
            <a:r>
              <a:rPr lang="en-US" sz="1800" dirty="0" smtClean="0">
                <a:latin typeface="Calibri" panose="020F0502020204030204" pitchFamily="34" charset="0"/>
                <a:cs typeface="Lucida Sans Unicode" pitchFamily="34" charset="0"/>
              </a:rPr>
              <a:t> term referring to a group of people of the same descent and heritage who share a common and distinctive culture passed </a:t>
            </a:r>
            <a:r>
              <a:rPr lang="en-US" sz="1800" dirty="0">
                <a:latin typeface="Calibri" panose="020F0502020204030204" pitchFamily="34" charset="0"/>
                <a:cs typeface="Lucida Sans Unicode" pitchFamily="34" charset="0"/>
              </a:rPr>
              <a:t>	</a:t>
            </a:r>
            <a:endParaRPr lang="en-US" sz="1800" dirty="0" smtClean="0">
              <a:latin typeface="Calibri" panose="020F0502020204030204" pitchFamily="34" charset="0"/>
              <a:cs typeface="Lucida Sans Unicode" pitchFamily="34" charset="0"/>
            </a:endParaRPr>
          </a:p>
          <a:p>
            <a:pPr marL="0" indent="0" eaLnBrk="1" hangingPunct="1">
              <a:spcBef>
                <a:spcPts val="0"/>
              </a:spcBef>
              <a:buNone/>
            </a:pPr>
            <a:r>
              <a:rPr lang="en-US" sz="1800" dirty="0" smtClean="0">
                <a:latin typeface="Calibri" panose="020F0502020204030204" pitchFamily="34" charset="0"/>
                <a:cs typeface="Lucida Sans Unicode" pitchFamily="34" charset="0"/>
              </a:rPr>
              <a:t>     on through generations; distinguishing characteristics can be </a:t>
            </a:r>
          </a:p>
          <a:p>
            <a:pPr marL="0" indent="0" eaLnBrk="1" hangingPunct="1">
              <a:spcBef>
                <a:spcPts val="0"/>
              </a:spcBef>
              <a:buNone/>
            </a:pPr>
            <a:r>
              <a:rPr lang="en-US" sz="1800" dirty="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    language, accent, physical features, family names, customs, </a:t>
            </a:r>
          </a:p>
          <a:p>
            <a:pPr marL="0" indent="0" eaLnBrk="1" hangingPunct="1">
              <a:spcBef>
                <a:spcPts val="0"/>
              </a:spcBef>
              <a:buNone/>
            </a:pPr>
            <a:r>
              <a:rPr lang="en-US" sz="1800" dirty="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    and religion</a:t>
            </a:r>
          </a:p>
          <a:p>
            <a:pPr eaLnBrk="1" hangingPunct="1">
              <a:spcBef>
                <a:spcPts val="0"/>
              </a:spcBef>
              <a:buNone/>
            </a:pPr>
            <a:endParaRPr lang="en-US" sz="2000" b="1" dirty="0" smtClean="0">
              <a:latin typeface="Calibri" panose="020F0502020204030204" pitchFamily="34" charset="0"/>
              <a:cs typeface="Lucida Sans Unicode" pitchFamily="34" charset="0"/>
            </a:endParaRPr>
          </a:p>
          <a:p>
            <a:pPr eaLnBrk="1" hangingPunct="1">
              <a:spcBef>
                <a:spcPts val="0"/>
              </a:spcBef>
            </a:pPr>
            <a:r>
              <a:rPr lang="en-US" sz="2000" b="1" dirty="0" smtClean="0">
                <a:latin typeface="Calibri" panose="020F0502020204030204" pitchFamily="34" charset="0"/>
                <a:cs typeface="Lucida Sans Unicode" pitchFamily="34" charset="0"/>
              </a:rPr>
              <a:t>Co-culture: </a:t>
            </a:r>
            <a:r>
              <a:rPr lang="en-US" sz="2000" dirty="0" smtClean="0">
                <a:latin typeface="Calibri" panose="020F0502020204030204" pitchFamily="34" charset="0"/>
                <a:cs typeface="Lucida Sans Unicode" pitchFamily="34" charset="0"/>
              </a:rPr>
              <a:t>suggests that no one culture is inherently </a:t>
            </a:r>
          </a:p>
          <a:p>
            <a:pPr marL="0" indent="0" eaLnBrk="1" hangingPunct="1">
              <a:spcBef>
                <a:spcPts val="0"/>
              </a:spcBef>
              <a:buNone/>
            </a:pPr>
            <a:r>
              <a:rPr lang="en-US" sz="2000" dirty="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   superior to the other coexisting culture; mutuality may </a:t>
            </a:r>
          </a:p>
          <a:p>
            <a:pPr marL="0" indent="0" eaLnBrk="1" hangingPunct="1">
              <a:spcBef>
                <a:spcPts val="0"/>
              </a:spcBef>
              <a:buNone/>
            </a:pPr>
            <a:r>
              <a:rPr lang="en-US" sz="2000" dirty="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   not be easily established</a:t>
            </a:r>
          </a:p>
        </p:txBody>
      </p:sp>
      <p:pic>
        <p:nvPicPr>
          <p:cNvPr id="4" name="Picture 3" descr="44092244_thumbnail.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0" y="3733800"/>
            <a:ext cx="1764613" cy="195676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838200"/>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4000" b="1" dirty="0" smtClean="0">
                <a:latin typeface="Calibri" panose="020F0502020204030204" pitchFamily="34" charset="0"/>
              </a:rPr>
              <a:t>Cultures Within Cultures</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2" name="Content Placeholder 1"/>
          <p:cNvSpPr>
            <a:spLocks noGrp="1"/>
          </p:cNvSpPr>
          <p:nvPr>
            <p:ph idx="1"/>
          </p:nvPr>
        </p:nvSpPr>
        <p:spPr>
          <a:xfrm>
            <a:off x="228600" y="1828800"/>
            <a:ext cx="6149071" cy="4572000"/>
          </a:xfrm>
        </p:spPr>
        <p:txBody>
          <a:bodyPr>
            <a:normAutofit fontScale="92500" lnSpcReduction="10000"/>
          </a:bodyPr>
          <a:lstStyle/>
          <a:p>
            <a:pPr>
              <a:lnSpc>
                <a:spcPct val="110000"/>
              </a:lnSpc>
              <a:spcBef>
                <a:spcPts val="0"/>
              </a:spcBef>
              <a:buNone/>
            </a:pPr>
            <a:r>
              <a:rPr lang="en-GB" sz="2400" b="1" dirty="0" smtClean="0">
                <a:latin typeface="Calibri" panose="020F0502020204030204" pitchFamily="34" charset="0"/>
                <a:cs typeface="Lucida Sans Unicode" pitchFamily="34" charset="0"/>
              </a:rPr>
              <a:t>The </a:t>
            </a:r>
            <a:r>
              <a:rPr lang="en-GB" sz="2400" b="1" dirty="0" err="1" smtClean="0">
                <a:latin typeface="Calibri" panose="020F0502020204030204" pitchFamily="34" charset="0"/>
                <a:cs typeface="Lucida Sans Unicode" pitchFamily="34" charset="0"/>
              </a:rPr>
              <a:t>Māori</a:t>
            </a:r>
            <a:r>
              <a:rPr lang="en-GB" sz="2400" b="1" dirty="0" smtClean="0">
                <a:latin typeface="Calibri" panose="020F0502020204030204" pitchFamily="34" charset="0"/>
                <a:cs typeface="Lucida Sans Unicode" pitchFamily="34" charset="0"/>
              </a:rPr>
              <a:t> of New Zealand</a:t>
            </a:r>
          </a:p>
          <a:p>
            <a:pPr>
              <a:lnSpc>
                <a:spcPct val="110000"/>
              </a:lnSpc>
              <a:spcBef>
                <a:spcPts val="0"/>
              </a:spcBef>
            </a:pPr>
            <a:r>
              <a:rPr lang="en-US" sz="1800" dirty="0" smtClean="0">
                <a:latin typeface="Calibri" panose="020F0502020204030204" pitchFamily="34" charset="0"/>
                <a:cs typeface="Lucida Sans Unicode" pitchFamily="34" charset="0"/>
              </a:rPr>
              <a:t>1840: Māori chiefs signed  the Treaty of                               Waitangi, which in exchange for granting sovereignty to Great Britain promised the Māori full possession of their lands</a:t>
            </a:r>
          </a:p>
          <a:p>
            <a:pPr>
              <a:lnSpc>
                <a:spcPct val="110000"/>
              </a:lnSpc>
              <a:spcBef>
                <a:spcPts val="0"/>
              </a:spcBef>
            </a:pPr>
            <a:endParaRPr lang="en-US" sz="1800" dirty="0" smtClean="0">
              <a:latin typeface="Calibri" panose="020F0502020204030204" pitchFamily="34" charset="0"/>
              <a:cs typeface="Lucida Sans Unicode" pitchFamily="34" charset="0"/>
            </a:endParaRPr>
          </a:p>
          <a:p>
            <a:pPr>
              <a:lnSpc>
                <a:spcPct val="110000"/>
              </a:lnSpc>
              <a:spcBef>
                <a:spcPts val="0"/>
              </a:spcBef>
            </a:pPr>
            <a:r>
              <a:rPr lang="en-US" sz="1800" dirty="0" smtClean="0">
                <a:latin typeface="Calibri" panose="020F0502020204030204" pitchFamily="34" charset="0"/>
                <a:cs typeface="Lucida Sans Unicode" pitchFamily="34" charset="0"/>
              </a:rPr>
              <a:t>The terms of the treaty were largely ignored as Māori land was appropriated as settlers arrived</a:t>
            </a:r>
          </a:p>
          <a:p>
            <a:pPr>
              <a:lnSpc>
                <a:spcPct val="110000"/>
              </a:lnSpc>
              <a:spcBef>
                <a:spcPts val="0"/>
              </a:spcBef>
            </a:pPr>
            <a:endParaRPr lang="en-US" sz="1800" dirty="0" smtClean="0">
              <a:latin typeface="Calibri" panose="020F0502020204030204" pitchFamily="34" charset="0"/>
              <a:cs typeface="Lucida Sans Unicode" pitchFamily="34" charset="0"/>
            </a:endParaRPr>
          </a:p>
          <a:p>
            <a:pPr>
              <a:lnSpc>
                <a:spcPct val="110000"/>
              </a:lnSpc>
              <a:spcBef>
                <a:spcPts val="0"/>
              </a:spcBef>
            </a:pPr>
            <a:r>
              <a:rPr lang="en-US" sz="1800" dirty="0" smtClean="0">
                <a:latin typeface="Calibri" panose="020F0502020204030204" pitchFamily="34" charset="0"/>
                <a:cs typeface="Lucida Sans Unicode" pitchFamily="34" charset="0"/>
              </a:rPr>
              <a:t>1975: the government investigated Māori claims, which resulted in some return of Māori land</a:t>
            </a:r>
          </a:p>
          <a:p>
            <a:pPr>
              <a:lnSpc>
                <a:spcPct val="110000"/>
              </a:lnSpc>
              <a:spcBef>
                <a:spcPts val="0"/>
              </a:spcBef>
            </a:pPr>
            <a:endParaRPr lang="en-US" sz="1800" dirty="0" smtClean="0">
              <a:latin typeface="Calibri" panose="020F0502020204030204" pitchFamily="34" charset="0"/>
              <a:cs typeface="Lucida Sans Unicode" pitchFamily="34" charset="0"/>
            </a:endParaRPr>
          </a:p>
          <a:p>
            <a:pPr>
              <a:lnSpc>
                <a:spcPct val="110000"/>
              </a:lnSpc>
              <a:spcBef>
                <a:spcPts val="0"/>
              </a:spcBef>
            </a:pPr>
            <a:r>
              <a:rPr lang="en-US" sz="1800" dirty="0" smtClean="0">
                <a:latin typeface="Calibri" panose="020F0502020204030204" pitchFamily="34" charset="0"/>
                <a:cs typeface="Lucida Sans Unicode" pitchFamily="34" charset="0"/>
              </a:rPr>
              <a:t>1994, the government proposed to settle all Māori land claims for $1 billion, a small percentage of current value</a:t>
            </a:r>
          </a:p>
          <a:p>
            <a:pPr>
              <a:lnSpc>
                <a:spcPct val="110000"/>
              </a:lnSpc>
              <a:spcBef>
                <a:spcPts val="0"/>
              </a:spcBef>
            </a:pPr>
            <a:endParaRPr lang="en-US" sz="1800" dirty="0" smtClean="0">
              <a:latin typeface="Calibri" panose="020F0502020204030204" pitchFamily="34" charset="0"/>
              <a:cs typeface="Lucida Sans Unicode" pitchFamily="34" charset="0"/>
            </a:endParaRPr>
          </a:p>
          <a:p>
            <a:pPr>
              <a:lnSpc>
                <a:spcPct val="110000"/>
              </a:lnSpc>
              <a:spcBef>
                <a:spcPts val="0"/>
              </a:spcBef>
            </a:pPr>
            <a:r>
              <a:rPr lang="en-US" sz="1800" dirty="0" smtClean="0">
                <a:latin typeface="Calibri" panose="020F0502020204030204" pitchFamily="34" charset="0"/>
                <a:cs typeface="Lucida Sans Unicode" pitchFamily="34" charset="0"/>
              </a:rPr>
              <a:t>Today, New Zealand’s population by descent is approximately 13% Māori and 78% </a:t>
            </a:r>
            <a:r>
              <a:rPr lang="en-US" sz="1800" dirty="0" err="1" smtClean="0">
                <a:latin typeface="Calibri" panose="020F0502020204030204" pitchFamily="34" charset="0"/>
                <a:cs typeface="Lucida Sans Unicode" pitchFamily="34" charset="0"/>
              </a:rPr>
              <a:t>Pakeha</a:t>
            </a:r>
            <a:r>
              <a:rPr lang="en-US" sz="1800" dirty="0" smtClean="0">
                <a:latin typeface="Calibri" panose="020F0502020204030204" pitchFamily="34" charset="0"/>
                <a:cs typeface="Lucida Sans Unicode" pitchFamily="34" charset="0"/>
              </a:rPr>
              <a:t> (European)</a:t>
            </a:r>
            <a:endParaRPr lang="en-US" sz="1800" b="1" dirty="0">
              <a:latin typeface="Calibri" panose="020F0502020204030204" pitchFamily="34" charset="0"/>
              <a:cs typeface="Lucida Sans Unicode" pitchFamily="34" charset="0"/>
            </a:endParaRPr>
          </a:p>
        </p:txBody>
      </p:sp>
      <p:pic>
        <p:nvPicPr>
          <p:cNvPr id="4" name="Picture 3" descr="Maori_danc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79246" y="3124200"/>
            <a:ext cx="2788554" cy="185585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914400"/>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4000" b="1" dirty="0" smtClean="0">
                <a:latin typeface="Calibri" panose="020F0502020204030204" pitchFamily="34" charset="0"/>
              </a:rPr>
              <a:t>Cultures Within Cultures</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2" name="Content Placeholder 1"/>
          <p:cNvSpPr>
            <a:spLocks noGrp="1"/>
          </p:cNvSpPr>
          <p:nvPr>
            <p:ph idx="1"/>
          </p:nvPr>
        </p:nvSpPr>
        <p:spPr>
          <a:xfrm>
            <a:off x="152400" y="1524000"/>
            <a:ext cx="8915400" cy="5181600"/>
          </a:xfrm>
        </p:spPr>
        <p:txBody>
          <a:bodyPr>
            <a:normAutofit/>
          </a:bodyPr>
          <a:lstStyle/>
          <a:p>
            <a:pPr marL="365760" indent="-256032">
              <a:lnSpc>
                <a:spcPct val="120000"/>
              </a:lnSpc>
              <a:spcBef>
                <a:spcPts val="1200"/>
              </a:spcBef>
            </a:pPr>
            <a:r>
              <a:rPr lang="en-US" sz="2400" b="1" dirty="0" smtClean="0">
                <a:latin typeface="Calibri" panose="020F0502020204030204" pitchFamily="34" charset="0"/>
                <a:cs typeface="Lucida Sans Unicode" pitchFamily="34" charset="0"/>
              </a:rPr>
              <a:t>Subgroup: </a:t>
            </a:r>
            <a:r>
              <a:rPr lang="en-US" sz="2400" dirty="0" smtClean="0">
                <a:latin typeface="Calibri" panose="020F0502020204030204" pitchFamily="34" charset="0"/>
              </a:rPr>
              <a:t>membership group</a:t>
            </a:r>
          </a:p>
          <a:p>
            <a:pPr marL="365760" indent="-256032">
              <a:lnSpc>
                <a:spcPct val="120000"/>
              </a:lnSpc>
              <a:spcBef>
                <a:spcPts val="1200"/>
              </a:spcBef>
            </a:pPr>
            <a:r>
              <a:rPr lang="en-US" sz="2400" dirty="0" smtClean="0">
                <a:latin typeface="Calibri" panose="020F0502020204030204" pitchFamily="34" charset="0"/>
              </a:rPr>
              <a:t>Subgroups exist within a dominant culture and are dependent on that culture</a:t>
            </a:r>
          </a:p>
          <a:p>
            <a:pPr marL="365760" indent="-256032" eaLnBrk="1" hangingPunct="1">
              <a:lnSpc>
                <a:spcPct val="120000"/>
              </a:lnSpc>
              <a:spcBef>
                <a:spcPts val="1200"/>
              </a:spcBef>
            </a:pPr>
            <a:r>
              <a:rPr lang="en-US" sz="2400" dirty="0" smtClean="0">
                <a:latin typeface="Calibri" panose="020F0502020204030204" pitchFamily="34" charset="0"/>
              </a:rPr>
              <a:t>Like cultures, subgroups provide members with relatively complete sets of values and patterns of behavior and in many ways pose similar communication problems as cultures</a:t>
            </a:r>
          </a:p>
          <a:p>
            <a:pPr marL="365760" indent="-256032" eaLnBrk="1" hangingPunct="1">
              <a:lnSpc>
                <a:spcPct val="120000"/>
              </a:lnSpc>
              <a:spcBef>
                <a:spcPts val="1200"/>
              </a:spcBef>
            </a:pPr>
            <a:r>
              <a:rPr lang="en-US" sz="2400" dirty="0" smtClean="0">
                <a:latin typeface="Calibri" panose="020F0502020204030204" pitchFamily="34" charset="0"/>
              </a:rPr>
              <a:t>Occupation is one important subgroup</a:t>
            </a:r>
          </a:p>
          <a:p>
            <a:pPr marL="365760" indent="-256032" eaLnBrk="1" hangingPunct="1">
              <a:lnSpc>
                <a:spcPct val="120000"/>
              </a:lnSpc>
              <a:spcBef>
                <a:spcPts val="1200"/>
              </a:spcBef>
            </a:pPr>
            <a:r>
              <a:rPr lang="en-US" sz="2400" dirty="0" smtClean="0">
                <a:latin typeface="Calibri" panose="020F0502020204030204" pitchFamily="34" charset="0"/>
              </a:rPr>
              <a:t>Membership in subgroup can be temporary</a:t>
            </a:r>
          </a:p>
          <a:p>
            <a:pPr marL="621348" lvl="1" indent="-256032" eaLnBrk="1" hangingPunct="1">
              <a:lnSpc>
                <a:spcPct val="120000"/>
              </a:lnSpc>
              <a:spcBef>
                <a:spcPts val="1200"/>
              </a:spcBef>
              <a:buNone/>
            </a:pPr>
            <a:r>
              <a:rPr lang="en-US" sz="2000" dirty="0" smtClean="0">
                <a:latin typeface="Calibri" panose="020F0502020204030204" pitchFamily="34" charset="0"/>
              </a:rPr>
              <a:t>	</a:t>
            </a:r>
            <a:r>
              <a:rPr lang="en-US" sz="2200" dirty="0" smtClean="0">
                <a:latin typeface="Calibri" panose="020F0502020204030204" pitchFamily="34" charset="0"/>
              </a:rPr>
              <a:t>The reference group is the group someone wants  to belong to, creating “wannabe” behavior</a:t>
            </a:r>
          </a:p>
        </p:txBody>
      </p:sp>
      <p:pic>
        <p:nvPicPr>
          <p:cNvPr id="3" name="Picture 2" descr="iStock_000003658507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5600" y="4417979"/>
            <a:ext cx="1905000" cy="129702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90600"/>
            <a:ext cx="9144000" cy="838200"/>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4000" b="1" dirty="0" smtClean="0">
                <a:latin typeface="Calibri" panose="020F0502020204030204" pitchFamily="34" charset="0"/>
              </a:rPr>
              <a:t>Culture and Communication</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9" name="Content Placeholder 1"/>
          <p:cNvSpPr>
            <a:spLocks noGrp="1"/>
          </p:cNvSpPr>
          <p:nvPr>
            <p:ph idx="1"/>
          </p:nvPr>
        </p:nvSpPr>
        <p:spPr>
          <a:xfrm>
            <a:off x="152400" y="1905000"/>
            <a:ext cx="8991600" cy="4953000"/>
          </a:xfrm>
        </p:spPr>
        <p:txBody>
          <a:bodyPr/>
          <a:lstStyle/>
          <a:p>
            <a:pPr>
              <a:spcBef>
                <a:spcPts val="0"/>
              </a:spcBef>
            </a:pPr>
            <a:r>
              <a:rPr lang="en-GB" sz="2400" b="1" dirty="0" smtClean="0">
                <a:latin typeface="Calibri" panose="020F0502020204030204" pitchFamily="34" charset="0"/>
                <a:cs typeface="Lucida Sans Unicode" pitchFamily="34" charset="0"/>
              </a:rPr>
              <a:t>Cultural definitions of communication</a:t>
            </a:r>
            <a:endParaRPr lang="en-GB" sz="2400" dirty="0">
              <a:latin typeface="Calibri" panose="020F0502020204030204" pitchFamily="34" charset="0"/>
              <a:cs typeface="Lucida Sans Unicode" pitchFamily="34" charset="0"/>
            </a:endParaRPr>
          </a:p>
          <a:p>
            <a:pPr lvl="1">
              <a:spcBef>
                <a:spcPts val="0"/>
              </a:spcBef>
            </a:pPr>
            <a:r>
              <a:rPr lang="en-US" sz="1800" dirty="0" smtClean="0">
                <a:latin typeface="Calibri" panose="020F0502020204030204" pitchFamily="34" charset="0"/>
                <a:cs typeface="Lucida Sans Unicode" pitchFamily="34" charset="0"/>
              </a:rPr>
              <a:t>Culture is a code we learn and share, and learning and  sharing require communication</a:t>
            </a:r>
          </a:p>
          <a:p>
            <a:pPr lvl="1">
              <a:spcBef>
                <a:spcPts val="0"/>
              </a:spcBef>
            </a:pPr>
            <a:endParaRPr lang="en-US" sz="1800" dirty="0">
              <a:latin typeface="Calibri" panose="020F0502020204030204" pitchFamily="34" charset="0"/>
              <a:cs typeface="Lucida Sans Unicode" pitchFamily="34" charset="0"/>
            </a:endParaRPr>
          </a:p>
          <a:p>
            <a:pPr lvl="1">
              <a:spcBef>
                <a:spcPts val="0"/>
              </a:spcBef>
            </a:pPr>
            <a:r>
              <a:rPr lang="en-US" sz="2000" dirty="0" smtClean="0">
                <a:latin typeface="Calibri" panose="020F0502020204030204" pitchFamily="34" charset="0"/>
                <a:cs typeface="Lucida Sans Unicode" pitchFamily="34" charset="0"/>
              </a:rPr>
              <a:t>Definitions of communication from many Asian</a:t>
            </a:r>
            <a:r>
              <a:rPr lang="en-US" sz="2000" dirty="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countries stress harmony. For example, a Confucian perspective on communication would define it as an infinite interpretive process where all parties are searching to develop and maintain a social relationship</a:t>
            </a:r>
          </a:p>
          <a:p>
            <a:pPr lvl="1">
              <a:spcBef>
                <a:spcPts val="0"/>
              </a:spcBef>
            </a:pPr>
            <a:endParaRPr lang="en-US" sz="2000" dirty="0" smtClean="0">
              <a:latin typeface="Calibri" panose="020F0502020204030204" pitchFamily="34" charset="0"/>
              <a:cs typeface="Lucida Sans Unicode" pitchFamily="34" charset="0"/>
            </a:endParaRPr>
          </a:p>
          <a:p>
            <a:pPr lvl="1">
              <a:spcBef>
                <a:spcPts val="0"/>
              </a:spcBef>
            </a:pPr>
            <a:r>
              <a:rPr lang="en-US" sz="2000" dirty="0" smtClean="0">
                <a:latin typeface="Calibri" panose="020F0502020204030204" pitchFamily="34" charset="0"/>
                <a:cs typeface="Lucida Sans Unicode" pitchFamily="34" charset="0"/>
              </a:rPr>
              <a:t>In a Western perspective, communication is one-way, top-down, and suited for the transmission media. For example, in Berlo’s model of communication the source is viewed as more active and more important than the receiver and encoding (speaking) is viewed as superior to decoding (listening)</a:t>
            </a:r>
            <a:endParaRPr lang="en-US" sz="2000" dirty="0">
              <a:latin typeface="Calibri" panose="020F0502020204030204" pitchFamily="34" charset="0"/>
              <a:cs typeface="Lucida Sans Unicode"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715962"/>
            <a:ext cx="8458200" cy="1036638"/>
          </a:xfrm>
        </p:spPr>
        <p:txBody>
          <a:bodyPr>
            <a:noAutofit/>
          </a:bodyPr>
          <a:lstStyle/>
          <a:p>
            <a:r>
              <a:rPr lang="en-US" sz="3600" b="1" dirty="0">
                <a:latin typeface="Calibri" panose="020F0502020204030204" pitchFamily="34" charset="0"/>
                <a:cs typeface="Lucida Sans Unicode" pitchFamily="34" charset="0"/>
              </a:rPr>
              <a:t>What will you learn</a:t>
            </a:r>
            <a:r>
              <a:rPr lang="en-US" sz="3600" b="1" dirty="0" smtClean="0">
                <a:latin typeface="Calibri" panose="020F0502020204030204" pitchFamily="34" charset="0"/>
                <a:cs typeface="Lucida Sans Unicode" pitchFamily="34" charset="0"/>
              </a:rPr>
              <a:t>?</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524000"/>
            <a:ext cx="8915400" cy="4876800"/>
          </a:xfrm>
        </p:spPr>
        <p:txBody>
          <a:bodyPr>
            <a:normAutofit fontScale="92500" lnSpcReduction="10000"/>
          </a:bodyPr>
          <a:lstStyle/>
          <a:p>
            <a:pPr lvl="0">
              <a:spcBef>
                <a:spcPts val="600"/>
              </a:spcBef>
            </a:pPr>
            <a:r>
              <a:rPr lang="en-US" sz="2600" dirty="0" smtClean="0">
                <a:latin typeface="Calibri" panose="020F0502020204030204" pitchFamily="34" charset="0"/>
                <a:cs typeface="Lucida Sans Unicode" pitchFamily="34" charset="0"/>
              </a:rPr>
              <a:t>How did the concept of culture develop and how is it used?</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Which aspects of culture have become regulators of human life and how do they shape identities?</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are the differences between subcultures,  co-cultures, and subgroups?</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are, from a cultural perspective, some definitions and components of communication?</a:t>
            </a:r>
          </a:p>
          <a:p>
            <a:pPr lvl="0">
              <a:spcBef>
                <a:spcPts val="600"/>
              </a:spcBef>
              <a:buNone/>
            </a:pPr>
            <a:endParaRPr lang="en-US" sz="2600" dirty="0" smtClean="0">
              <a:latin typeface="Calibri" panose="020F0502020204030204" pitchFamily="34" charset="0"/>
              <a:cs typeface="Lucida Sans Unicode" pitchFamily="34" charset="0"/>
            </a:endParaRPr>
          </a:p>
          <a:p>
            <a:pPr lvl="0">
              <a:spcBef>
                <a:spcPts val="600"/>
              </a:spcBef>
            </a:pPr>
            <a:r>
              <a:rPr lang="en-US" sz="2600" dirty="0" smtClean="0">
                <a:latin typeface="Calibri" panose="020F0502020204030204" pitchFamily="34" charset="0"/>
                <a:cs typeface="Lucida Sans Unicode" pitchFamily="34" charset="0"/>
              </a:rPr>
              <a:t>What are the media of intercultural communication?</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14400"/>
            <a:ext cx="9144000" cy="731838"/>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3800" b="1" dirty="0" smtClean="0">
                <a:latin typeface="Calibri" panose="020F0502020204030204" pitchFamily="34" charset="0"/>
              </a:rPr>
              <a:t>The Media of Intercultural Communication</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9" name="Content Placeholder 1"/>
          <p:cNvSpPr>
            <a:spLocks noGrp="1"/>
          </p:cNvSpPr>
          <p:nvPr>
            <p:ph idx="1"/>
          </p:nvPr>
        </p:nvSpPr>
        <p:spPr>
          <a:xfrm>
            <a:off x="152400" y="1752600"/>
            <a:ext cx="8991600" cy="5181600"/>
          </a:xfrm>
        </p:spPr>
        <p:txBody>
          <a:bodyPr>
            <a:normAutofit/>
          </a:bodyPr>
          <a:lstStyle/>
          <a:p>
            <a:pPr>
              <a:spcBef>
                <a:spcPts val="0"/>
              </a:spcBef>
            </a:pPr>
            <a:r>
              <a:rPr lang="en-GB" sz="2000" dirty="0" smtClean="0">
                <a:latin typeface="Calibri" panose="020F0502020204030204" pitchFamily="34" charset="0"/>
                <a:cs typeface="Lucida Sans Unicode" pitchFamily="34" charset="0"/>
              </a:rPr>
              <a:t>One component of the communication process is the channel, the medium; the use of media can help increase contact and communication between cultures</a:t>
            </a:r>
          </a:p>
          <a:p>
            <a:pPr>
              <a:spcBef>
                <a:spcPts val="0"/>
              </a:spcBef>
              <a:buNone/>
            </a:pPr>
            <a:r>
              <a:rPr lang="en-GB" sz="2000" b="1" dirty="0" smtClean="0">
                <a:latin typeface="Calibri" panose="020F0502020204030204" pitchFamily="34" charset="0"/>
                <a:cs typeface="Lucida Sans Unicode" pitchFamily="34" charset="0"/>
              </a:rPr>
              <a:t>		</a:t>
            </a:r>
          </a:p>
          <a:p>
            <a:pPr>
              <a:spcBef>
                <a:spcPts val="0"/>
              </a:spcBef>
              <a:buNone/>
            </a:pPr>
            <a:r>
              <a:rPr lang="en-US" sz="2000" b="1" dirty="0" smtClean="0">
                <a:latin typeface="Calibri" panose="020F0502020204030204" pitchFamily="34" charset="0"/>
                <a:cs typeface="Lucida Sans Unicode" pitchFamily="34" charset="0"/>
              </a:rPr>
              <a:t>Human couriers and intermediaries: </a:t>
            </a:r>
            <a:r>
              <a:rPr lang="en-US" sz="2000" dirty="0" smtClean="0">
                <a:latin typeface="Calibri" panose="020F0502020204030204" pitchFamily="34" charset="0"/>
                <a:cs typeface="Lucida Sans Unicode" pitchFamily="34" charset="0"/>
              </a:rPr>
              <a:t>early form of intercultural communication: </a:t>
            </a:r>
          </a:p>
          <a:p>
            <a:pPr>
              <a:spcBef>
                <a:spcPts val="0"/>
              </a:spcBef>
              <a:buNone/>
            </a:pPr>
            <a:r>
              <a:rPr lang="en-US" sz="2000" dirty="0" smtClean="0">
                <a:latin typeface="Calibri" panose="020F0502020204030204" pitchFamily="34" charset="0"/>
                <a:cs typeface="Lucida Sans Unicode" pitchFamily="34" charset="0"/>
              </a:rPr>
              <a:t>		</a:t>
            </a:r>
          </a:p>
          <a:p>
            <a:pPr>
              <a:spcBef>
                <a:spcPts val="0"/>
              </a:spcBef>
              <a:buNone/>
            </a:pPr>
            <a:r>
              <a:rPr lang="en-US" sz="2000" b="1" dirty="0" smtClean="0">
                <a:latin typeface="Calibri" panose="020F0502020204030204" pitchFamily="34" charset="0"/>
                <a:cs typeface="Lucida Sans Unicode" pitchFamily="34" charset="0"/>
              </a:rPr>
              <a:t>Telephone: </a:t>
            </a:r>
            <a:r>
              <a:rPr lang="en-US" sz="2000" dirty="0" smtClean="0">
                <a:latin typeface="Calibri" panose="020F0502020204030204" pitchFamily="34" charset="0"/>
                <a:cs typeface="Lucida Sans Unicode" pitchFamily="34" charset="0"/>
              </a:rPr>
              <a:t>in 2011, there were 1.2 billion landlines in use; differences in conversational patterns</a:t>
            </a:r>
          </a:p>
          <a:p>
            <a:pPr>
              <a:spcBef>
                <a:spcPts val="0"/>
              </a:spcBef>
              <a:buNone/>
            </a:pPr>
            <a:r>
              <a:rPr lang="en-US" sz="2000" dirty="0" smtClean="0">
                <a:latin typeface="Calibri" panose="020F0502020204030204" pitchFamily="34" charset="0"/>
                <a:cs typeface="Lucida Sans Unicode" pitchFamily="34" charset="0"/>
              </a:rPr>
              <a:t>		</a:t>
            </a:r>
          </a:p>
          <a:p>
            <a:pPr>
              <a:spcBef>
                <a:spcPts val="0"/>
              </a:spcBef>
              <a:buNone/>
            </a:pPr>
            <a:r>
              <a:rPr lang="en-US" sz="2000" b="1" dirty="0" smtClean="0">
                <a:latin typeface="Calibri" panose="020F0502020204030204" pitchFamily="34" charset="0"/>
                <a:cs typeface="Lucida Sans Unicode" pitchFamily="34" charset="0"/>
              </a:rPr>
              <a:t>Internet:</a:t>
            </a:r>
            <a:r>
              <a:rPr lang="en-US" sz="2000" dirty="0" smtClean="0">
                <a:latin typeface="Calibri" panose="020F0502020204030204" pitchFamily="34" charset="0"/>
                <a:cs typeface="Lucida Sans Unicode" pitchFamily="34" charset="0"/>
              </a:rPr>
              <a:t> Over 2.5 billion users in every part of the world; issues as computers are English-oriented</a:t>
            </a:r>
          </a:p>
          <a:p>
            <a:pPr>
              <a:spcBef>
                <a:spcPts val="0"/>
              </a:spcBef>
              <a:buNone/>
            </a:pPr>
            <a:endParaRPr lang="en-US" sz="2000" dirty="0">
              <a:latin typeface="Calibri" panose="020F0502020204030204" pitchFamily="34" charset="0"/>
              <a:cs typeface="Lucida Sans Unicode" pitchFamily="34" charset="0"/>
            </a:endParaRPr>
          </a:p>
          <a:p>
            <a:pPr>
              <a:spcBef>
                <a:spcPts val="0"/>
              </a:spcBef>
              <a:buNone/>
            </a:pPr>
            <a:r>
              <a:rPr lang="en-US" sz="2000" b="1" dirty="0" smtClean="0">
                <a:latin typeface="Calibri" panose="020F0502020204030204" pitchFamily="34" charset="0"/>
                <a:cs typeface="Lucida Sans Unicode" pitchFamily="34" charset="0"/>
              </a:rPr>
              <a:t>Social media: </a:t>
            </a:r>
            <a:r>
              <a:rPr lang="en-US" sz="2000" dirty="0" smtClean="0">
                <a:latin typeface="Calibri" panose="020F0502020204030204" pitchFamily="34" charset="0"/>
                <a:cs typeface="Lucida Sans Unicode" pitchFamily="34" charset="0"/>
              </a:rPr>
              <a:t>nearly 1 billion users; international and nation-specific platforms</a:t>
            </a:r>
            <a:endParaRPr lang="en-US" sz="1800" dirty="0">
              <a:latin typeface="Calibri" panose="020F0502020204030204" pitchFamily="34" charset="0"/>
              <a:cs typeface="Lucida Sans Unicode"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44562"/>
            <a:ext cx="9144000" cy="1036638"/>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3600" b="1" dirty="0" smtClean="0">
                <a:latin typeface="Calibri" panose="020F0502020204030204" pitchFamily="34" charset="0"/>
              </a:rPr>
              <a:t>Let’s Discuss!</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9" name="Content Placeholder 1"/>
          <p:cNvSpPr>
            <a:spLocks noGrp="1"/>
          </p:cNvSpPr>
          <p:nvPr>
            <p:ph idx="1"/>
          </p:nvPr>
        </p:nvSpPr>
        <p:spPr>
          <a:xfrm>
            <a:off x="457200" y="2209800"/>
            <a:ext cx="8229600" cy="4648200"/>
          </a:xfrm>
        </p:spPr>
        <p:txBody>
          <a:bodyPr/>
          <a:lstStyle/>
          <a:p>
            <a:pPr>
              <a:lnSpc>
                <a:spcPct val="80000"/>
              </a:lnSpc>
              <a:spcBef>
                <a:spcPts val="600"/>
              </a:spcBef>
            </a:pPr>
            <a:r>
              <a:rPr lang="en-US" sz="2400" dirty="0" err="1" smtClean="0">
                <a:latin typeface="Calibri" panose="020F0502020204030204" pitchFamily="34" charset="0"/>
                <a:cs typeface="Lucida Sans Unicode" pitchFamily="34" charset="0"/>
              </a:rPr>
              <a:t>Cannadine</a:t>
            </a:r>
            <a:r>
              <a:rPr lang="en-US" sz="2400" dirty="0" smtClean="0">
                <a:latin typeface="Calibri" panose="020F0502020204030204" pitchFamily="34" charset="0"/>
                <a:cs typeface="Lucida Sans Unicode" pitchFamily="34" charset="0"/>
              </a:rPr>
              <a:t> posits six forms of regulators of human life and identity. Which have been major sources of conflict? How can that conflict be explained?</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US" sz="2400" dirty="0" smtClean="0">
                <a:latin typeface="Calibri" panose="020F0502020204030204" pitchFamily="34" charset="0"/>
                <a:cs typeface="Lucida Sans Unicode" pitchFamily="34" charset="0"/>
              </a:rPr>
              <a:t>Why do you believe social class differences, ethnic identity, and skin color are  uncomfortable for many people in the United States to discuss?</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US" sz="2400" dirty="0" smtClean="0">
                <a:latin typeface="Calibri" panose="020F0502020204030204" pitchFamily="34" charset="0"/>
                <a:cs typeface="Lucida Sans Unicode" pitchFamily="34" charset="0"/>
              </a:rPr>
              <a:t>What could justify a nation state censoring social media?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2006744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4953000"/>
            <a:ext cx="2590800" cy="1905000"/>
          </a:xfrm>
          <a:prstGeom prst="rect">
            <a:avLst/>
          </a:prstGeom>
        </p:spPr>
      </p:pic>
      <p:sp>
        <p:nvSpPr>
          <p:cNvPr id="3" name="Title 2"/>
          <p:cNvSpPr>
            <a:spLocks noGrp="1"/>
          </p:cNvSpPr>
          <p:nvPr>
            <p:ph type="title"/>
          </p:nvPr>
        </p:nvSpPr>
        <p:spPr>
          <a:xfrm>
            <a:off x="0" y="792162"/>
            <a:ext cx="9144000" cy="960438"/>
          </a:xfrm>
        </p:spPr>
        <p:txBody>
          <a:bodyPr>
            <a:noAutofit/>
          </a:bodyPr>
          <a:lstStyle/>
          <a:p>
            <a:r>
              <a:rPr lang="en-US" sz="3600" b="1" dirty="0" smtClean="0">
                <a:latin typeface="Calibri" panose="020F0502020204030204" pitchFamily="34" charset="0"/>
                <a:cs typeface="Lucida Sans Unicode" pitchFamily="34" charset="0"/>
              </a:rPr>
              <a:t>Shared Ancestry, Diverse Cultures</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04800" y="1600200"/>
            <a:ext cx="8839200" cy="4724400"/>
          </a:xfrm>
        </p:spPr>
        <p:txBody>
          <a:bodyPr>
            <a:normAutofit fontScale="92500"/>
          </a:bodyPr>
          <a:lstStyle/>
          <a:p>
            <a:pPr>
              <a:lnSpc>
                <a:spcPct val="110000"/>
              </a:lnSpc>
              <a:spcBef>
                <a:spcPts val="1200"/>
              </a:spcBef>
            </a:pPr>
            <a:r>
              <a:rPr lang="en-US" sz="2600" dirty="0" smtClean="0">
                <a:latin typeface="Calibri" panose="020F0502020204030204" pitchFamily="34" charset="0"/>
              </a:rPr>
              <a:t>Evidence from genetic research and linguistic observation suggests that all humans alive today share ancestry from one group in Africa</a:t>
            </a:r>
          </a:p>
          <a:p>
            <a:pPr>
              <a:lnSpc>
                <a:spcPct val="110000"/>
              </a:lnSpc>
              <a:spcBef>
                <a:spcPts val="1200"/>
              </a:spcBef>
            </a:pPr>
            <a:r>
              <a:rPr lang="en-US" sz="2600" dirty="0" smtClean="0">
                <a:latin typeface="Calibri" panose="020F0502020204030204" pitchFamily="34" charset="0"/>
              </a:rPr>
              <a:t>Yet among the 7 billion of us there is a diversity of ways to understand the world, of languages, of beliefs, and of ways to define our identities</a:t>
            </a:r>
          </a:p>
          <a:p>
            <a:pPr>
              <a:lnSpc>
                <a:spcPct val="110000"/>
              </a:lnSpc>
              <a:spcBef>
                <a:spcPts val="1200"/>
              </a:spcBef>
            </a:pPr>
            <a:r>
              <a:rPr lang="en-US" sz="2600" dirty="0" smtClean="0">
                <a:latin typeface="Calibri" panose="020F0502020204030204" pitchFamily="34" charset="0"/>
              </a:rPr>
              <a:t>How then did diverse cultures develop?</a:t>
            </a:r>
          </a:p>
          <a:p>
            <a:pPr lvl="1">
              <a:lnSpc>
                <a:spcPct val="90000"/>
              </a:lnSpc>
              <a:spcBef>
                <a:spcPts val="0"/>
              </a:spcBef>
              <a:buNone/>
            </a:pPr>
            <a:r>
              <a:rPr lang="en-US" sz="2400" dirty="0" smtClean="0">
                <a:latin typeface="Calibri" panose="020F0502020204030204" pitchFamily="34" charset="0"/>
              </a:rPr>
              <a:t>		Climate changes or other pressures led to 				migrations out of Africa</a:t>
            </a:r>
          </a:p>
          <a:p>
            <a:pPr lvl="5">
              <a:lnSpc>
                <a:spcPct val="110000"/>
              </a:lnSpc>
              <a:spcBef>
                <a:spcPts val="0"/>
              </a:spcBef>
            </a:pPr>
            <a:r>
              <a:rPr lang="en-US" sz="1900" dirty="0" smtClean="0">
                <a:latin typeface="Calibri" panose="020F0502020204030204" pitchFamily="34" charset="0"/>
              </a:rPr>
              <a:t>Centuries of geographical separation led to the development of diverse social network regulators of human life</a:t>
            </a:r>
          </a:p>
          <a:p>
            <a:pPr lvl="5">
              <a:lnSpc>
                <a:spcPct val="110000"/>
              </a:lnSpc>
              <a:spcBef>
                <a:spcPts val="0"/>
              </a:spcBef>
            </a:pPr>
            <a:r>
              <a:rPr lang="en-US" sz="1900" dirty="0" smtClean="0">
                <a:latin typeface="Calibri" panose="020F0502020204030204" pitchFamily="34" charset="0"/>
              </a:rPr>
              <a:t>These social network regulators of human life over the history of humanity have been the basis for beliefs and identities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Calibri" panose="020F0502020204030204" pitchFamily="34" charset="0"/>
                <a:cs typeface="Lucida Sans Unicode" pitchFamily="34" charset="0"/>
              </a:rPr>
              <a:t>Shared Ancestry, Diverse Cultures</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04800" y="1981200"/>
            <a:ext cx="8534400" cy="4343400"/>
          </a:xfrm>
        </p:spPr>
        <p:txBody>
          <a:bodyPr/>
          <a:lstStyle/>
          <a:p>
            <a:pPr marL="0" indent="0">
              <a:spcBef>
                <a:spcPts val="0"/>
              </a:spcBef>
            </a:pPr>
            <a:r>
              <a:rPr lang="en-US" sz="2400" dirty="0" smtClean="0">
                <a:latin typeface="Calibri" panose="020F0502020204030204" pitchFamily="34" charset="0"/>
              </a:rPr>
              <a:t> Neuroscientist Antonio </a:t>
            </a:r>
            <a:r>
              <a:rPr lang="en-US" sz="2400" dirty="0" err="1" smtClean="0">
                <a:latin typeface="Calibri" panose="020F0502020204030204" pitchFamily="34" charset="0"/>
              </a:rPr>
              <a:t>Damasio</a:t>
            </a:r>
            <a:r>
              <a:rPr lang="en-US" sz="2400" dirty="0" smtClean="0">
                <a:latin typeface="Calibri" panose="020F0502020204030204" pitchFamily="34" charset="0"/>
              </a:rPr>
              <a:t> (2010):</a:t>
            </a:r>
          </a:p>
          <a:p>
            <a:pPr marL="0" indent="0">
              <a:spcBef>
                <a:spcPts val="0"/>
              </a:spcBef>
              <a:buNone/>
            </a:pPr>
            <a:r>
              <a:rPr lang="en-US" sz="2400" dirty="0" smtClean="0">
                <a:latin typeface="Calibri" panose="020F0502020204030204" pitchFamily="34" charset="0"/>
              </a:rPr>
              <a:t>Our world, our environment is so complex and so varied on the planet that diverse social networks developed to regulate life so that we could survive</a:t>
            </a:r>
          </a:p>
          <a:p>
            <a:pPr marL="0" indent="0">
              <a:spcBef>
                <a:spcPts val="0"/>
              </a:spcBef>
              <a:buNone/>
            </a:pPr>
            <a:endParaRPr lang="en-US" sz="2400" dirty="0" smtClean="0">
              <a:latin typeface="Calibri" panose="020F0502020204030204" pitchFamily="34" charset="0"/>
            </a:endParaRPr>
          </a:p>
          <a:p>
            <a:pPr marL="0" indent="0">
              <a:spcBef>
                <a:spcPts val="0"/>
              </a:spcBef>
            </a:pPr>
            <a:r>
              <a:rPr lang="en-US" sz="2400" dirty="0" smtClean="0">
                <a:latin typeface="Calibri" panose="020F0502020204030204" pitchFamily="34" charset="0"/>
              </a:rPr>
              <a:t> Sir David </a:t>
            </a:r>
            <a:r>
              <a:rPr lang="en-US" sz="2400" dirty="0" err="1" smtClean="0">
                <a:latin typeface="Calibri" panose="020F0502020204030204" pitchFamily="34" charset="0"/>
              </a:rPr>
              <a:t>Cannadine</a:t>
            </a:r>
            <a:r>
              <a:rPr lang="en-US" sz="2400" dirty="0" smtClean="0">
                <a:latin typeface="Calibri" panose="020F0502020204030204" pitchFamily="34" charset="0"/>
              </a:rPr>
              <a:t> (2013):</a:t>
            </a:r>
          </a:p>
          <a:p>
            <a:pPr marL="0" indent="0">
              <a:spcBef>
                <a:spcPts val="0"/>
              </a:spcBef>
              <a:buNone/>
            </a:pPr>
            <a:r>
              <a:rPr lang="en-US" sz="2400" dirty="0" smtClean="0">
                <a:latin typeface="Calibri" panose="020F0502020204030204" pitchFamily="34" charset="0"/>
              </a:rPr>
              <a:t>There are six main forms of regulators of social networks, of human life: </a:t>
            </a:r>
            <a:r>
              <a:rPr lang="en-US" sz="2400" b="1" dirty="0" smtClean="0">
                <a:latin typeface="Calibri" panose="020F0502020204030204" pitchFamily="34" charset="0"/>
              </a:rPr>
              <a:t>religion, nation, class, gender, race, and civilization</a:t>
            </a:r>
            <a:endParaRPr lang="en-US" sz="2200" b="1" dirty="0" smtClean="0">
              <a:latin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Religion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457200" y="1752600"/>
            <a:ext cx="8534400" cy="4800600"/>
          </a:xfrm>
        </p:spPr>
        <p:txBody>
          <a:bodyPr>
            <a:normAutofit fontScale="92500"/>
          </a:bodyPr>
          <a:lstStyle/>
          <a:p>
            <a:pPr>
              <a:lnSpc>
                <a:spcPct val="110000"/>
              </a:lnSpc>
              <a:spcBef>
                <a:spcPts val="1200"/>
              </a:spcBef>
            </a:pPr>
            <a:r>
              <a:rPr lang="en-US" sz="2600" b="1" dirty="0" smtClean="0">
                <a:latin typeface="Calibri" panose="020F0502020204030204" pitchFamily="34" charset="0"/>
              </a:rPr>
              <a:t>Religion</a:t>
            </a:r>
            <a:r>
              <a:rPr lang="en-US" sz="2600" dirty="0" smtClean="0">
                <a:latin typeface="Calibri" panose="020F0502020204030204" pitchFamily="34" charset="0"/>
              </a:rPr>
              <a:t> is the oldest source of human identity and conflict. Religion can be a regulator of how we live our lives and can provide a sense of identity</a:t>
            </a:r>
          </a:p>
          <a:p>
            <a:pPr>
              <a:lnSpc>
                <a:spcPct val="110000"/>
              </a:lnSpc>
              <a:spcBef>
                <a:spcPts val="0"/>
              </a:spcBef>
              <a:buNone/>
            </a:pPr>
            <a:r>
              <a:rPr lang="en-US" sz="2400" dirty="0" smtClean="0">
                <a:latin typeface="Calibri" panose="020F0502020204030204" pitchFamily="34" charset="0"/>
              </a:rPr>
              <a:t>		At times, religious groups co-existed without conflict</a:t>
            </a:r>
          </a:p>
          <a:p>
            <a:pPr>
              <a:lnSpc>
                <a:spcPct val="110000"/>
              </a:lnSpc>
              <a:spcBef>
                <a:spcPts val="0"/>
              </a:spcBef>
              <a:buNone/>
            </a:pPr>
            <a:r>
              <a:rPr lang="en-US" sz="2400" dirty="0" smtClean="0">
                <a:latin typeface="Calibri" panose="020F0502020204030204" pitchFamily="34" charset="0"/>
              </a:rPr>
              <a:t>		However, religious wars (those clearly caused or justified by differences in religious beliefs exclusive of other issues) have resulted in tens of millions of deaths in the course of human history</a:t>
            </a:r>
          </a:p>
          <a:p>
            <a:pPr>
              <a:spcBef>
                <a:spcPts val="0"/>
              </a:spcBef>
              <a:buNone/>
            </a:pPr>
            <a:r>
              <a:rPr lang="en-US" sz="2200" dirty="0" smtClean="0">
                <a:latin typeface="Calibri" panose="020F0502020204030204" pitchFamily="34" charset="0"/>
              </a:rPr>
              <a:t>	</a:t>
            </a:r>
            <a:r>
              <a:rPr lang="en-US" sz="2000" dirty="0" smtClean="0">
                <a:latin typeface="Calibri" panose="020F0502020204030204" pitchFamily="34" charset="0"/>
              </a:rPr>
              <a:t>The Crusades of the 11</a:t>
            </a:r>
            <a:r>
              <a:rPr lang="en-US" sz="2000" baseline="30000" dirty="0" smtClean="0">
                <a:latin typeface="Calibri" panose="020F0502020204030204" pitchFamily="34" charset="0"/>
              </a:rPr>
              <a:t>th</a:t>
            </a:r>
            <a:r>
              <a:rPr lang="en-US" sz="2000" dirty="0" smtClean="0">
                <a:latin typeface="Calibri" panose="020F0502020204030204" pitchFamily="34" charset="0"/>
              </a:rPr>
              <a:t> to 13</a:t>
            </a:r>
            <a:r>
              <a:rPr lang="en-US" sz="2000" baseline="30000" dirty="0" smtClean="0">
                <a:latin typeface="Calibri" panose="020F0502020204030204" pitchFamily="34" charset="0"/>
              </a:rPr>
              <a:t>th</a:t>
            </a:r>
            <a:r>
              <a:rPr lang="en-US" sz="2000" dirty="0" smtClean="0">
                <a:latin typeface="Calibri" panose="020F0502020204030204" pitchFamily="34" charset="0"/>
              </a:rPr>
              <a:t> centuries of the Christians against the Muslims</a:t>
            </a:r>
          </a:p>
          <a:p>
            <a:pPr>
              <a:spcBef>
                <a:spcPts val="0"/>
              </a:spcBef>
              <a:buNone/>
            </a:pPr>
            <a:r>
              <a:rPr lang="en-US" sz="2000" dirty="0" smtClean="0">
                <a:latin typeface="Calibri" panose="020F0502020204030204" pitchFamily="34" charset="0"/>
              </a:rPr>
              <a:t>			16</a:t>
            </a:r>
            <a:r>
              <a:rPr lang="en-US" sz="2000" baseline="30000" dirty="0" smtClean="0">
                <a:latin typeface="Calibri" panose="020F0502020204030204" pitchFamily="34" charset="0"/>
              </a:rPr>
              <a:t>th</a:t>
            </a:r>
            <a:r>
              <a:rPr lang="en-US" sz="2000" dirty="0" smtClean="0">
                <a:latin typeface="Calibri" panose="020F0502020204030204" pitchFamily="34" charset="0"/>
              </a:rPr>
              <a:t> century succession of wars between Roman Catholics and 			Protestants</a:t>
            </a:r>
          </a:p>
          <a:p>
            <a:pPr>
              <a:spcBef>
                <a:spcPts val="0"/>
              </a:spcBef>
              <a:buNone/>
            </a:pPr>
            <a:r>
              <a:rPr lang="en-US" sz="2000" dirty="0" smtClean="0">
                <a:latin typeface="Calibri" panose="020F0502020204030204" pitchFamily="34" charset="0"/>
              </a:rPr>
              <a:t>			The 1990s war in former Yugoslavia, divided along Orthodox, 			Catholic, and Muslim lines</a:t>
            </a:r>
          </a:p>
          <a:p>
            <a:pPr>
              <a:spcBef>
                <a:spcPts val="0"/>
              </a:spcBef>
              <a:buNone/>
            </a:pPr>
            <a:r>
              <a:rPr lang="en-US" sz="2000" dirty="0">
                <a:latin typeface="Calibri" panose="020F0502020204030204" pitchFamily="34" charset="0"/>
              </a:rPr>
              <a:t>	</a:t>
            </a:r>
            <a:r>
              <a:rPr lang="en-US" sz="2000" dirty="0" smtClean="0">
                <a:latin typeface="Calibri" panose="020F0502020204030204" pitchFamily="34" charset="0"/>
              </a:rPr>
              <a:t>		The divide between Sunni and Shiite in Iraq</a:t>
            </a:r>
          </a:p>
        </p:txBody>
      </p:sp>
      <p:pic>
        <p:nvPicPr>
          <p:cNvPr id="4" name="Picture 3" descr="7674987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57" y="5072534"/>
            <a:ext cx="2103160" cy="170926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990600"/>
            <a:ext cx="9144000" cy="731838"/>
          </a:xfrm>
        </p:spPr>
        <p:txBody>
          <a:bodyPr>
            <a:noAutofit/>
          </a:bodyPr>
          <a:lstStyle/>
          <a:p>
            <a:r>
              <a:rPr lang="en-US" sz="3600" b="1" dirty="0" smtClean="0">
                <a:latin typeface="Calibri" panose="020F0502020204030204" pitchFamily="34" charset="0"/>
                <a:cs typeface="Lucida Sans Unicode" pitchFamily="34" charset="0"/>
              </a:rPr>
              <a:t>Regulators of Human Life: Nation</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828800"/>
            <a:ext cx="8991600" cy="5029200"/>
          </a:xfrm>
        </p:spPr>
        <p:txBody>
          <a:bodyPr>
            <a:normAutofit/>
          </a:bodyPr>
          <a:lstStyle/>
          <a:p>
            <a:pPr>
              <a:spcBef>
                <a:spcPts val="1200"/>
              </a:spcBef>
            </a:pPr>
            <a:r>
              <a:rPr lang="en-US" sz="2400" b="1" dirty="0" smtClean="0">
                <a:latin typeface="Calibri" panose="020F0502020204030204" pitchFamily="34" charset="0"/>
              </a:rPr>
              <a:t>The nation-state</a:t>
            </a:r>
            <a:r>
              <a:rPr lang="en-US" sz="2400" dirty="0" smtClean="0">
                <a:latin typeface="Calibri" panose="020F0502020204030204" pitchFamily="34" charset="0"/>
              </a:rPr>
              <a:t> may be the most significant political creation of the modern times. From the 18</a:t>
            </a:r>
            <a:r>
              <a:rPr lang="en-US" sz="2400" baseline="30000" dirty="0" smtClean="0">
                <a:latin typeface="Calibri" panose="020F0502020204030204" pitchFamily="34" charset="0"/>
              </a:rPr>
              <a:t>th</a:t>
            </a:r>
            <a:r>
              <a:rPr lang="en-US" sz="2400" dirty="0" smtClean="0">
                <a:latin typeface="Calibri" panose="020F0502020204030204" pitchFamily="34" charset="0"/>
              </a:rPr>
              <a:t> century on national identity has superseded religious identity as a primary identity in many parts of the world.</a:t>
            </a:r>
          </a:p>
          <a:p>
            <a:pPr>
              <a:spcBef>
                <a:spcPts val="0"/>
              </a:spcBef>
              <a:buNone/>
            </a:pPr>
            <a:r>
              <a:rPr lang="en-US" sz="2400" dirty="0" smtClean="0">
                <a:latin typeface="Calibri" panose="020F0502020204030204" pitchFamily="34" charset="0"/>
              </a:rPr>
              <a:t>	</a:t>
            </a:r>
            <a:r>
              <a:rPr lang="en-US" sz="2200" dirty="0" smtClean="0">
                <a:latin typeface="Calibri" panose="020F0502020204030204" pitchFamily="34" charset="0"/>
              </a:rPr>
              <a:t>Someone born and raised in Spain who works for Swedish technology 			company  Ericsson at service center in India most</a:t>
            </a:r>
          </a:p>
          <a:p>
            <a:pPr>
              <a:spcBef>
                <a:spcPts val="0"/>
              </a:spcBef>
              <a:buNone/>
            </a:pPr>
            <a:r>
              <a:rPr lang="en-US" sz="2200" dirty="0">
                <a:latin typeface="Calibri" panose="020F0502020204030204" pitchFamily="34" charset="0"/>
              </a:rPr>
              <a:t>	</a:t>
            </a:r>
            <a:r>
              <a:rPr lang="en-US" sz="2200" dirty="0" smtClean="0">
                <a:latin typeface="Calibri" panose="020F0502020204030204" pitchFamily="34" charset="0"/>
              </a:rPr>
              <a:t>			likely self identifies as Spanish.</a:t>
            </a:r>
          </a:p>
          <a:p>
            <a:pPr>
              <a:spcBef>
                <a:spcPts val="0"/>
              </a:spcBef>
              <a:buNone/>
            </a:pPr>
            <a:r>
              <a:rPr lang="en-US" sz="2200" dirty="0" smtClean="0">
                <a:latin typeface="Calibri" panose="020F0502020204030204" pitchFamily="34" charset="0"/>
              </a:rPr>
              <a:t>				However, nation-state identity is not descriptive 				when arbitrarily-drawn political boundaries do not 			reflect people’s identities </a:t>
            </a:r>
            <a:r>
              <a:rPr lang="en-US" sz="2200" dirty="0">
                <a:latin typeface="Calibri" panose="020F0502020204030204" pitchFamily="34" charset="0"/>
              </a:rPr>
              <a:t> </a:t>
            </a:r>
            <a:r>
              <a:rPr lang="en-US" sz="2000" dirty="0" smtClean="0">
                <a:latin typeface="Calibri" panose="020F0502020204030204" pitchFamily="34" charset="0"/>
              </a:rPr>
              <a:t>(popular support for 				secessionist states: Scotland, Catalans in Spain, Flemings 			in Belgium)</a:t>
            </a:r>
          </a:p>
          <a:p>
            <a:pPr>
              <a:lnSpc>
                <a:spcPct val="80000"/>
              </a:lnSpc>
              <a:buNone/>
            </a:pPr>
            <a:r>
              <a:rPr lang="en-US" sz="2200" dirty="0" smtClean="0">
                <a:latin typeface="Calibri" panose="020F0502020204030204" pitchFamily="34" charset="0"/>
              </a:rPr>
              <a:t>		</a:t>
            </a:r>
          </a:p>
        </p:txBody>
      </p:sp>
      <p:pic>
        <p:nvPicPr>
          <p:cNvPr id="4" name="Picture 3" descr="iStock_000031615936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3810000"/>
            <a:ext cx="2781258" cy="185348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Calibri" panose="020F0502020204030204" pitchFamily="34" charset="0"/>
                <a:cs typeface="Lucida Sans Unicode" pitchFamily="34" charset="0"/>
              </a:rPr>
              <a:t>National and Cultural Identities</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228600" y="1600200"/>
            <a:ext cx="8763000" cy="5334000"/>
          </a:xfrm>
        </p:spPr>
        <p:txBody>
          <a:bodyPr>
            <a:normAutofit lnSpcReduction="10000"/>
          </a:bodyPr>
          <a:lstStyle/>
          <a:p>
            <a:pPr>
              <a:spcBef>
                <a:spcPts val="0"/>
              </a:spcBef>
            </a:pPr>
            <a:r>
              <a:rPr lang="en-US" sz="2600" dirty="0" smtClean="0">
                <a:latin typeface="Calibri" panose="020F0502020204030204" pitchFamily="34" charset="0"/>
              </a:rPr>
              <a:t>In this textbook, the commonly-accepted term </a:t>
            </a:r>
            <a:r>
              <a:rPr lang="en-US" sz="2600" i="1" dirty="0" smtClean="0">
                <a:latin typeface="Calibri" panose="020F0502020204030204" pitchFamily="34" charset="0"/>
              </a:rPr>
              <a:t>culture</a:t>
            </a:r>
            <a:r>
              <a:rPr lang="en-US" sz="2600" dirty="0" smtClean="0">
                <a:latin typeface="Calibri" panose="020F0502020204030204" pitchFamily="34" charset="0"/>
              </a:rPr>
              <a:t> has been used rather than the term </a:t>
            </a:r>
            <a:r>
              <a:rPr lang="en-US" sz="2600" i="1" dirty="0" smtClean="0">
                <a:latin typeface="Calibri" panose="020F0502020204030204" pitchFamily="34" charset="0"/>
              </a:rPr>
              <a:t>nation-state</a:t>
            </a:r>
            <a:r>
              <a:rPr lang="en-US" sz="2600" dirty="0" smtClean="0">
                <a:latin typeface="Calibri" panose="020F0502020204030204" pitchFamily="34" charset="0"/>
              </a:rPr>
              <a:t> </a:t>
            </a:r>
          </a:p>
          <a:p>
            <a:pPr>
              <a:spcBef>
                <a:spcPts val="0"/>
              </a:spcBef>
            </a:pPr>
            <a:r>
              <a:rPr lang="en-US" sz="2400" b="1" dirty="0" smtClean="0">
                <a:latin typeface="Calibri" panose="020F0502020204030204" pitchFamily="34" charset="0"/>
              </a:rPr>
              <a:t>Culture</a:t>
            </a:r>
            <a:r>
              <a:rPr lang="en-US" sz="2400" dirty="0" smtClean="0">
                <a:latin typeface="Calibri" panose="020F0502020204030204" pitchFamily="34" charset="0"/>
              </a:rPr>
              <a:t> refers to the following:</a:t>
            </a:r>
          </a:p>
          <a:p>
            <a:pPr lvl="1">
              <a:lnSpc>
                <a:spcPct val="90000"/>
              </a:lnSpc>
              <a:spcBef>
                <a:spcPts val="0"/>
              </a:spcBef>
            </a:pPr>
            <a:r>
              <a:rPr lang="en-US" sz="2400" dirty="0" smtClean="0">
                <a:latin typeface="Calibri" panose="020F0502020204030204" pitchFamily="34" charset="0"/>
              </a:rPr>
              <a:t>A community or population large enough to be                	self-sustaining (to produce new generations of members 	without relying on outside people)</a:t>
            </a:r>
          </a:p>
          <a:p>
            <a:pPr lvl="1">
              <a:lnSpc>
                <a:spcPct val="90000"/>
              </a:lnSpc>
              <a:spcBef>
                <a:spcPts val="0"/>
              </a:spcBef>
            </a:pPr>
            <a:r>
              <a:rPr lang="en-US" sz="2400" dirty="0" smtClean="0">
                <a:latin typeface="Calibri" panose="020F0502020204030204" pitchFamily="34" charset="0"/>
              </a:rPr>
              <a:t>The totality of that group’s thoughts, experiences, and </a:t>
            </a:r>
          </a:p>
          <a:p>
            <a:pPr marL="457200" lvl="1" indent="0">
              <a:lnSpc>
                <a:spcPct val="90000"/>
              </a:lnSpc>
              <a:spcBef>
                <a:spcPts val="0"/>
              </a:spcBef>
              <a:buNone/>
            </a:pPr>
            <a:r>
              <a:rPr lang="en-US" sz="2400" dirty="0">
                <a:latin typeface="Calibri" panose="020F0502020204030204" pitchFamily="34" charset="0"/>
              </a:rPr>
              <a:t>	</a:t>
            </a:r>
            <a:r>
              <a:rPr lang="en-US" sz="2400" dirty="0" smtClean="0">
                <a:latin typeface="Calibri" panose="020F0502020204030204" pitchFamily="34" charset="0"/>
              </a:rPr>
              <a:t>patterns of behavior, and its concepts, values, and 	assumptions about life that guide behavior and how 	those evolve with contact with other cultures</a:t>
            </a:r>
          </a:p>
          <a:p>
            <a:pPr lvl="1">
              <a:lnSpc>
                <a:spcPct val="90000"/>
              </a:lnSpc>
              <a:spcBef>
                <a:spcPts val="0"/>
              </a:spcBef>
            </a:pPr>
            <a:r>
              <a:rPr lang="en-US" sz="2400" dirty="0" smtClean="0">
                <a:latin typeface="Calibri" panose="020F0502020204030204" pitchFamily="34" charset="0"/>
              </a:rPr>
              <a:t> The process of social transmission of these thoughts 	and behaviors from birth, in the family and schools,  over the    	course of generations</a:t>
            </a:r>
          </a:p>
          <a:p>
            <a:pPr lvl="1">
              <a:lnSpc>
                <a:spcPct val="90000"/>
              </a:lnSpc>
              <a:spcBef>
                <a:spcPts val="0"/>
              </a:spcBef>
            </a:pPr>
            <a:r>
              <a:rPr lang="en-US" sz="2400" dirty="0" smtClean="0">
                <a:latin typeface="Calibri" panose="020F0502020204030204" pitchFamily="34" charset="0"/>
              </a:rPr>
              <a:t>The identification with and perceived acceptance into a 	group that has a shared system of symbols, meanings, 	and norms (</a:t>
            </a:r>
            <a:r>
              <a:rPr lang="en-US" sz="2400" b="1" dirty="0" smtClean="0">
                <a:latin typeface="Calibri" panose="020F0502020204030204" pitchFamily="34" charset="0"/>
              </a:rPr>
              <a:t>cultural identity</a:t>
            </a:r>
            <a:r>
              <a:rPr lang="en-US" sz="2400" dirty="0" smtClean="0">
                <a:latin typeface="Calibri" panose="020F0502020204030204" pitchFamily="34" charset="0"/>
              </a:rPr>
              <a:t>)	</a:t>
            </a:r>
            <a:r>
              <a:rPr lang="en-US" sz="2200" dirty="0" smtClean="0">
                <a:latin typeface="Calibri" panose="020F0502020204030204" pitchFamily="34"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1036638"/>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4000" b="1" dirty="0" smtClean="0">
                <a:latin typeface="Calibri" panose="020F0502020204030204" pitchFamily="34" charset="0"/>
              </a:rPr>
              <a:t>Categories of Elements of Culture </a:t>
            </a:r>
            <a:r>
              <a:rPr lang="en-US" sz="4000" dirty="0" smtClean="0">
                <a:latin typeface="Calibri" panose="020F0502020204030204" pitchFamily="34" charset="0"/>
              </a:rPr>
              <a:t>(</a:t>
            </a:r>
            <a:r>
              <a:rPr lang="en-US" sz="4000" dirty="0" err="1" smtClean="0">
                <a:latin typeface="Calibri" panose="020F0502020204030204" pitchFamily="34" charset="0"/>
              </a:rPr>
              <a:t>Hofstede</a:t>
            </a:r>
            <a:r>
              <a:rPr lang="en-US" sz="4000" dirty="0" smtClean="0">
                <a:latin typeface="Calibri" panose="020F0502020204030204" pitchFamily="34" charset="0"/>
              </a:rPr>
              <a:t>, 1994)</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2" name="Content Placeholder 1"/>
          <p:cNvSpPr>
            <a:spLocks noGrp="1"/>
          </p:cNvSpPr>
          <p:nvPr>
            <p:ph idx="1"/>
          </p:nvPr>
        </p:nvSpPr>
        <p:spPr>
          <a:xfrm>
            <a:off x="152400" y="2209800"/>
            <a:ext cx="8991600" cy="4419600"/>
          </a:xfrm>
        </p:spPr>
        <p:txBody>
          <a:bodyPr>
            <a:normAutofit fontScale="92500" lnSpcReduction="20000"/>
          </a:bodyPr>
          <a:lstStyle/>
          <a:p>
            <a:pPr eaLnBrk="1" hangingPunct="1">
              <a:lnSpc>
                <a:spcPct val="110000"/>
              </a:lnSpc>
              <a:spcBef>
                <a:spcPts val="0"/>
              </a:spcBef>
            </a:pPr>
            <a:r>
              <a:rPr lang="en-US" sz="2400" b="1" dirty="0" smtClean="0">
                <a:latin typeface="Calibri" panose="020F0502020204030204" pitchFamily="34" charset="0"/>
              </a:rPr>
              <a:t>Symbols:</a:t>
            </a:r>
            <a:r>
              <a:rPr lang="en-US" sz="2400" dirty="0" smtClean="0">
                <a:latin typeface="Calibri" panose="020F0502020204030204" pitchFamily="34" charset="0"/>
              </a:rPr>
              <a:t> verbal and nonverbal language</a:t>
            </a:r>
          </a:p>
          <a:p>
            <a:pPr eaLnBrk="1" hangingPunct="1">
              <a:lnSpc>
                <a:spcPct val="110000"/>
              </a:lnSpc>
              <a:spcBef>
                <a:spcPts val="0"/>
              </a:spcBef>
              <a:buNone/>
            </a:pPr>
            <a:endParaRPr lang="en-US" sz="2400" dirty="0" smtClean="0">
              <a:latin typeface="Calibri" panose="020F0502020204030204" pitchFamily="34" charset="0"/>
            </a:endParaRPr>
          </a:p>
          <a:p>
            <a:pPr eaLnBrk="1" hangingPunct="1">
              <a:lnSpc>
                <a:spcPct val="110000"/>
              </a:lnSpc>
              <a:spcBef>
                <a:spcPts val="0"/>
              </a:spcBef>
            </a:pPr>
            <a:r>
              <a:rPr lang="en-US" sz="2400" b="1" dirty="0" smtClean="0">
                <a:latin typeface="Calibri" panose="020F0502020204030204" pitchFamily="34" charset="0"/>
              </a:rPr>
              <a:t>Rituals:</a:t>
            </a:r>
            <a:r>
              <a:rPr lang="en-US" sz="2400" dirty="0" smtClean="0">
                <a:latin typeface="Calibri" panose="020F0502020204030204" pitchFamily="34" charset="0"/>
              </a:rPr>
              <a:t> socially essential collective activities</a:t>
            </a:r>
          </a:p>
          <a:p>
            <a:pPr eaLnBrk="1" hangingPunct="1">
              <a:lnSpc>
                <a:spcPct val="110000"/>
              </a:lnSpc>
              <a:spcBef>
                <a:spcPts val="0"/>
              </a:spcBef>
              <a:buNone/>
            </a:pPr>
            <a:endParaRPr lang="en-US" sz="2400" dirty="0" smtClean="0">
              <a:latin typeface="Calibri" panose="020F0502020204030204" pitchFamily="34" charset="0"/>
            </a:endParaRPr>
          </a:p>
          <a:p>
            <a:pPr eaLnBrk="1" hangingPunct="1">
              <a:lnSpc>
                <a:spcPct val="110000"/>
              </a:lnSpc>
              <a:spcBef>
                <a:spcPts val="0"/>
              </a:spcBef>
            </a:pPr>
            <a:r>
              <a:rPr lang="en-US" sz="2400" b="1" dirty="0" smtClean="0">
                <a:latin typeface="Calibri" panose="020F0502020204030204" pitchFamily="34" charset="0"/>
              </a:rPr>
              <a:t>Values:</a:t>
            </a:r>
            <a:r>
              <a:rPr lang="en-US" sz="2400" dirty="0" smtClean="0">
                <a:latin typeface="Calibri" panose="020F0502020204030204" pitchFamily="34" charset="0"/>
              </a:rPr>
              <a:t> feelings not open for discussion within a culture about what is good or bad, beautiful or ugly, normal or abnormal, which are present in a majority of the members of a culture, or at least in those who occupy pivotal positions</a:t>
            </a:r>
          </a:p>
          <a:p>
            <a:pPr eaLnBrk="1" hangingPunct="1">
              <a:lnSpc>
                <a:spcPct val="110000"/>
              </a:lnSpc>
              <a:spcBef>
                <a:spcPts val="0"/>
              </a:spcBef>
              <a:buNone/>
            </a:pPr>
            <a:endParaRPr lang="en-US" sz="2400" dirty="0" smtClean="0">
              <a:latin typeface="Calibri" panose="020F0502020204030204" pitchFamily="34" charset="0"/>
            </a:endParaRPr>
          </a:p>
          <a:p>
            <a:pPr eaLnBrk="1" hangingPunct="1">
              <a:lnSpc>
                <a:spcPct val="110000"/>
              </a:lnSpc>
              <a:spcBef>
                <a:spcPts val="0"/>
              </a:spcBef>
            </a:pPr>
            <a:r>
              <a:rPr lang="en-US" sz="2400" b="1" dirty="0" smtClean="0">
                <a:latin typeface="Calibri" panose="020F0502020204030204" pitchFamily="34" charset="0"/>
              </a:rPr>
              <a:t>Heroes:</a:t>
            </a:r>
            <a:r>
              <a:rPr lang="en-US" sz="2400" dirty="0" smtClean="0">
                <a:latin typeface="Calibri" panose="020F0502020204030204" pitchFamily="34" charset="0"/>
              </a:rPr>
              <a:t> real or imaginary people who serve as behavior models within a culture</a:t>
            </a:r>
          </a:p>
          <a:p>
            <a:pPr lvl="1" eaLnBrk="1" hangingPunct="1">
              <a:lnSpc>
                <a:spcPct val="110000"/>
              </a:lnSpc>
              <a:spcBef>
                <a:spcPts val="0"/>
              </a:spcBef>
              <a:buNone/>
            </a:pPr>
            <a:r>
              <a:rPr lang="en-US" sz="2200" dirty="0" smtClean="0">
                <a:latin typeface="Calibri" panose="020F0502020204030204" pitchFamily="34" charset="0"/>
              </a:rPr>
              <a:t>	Expressed in myths which can be subject of novels and other forms of literature</a:t>
            </a:r>
          </a:p>
          <a:p>
            <a:pPr lvl="1" eaLnBrk="1" hangingPunct="1">
              <a:lnSpc>
                <a:spcPct val="110000"/>
              </a:lnSpc>
              <a:spcBef>
                <a:spcPts val="0"/>
              </a:spcBef>
              <a:buNone/>
            </a:pPr>
            <a:r>
              <a:rPr lang="en-US" sz="2200" dirty="0" smtClean="0">
                <a:latin typeface="Calibri" panose="020F0502020204030204" pitchFamily="34" charset="0"/>
              </a:rPr>
              <a:t>	Enduring myth in US culture: rugged individualist cowboy</a:t>
            </a:r>
          </a:p>
          <a:p>
            <a:pPr>
              <a:buNone/>
            </a:pPr>
            <a:endParaRPr lang="en-US" dirty="0"/>
          </a:p>
        </p:txBody>
      </p:sp>
      <p:pic>
        <p:nvPicPr>
          <p:cNvPr id="4" name="Picture 3" descr="iStock_000002419349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1447800"/>
            <a:ext cx="1577975" cy="1981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960438"/>
          </a:xfrm>
        </p:spPr>
        <p:txBody>
          <a:bodyPr>
            <a:noAutofit/>
          </a:bodyPr>
          <a:lstStyle/>
          <a:p>
            <a:r>
              <a:rPr lang="en-US" sz="3600" b="1" dirty="0" smtClean="0">
                <a:latin typeface="Calibri" panose="020F0502020204030204" pitchFamily="34" charset="0"/>
                <a:cs typeface="Lucida Sans Unicode" pitchFamily="34" charset="0"/>
              </a:rPr>
              <a:t>Regulators of Human Life: Class</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76200" y="1752600"/>
            <a:ext cx="9067800" cy="4876800"/>
          </a:xfrm>
        </p:spPr>
        <p:txBody>
          <a:bodyPr>
            <a:normAutofit fontScale="92500"/>
          </a:bodyPr>
          <a:lstStyle/>
          <a:p>
            <a:pPr>
              <a:lnSpc>
                <a:spcPct val="110000"/>
              </a:lnSpc>
              <a:spcBef>
                <a:spcPts val="0"/>
              </a:spcBef>
            </a:pPr>
            <a:r>
              <a:rPr lang="en-US" sz="2400" dirty="0" smtClean="0">
                <a:latin typeface="Calibri" panose="020F0502020204030204" pitchFamily="34" charset="0"/>
              </a:rPr>
              <a:t>Marx and Engels: identities are not created by religions or countries, but on the relationship to the means of production (in capitalism, between those who own means of production and those who must sell their labor) </a:t>
            </a:r>
          </a:p>
          <a:p>
            <a:pPr>
              <a:lnSpc>
                <a:spcPct val="110000"/>
              </a:lnSpc>
              <a:spcBef>
                <a:spcPts val="0"/>
              </a:spcBef>
              <a:buNone/>
            </a:pPr>
            <a:endParaRPr lang="en-US" sz="1300" dirty="0" smtClean="0">
              <a:latin typeface="Calibri" panose="020F0502020204030204" pitchFamily="34" charset="0"/>
            </a:endParaRPr>
          </a:p>
          <a:p>
            <a:pPr>
              <a:lnSpc>
                <a:spcPct val="110000"/>
              </a:lnSpc>
              <a:spcBef>
                <a:spcPts val="0"/>
              </a:spcBef>
            </a:pPr>
            <a:r>
              <a:rPr lang="en-US" sz="2400" dirty="0" smtClean="0">
                <a:latin typeface="Calibri" panose="020F0502020204030204" pitchFamily="34" charset="0"/>
              </a:rPr>
              <a:t>Max Weber: class is determined by skill and education rather than by one’s relationship to the means of production (upper, middle, and lower class)</a:t>
            </a:r>
          </a:p>
          <a:p>
            <a:pPr>
              <a:lnSpc>
                <a:spcPct val="110000"/>
              </a:lnSpc>
              <a:spcBef>
                <a:spcPts val="0"/>
              </a:spcBef>
              <a:buNone/>
            </a:pPr>
            <a:endParaRPr lang="en-US" sz="1300" dirty="0" smtClean="0">
              <a:latin typeface="Calibri" panose="020F0502020204030204" pitchFamily="34" charset="0"/>
            </a:endParaRPr>
          </a:p>
          <a:p>
            <a:pPr>
              <a:lnSpc>
                <a:spcPct val="110000"/>
              </a:lnSpc>
              <a:spcBef>
                <a:spcPts val="0"/>
              </a:spcBef>
            </a:pPr>
            <a:r>
              <a:rPr lang="en-US" sz="2400" b="1" dirty="0" smtClean="0">
                <a:latin typeface="Calibri" panose="020F0502020204030204" pitchFamily="34" charset="0"/>
              </a:rPr>
              <a:t>Social class</a:t>
            </a:r>
            <a:r>
              <a:rPr lang="en-US" sz="2400" dirty="0" smtClean="0">
                <a:latin typeface="Calibri" panose="020F0502020204030204" pitchFamily="34" charset="0"/>
              </a:rPr>
              <a:t>: a position in a society’s hierarchy based on income, education, occupation, or neighborhood</a:t>
            </a:r>
          </a:p>
          <a:p>
            <a:pPr>
              <a:lnSpc>
                <a:spcPct val="110000"/>
              </a:lnSpc>
              <a:spcBef>
                <a:spcPts val="0"/>
              </a:spcBef>
              <a:buNone/>
            </a:pPr>
            <a:r>
              <a:rPr lang="en-US" sz="2400" dirty="0" smtClean="0">
                <a:latin typeface="Calibri" panose="020F0502020204030204" pitchFamily="34" charset="0"/>
              </a:rPr>
              <a:t>		</a:t>
            </a:r>
            <a:r>
              <a:rPr lang="en-US" sz="2200" dirty="0" smtClean="0">
                <a:latin typeface="Calibri" panose="020F0502020204030204" pitchFamily="34" charset="0"/>
              </a:rPr>
              <a:t>Hereditary class systems: British social system until mid-20</a:t>
            </a:r>
            <a:r>
              <a:rPr lang="en-US" sz="2200" baseline="30000" dirty="0" smtClean="0">
                <a:latin typeface="Calibri" panose="020F0502020204030204" pitchFamily="34" charset="0"/>
              </a:rPr>
              <a:t>th</a:t>
            </a:r>
            <a:r>
              <a:rPr lang="en-US" sz="2200" dirty="0" smtClean="0">
                <a:latin typeface="Calibri" panose="020F0502020204030204" pitchFamily="34" charset="0"/>
              </a:rPr>
              <a:t> century (</a:t>
            </a:r>
            <a:r>
              <a:rPr lang="en-US" sz="2200" i="1" dirty="0" smtClean="0">
                <a:latin typeface="Calibri" panose="020F0502020204030204" pitchFamily="34" charset="0"/>
              </a:rPr>
              <a:t>Downton Abbey</a:t>
            </a:r>
            <a:r>
              <a:rPr lang="en-US" sz="2200" dirty="0" smtClean="0">
                <a:latin typeface="Calibri" panose="020F0502020204030204" pitchFamily="34" charset="0"/>
              </a:rPr>
              <a:t>); India’s caste system</a:t>
            </a:r>
          </a:p>
          <a:p>
            <a:pPr>
              <a:lnSpc>
                <a:spcPct val="110000"/>
              </a:lnSpc>
              <a:spcBef>
                <a:spcPts val="0"/>
              </a:spcBef>
              <a:buNone/>
            </a:pPr>
            <a:r>
              <a:rPr lang="en-US" sz="2200" dirty="0" smtClean="0">
                <a:latin typeface="Calibri" panose="020F0502020204030204" pitchFamily="34" charset="0"/>
              </a:rPr>
              <a:t>		In the U.S., the basis of social class is income and other markers of social class (family values, education, marriage, work opportunities, neighborhood) follow from income level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1763</TotalTime>
  <Words>1178</Words>
  <Application>Microsoft Office PowerPoint</Application>
  <PresentationFormat>On-screen Show (4:3)</PresentationFormat>
  <Paragraphs>158</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1: </vt:lpstr>
      <vt:lpstr>What will you learn?</vt:lpstr>
      <vt:lpstr>Shared Ancestry, Diverse Cultures</vt:lpstr>
      <vt:lpstr>Shared Ancestry, Diverse Cultures</vt:lpstr>
      <vt:lpstr>Regulators of Human Life: Religion</vt:lpstr>
      <vt:lpstr>Regulators of Human Life: Nation</vt:lpstr>
      <vt:lpstr>National and Cultural Identities</vt:lpstr>
      <vt:lpstr> Categories of Elements of Culture (Hofstede, 1994) </vt:lpstr>
      <vt:lpstr>Regulators of Human Life: Class</vt:lpstr>
      <vt:lpstr>Regulators of Human Life: Gender</vt:lpstr>
      <vt:lpstr>Regulators of Human Life: Race</vt:lpstr>
      <vt:lpstr>Regulators of Human Life: Race</vt:lpstr>
      <vt:lpstr>Regulators of Human Life: Race</vt:lpstr>
      <vt:lpstr>White Privilege</vt:lpstr>
      <vt:lpstr>Regulators of Human Life: Civilization</vt:lpstr>
      <vt:lpstr> Cultures Within Cultures </vt:lpstr>
      <vt:lpstr> Cultures Within Cultures </vt:lpstr>
      <vt:lpstr> Cultures Within Cultures </vt:lpstr>
      <vt:lpstr> Culture and Communication </vt:lpstr>
      <vt:lpstr> The Media of Intercultural Communication </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Piccininni, Gabrielle</cp:lastModifiedBy>
  <cp:revision>134</cp:revision>
  <cp:lastPrinted>1601-01-01T00:00:00Z</cp:lastPrinted>
  <dcterms:created xsi:type="dcterms:W3CDTF">2001-04-10T04:11:05Z</dcterms:created>
  <dcterms:modified xsi:type="dcterms:W3CDTF">2015-02-23T15:01:49Z</dcterms:modified>
</cp:coreProperties>
</file>