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9"/>
  </p:notesMasterIdLst>
  <p:sldIdLst>
    <p:sldId id="256" r:id="rId2"/>
    <p:sldId id="28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84" r:id="rId18"/>
    <p:sldId id="282" r:id="rId19"/>
    <p:sldId id="271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9" autoAdjust="0"/>
    <p:restoredTop sz="86383" autoAdjust="0"/>
  </p:normalViewPr>
  <p:slideViewPr>
    <p:cSldViewPr snapToGrid="0" snapToObjects="1">
      <p:cViewPr>
        <p:scale>
          <a:sx n="125" d="100"/>
          <a:sy n="125" d="100"/>
        </p:scale>
        <p:origin x="-1224" y="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66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446627-B0F4-41FB-BBD6-20ED0B033E2F}" type="datetimeFigureOut">
              <a:rPr lang="en-US"/>
              <a:t>7/21/2015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3BFAA8-1841-4C8E-9216-76C8FE1A495D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269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7079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1514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0094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9378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8393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4844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6484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5005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4342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3235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211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1115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9690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7587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5476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0604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7384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267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786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556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7586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290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296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6231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3BFAA8-1841-4C8E-9216-76C8FE1A495D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751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9699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z="4400">
                <a:solidFill>
                  <a:srgbClr val="E29927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A516BC3-0BF3-47A4-B182-DF6BB6F5EDF8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48ED646-83D1-4750-989E-B8B76309427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7728996"/>
      </p:ext>
    </p:extLst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510564-34BA-4CCE-A9B1-DD8019953620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CA18A-0489-4AA3-A9A9-E2649A21B7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8877723"/>
      </p:ext>
    </p:extLst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B75C6F-A29A-44B3-954D-CB2B187C0870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5F8505-1282-4E36-8514-C7A5A903851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8795042"/>
      </p:ext>
    </p:extLst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78A870-6724-452B-A140-02164C562F91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44913D-6964-423F-B593-04602D3C33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8773055"/>
      </p:ext>
    </p:extLst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5BD942-1CFA-4A65-A98B-6BED1F886D4D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55AFCE-439D-464C-B296-D302B23EE5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8333371"/>
      </p:ext>
    </p:extLst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9DD716-4358-493C-A5FD-F13858BCBFEB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50511D-171F-4592-93DE-7059011195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324016"/>
      </p:ext>
    </p:extLst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6839F5-F66F-4C80-9059-42C2DA7BCAEC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102458-05FB-4FDA-B71E-6A7A9F452A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493964"/>
      </p:ext>
    </p:extLst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53E919-D511-4EBE-AC14-A205F721EE1E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09F5E5-32F0-44D1-8AED-6D75FC85B58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7727948"/>
      </p:ext>
    </p:extLst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633D10-B262-4ECD-9322-AEDCCDF41D77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F165A9-F7C8-448C-B165-14F4B133BB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4446974"/>
      </p:ext>
    </p:extLst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5EEC3D-CDE6-49CD-83AC-C847394770C4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125A0C-45E6-4ED3-AC57-CD5091AAFD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7989319"/>
      </p:ext>
    </p:extLst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B00BB0-B646-41C5-AB4C-D9D84BDFDE9E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CECBB7-AF0D-469A-AE44-55E58B696A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4834462"/>
      </p:ext>
    </p:extLst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2FA1819D-0241-4A3F-BD6B-D6853D7CA146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AF995EBB-151E-4DE3-82E8-7CE178EC7C74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pull dir="r"/>
  </p:transition>
  <p:txStyles>
    <p:titleStyle>
      <a:lvl1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658813"/>
            <a:ext cx="7772400" cy="2941637"/>
          </a:xfrm>
        </p:spPr>
        <p:txBody>
          <a:bodyPr/>
          <a:lstStyle/>
          <a:p>
            <a:r>
              <a:rPr lang="en-US" altLang="en-US" dirty="0" smtClean="0"/>
              <a:t>The Internet:</a:t>
            </a:r>
            <a:br>
              <a:rPr lang="en-US" altLang="en-US" dirty="0" smtClean="0"/>
            </a:br>
            <a:r>
              <a:rPr lang="en-US" altLang="en-US" dirty="0" smtClean="0"/>
              <a:t>Mass Communication </a:t>
            </a:r>
            <a:br>
              <a:rPr lang="en-US" altLang="en-US" dirty="0" smtClean="0"/>
            </a:br>
            <a:r>
              <a:rPr lang="en-US" altLang="en-US" dirty="0" smtClean="0"/>
              <a:t>Gets Personal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dirty="0" smtClean="0"/>
              <a:t>Chapter 10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Interpersonal Communication</a:t>
            </a:r>
            <a:br>
              <a:rPr lang="en-US" dirty="0" smtClean="0"/>
            </a:br>
            <a:r>
              <a:rPr lang="en-US" dirty="0" smtClean="0"/>
              <a:t>on the Internet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Electronic mail (e-mail)</a:t>
            </a:r>
            <a:br>
              <a:rPr lang="en-US" altLang="en-US" dirty="0" smtClean="0"/>
            </a:br>
            <a:r>
              <a:rPr lang="en-US" altLang="en-US" i="1" dirty="0" smtClean="0"/>
              <a:t>A message sent from one computer user to another across a </a:t>
            </a:r>
            <a:r>
              <a:rPr lang="en-US" altLang="en-US" i="1" dirty="0" smtClean="0"/>
              <a:t>network</a:t>
            </a:r>
            <a:endParaRPr lang="en-US" altLang="en-US" i="1" dirty="0" smtClean="0"/>
          </a:p>
          <a:p>
            <a:r>
              <a:rPr lang="en-US" altLang="en-US" dirty="0" smtClean="0"/>
              <a:t>Instant message (IM)</a:t>
            </a:r>
            <a:br>
              <a:rPr lang="en-US" altLang="en-US" dirty="0" smtClean="0"/>
            </a:br>
            <a:r>
              <a:rPr lang="en-US" altLang="en-US" i="1" dirty="0" smtClean="0"/>
              <a:t>An e-mail system that allows two or more users to chat with one another in real </a:t>
            </a:r>
            <a:r>
              <a:rPr lang="en-US" altLang="en-US" i="1" dirty="0" smtClean="0"/>
              <a:t>time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Group Communication</a:t>
            </a:r>
            <a:br>
              <a:rPr lang="en-US" dirty="0" smtClean="0"/>
            </a:br>
            <a:r>
              <a:rPr lang="en-US" dirty="0" smtClean="0"/>
              <a:t>on the Internet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err="1" smtClean="0"/>
              <a:t>Listservs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An Internet discussion group made up of subscribers that use e-mail to exchange messages between members of the </a:t>
            </a:r>
            <a:r>
              <a:rPr lang="en-US" altLang="en-US" i="1" dirty="0" smtClean="0"/>
              <a:t>group</a:t>
            </a:r>
            <a:endParaRPr lang="en-US" altLang="en-US" i="1" dirty="0" smtClean="0"/>
          </a:p>
          <a:p>
            <a:r>
              <a:rPr lang="en-US" altLang="en-US" dirty="0" smtClean="0"/>
              <a:t>Newsgroups</a:t>
            </a:r>
            <a:br>
              <a:rPr lang="en-US" altLang="en-US" dirty="0" smtClean="0"/>
            </a:br>
            <a:r>
              <a:rPr lang="en-US" altLang="en-US" i="1" dirty="0" smtClean="0"/>
              <a:t>Online bulleting boards covering wide range of topics.  Generally </a:t>
            </a:r>
            <a:r>
              <a:rPr lang="en-US" altLang="en-US" i="1" dirty="0" smtClean="0"/>
              <a:t>web-based now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Mass Communication</a:t>
            </a:r>
            <a:br>
              <a:rPr lang="en-US" dirty="0" smtClean="0"/>
            </a:br>
            <a:r>
              <a:rPr lang="en-US" dirty="0" smtClean="0"/>
              <a:t>on the Internet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Predecessors of the Web</a:t>
            </a:r>
          </a:p>
          <a:p>
            <a:r>
              <a:rPr lang="en-US" altLang="en-US" dirty="0" smtClean="0"/>
              <a:t>Hypertext</a:t>
            </a:r>
            <a:br>
              <a:rPr lang="en-US" altLang="en-US" dirty="0" smtClean="0"/>
            </a:br>
            <a:r>
              <a:rPr lang="en-US" altLang="en-US" i="1" dirty="0" smtClean="0"/>
              <a:t>Material in a format containing links that allow the reader to move from one section to another and from one document to </a:t>
            </a:r>
            <a:r>
              <a:rPr lang="en-US" altLang="en-US" i="1" dirty="0" smtClean="0"/>
              <a:t>another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Tim Berners-Lee and the Web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i="1" dirty="0" smtClean="0"/>
              <a:t>Enquire Within Upon Everything</a:t>
            </a:r>
          </a:p>
          <a:p>
            <a:r>
              <a:rPr lang="en-US" altLang="en-US" dirty="0" smtClean="0"/>
              <a:t>Wouldn’</a:t>
            </a:r>
            <a:r>
              <a:rPr lang="en-US" altLang="ja-JP" dirty="0" smtClean="0"/>
              <a:t>t </a:t>
            </a:r>
            <a:r>
              <a:rPr lang="en-US" altLang="ja-JP" dirty="0" smtClean="0"/>
              <a:t>it be a good idea to be able to share documents located on computers anywhere in the world?</a:t>
            </a:r>
          </a:p>
          <a:p>
            <a:r>
              <a:rPr lang="en-US" altLang="en-US" dirty="0" smtClean="0"/>
              <a:t>Created the World Wide Web and gave the software away for </a:t>
            </a:r>
            <a:r>
              <a:rPr lang="en-US" altLang="en-US" dirty="0" smtClean="0"/>
              <a:t>free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Major Components of the Web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Uniform resource </a:t>
            </a:r>
            <a:r>
              <a:rPr lang="en-US" altLang="en-US" dirty="0" smtClean="0"/>
              <a:t>locator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The address of the content placed on the </a:t>
            </a:r>
            <a:r>
              <a:rPr lang="en-US" altLang="en-US" i="1" dirty="0" smtClean="0"/>
              <a:t>Web</a:t>
            </a:r>
            <a:endParaRPr lang="en-US" altLang="en-US" i="1" dirty="0" smtClean="0"/>
          </a:p>
          <a:p>
            <a:r>
              <a:rPr lang="en-US" altLang="en-US" dirty="0" smtClean="0"/>
              <a:t>Hypertext transfer </a:t>
            </a:r>
            <a:r>
              <a:rPr lang="en-US" altLang="en-US" dirty="0" smtClean="0"/>
              <a:t>protocol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The standard set of rules for sending </a:t>
            </a:r>
            <a:r>
              <a:rPr lang="en-US" altLang="en-US" i="1" dirty="0" smtClean="0"/>
              <a:t>web </a:t>
            </a:r>
            <a:r>
              <a:rPr lang="en-US" altLang="en-US" i="1" dirty="0" smtClean="0"/>
              <a:t>content over the </a:t>
            </a:r>
            <a:r>
              <a:rPr lang="en-US" altLang="en-US" i="1" dirty="0" smtClean="0"/>
              <a:t>Internet</a:t>
            </a:r>
            <a:endParaRPr lang="en-US" altLang="en-US" dirty="0" smtClean="0"/>
          </a:p>
          <a:p>
            <a:r>
              <a:rPr lang="en-US" altLang="en-US" dirty="0" smtClean="0"/>
              <a:t>Hypertext markup </a:t>
            </a:r>
            <a:r>
              <a:rPr lang="en-US" altLang="en-US" dirty="0" smtClean="0"/>
              <a:t>language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The programming language used to describe the content on Web </a:t>
            </a:r>
            <a:r>
              <a:rPr lang="en-US" altLang="en-US" i="1" dirty="0" smtClean="0"/>
              <a:t>pages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Key Web Principles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One address to take users to a </a:t>
            </a:r>
            <a:r>
              <a:rPr lang="en-US" altLang="en-US" dirty="0" smtClean="0"/>
              <a:t>document</a:t>
            </a:r>
            <a:endParaRPr lang="en-US" altLang="en-US" dirty="0" smtClean="0"/>
          </a:p>
          <a:p>
            <a:r>
              <a:rPr lang="en-US" altLang="en-US" dirty="0" smtClean="0"/>
              <a:t>Everything should be </a:t>
            </a:r>
            <a:r>
              <a:rPr lang="en-US" altLang="en-US" dirty="0" smtClean="0"/>
              <a:t>accessible/linkable</a:t>
            </a:r>
            <a:endParaRPr lang="en-US" altLang="en-US" dirty="0" smtClean="0"/>
          </a:p>
          <a:p>
            <a:r>
              <a:rPr lang="en-US" altLang="en-US" dirty="0" smtClean="0"/>
              <a:t>Any type of data should be available on any type of </a:t>
            </a:r>
            <a:r>
              <a:rPr lang="en-US" altLang="en-US" dirty="0" smtClean="0"/>
              <a:t>computer</a:t>
            </a:r>
            <a:endParaRPr lang="en-US" altLang="en-US" dirty="0" smtClean="0"/>
          </a:p>
          <a:p>
            <a:r>
              <a:rPr lang="en-US" altLang="en-US" dirty="0" smtClean="0"/>
              <a:t>The </a:t>
            </a:r>
            <a:r>
              <a:rPr lang="en-US" altLang="en-US" dirty="0" smtClean="0"/>
              <a:t>Web </a:t>
            </a:r>
            <a:r>
              <a:rPr lang="en-US" altLang="en-US" dirty="0" smtClean="0"/>
              <a:t>should be a tool for interaction, not just </a:t>
            </a:r>
            <a:r>
              <a:rPr lang="en-US" altLang="en-US" dirty="0" smtClean="0"/>
              <a:t>publication</a:t>
            </a:r>
            <a:endParaRPr lang="en-US" altLang="en-US" dirty="0" smtClean="0"/>
          </a:p>
          <a:p>
            <a:r>
              <a:rPr lang="en-US" altLang="en-US" dirty="0" smtClean="0"/>
              <a:t>No central </a:t>
            </a:r>
            <a:r>
              <a:rPr lang="en-US" altLang="en-US" dirty="0" smtClean="0"/>
              <a:t>control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Accessing the Web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Mosaic—The </a:t>
            </a:r>
            <a:r>
              <a:rPr lang="en-US" altLang="en-US" dirty="0" smtClean="0"/>
              <a:t>first graphical Web </a:t>
            </a:r>
            <a:r>
              <a:rPr lang="en-US" altLang="en-US" dirty="0" smtClean="0"/>
              <a:t>browser</a:t>
            </a:r>
            <a:endParaRPr lang="en-US" altLang="en-US" dirty="0" smtClean="0"/>
          </a:p>
          <a:p>
            <a:r>
              <a:rPr lang="en-US" altLang="en-US" dirty="0" smtClean="0"/>
              <a:t>Growth of high-speed continuous (broadband) </a:t>
            </a:r>
            <a:r>
              <a:rPr lang="en-US" altLang="en-US" dirty="0" smtClean="0"/>
              <a:t>access</a:t>
            </a:r>
            <a:endParaRPr lang="en-US" altLang="en-US" dirty="0" smtClean="0"/>
          </a:p>
          <a:p>
            <a:r>
              <a:rPr lang="en-US" altLang="en-US" dirty="0" smtClean="0"/>
              <a:t>Expansion of mobile access to </a:t>
            </a:r>
            <a:r>
              <a:rPr lang="en-US" altLang="en-US" dirty="0" smtClean="0"/>
              <a:t>Internet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556069"/>
          </a:xfrm>
        </p:spPr>
        <p:txBody>
          <a:bodyPr/>
          <a:lstStyle/>
          <a:p>
            <a:r>
              <a:rPr lang="en-US" dirty="0" smtClean="0"/>
              <a:t>Media</a:t>
            </a:r>
            <a:r>
              <a:rPr lang="en-US" baseline="0" dirty="0" smtClean="0"/>
              <a:t> Transformations: </a:t>
            </a:r>
            <a:br>
              <a:rPr lang="en-US" baseline="0" dirty="0" smtClean="0"/>
            </a:br>
            <a:r>
              <a:rPr lang="en-US" baseline="0" dirty="0" smtClean="0"/>
              <a:t>Going Mobile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30706"/>
            <a:ext cx="8229600" cy="4295457"/>
          </a:xfrm>
        </p:spPr>
        <p:txBody>
          <a:bodyPr/>
          <a:lstStyle/>
          <a:p>
            <a:r>
              <a:rPr lang="en-US" dirty="0" smtClean="0"/>
              <a:t>In 1980s, being online meant connecting though </a:t>
            </a:r>
            <a:r>
              <a:rPr lang="en-US" dirty="0" smtClean="0"/>
              <a:t>landline</a:t>
            </a:r>
            <a:endParaRPr lang="en-US" dirty="0" smtClean="0"/>
          </a:p>
          <a:p>
            <a:r>
              <a:rPr lang="en-US" dirty="0" smtClean="0"/>
              <a:t>1990s/2000s brought broadband and </a:t>
            </a:r>
            <a:r>
              <a:rPr lang="en-US" dirty="0" err="1" smtClean="0"/>
              <a:t>wifi</a:t>
            </a:r>
            <a:r>
              <a:rPr lang="en-US" dirty="0" smtClean="0"/>
              <a:t> to the </a:t>
            </a:r>
            <a:r>
              <a:rPr lang="en-US" dirty="0" smtClean="0"/>
              <a:t>home</a:t>
            </a:r>
            <a:endParaRPr lang="en-US" dirty="0" smtClean="0"/>
          </a:p>
          <a:p>
            <a:r>
              <a:rPr lang="en-US" dirty="0" smtClean="0"/>
              <a:t>2014</a:t>
            </a:r>
            <a:r>
              <a:rPr lang="en-US" altLang="en-US" dirty="0"/>
              <a:t>—</a:t>
            </a:r>
            <a:r>
              <a:rPr lang="en-US" dirty="0" smtClean="0"/>
              <a:t>68 </a:t>
            </a:r>
            <a:r>
              <a:rPr lang="en-US" dirty="0" smtClean="0"/>
              <a:t>percent of Americans online with mobile </a:t>
            </a:r>
            <a:r>
              <a:rPr lang="en-US" dirty="0" smtClean="0"/>
              <a:t>devices</a:t>
            </a:r>
            <a:endParaRPr lang="en-US" dirty="0" smtClean="0"/>
          </a:p>
          <a:p>
            <a:r>
              <a:rPr lang="en-US" dirty="0" smtClean="0"/>
              <a:t>Going from ‘always on’ to ‘anytime-anywhere’ access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444380"/>
      </p:ext>
    </p:extLst>
  </p:cSld>
  <p:clrMapOvr>
    <a:masterClrMapping/>
  </p:clrMapOvr>
  <p:transition>
    <p:pull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Social Media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User-generated content</a:t>
            </a:r>
          </a:p>
          <a:p>
            <a:r>
              <a:rPr lang="en-US" altLang="en-US" dirty="0" smtClean="0"/>
              <a:t>Comments</a:t>
            </a:r>
          </a:p>
          <a:p>
            <a:r>
              <a:rPr lang="en-US" altLang="en-US" dirty="0" smtClean="0"/>
              <a:t>Tagging</a:t>
            </a:r>
          </a:p>
          <a:p>
            <a:r>
              <a:rPr lang="en-US" altLang="en-US" dirty="0" smtClean="0"/>
              <a:t>Social networking</a:t>
            </a:r>
          </a:p>
          <a:p>
            <a:r>
              <a:rPr lang="en-US" altLang="en-US" dirty="0" smtClean="0"/>
              <a:t>Customization</a:t>
            </a:r>
          </a:p>
        </p:txBody>
      </p:sp>
    </p:spTree>
  </p:cSld>
  <p:clrMapOvr>
    <a:masterClrMapping/>
  </p:clrMapOvr>
  <p:transition>
    <p:pull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Who </a:t>
            </a:r>
            <a:r>
              <a:rPr lang="en-US" altLang="en-US" dirty="0" smtClean="0"/>
              <a:t>Is </a:t>
            </a:r>
            <a:r>
              <a:rPr lang="en-US" altLang="en-US" dirty="0" smtClean="0"/>
              <a:t>Online?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Social networking (Facebook, Twitter)</a:t>
            </a:r>
          </a:p>
          <a:p>
            <a:r>
              <a:rPr lang="en-US" altLang="en-US" dirty="0"/>
              <a:t>Both new media and legacy media sites</a:t>
            </a:r>
          </a:p>
          <a:p>
            <a:r>
              <a:rPr lang="en-US" altLang="en-US" dirty="0"/>
              <a:t>Movies and television: Promotion of short-head content and distribution of long-tail content</a:t>
            </a:r>
          </a:p>
          <a:p>
            <a:r>
              <a:rPr lang="en-US" altLang="en-US" dirty="0"/>
              <a:t>Aggregator sites: Google, Yahoo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Games as Spectator Sport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Twitch lets people broadcast</a:t>
            </a:r>
            <a:r>
              <a:rPr lang="en-US" baseline="0" dirty="0" smtClean="0"/>
              <a:t> their game play, watch others </a:t>
            </a:r>
            <a:r>
              <a:rPr lang="en-US" baseline="0" dirty="0" smtClean="0"/>
              <a:t>play</a:t>
            </a:r>
            <a:endParaRPr lang="en-US" baseline="0" dirty="0" smtClean="0"/>
          </a:p>
          <a:p>
            <a:r>
              <a:rPr lang="en-US" baseline="0" dirty="0" smtClean="0"/>
              <a:t>Has even been used to let people collaboratively play </a:t>
            </a:r>
            <a:r>
              <a:rPr lang="en-US" dirty="0"/>
              <a:t>old </a:t>
            </a:r>
            <a:r>
              <a:rPr lang="en-US" dirty="0" smtClean="0"/>
              <a:t>Pokémon </a:t>
            </a:r>
            <a:r>
              <a:rPr lang="en-US" baseline="0" dirty="0" smtClean="0"/>
              <a:t>games</a:t>
            </a:r>
            <a:endParaRPr lang="en-US" baseline="0" dirty="0" smtClean="0"/>
          </a:p>
          <a:p>
            <a:r>
              <a:rPr lang="en-US" baseline="0" dirty="0" smtClean="0"/>
              <a:t>Or even watch a fish play </a:t>
            </a:r>
            <a:r>
              <a:rPr lang="en-US" dirty="0" smtClean="0"/>
              <a:t>Pokémon!</a:t>
            </a:r>
          </a:p>
          <a:p>
            <a:r>
              <a:rPr lang="en-US" dirty="0" smtClean="0"/>
              <a:t>Part of video games becoming mass media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761447"/>
      </p:ext>
    </p:extLst>
  </p:cSld>
  <p:clrMapOvr>
    <a:masterClrMapping/>
  </p:clrMapOvr>
  <p:transition>
    <p:pull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Video Games as Mass Communication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Video game consoles: media content </a:t>
            </a:r>
            <a:r>
              <a:rPr lang="en-US" altLang="en-US" dirty="0" smtClean="0"/>
              <a:t>devices, broadcasting game play</a:t>
            </a:r>
            <a:endParaRPr lang="en-US" altLang="en-US" dirty="0"/>
          </a:p>
          <a:p>
            <a:r>
              <a:rPr lang="en-US" altLang="en-US" dirty="0"/>
              <a:t>Mario, Sonic and Master </a:t>
            </a:r>
            <a:r>
              <a:rPr lang="en-US" altLang="en-US" dirty="0"/>
              <a:t>Chief—Video </a:t>
            </a:r>
            <a:r>
              <a:rPr lang="en-US" altLang="en-US" dirty="0"/>
              <a:t>game stars</a:t>
            </a:r>
          </a:p>
          <a:p>
            <a:r>
              <a:rPr lang="en-US" altLang="en-US" dirty="0"/>
              <a:t>New venue for advertising</a:t>
            </a:r>
          </a:p>
          <a:p>
            <a:r>
              <a:rPr lang="en-US" altLang="en-US" dirty="0"/>
              <a:t>Center for online community</a:t>
            </a:r>
          </a:p>
          <a:p>
            <a:r>
              <a:rPr lang="en-US" altLang="en-US" dirty="0"/>
              <a:t>Profitable part of popular culture</a:t>
            </a:r>
          </a:p>
          <a:p>
            <a:r>
              <a:rPr lang="en-US" altLang="en-US" dirty="0"/>
              <a:t>Major element of media synergy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Giving Individuals a Voice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Online media makes everyone a </a:t>
            </a:r>
            <a:r>
              <a:rPr lang="en-US" altLang="en-US" dirty="0" smtClean="0"/>
              <a:t>publisher</a:t>
            </a:r>
            <a:endParaRPr lang="en-US" altLang="en-US" dirty="0" smtClean="0"/>
          </a:p>
          <a:p>
            <a:r>
              <a:rPr lang="en-US" altLang="en-US" dirty="0" smtClean="0"/>
              <a:t>Wikipedia</a:t>
            </a:r>
            <a:br>
              <a:rPr lang="en-US" altLang="en-US" dirty="0" smtClean="0"/>
            </a:br>
            <a:r>
              <a:rPr lang="en-US" altLang="en-US" i="1" dirty="0" smtClean="0"/>
              <a:t>A crowd-sourced </a:t>
            </a:r>
            <a:r>
              <a:rPr lang="en-US" altLang="en-US" i="1" dirty="0" smtClean="0"/>
              <a:t>encyclopedia</a:t>
            </a:r>
            <a:endParaRPr lang="en-US" altLang="en-US" i="1" dirty="0" smtClean="0"/>
          </a:p>
          <a:p>
            <a:r>
              <a:rPr lang="en-US" altLang="en-US" dirty="0" smtClean="0"/>
              <a:t>Weblogs (blogs)</a:t>
            </a:r>
            <a:br>
              <a:rPr lang="en-US" altLang="en-US" dirty="0" smtClean="0"/>
            </a:br>
            <a:r>
              <a:rPr lang="en-US" altLang="en-US" i="1" dirty="0" smtClean="0"/>
              <a:t>A collection of links and commentary in hypertext </a:t>
            </a:r>
            <a:r>
              <a:rPr lang="en-US" altLang="en-US" i="1" dirty="0" smtClean="0"/>
              <a:t>form</a:t>
            </a:r>
            <a:endParaRPr lang="en-US" altLang="en-US" i="1" dirty="0" smtClean="0"/>
          </a:p>
          <a:p>
            <a:r>
              <a:rPr lang="en-US" altLang="en-US" dirty="0" smtClean="0"/>
              <a:t>Is search a medium?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Long-Tail Online News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Citizen journalism</a:t>
            </a:r>
          </a:p>
          <a:p>
            <a:r>
              <a:rPr lang="en-US" altLang="en-US" dirty="0" smtClean="0"/>
              <a:t>Sharing news through social media</a:t>
            </a:r>
          </a:p>
          <a:p>
            <a:r>
              <a:rPr lang="en-US" altLang="en-US" dirty="0" smtClean="0"/>
              <a:t>Mobile phone video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The Hacker Ethic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“Access </a:t>
            </a:r>
            <a:r>
              <a:rPr lang="en-US" altLang="ja-JP" dirty="0" smtClean="0"/>
              <a:t>to computers should be unlimited and total</a:t>
            </a:r>
            <a:r>
              <a:rPr lang="en-US" altLang="ja-JP" dirty="0" smtClean="0"/>
              <a:t>.”</a:t>
            </a:r>
            <a:endParaRPr lang="en-US" altLang="ja-JP" dirty="0" smtClean="0"/>
          </a:p>
          <a:p>
            <a:r>
              <a:rPr lang="en-US" altLang="ja-JP" dirty="0" smtClean="0"/>
              <a:t>“All </a:t>
            </a:r>
            <a:r>
              <a:rPr lang="en-US" altLang="ja-JP" dirty="0" smtClean="0"/>
              <a:t>information wants to be free</a:t>
            </a:r>
            <a:r>
              <a:rPr lang="en-US" altLang="ja-JP" dirty="0" smtClean="0"/>
              <a:t>.”</a:t>
            </a:r>
            <a:endParaRPr lang="en-US" altLang="ja-JP" dirty="0" smtClean="0"/>
          </a:p>
          <a:p>
            <a:r>
              <a:rPr lang="en-US" altLang="ja-JP" dirty="0" smtClean="0"/>
              <a:t>“Mistrust authority</a:t>
            </a:r>
            <a:r>
              <a:rPr lang="en-US" altLang="en-US" dirty="0"/>
              <a:t>—</a:t>
            </a:r>
            <a:r>
              <a:rPr lang="en-US" altLang="ja-JP" dirty="0" smtClean="0"/>
              <a:t>promote </a:t>
            </a:r>
            <a:r>
              <a:rPr lang="en-US" altLang="ja-JP" dirty="0" smtClean="0"/>
              <a:t>decentralization</a:t>
            </a:r>
            <a:r>
              <a:rPr lang="en-US" altLang="ja-JP" dirty="0" smtClean="0"/>
              <a:t>.”</a:t>
            </a:r>
            <a:endParaRPr lang="en-US" altLang="ja-JP" dirty="0" smtClean="0"/>
          </a:p>
          <a:p>
            <a:r>
              <a:rPr lang="en-US" altLang="en-US" dirty="0" smtClean="0"/>
              <a:t>People should be judged by skills, not by </a:t>
            </a:r>
            <a:r>
              <a:rPr lang="en-US" altLang="en-US" dirty="0" smtClean="0"/>
              <a:t>“</a:t>
            </a:r>
            <a:r>
              <a:rPr lang="en-US" altLang="ja-JP" dirty="0" smtClean="0"/>
              <a:t>bogus </a:t>
            </a:r>
            <a:r>
              <a:rPr lang="en-US" altLang="ja-JP" dirty="0" smtClean="0"/>
              <a:t>criteria such as degrees, age, race, or position</a:t>
            </a:r>
            <a:r>
              <a:rPr lang="en-US" altLang="ja-JP" dirty="0" smtClean="0"/>
              <a:t>.”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Notion of Cyberspace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Taken from word </a:t>
            </a:r>
            <a:r>
              <a:rPr lang="en-US" altLang="en-US" i="1" dirty="0" smtClean="0"/>
              <a:t>cybernetics</a:t>
            </a:r>
            <a:r>
              <a:rPr lang="en-US" altLang="en-US" dirty="0"/>
              <a:t>—science </a:t>
            </a:r>
            <a:r>
              <a:rPr lang="en-US" altLang="en-US" dirty="0" smtClean="0"/>
              <a:t>of communication and control </a:t>
            </a:r>
            <a:r>
              <a:rPr lang="en-US" altLang="en-US" dirty="0" smtClean="0"/>
              <a:t>theory</a:t>
            </a:r>
            <a:endParaRPr lang="en-US" altLang="en-US" dirty="0" smtClean="0"/>
          </a:p>
          <a:p>
            <a:r>
              <a:rPr lang="en-US" altLang="en-US" dirty="0" smtClean="0"/>
              <a:t>Originally used in 1982 magazine story by William </a:t>
            </a:r>
            <a:r>
              <a:rPr lang="en-US" altLang="en-US" dirty="0" smtClean="0"/>
              <a:t>Gibson</a:t>
            </a:r>
            <a:endParaRPr lang="en-US" altLang="en-US" dirty="0" smtClean="0"/>
          </a:p>
          <a:p>
            <a:r>
              <a:rPr lang="en-US" altLang="en-US" dirty="0" smtClean="0"/>
              <a:t>Gibson also coined </a:t>
            </a:r>
            <a:r>
              <a:rPr lang="en-US" altLang="en-US" i="1" dirty="0" smtClean="0"/>
              <a:t>cyberpunk</a:t>
            </a:r>
            <a:r>
              <a:rPr lang="en-US" altLang="en-US" dirty="0"/>
              <a:t>—a </a:t>
            </a:r>
            <a:r>
              <a:rPr lang="en-US" altLang="en-US" dirty="0" smtClean="0"/>
              <a:t>style of writing and movies that deal with the blurring of the lines between humans and </a:t>
            </a:r>
            <a:r>
              <a:rPr lang="en-US" altLang="en-US" dirty="0" smtClean="0"/>
              <a:t>computers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Community on the Net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Worldwide, 40 percent of population has Internet access; lower in some </a:t>
            </a:r>
            <a:r>
              <a:rPr lang="en-US" altLang="en-US" dirty="0" smtClean="0"/>
              <a:t>countries</a:t>
            </a:r>
            <a:endParaRPr lang="en-US" altLang="en-US" dirty="0" smtClean="0"/>
          </a:p>
          <a:p>
            <a:r>
              <a:rPr lang="en-US" altLang="en-US" dirty="0" smtClean="0"/>
              <a:t>Digital divide: Affluent communities have more access to Internet than do poorer and rural </a:t>
            </a:r>
            <a:r>
              <a:rPr lang="en-US" altLang="en-US" dirty="0" smtClean="0"/>
              <a:t>communities</a:t>
            </a:r>
            <a:endParaRPr lang="en-US" altLang="en-US" dirty="0" smtClean="0"/>
          </a:p>
          <a:p>
            <a:r>
              <a:rPr lang="en-US" altLang="en-US" dirty="0" smtClean="0"/>
              <a:t>Mobile media starting to bridge </a:t>
            </a:r>
            <a:r>
              <a:rPr lang="en-US" altLang="en-US" dirty="0" smtClean="0"/>
              <a:t>gap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Conflicts </a:t>
            </a:r>
            <a:r>
              <a:rPr lang="en-US" altLang="en-US" dirty="0" smtClean="0"/>
              <a:t>over </a:t>
            </a:r>
            <a:r>
              <a:rPr lang="en-US" altLang="en-US" dirty="0" smtClean="0"/>
              <a:t>Digital 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Controlling online content</a:t>
            </a:r>
          </a:p>
          <a:p>
            <a:r>
              <a:rPr lang="en-US" altLang="en-US" dirty="0" smtClean="0"/>
              <a:t>Protecting intellectual property</a:t>
            </a:r>
          </a:p>
          <a:p>
            <a:r>
              <a:rPr lang="en-US" altLang="en-US" dirty="0" smtClean="0"/>
              <a:t>Privacy and the Web</a:t>
            </a:r>
          </a:p>
          <a:p>
            <a:r>
              <a:rPr lang="en-US" altLang="en-US" dirty="0" smtClean="0"/>
              <a:t>Is the online world where we want to be?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Media Convergence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Bringing together traditional legacy media with online </a:t>
            </a:r>
            <a:r>
              <a:rPr lang="en-US" altLang="en-US" dirty="0" smtClean="0"/>
              <a:t>media</a:t>
            </a:r>
            <a:endParaRPr lang="en-US" altLang="en-US" dirty="0" smtClean="0"/>
          </a:p>
          <a:p>
            <a:r>
              <a:rPr lang="en-US" altLang="en-US" dirty="0" smtClean="0"/>
              <a:t>Reverse </a:t>
            </a:r>
            <a:r>
              <a:rPr lang="en-US" altLang="en-US" dirty="0" smtClean="0"/>
              <a:t>synergy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When you get the worst of both by combining old and </a:t>
            </a:r>
            <a:r>
              <a:rPr lang="en-US" altLang="en-US" i="1" smtClean="0"/>
              <a:t>new </a:t>
            </a:r>
            <a:r>
              <a:rPr lang="en-US" altLang="en-US" i="1" smtClean="0"/>
              <a:t>media</a:t>
            </a:r>
            <a:endParaRPr lang="en-US" altLang="en-US" i="1" dirty="0" smtClean="0"/>
          </a:p>
          <a:p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What </a:t>
            </a:r>
            <a:r>
              <a:rPr lang="en-US" altLang="en-US" dirty="0" smtClean="0"/>
              <a:t>Is </a:t>
            </a:r>
            <a:r>
              <a:rPr lang="en-US" altLang="en-US" dirty="0" smtClean="0"/>
              <a:t>the Internet?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>
                <a:latin typeface="Calibri" charset="0"/>
              </a:rPr>
              <a:t>New mass medium incorporating elements of interpersonal, group, and mass </a:t>
            </a:r>
            <a:r>
              <a:rPr lang="en-US" altLang="ja-JP" dirty="0" smtClean="0">
                <a:latin typeface="Calibri" charset="0"/>
              </a:rPr>
              <a:t>communications</a:t>
            </a:r>
            <a:endParaRPr lang="ja-JP" altLang="en-US" dirty="0">
              <a:latin typeface="Calibri" charset="0"/>
            </a:endParaRPr>
          </a:p>
          <a:p>
            <a:r>
              <a:rPr lang="en-US" altLang="ja-JP" dirty="0" smtClean="0"/>
              <a:t>“A </a:t>
            </a:r>
            <a:r>
              <a:rPr lang="en-US" altLang="ja-JP" dirty="0"/>
              <a:t>diverse set of independent networks, interlinked to provide its users with the appearance of a single, uniform network</a:t>
            </a:r>
            <a:r>
              <a:rPr lang="en-US" altLang="ja-JP" dirty="0" smtClean="0"/>
              <a:t>.”</a:t>
            </a:r>
            <a:endParaRPr lang="en-US" altLang="ja-JP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Development of the Internet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How do we make incompatible computers talk with each other?</a:t>
            </a:r>
          </a:p>
          <a:p>
            <a:r>
              <a:rPr lang="en-US" altLang="en-US" dirty="0" smtClean="0"/>
              <a:t>How do we share information?</a:t>
            </a:r>
          </a:p>
          <a:p>
            <a:r>
              <a:rPr lang="en-US" altLang="en-US" dirty="0" smtClean="0"/>
              <a:t>Can we maintain military communication after nuclear war? (But this system was never built!)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Packet Switching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3000" dirty="0"/>
              <a:t>1964: Paul </a:t>
            </a:r>
            <a:r>
              <a:rPr lang="en-US" altLang="en-US" sz="3000" dirty="0" err="1"/>
              <a:t>Baran</a:t>
            </a:r>
            <a:r>
              <a:rPr lang="en-US" altLang="en-US" sz="3000" dirty="0"/>
              <a:t> develops decentralized computer network for Air </a:t>
            </a:r>
            <a:r>
              <a:rPr lang="en-US" altLang="en-US" sz="3000" dirty="0" smtClean="0"/>
              <a:t>Force</a:t>
            </a:r>
            <a:endParaRPr lang="en-US" altLang="en-US" sz="3000" dirty="0"/>
          </a:p>
          <a:p>
            <a:pPr>
              <a:lnSpc>
                <a:spcPct val="90000"/>
              </a:lnSpc>
            </a:pPr>
            <a:r>
              <a:rPr lang="en-US" altLang="en-US" sz="3000" dirty="0"/>
              <a:t>Messages are broken into small data packets, which are sent independently across the </a:t>
            </a:r>
            <a:r>
              <a:rPr lang="en-US" altLang="en-US" sz="3000" dirty="0" smtClean="0"/>
              <a:t>network</a:t>
            </a:r>
            <a:endParaRPr lang="en-US" altLang="en-US" sz="3000" dirty="0"/>
          </a:p>
          <a:p>
            <a:pPr>
              <a:lnSpc>
                <a:spcPct val="90000"/>
              </a:lnSpc>
            </a:pPr>
            <a:r>
              <a:rPr lang="en-US" altLang="en-US" sz="3000" dirty="0"/>
              <a:t>Receiving computer reassembles </a:t>
            </a:r>
            <a:r>
              <a:rPr lang="en-US" altLang="en-US" sz="3000" dirty="0" smtClean="0"/>
              <a:t>message</a:t>
            </a:r>
            <a:endParaRPr lang="en-US" altLang="en-US" sz="3000" dirty="0"/>
          </a:p>
          <a:p>
            <a:pPr>
              <a:lnSpc>
                <a:spcPct val="90000"/>
              </a:lnSpc>
            </a:pPr>
            <a:r>
              <a:rPr lang="en-US" altLang="en-US" sz="3000" dirty="0"/>
              <a:t>Air Force chooses NOT to build this </a:t>
            </a:r>
            <a:r>
              <a:rPr lang="en-US" altLang="en-US" sz="3000" dirty="0" smtClean="0"/>
              <a:t>network</a:t>
            </a:r>
            <a:endParaRPr lang="en-US" altLang="en-US" sz="3000" dirty="0"/>
          </a:p>
          <a:p>
            <a:pPr>
              <a:lnSpc>
                <a:spcPct val="90000"/>
              </a:lnSpc>
            </a:pPr>
            <a:r>
              <a:rPr lang="en-US" altLang="en-US" sz="3000" dirty="0"/>
              <a:t>Donald Davies proposes similar civilian network for Britain.  Also not </a:t>
            </a:r>
            <a:r>
              <a:rPr lang="en-US" altLang="en-US" sz="3000" dirty="0" smtClean="0"/>
              <a:t>built</a:t>
            </a:r>
            <a:endParaRPr lang="en-US" altLang="en-US" sz="3000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How Packet Switching Works</a:t>
            </a:r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5463" y="1600200"/>
            <a:ext cx="8093075" cy="4525963"/>
          </a:xfr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ARPAnet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Pentagon’</a:t>
            </a:r>
            <a:r>
              <a:rPr lang="en-US" altLang="ja-JP" dirty="0" smtClean="0"/>
              <a:t>s </a:t>
            </a:r>
            <a:r>
              <a:rPr lang="en-US" altLang="ja-JP" dirty="0"/>
              <a:t>Advanced Research Projects Agency</a:t>
            </a:r>
          </a:p>
          <a:p>
            <a:r>
              <a:rPr lang="en-US" altLang="en-US" dirty="0"/>
              <a:t>Networking incompatible computers across the country</a:t>
            </a:r>
          </a:p>
          <a:p>
            <a:r>
              <a:rPr lang="en-US" altLang="en-US" dirty="0"/>
              <a:t>Went online in 1969, same year as the moon landing</a:t>
            </a:r>
          </a:p>
          <a:p>
            <a:r>
              <a:rPr lang="en-US" altLang="en-US" dirty="0"/>
              <a:t>Intended </a:t>
            </a:r>
            <a:r>
              <a:rPr lang="en-US" altLang="en-US" dirty="0"/>
              <a:t>primarily for academic </a:t>
            </a:r>
            <a:r>
              <a:rPr lang="en-US" altLang="en-US" dirty="0"/>
              <a:t>use 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n-US" smtClean="0"/>
              <a:t>Connecting Incompatible Networks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err="1"/>
              <a:t>ARPAnet</a:t>
            </a:r>
            <a:r>
              <a:rPr lang="en-US" altLang="en-US" dirty="0"/>
              <a:t> led to multiple packet-switching </a:t>
            </a:r>
            <a:r>
              <a:rPr lang="en-US" altLang="en-US" dirty="0" smtClean="0"/>
              <a:t>networks</a:t>
            </a:r>
            <a:endParaRPr lang="en-US" altLang="en-US" dirty="0"/>
          </a:p>
          <a:p>
            <a:r>
              <a:rPr lang="en-US" altLang="en-US" dirty="0"/>
              <a:t>How do you link these small networks together?</a:t>
            </a:r>
          </a:p>
          <a:p>
            <a:r>
              <a:rPr lang="en-US" altLang="en-US" dirty="0"/>
              <a:t>Bob Kahn and </a:t>
            </a:r>
            <a:r>
              <a:rPr lang="en-US" altLang="en-US" dirty="0" err="1"/>
              <a:t>Vint</a:t>
            </a:r>
            <a:r>
              <a:rPr lang="en-US" altLang="en-US" dirty="0"/>
              <a:t> Cerf created rules for networks to communicate with each other, a protocol known as </a:t>
            </a:r>
            <a:r>
              <a:rPr lang="en-US" altLang="en-US" dirty="0" smtClean="0"/>
              <a:t>TCP/IP </a:t>
            </a:r>
            <a:endParaRPr lang="en-US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The Internet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TCP/IP—Transmission </a:t>
            </a:r>
            <a:r>
              <a:rPr lang="en-US" altLang="en-US" dirty="0" smtClean="0"/>
              <a:t>Control Protocol/Internet Protocol</a:t>
            </a:r>
            <a:r>
              <a:rPr lang="en-US" altLang="en-US" i="1" dirty="0" smtClean="0"/>
              <a:t> </a:t>
            </a:r>
            <a:br>
              <a:rPr lang="en-US" altLang="en-US" i="1" dirty="0" smtClean="0"/>
            </a:br>
            <a:r>
              <a:rPr lang="en-US" altLang="en-US" i="1" dirty="0" smtClean="0"/>
              <a:t>How data are transmitted and how computers can locate each </a:t>
            </a:r>
            <a:r>
              <a:rPr lang="en-US" altLang="en-US" i="1" dirty="0" smtClean="0"/>
              <a:t>other</a:t>
            </a:r>
            <a:endParaRPr lang="en-US" altLang="en-US" i="1" dirty="0" smtClean="0"/>
          </a:p>
          <a:p>
            <a:r>
              <a:rPr lang="en-US" altLang="en-US" dirty="0" smtClean="0"/>
              <a:t>Internet</a:t>
            </a:r>
            <a:br>
              <a:rPr lang="en-US" altLang="en-US" dirty="0" smtClean="0"/>
            </a:br>
            <a:r>
              <a:rPr lang="en-US" altLang="en-US" i="1" dirty="0" smtClean="0"/>
              <a:t>Internetworking of </a:t>
            </a:r>
            <a:r>
              <a:rPr lang="en-US" altLang="en-US" i="1" dirty="0" smtClean="0"/>
              <a:t>networks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Hanson4e</Template>
  <TotalTime>410</TotalTime>
  <Words>729</Words>
  <Application>Microsoft Office PowerPoint</Application>
  <PresentationFormat>On-screen Show (4:3)</PresentationFormat>
  <Paragraphs>138</Paragraphs>
  <Slides>27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1_Office Theme</vt:lpstr>
      <vt:lpstr>The Internet: Mass Communication  Gets Personal</vt:lpstr>
      <vt:lpstr>Video Games as Spectator Sport</vt:lpstr>
      <vt:lpstr>What Is the Internet?</vt:lpstr>
      <vt:lpstr>Development of the Internet</vt:lpstr>
      <vt:lpstr>Packet Switching</vt:lpstr>
      <vt:lpstr>How Packet Switching Works</vt:lpstr>
      <vt:lpstr>ARPAnet </vt:lpstr>
      <vt:lpstr>Connecting Incompatible Networks</vt:lpstr>
      <vt:lpstr>The Internet</vt:lpstr>
      <vt:lpstr>Interpersonal Communication on the Internet</vt:lpstr>
      <vt:lpstr>Group Communication on the Internet</vt:lpstr>
      <vt:lpstr>Mass Communication on the Internet</vt:lpstr>
      <vt:lpstr>Tim Berners-Lee and the Web</vt:lpstr>
      <vt:lpstr>Major Components of the Web</vt:lpstr>
      <vt:lpstr>Key Web Principles</vt:lpstr>
      <vt:lpstr>Accessing the Web</vt:lpstr>
      <vt:lpstr>Media Transformations:  Going Mobile</vt:lpstr>
      <vt:lpstr>Social Media</vt:lpstr>
      <vt:lpstr>Who Is Online?</vt:lpstr>
      <vt:lpstr>Video Games as Mass Communication</vt:lpstr>
      <vt:lpstr>Giving Individuals a Voice</vt:lpstr>
      <vt:lpstr>Long-Tail Online News</vt:lpstr>
      <vt:lpstr>The Hacker Ethic</vt:lpstr>
      <vt:lpstr>The Notion of Cyberspace</vt:lpstr>
      <vt:lpstr>Community on the Net</vt:lpstr>
      <vt:lpstr>Conflicts over Digital Media</vt:lpstr>
      <vt:lpstr>Media Convergence</vt:lpstr>
    </vt:vector>
  </TitlesOfParts>
  <Company>University of Nebraska at Kearney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10 The Internet: Mass Communication  Gets Personal</dc:title>
  <dc:creator>Ralph Hanson</dc:creator>
  <cp:lastModifiedBy>CE</cp:lastModifiedBy>
  <cp:revision>32</cp:revision>
  <dcterms:created xsi:type="dcterms:W3CDTF">2010-07-27T16:19:30Z</dcterms:created>
  <dcterms:modified xsi:type="dcterms:W3CDTF">2015-07-21T11:49:08Z</dcterms:modified>
</cp:coreProperties>
</file>