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0"/>
  </p:notesMasterIdLst>
  <p:sldIdLst>
    <p:sldId id="256" r:id="rId2"/>
    <p:sldId id="28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84" r:id="rId12"/>
    <p:sldId id="285" r:id="rId13"/>
    <p:sldId id="28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9" autoAdjust="0"/>
    <p:restoredTop sz="86445" autoAdjust="0"/>
  </p:normalViewPr>
  <p:slideViewPr>
    <p:cSldViewPr snapToGrid="0" snapToObjects="1">
      <p:cViewPr varScale="1">
        <p:scale>
          <a:sx n="101" d="100"/>
          <a:sy n="101" d="100"/>
        </p:scale>
        <p:origin x="-19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37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3B315A-7242-4B34-8EC1-3BDF2CFEE428}" type="datetimeFigureOut">
              <a:rPr lang="en-US"/>
              <a:t>7/21/2015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E80D71-3353-4BB3-BE40-154325CC2362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730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2973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981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6086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9973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345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1899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1762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1491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460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3194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788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8612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1468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9947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5673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0923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8661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8615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6871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435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458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064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545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5077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1204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303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80D71-3353-4BB3-BE40-154325CC2362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610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9699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z="4400">
                <a:solidFill>
                  <a:srgbClr val="E29927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15630CB-8A66-4DAE-879D-8FA43FF7AE21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0416DCB-7AB6-4012-B42B-1D6D82408C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3492476"/>
      </p:ext>
    </p:extLst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10AAA4-B238-40F1-88F9-D3AED0AA9B36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4FE0D9-014C-4C9E-8C3D-3C8A5A3C74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8295903"/>
      </p:ext>
    </p:extLst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C39FBE-A126-4E43-AD46-9AF72AB2F767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3BA0D9-02FD-41D1-B2FD-DABAB191EB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6482485"/>
      </p:ext>
    </p:extLst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1A7E1C-2F89-4C74-9C36-49A548F5D18D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00EDCF-2213-4068-A9C4-1F22E8067E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2570870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57B551-90BE-4D32-A859-230D516963E9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292A2-85F8-4769-AEFE-3AA4B5FC68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38266"/>
      </p:ext>
    </p:extLst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37E58F-A90E-4C70-8F8E-0A507672591F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1355D-AF37-4D7A-9CB2-8F0C55C098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571285"/>
      </p:ext>
    </p:extLst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EED030-4918-4EDC-8145-8456BDAB2D92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039444-0C3A-4154-B520-302A6BD52D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9046907"/>
      </p:ext>
    </p:extLst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167A42-28C7-4D8E-BBBF-FD90AF12725C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071FAA-05E7-40BD-84FF-84C3400FF5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2536445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5D75F3-445F-485A-9435-6E36F6BAEC0C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A1E1A7-72FA-469E-A5F4-717BBF0F34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9266278"/>
      </p:ext>
    </p:extLst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281B30-0220-43EB-94D9-6C17D583FB56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04758A-451C-4686-B484-4FD1088DF3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8194202"/>
      </p:ext>
    </p:extLst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80E744-A291-4EF2-B720-8BB59BD54E01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5BF93-9EAA-400E-98F8-FB95DFEE6F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7394069"/>
      </p:ext>
    </p:extLst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1FC1605A-7931-48A2-B5C9-F2BF53D2FB0C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9B402FAD-5253-4FAA-9B09-D0BA833FAEA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pull dir="r"/>
  </p:transition>
  <p:txStyles>
    <p:titleStyle>
      <a:lvl1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785813"/>
            <a:ext cx="7772400" cy="2814637"/>
          </a:xfrm>
        </p:spPr>
        <p:txBody>
          <a:bodyPr/>
          <a:lstStyle/>
          <a:p>
            <a:r>
              <a:rPr lang="en-US" altLang="en-US" dirty="0" smtClean="0"/>
              <a:t>Global Media:</a:t>
            </a:r>
            <a:br>
              <a:rPr lang="en-US" altLang="en-US" dirty="0" smtClean="0"/>
            </a:br>
            <a:r>
              <a:rPr lang="en-US" altLang="en-US" dirty="0" smtClean="0"/>
              <a:t>Communication Around</a:t>
            </a:r>
            <a:br>
              <a:rPr lang="en-US" altLang="en-US" dirty="0" smtClean="0"/>
            </a:br>
            <a:r>
              <a:rPr lang="en-US" altLang="en-US" dirty="0" smtClean="0"/>
              <a:t>the World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smtClean="0"/>
              <a:t>Chapter 15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Add-on: Development Theory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Additional norms for the press in 21st </a:t>
            </a:r>
            <a:r>
              <a:rPr lang="en-US" altLang="en-US" dirty="0" smtClean="0"/>
              <a:t>century</a:t>
            </a:r>
            <a:endParaRPr lang="en-US" altLang="en-US" dirty="0" smtClean="0"/>
          </a:p>
          <a:p>
            <a:r>
              <a:rPr lang="en-US" altLang="en-US" dirty="0" smtClean="0"/>
              <a:t>Developing nations may need to implement press controls in order to promote industry, national identity, and partnerships with neighboring </a:t>
            </a:r>
            <a:r>
              <a:rPr lang="en-US" altLang="en-US" dirty="0" smtClean="0"/>
              <a:t>nations</a:t>
            </a:r>
            <a:endParaRPr lang="en-US" altLang="en-US" dirty="0" smtClean="0"/>
          </a:p>
          <a:p>
            <a:r>
              <a:rPr lang="en-US" altLang="en-US" dirty="0" smtClean="0"/>
              <a:t>But do these controls differ from authoritarian controls?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Internet in the 21st </a:t>
            </a:r>
            <a:r>
              <a:rPr lang="en-US" dirty="0" smtClean="0"/>
              <a:t>Century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unique nature of the Internet, especially in a global context, poses new moral dilemmas concerning national boundaries, corporate control, freedom of the press, and the rights of </a:t>
            </a:r>
            <a:r>
              <a:rPr lang="en-US" dirty="0" smtClean="0"/>
              <a:t>individuals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188668"/>
      </p:ext>
    </p:extLst>
  </p:cSld>
  <p:clrMapOvr>
    <a:masterClrMapping/>
  </p:clrMapOvr>
  <p:transition>
    <p:pull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smtClean="0"/>
              <a:t>Alternative to Four Theories:</a:t>
            </a:r>
            <a:br>
              <a:rPr lang="en-US" sz="3600" dirty="0" smtClean="0"/>
            </a:br>
            <a:r>
              <a:rPr lang="en-US" sz="3600" dirty="0" smtClean="0"/>
              <a:t>Five </a:t>
            </a:r>
            <a:r>
              <a:rPr lang="en-US" sz="3600" dirty="0" smtClean="0"/>
              <a:t>Dimensions </a:t>
            </a:r>
            <a:r>
              <a:rPr lang="en-US" sz="3600" dirty="0" smtClean="0"/>
              <a:t>of Media (Alan Wells)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Control</a:t>
            </a:r>
            <a:br>
              <a:rPr lang="en-US" altLang="en-US" dirty="0" smtClean="0"/>
            </a:br>
            <a:r>
              <a:rPr lang="en-US" altLang="en-US" i="1" dirty="0" smtClean="0"/>
              <a:t>Who controls the media system?</a:t>
            </a:r>
          </a:p>
          <a:p>
            <a:r>
              <a:rPr lang="en-US" altLang="en-US" dirty="0" smtClean="0"/>
              <a:t>Finance</a:t>
            </a:r>
            <a:br>
              <a:rPr lang="en-US" altLang="en-US" dirty="0" smtClean="0"/>
            </a:br>
            <a:r>
              <a:rPr lang="en-US" altLang="en-US" i="1" dirty="0" smtClean="0"/>
              <a:t>How do broadcasters pay the bills?</a:t>
            </a:r>
          </a:p>
          <a:p>
            <a:r>
              <a:rPr lang="en-US" altLang="en-US" dirty="0" smtClean="0"/>
              <a:t>Programming goals</a:t>
            </a:r>
            <a:br>
              <a:rPr lang="en-US" altLang="en-US" dirty="0" smtClean="0"/>
            </a:br>
            <a:r>
              <a:rPr lang="en-US" altLang="en-US" i="1" dirty="0" smtClean="0"/>
              <a:t>What are the media trying to accomplish with their programming?</a:t>
            </a:r>
          </a:p>
        </p:txBody>
      </p:sp>
    </p:spTree>
    <p:extLst>
      <p:ext uri="{BB962C8B-B14F-4D97-AF65-F5344CB8AC3E}">
        <p14:creationId xmlns:p14="http://schemas.microsoft.com/office/powerpoint/2010/main" val="3191503732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526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Alternative to Four Theories:</a:t>
            </a:r>
            <a:br>
              <a:rPr lang="en-US" dirty="0" smtClean="0"/>
            </a:br>
            <a:r>
              <a:rPr lang="en-US" dirty="0" smtClean="0"/>
              <a:t>Five </a:t>
            </a:r>
            <a:r>
              <a:rPr lang="en-US" dirty="0" smtClean="0"/>
              <a:t>Dimensions </a:t>
            </a:r>
            <a:r>
              <a:rPr lang="en-US" dirty="0" smtClean="0"/>
              <a:t>of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Target audience</a:t>
            </a:r>
            <a:br>
              <a:rPr lang="en-US" altLang="en-US" dirty="0" smtClean="0"/>
            </a:br>
            <a:r>
              <a:rPr lang="en-US" altLang="en-US" i="1" dirty="0" smtClean="0"/>
              <a:t>For whom are the media producing and distributing content?</a:t>
            </a:r>
          </a:p>
          <a:p>
            <a:r>
              <a:rPr lang="en-US" altLang="en-US" dirty="0" smtClean="0"/>
              <a:t>Feedback mechanism</a:t>
            </a:r>
            <a:br>
              <a:rPr lang="en-US" altLang="en-US" dirty="0" smtClean="0"/>
            </a:br>
            <a:r>
              <a:rPr lang="en-US" altLang="en-US" i="1" dirty="0" smtClean="0"/>
              <a:t>How do media organizations hear back from their audiences?</a:t>
            </a:r>
          </a:p>
        </p:txBody>
      </p:sp>
    </p:spTree>
    <p:extLst>
      <p:ext uri="{BB962C8B-B14F-4D97-AF65-F5344CB8AC3E}">
        <p14:creationId xmlns:p14="http://schemas.microsoft.com/office/powerpoint/2010/main" val="137737871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Canada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Relatively free </a:t>
            </a:r>
            <a:r>
              <a:rPr lang="en-US" altLang="en-US" dirty="0" smtClean="0"/>
              <a:t>press</a:t>
            </a:r>
            <a:endParaRPr lang="en-US" altLang="en-US" dirty="0" smtClean="0"/>
          </a:p>
          <a:p>
            <a:r>
              <a:rPr lang="en-US" altLang="en-US" dirty="0" smtClean="0"/>
              <a:t>But rules to protect Canadian </a:t>
            </a:r>
            <a:r>
              <a:rPr lang="en-US" altLang="en-US" dirty="0" smtClean="0"/>
              <a:t>content</a:t>
            </a:r>
            <a:endParaRPr lang="en-US" altLang="en-US" dirty="0" smtClean="0"/>
          </a:p>
          <a:p>
            <a:r>
              <a:rPr lang="en-US" altLang="en-US" dirty="0" smtClean="0"/>
              <a:t>Many U.S. media companies produce content in Canada because of lower </a:t>
            </a:r>
            <a:r>
              <a:rPr lang="en-US" altLang="en-US" dirty="0" smtClean="0"/>
              <a:t>costs </a:t>
            </a:r>
            <a:r>
              <a:rPr lang="en-US" altLang="en-US" dirty="0" smtClean="0"/>
              <a:t>(Secret #5)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Western Europe and Britain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Growing availability of cable/satellite </a:t>
            </a:r>
            <a:r>
              <a:rPr lang="en-US" altLang="en-US" dirty="0" smtClean="0"/>
              <a:t>television</a:t>
            </a:r>
            <a:endParaRPr lang="en-US" altLang="en-US" dirty="0" smtClean="0"/>
          </a:p>
          <a:p>
            <a:r>
              <a:rPr lang="en-US" altLang="en-US" dirty="0" smtClean="0"/>
              <a:t>Broadcast networks heavily regulated with strong public service </a:t>
            </a:r>
            <a:r>
              <a:rPr lang="en-US" altLang="en-US" dirty="0" smtClean="0"/>
              <a:t>component</a:t>
            </a:r>
            <a:endParaRPr lang="en-US" altLang="en-US" dirty="0" smtClean="0"/>
          </a:p>
          <a:p>
            <a:r>
              <a:rPr lang="en-US" altLang="en-US" dirty="0" smtClean="0"/>
              <a:t>Newspapers take a more obvious political point of view than do U.S. </a:t>
            </a:r>
            <a:r>
              <a:rPr lang="en-US" altLang="en-US" dirty="0" smtClean="0"/>
              <a:t>newspapers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Danish Cartoons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2005: </a:t>
            </a:r>
            <a:r>
              <a:rPr lang="en-US" altLang="en-US" i="1" dirty="0" err="1" smtClean="0"/>
              <a:t>Jyllands-Posten</a:t>
            </a:r>
            <a:r>
              <a:rPr lang="en-US" altLang="en-US" i="1" dirty="0" smtClean="0"/>
              <a:t> </a:t>
            </a:r>
            <a:r>
              <a:rPr lang="en-US" altLang="en-US" dirty="0" smtClean="0"/>
              <a:t>publishes 12 cartoons portraying the prophet Muhammad.</a:t>
            </a:r>
          </a:p>
          <a:p>
            <a:r>
              <a:rPr lang="en-US" altLang="en-US" dirty="0" smtClean="0"/>
              <a:t>2006: Cartoons are reprinted, leading to rioting in Middle East and dozens of </a:t>
            </a:r>
            <a:r>
              <a:rPr lang="en-US" altLang="en-US" dirty="0" smtClean="0"/>
              <a:t>deaths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n-US" sz="4000" dirty="0" smtClean="0"/>
              <a:t>Why Were Cartoons Controversial?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Islam prohibits depictions of the prophet </a:t>
            </a:r>
            <a:r>
              <a:rPr lang="en-US" altLang="en-US" dirty="0" smtClean="0"/>
              <a:t>Muhammad</a:t>
            </a:r>
            <a:endParaRPr lang="en-US" altLang="en-US" dirty="0" smtClean="0"/>
          </a:p>
          <a:p>
            <a:r>
              <a:rPr lang="en-US" altLang="en-US" dirty="0" smtClean="0"/>
              <a:t>Cartoons were created in reaction to fears about </a:t>
            </a:r>
            <a:r>
              <a:rPr lang="en-US" altLang="en-US" dirty="0" smtClean="0"/>
              <a:t>self-censorship</a:t>
            </a:r>
            <a:endParaRPr lang="en-US" altLang="en-US" dirty="0" smtClean="0"/>
          </a:p>
          <a:p>
            <a:r>
              <a:rPr lang="en-US" altLang="en-US" dirty="0" smtClean="0"/>
              <a:t>Should newspapers reprint the </a:t>
            </a:r>
            <a:r>
              <a:rPr lang="en-US" altLang="en-US" dirty="0" smtClean="0"/>
              <a:t>cartoons</a:t>
            </a:r>
            <a:endParaRPr lang="en-US" altLang="en-US" dirty="0" smtClean="0"/>
          </a:p>
          <a:p>
            <a:r>
              <a:rPr lang="en-US" altLang="en-US" dirty="0" smtClean="0"/>
              <a:t>Cartoons are offensive to Muslims but are also </a:t>
            </a:r>
            <a:r>
              <a:rPr lang="en-US" altLang="en-US" dirty="0" smtClean="0"/>
              <a:t>newsworthy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Central and Latin America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Television dominated by North American, Mexican, and Brazilian </a:t>
            </a:r>
            <a:r>
              <a:rPr lang="en-US" altLang="en-US" dirty="0" smtClean="0"/>
              <a:t>programming</a:t>
            </a:r>
            <a:endParaRPr lang="en-US" altLang="en-US" dirty="0" smtClean="0"/>
          </a:p>
          <a:p>
            <a:r>
              <a:rPr lang="en-US" altLang="en-US" dirty="0" smtClean="0"/>
              <a:t>Popular </a:t>
            </a:r>
            <a:r>
              <a:rPr lang="en-US" altLang="en-US" i="1" dirty="0" smtClean="0"/>
              <a:t>telenovelas</a:t>
            </a:r>
            <a:r>
              <a:rPr lang="en-US" altLang="en-US" dirty="0" smtClean="0"/>
              <a:t> exported to United </a:t>
            </a:r>
            <a:r>
              <a:rPr lang="en-US" altLang="en-US" dirty="0" smtClean="0"/>
              <a:t>States</a:t>
            </a:r>
            <a:endParaRPr lang="en-US" altLang="en-US" dirty="0" smtClean="0"/>
          </a:p>
          <a:p>
            <a:r>
              <a:rPr lang="en-US" altLang="en-US" dirty="0" smtClean="0"/>
              <a:t>Since 1990s, governments more stable, have freer </a:t>
            </a:r>
            <a:r>
              <a:rPr lang="en-US" altLang="en-US" dirty="0" smtClean="0"/>
              <a:t>press</a:t>
            </a:r>
            <a:endParaRPr lang="en-US" altLang="en-US" dirty="0" smtClean="0"/>
          </a:p>
          <a:p>
            <a:r>
              <a:rPr lang="en-US" altLang="en-US" dirty="0" smtClean="0"/>
              <a:t>Growing newspaper </a:t>
            </a:r>
            <a:r>
              <a:rPr lang="en-US" altLang="en-US" dirty="0" smtClean="0"/>
              <a:t>circulation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Middle East </a:t>
            </a:r>
            <a:r>
              <a:rPr lang="en-US" altLang="en-US" dirty="0" smtClean="0"/>
              <a:t>and </a:t>
            </a:r>
            <a:r>
              <a:rPr lang="en-US" altLang="en-US" dirty="0" smtClean="0"/>
              <a:t>Islamic Countries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 smtClean="0"/>
              <a:t>Elements of </a:t>
            </a:r>
            <a:r>
              <a:rPr lang="en-US" altLang="en-US" dirty="0" smtClean="0"/>
              <a:t>social responsibility </a:t>
            </a:r>
            <a:r>
              <a:rPr lang="en-US" altLang="en-US" dirty="0" smtClean="0"/>
              <a:t>and </a:t>
            </a:r>
            <a:r>
              <a:rPr lang="en-US" altLang="en-US" dirty="0" smtClean="0"/>
              <a:t>authoritarian theories</a:t>
            </a:r>
            <a:endParaRPr lang="en-US" altLang="en-US" dirty="0" smtClean="0"/>
          </a:p>
          <a:p>
            <a:pPr>
              <a:lnSpc>
                <a:spcPct val="90000"/>
              </a:lnSpc>
            </a:pPr>
            <a:r>
              <a:rPr lang="en-US" altLang="en-US" dirty="0" smtClean="0"/>
              <a:t>Television heavily regulated; little audience research has been </a:t>
            </a:r>
            <a:r>
              <a:rPr lang="en-US" altLang="en-US" dirty="0" smtClean="0"/>
              <a:t>done</a:t>
            </a:r>
            <a:endParaRPr lang="en-US" altLang="en-US" dirty="0" smtClean="0"/>
          </a:p>
          <a:p>
            <a:pPr>
              <a:lnSpc>
                <a:spcPct val="90000"/>
              </a:lnSpc>
            </a:pPr>
            <a:r>
              <a:rPr lang="en-US" altLang="en-US" dirty="0" smtClean="0"/>
              <a:t>Most popular programming comes from </a:t>
            </a:r>
            <a:r>
              <a:rPr lang="en-US" altLang="en-US" dirty="0" smtClean="0"/>
              <a:t>ARABSAT</a:t>
            </a:r>
            <a:endParaRPr lang="en-US" altLang="en-US" dirty="0" smtClean="0"/>
          </a:p>
          <a:p>
            <a:pPr>
              <a:lnSpc>
                <a:spcPct val="90000"/>
              </a:lnSpc>
            </a:pPr>
            <a:r>
              <a:rPr lang="en-US" altLang="en-US" dirty="0" smtClean="0"/>
              <a:t>Importance of “small” media</a:t>
            </a:r>
            <a:br>
              <a:rPr lang="en-US" altLang="en-US" dirty="0" smtClean="0"/>
            </a:br>
            <a:r>
              <a:rPr lang="en-US" altLang="en-US" i="1" dirty="0" smtClean="0"/>
              <a:t>Alternative media such as faxes, photocopies, home video, </a:t>
            </a:r>
            <a:r>
              <a:rPr lang="en-US" altLang="en-US" i="1" dirty="0" smtClean="0"/>
              <a:t>blogs, </a:t>
            </a:r>
            <a:r>
              <a:rPr lang="en-US" altLang="en-US" i="1" dirty="0" smtClean="0"/>
              <a:t>and social </a:t>
            </a:r>
            <a:r>
              <a:rPr lang="en-US" altLang="en-US" i="1" dirty="0" smtClean="0"/>
              <a:t>media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Al Jazeera </a:t>
            </a:r>
            <a:r>
              <a:rPr lang="en-US" altLang="en-US" dirty="0" smtClean="0"/>
              <a:t>English/America</a:t>
            </a:r>
            <a:endParaRPr lang="en-US" altLang="en-US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Al Jazeera is a global media organization out of Qatar presenting a pan-Arab point of </a:t>
            </a:r>
            <a:r>
              <a:rPr lang="en-US" altLang="en-US" dirty="0" smtClean="0"/>
              <a:t>view</a:t>
            </a:r>
            <a:endParaRPr lang="en-US" altLang="en-US" dirty="0"/>
          </a:p>
          <a:p>
            <a:r>
              <a:rPr lang="en-US" altLang="en-US" dirty="0"/>
              <a:t>Difficult to find Al Jazeera English on American cable and satellite </a:t>
            </a:r>
            <a:r>
              <a:rPr lang="en-US" altLang="en-US" dirty="0" smtClean="0"/>
              <a:t>systems</a:t>
            </a:r>
            <a:endParaRPr lang="en-US" altLang="en-US" dirty="0"/>
          </a:p>
          <a:p>
            <a:r>
              <a:rPr lang="en-US" altLang="en-US" dirty="0" smtClean="0"/>
              <a:t>No longer available via </a:t>
            </a:r>
            <a:r>
              <a:rPr lang="en-US" altLang="en-US" dirty="0"/>
              <a:t>streaming on computers and mobile </a:t>
            </a:r>
            <a:r>
              <a:rPr lang="en-US" altLang="en-US" dirty="0" smtClean="0"/>
              <a:t>devices</a:t>
            </a:r>
            <a:endParaRPr lang="en-US" altLang="en-US" dirty="0" smtClean="0"/>
          </a:p>
          <a:p>
            <a:r>
              <a:rPr lang="en-US" altLang="en-US" dirty="0" smtClean="0"/>
              <a:t>But still influencing Western </a:t>
            </a:r>
            <a:r>
              <a:rPr lang="en-US" altLang="en-US" dirty="0" smtClean="0"/>
              <a:t>news</a:t>
            </a:r>
            <a:endParaRPr lang="en-US" altLang="en-US" dirty="0"/>
          </a:p>
        </p:txBody>
      </p:sp>
    </p:spTree>
  </p:cSld>
  <p:clrMapOvr>
    <a:masterClrMapping/>
  </p:clrMapOvr>
  <p:transition>
    <p:pull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Al Jazeera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Arab-language satellite news channel originates in </a:t>
            </a:r>
            <a:r>
              <a:rPr lang="en-US" altLang="en-US" dirty="0" smtClean="0"/>
              <a:t>Qatar</a:t>
            </a:r>
            <a:endParaRPr lang="en-US" altLang="en-US" dirty="0" smtClean="0"/>
          </a:p>
          <a:p>
            <a:r>
              <a:rPr lang="en-US" altLang="en-US" dirty="0" smtClean="0"/>
              <a:t>Popular in Arab world; controversial in </a:t>
            </a:r>
            <a:r>
              <a:rPr lang="en-US" altLang="en-US" dirty="0" smtClean="0"/>
              <a:t>West</a:t>
            </a:r>
            <a:endParaRPr lang="en-US" altLang="en-US" dirty="0" smtClean="0"/>
          </a:p>
          <a:p>
            <a:r>
              <a:rPr lang="en-US" altLang="en-US" dirty="0" smtClean="0"/>
              <a:t>Audience of 40 million viewers dwarfs CNN or </a:t>
            </a:r>
            <a:r>
              <a:rPr lang="en-US" altLang="en-US" dirty="0" smtClean="0"/>
              <a:t>Fox</a:t>
            </a:r>
            <a:endParaRPr lang="en-US" altLang="en-US" dirty="0" smtClean="0"/>
          </a:p>
          <a:p>
            <a:r>
              <a:rPr lang="en-US" altLang="en-US" dirty="0" smtClean="0"/>
              <a:t>Presents a broad Arab version of news rather than that of a single </a:t>
            </a:r>
            <a:r>
              <a:rPr lang="en-US" altLang="en-US" dirty="0" smtClean="0"/>
              <a:t>country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Africa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Wide range of press </a:t>
            </a:r>
            <a:r>
              <a:rPr lang="en-US" altLang="en-US" dirty="0" smtClean="0"/>
              <a:t>controls</a:t>
            </a:r>
            <a:endParaRPr lang="en-US" altLang="en-US" dirty="0" smtClean="0"/>
          </a:p>
          <a:p>
            <a:r>
              <a:rPr lang="en-US" altLang="en-US" dirty="0" smtClean="0"/>
              <a:t>Newspapers created to serve needs of white colonials; were published primarily in English and </a:t>
            </a:r>
            <a:r>
              <a:rPr lang="en-US" altLang="en-US" dirty="0" smtClean="0"/>
              <a:t>French</a:t>
            </a:r>
            <a:endParaRPr lang="en-US" altLang="en-US" dirty="0" smtClean="0"/>
          </a:p>
          <a:p>
            <a:r>
              <a:rPr lang="en-US" altLang="en-US" dirty="0" smtClean="0"/>
              <a:t>Radio is most important </a:t>
            </a:r>
            <a:r>
              <a:rPr lang="en-US" altLang="en-US" dirty="0" smtClean="0"/>
              <a:t>medium</a:t>
            </a:r>
            <a:endParaRPr lang="en-US" altLang="en-US" dirty="0" smtClean="0"/>
          </a:p>
          <a:p>
            <a:r>
              <a:rPr lang="en-US" altLang="en-US" dirty="0" smtClean="0"/>
              <a:t>Television not a major </a:t>
            </a:r>
            <a:r>
              <a:rPr lang="en-US" altLang="en-US" dirty="0" smtClean="0"/>
              <a:t>medium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Africa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No dominant language or </a:t>
            </a:r>
            <a:r>
              <a:rPr lang="en-US" altLang="en-US" dirty="0" smtClean="0"/>
              <a:t>culture</a:t>
            </a:r>
            <a:endParaRPr lang="en-US" altLang="en-US" dirty="0" smtClean="0"/>
          </a:p>
          <a:p>
            <a:r>
              <a:rPr lang="en-US" altLang="en-US" dirty="0" smtClean="0"/>
              <a:t>Popularity of South African </a:t>
            </a:r>
            <a:r>
              <a:rPr lang="en-US" altLang="en-US" dirty="0" smtClean="0"/>
              <a:t>music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n-US" dirty="0" smtClean="0"/>
              <a:t>Russia and Former Soviet Republics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No tradition of free </a:t>
            </a:r>
            <a:r>
              <a:rPr lang="en-US" altLang="en-US" dirty="0" smtClean="0"/>
              <a:t>press</a:t>
            </a:r>
            <a:endParaRPr lang="en-US" altLang="en-US" dirty="0" smtClean="0"/>
          </a:p>
          <a:p>
            <a:r>
              <a:rPr lang="en-US" altLang="en-US" dirty="0" smtClean="0"/>
              <a:t>High levels of </a:t>
            </a:r>
            <a:r>
              <a:rPr lang="en-US" altLang="en-US" dirty="0" smtClean="0"/>
              <a:t>self-censorship</a:t>
            </a:r>
            <a:endParaRPr lang="en-US" altLang="en-US" dirty="0" smtClean="0"/>
          </a:p>
          <a:p>
            <a:r>
              <a:rPr lang="en-US" altLang="en-US" dirty="0" err="1" smtClean="0"/>
              <a:t>Zakazukha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News-by-order or news that supports patron’</a:t>
            </a:r>
            <a:r>
              <a:rPr lang="en-US" altLang="ja-JP" i="1" dirty="0" smtClean="0"/>
              <a:t>s political </a:t>
            </a:r>
            <a:r>
              <a:rPr lang="en-US" altLang="ja-JP" i="1" dirty="0" smtClean="0"/>
              <a:t>agenda</a:t>
            </a:r>
            <a:endParaRPr lang="en-US" altLang="ja-JP" i="1" dirty="0" smtClean="0"/>
          </a:p>
          <a:p>
            <a:r>
              <a:rPr lang="en-US" altLang="en-US" dirty="0" smtClean="0"/>
              <a:t>Government controls </a:t>
            </a:r>
            <a:r>
              <a:rPr lang="en-US" altLang="en-US" dirty="0" smtClean="0"/>
              <a:t>television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India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2334"/>
            <a:ext cx="8229600" cy="4813830"/>
          </a:xfrm>
        </p:spPr>
        <p:txBody>
          <a:bodyPr/>
          <a:lstStyle/>
          <a:p>
            <a:r>
              <a:rPr lang="en-US" altLang="en-US" dirty="0" smtClean="0"/>
              <a:t>Very large media </a:t>
            </a:r>
            <a:r>
              <a:rPr lang="en-US" altLang="en-US" dirty="0" smtClean="0"/>
              <a:t>market</a:t>
            </a:r>
            <a:endParaRPr lang="en-US" altLang="en-US" dirty="0" smtClean="0"/>
          </a:p>
          <a:p>
            <a:r>
              <a:rPr lang="en-US" altLang="en-US" dirty="0" smtClean="0"/>
              <a:t>World’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second largest newspaper </a:t>
            </a:r>
            <a:r>
              <a:rPr lang="en-US" altLang="ja-JP" dirty="0" smtClean="0"/>
              <a:t>readership</a:t>
            </a:r>
            <a:endParaRPr lang="en-US" altLang="ja-JP" dirty="0" smtClean="0"/>
          </a:p>
          <a:p>
            <a:r>
              <a:rPr lang="en-US" altLang="en-US" dirty="0" smtClean="0"/>
              <a:t>All India Radio is dominant radio </a:t>
            </a:r>
            <a:r>
              <a:rPr lang="en-US" altLang="en-US" dirty="0" smtClean="0"/>
              <a:t>service</a:t>
            </a:r>
            <a:endParaRPr lang="en-US" altLang="en-US" dirty="0" smtClean="0"/>
          </a:p>
          <a:p>
            <a:r>
              <a:rPr lang="en-US" altLang="en-US" dirty="0" smtClean="0"/>
              <a:t>Television going through period of growth, increasing freedoms; engage in self-censorship to prevent government </a:t>
            </a:r>
            <a:r>
              <a:rPr lang="en-US" altLang="en-US" dirty="0" smtClean="0"/>
              <a:t>controls</a:t>
            </a:r>
            <a:endParaRPr lang="en-US" altLang="en-US" dirty="0" smtClean="0"/>
          </a:p>
          <a:p>
            <a:r>
              <a:rPr lang="en-US" altLang="en-US" dirty="0" smtClean="0"/>
              <a:t>Mumbai terror attacks highlighted importance of mobile social </a:t>
            </a:r>
            <a:r>
              <a:rPr lang="en-US" altLang="en-US" dirty="0" smtClean="0"/>
              <a:t>media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China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Rapidly changing media </a:t>
            </a:r>
            <a:r>
              <a:rPr lang="en-US" altLang="en-US" dirty="0" smtClean="0"/>
              <a:t>environment</a:t>
            </a:r>
            <a:endParaRPr lang="en-US" altLang="en-US" dirty="0" smtClean="0"/>
          </a:p>
          <a:p>
            <a:r>
              <a:rPr lang="en-US" altLang="en-US" dirty="0" smtClean="0"/>
              <a:t>World’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largest newspaper </a:t>
            </a:r>
            <a:r>
              <a:rPr lang="en-US" altLang="ja-JP" dirty="0" smtClean="0"/>
              <a:t>market</a:t>
            </a:r>
            <a:endParaRPr lang="en-US" altLang="ja-JP" dirty="0" smtClean="0"/>
          </a:p>
          <a:p>
            <a:r>
              <a:rPr lang="en-US" altLang="en-US" dirty="0" smtClean="0"/>
              <a:t>Talk radio popular, relatively </a:t>
            </a:r>
            <a:r>
              <a:rPr lang="en-US" altLang="en-US" dirty="0" smtClean="0"/>
              <a:t>free</a:t>
            </a:r>
            <a:endParaRPr lang="en-US" altLang="en-US" dirty="0" smtClean="0"/>
          </a:p>
          <a:p>
            <a:r>
              <a:rPr lang="en-US" altLang="en-US" dirty="0" smtClean="0"/>
              <a:t>Levels of free speech vary over </a:t>
            </a:r>
            <a:r>
              <a:rPr lang="en-US" altLang="en-US" dirty="0" smtClean="0"/>
              <a:t>time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Japan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Large manufacturer of media technology and </a:t>
            </a:r>
            <a:r>
              <a:rPr lang="en-US" altLang="en-US" dirty="0" smtClean="0"/>
              <a:t>innovations</a:t>
            </a:r>
            <a:endParaRPr lang="en-US" altLang="en-US" dirty="0" smtClean="0"/>
          </a:p>
          <a:p>
            <a:r>
              <a:rPr lang="en-US" altLang="en-US" dirty="0" smtClean="0"/>
              <a:t>Broadcasting is mix of commercial and public </a:t>
            </a:r>
            <a:r>
              <a:rPr lang="en-US" altLang="en-US" dirty="0" smtClean="0"/>
              <a:t>service</a:t>
            </a:r>
            <a:endParaRPr lang="en-US" altLang="en-US" dirty="0" smtClean="0"/>
          </a:p>
          <a:p>
            <a:r>
              <a:rPr lang="en-US" altLang="en-US" dirty="0" smtClean="0"/>
              <a:t>Popularity of </a:t>
            </a:r>
            <a:r>
              <a:rPr lang="en-US" altLang="en-US" i="1" dirty="0" smtClean="0"/>
              <a:t>manga</a:t>
            </a:r>
            <a:r>
              <a:rPr lang="en-US" altLang="en-US" dirty="0" smtClean="0"/>
              <a:t> comic </a:t>
            </a:r>
            <a:r>
              <a:rPr lang="en-US" altLang="en-US" dirty="0" smtClean="0"/>
              <a:t>books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Dangers to Journalists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Journalists face attacks, kidnapping, and murder to cover war </a:t>
            </a:r>
            <a:r>
              <a:rPr lang="en-US" altLang="en-US" dirty="0" smtClean="0"/>
              <a:t>zones</a:t>
            </a:r>
            <a:endParaRPr lang="en-US" altLang="en-US" dirty="0" smtClean="0"/>
          </a:p>
          <a:p>
            <a:r>
              <a:rPr lang="en-US" altLang="en-US" dirty="0"/>
              <a:t>2013—70 </a:t>
            </a:r>
            <a:r>
              <a:rPr lang="en-US" altLang="en-US" dirty="0" smtClean="0"/>
              <a:t>journalists killed globally, 28 in Syria</a:t>
            </a:r>
          </a:p>
          <a:p>
            <a:r>
              <a:rPr lang="en-US" altLang="en-US" dirty="0" smtClean="0"/>
              <a:t>Journalists also taken </a:t>
            </a:r>
            <a:r>
              <a:rPr lang="en-US" altLang="en-US" dirty="0" smtClean="0"/>
              <a:t>hostage</a:t>
            </a:r>
            <a:endParaRPr lang="en-US" altLang="en-US" dirty="0" smtClean="0"/>
          </a:p>
          <a:p>
            <a:r>
              <a:rPr lang="en-US" altLang="en-US" dirty="0" smtClean="0"/>
              <a:t>Syria, Iraq, Egypt, Pakistan and Somalia all </a:t>
            </a:r>
            <a:r>
              <a:rPr lang="en-US" altLang="en-US" dirty="0" smtClean="0"/>
              <a:t>dangerous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479356"/>
            <a:ext cx="8229600" cy="1143000"/>
          </a:xfrm>
        </p:spPr>
        <p:txBody>
          <a:bodyPr/>
          <a:lstStyle/>
          <a:p>
            <a:r>
              <a:rPr lang="en-US" altLang="en-US" sz="4000" dirty="0" smtClean="0"/>
              <a:t>Media</a:t>
            </a:r>
            <a:r>
              <a:rPr lang="en-US" altLang="en-US" sz="4000" baseline="0" dirty="0" smtClean="0"/>
              <a:t> Transformations:</a:t>
            </a:r>
            <a:br>
              <a:rPr lang="en-US" altLang="en-US" sz="4000" baseline="0" dirty="0" smtClean="0"/>
            </a:br>
            <a:r>
              <a:rPr lang="en-US" altLang="en-US" sz="4000" baseline="0" dirty="0" smtClean="0"/>
              <a:t>Are </a:t>
            </a:r>
            <a:r>
              <a:rPr lang="en-US" altLang="en-US" sz="4000" baseline="0" dirty="0" smtClean="0"/>
              <a:t>We Living </a:t>
            </a:r>
            <a:r>
              <a:rPr lang="en-US" altLang="en-US" sz="4000" baseline="0" dirty="0" smtClean="0"/>
              <a:t>in a </a:t>
            </a:r>
            <a:r>
              <a:rPr lang="en-US" altLang="en-US" sz="4000" baseline="0" dirty="0" smtClean="0"/>
              <a:t>Media World</a:t>
            </a:r>
            <a:r>
              <a:rPr lang="en-US" altLang="en-US" sz="4000" baseline="0" dirty="0" smtClean="0"/>
              <a:t>?</a:t>
            </a:r>
            <a:endParaRPr lang="en-US" altLang="en-US" sz="40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Marshall McLuhan wrote about global village in </a:t>
            </a:r>
            <a:r>
              <a:rPr lang="en-US" altLang="en-US" dirty="0" smtClean="0"/>
              <a:t>1962’</a:t>
            </a:r>
            <a:r>
              <a:rPr lang="en-US" altLang="ja-JP" dirty="0" smtClean="0"/>
              <a:t>s </a:t>
            </a:r>
            <a:r>
              <a:rPr lang="en-US" altLang="ja-JP" i="1" dirty="0" smtClean="0"/>
              <a:t>The Gutenberg </a:t>
            </a:r>
            <a:r>
              <a:rPr lang="en-US" altLang="ja-JP" i="1" dirty="0" smtClean="0"/>
              <a:t>Galaxy</a:t>
            </a:r>
            <a:endParaRPr lang="en-US" altLang="ja-JP" i="1" dirty="0" smtClean="0"/>
          </a:p>
          <a:p>
            <a:r>
              <a:rPr lang="en-US" altLang="en-US" dirty="0" smtClean="0"/>
              <a:t>Looked at how electronic media help people interact </a:t>
            </a:r>
            <a:r>
              <a:rPr lang="en-US" altLang="en-US" dirty="0" smtClean="0"/>
              <a:t>globally</a:t>
            </a:r>
            <a:endParaRPr lang="en-US" altLang="en-US" dirty="0" smtClean="0"/>
          </a:p>
          <a:p>
            <a:r>
              <a:rPr lang="en-US" altLang="en-US" dirty="0" smtClean="0"/>
              <a:t>Electronic media do bridge </a:t>
            </a:r>
            <a:r>
              <a:rPr lang="en-US" altLang="en-US" dirty="0" smtClean="0"/>
              <a:t>distances</a:t>
            </a:r>
            <a:endParaRPr lang="en-US" altLang="en-US" dirty="0" smtClean="0"/>
          </a:p>
          <a:p>
            <a:r>
              <a:rPr lang="en-US" altLang="en-US" dirty="0" smtClean="0"/>
              <a:t>But are we really residents of global village or just sightseers?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Media Ideals </a:t>
            </a:r>
            <a:r>
              <a:rPr lang="en-US" altLang="en-US" dirty="0" smtClean="0"/>
              <a:t>around </a:t>
            </a:r>
            <a:r>
              <a:rPr lang="en-US" altLang="en-US" dirty="0" smtClean="0"/>
              <a:t>World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en-US" i="1" dirty="0" smtClean="0"/>
              <a:t>Four Theories of the Press, </a:t>
            </a:r>
            <a:r>
              <a:rPr lang="en-US" altLang="en-US" dirty="0" smtClean="0"/>
              <a:t>first published in 1956</a:t>
            </a:r>
          </a:p>
          <a:p>
            <a:r>
              <a:rPr lang="en-US" altLang="en-US" dirty="0" smtClean="0"/>
              <a:t>Reaction to Cold War world</a:t>
            </a:r>
          </a:p>
        </p:txBody>
      </p:sp>
      <p:sp>
        <p:nvSpPr>
          <p:cNvPr id="512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Theories</a:t>
            </a:r>
            <a:endParaRPr lang="en-US" altLang="en-US" dirty="0" smtClean="0"/>
          </a:p>
          <a:p>
            <a:r>
              <a:rPr lang="en-US" altLang="en-US" dirty="0" smtClean="0"/>
              <a:t>Authoritarian</a:t>
            </a:r>
          </a:p>
          <a:p>
            <a:r>
              <a:rPr lang="en-US" altLang="en-US" dirty="0" smtClean="0"/>
              <a:t>Communist</a:t>
            </a:r>
          </a:p>
          <a:p>
            <a:r>
              <a:rPr lang="en-US" altLang="en-US" dirty="0" smtClean="0"/>
              <a:t>Libertarian</a:t>
            </a:r>
          </a:p>
          <a:p>
            <a:r>
              <a:rPr lang="en-US" altLang="en-US" dirty="0" smtClean="0"/>
              <a:t>Social </a:t>
            </a:r>
            <a:r>
              <a:rPr lang="en-US" altLang="en-US" dirty="0" smtClean="0"/>
              <a:t>responsibility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Authoritarian Theory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 smtClean="0"/>
              <a:t>Roots in royal control of society where aristocracy got authority to rule from </a:t>
            </a:r>
            <a:r>
              <a:rPr lang="en-US" altLang="en-US" sz="2800" dirty="0" smtClean="0"/>
              <a:t>God</a:t>
            </a:r>
            <a:endParaRPr lang="en-US" altLang="en-US" sz="2800" dirty="0" smtClean="0"/>
          </a:p>
          <a:p>
            <a:r>
              <a:rPr lang="en-US" altLang="en-US" sz="2800" dirty="0" smtClean="0"/>
              <a:t>The role of the press is to be a servant of the government, not a servant of the </a:t>
            </a:r>
            <a:r>
              <a:rPr lang="en-US" altLang="en-US" sz="2800" dirty="0" smtClean="0"/>
              <a:t>citizenry</a:t>
            </a:r>
            <a:endParaRPr lang="en-US" altLang="en-US" sz="2800" dirty="0" smtClean="0"/>
          </a:p>
          <a:p>
            <a:r>
              <a:rPr lang="en-US" altLang="en-US" sz="2800" dirty="0" smtClean="0"/>
              <a:t>Controls press through regulation, intimidation, and </a:t>
            </a:r>
            <a:r>
              <a:rPr lang="en-US" altLang="en-US" sz="2800" dirty="0" smtClean="0"/>
              <a:t>force</a:t>
            </a:r>
            <a:endParaRPr lang="en-US" altLang="en-US" sz="2800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Communist Theory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 smtClean="0"/>
              <a:t>Product of Cold War Soviet Union</a:t>
            </a:r>
          </a:p>
          <a:p>
            <a:r>
              <a:rPr lang="en-US" altLang="en-US" sz="2800" dirty="0" smtClean="0"/>
              <a:t>Media are an instrument of the Communist Party; independent press is undesirable and should be </a:t>
            </a:r>
            <a:r>
              <a:rPr lang="en-US" altLang="en-US" sz="2800" dirty="0" smtClean="0"/>
              <a:t>suppressed</a:t>
            </a:r>
            <a:endParaRPr lang="en-US" altLang="en-US" sz="2800" dirty="0" smtClean="0"/>
          </a:p>
          <a:p>
            <a:r>
              <a:rPr lang="en-US" altLang="en-US" sz="2800" dirty="0" smtClean="0"/>
              <a:t>Media should be closely tied to government </a:t>
            </a:r>
            <a:r>
              <a:rPr lang="en-US" altLang="en-US" sz="2800" dirty="0" smtClean="0"/>
              <a:t>power</a:t>
            </a:r>
            <a:endParaRPr lang="en-US" altLang="en-US" sz="2800" dirty="0" smtClean="0"/>
          </a:p>
          <a:p>
            <a:r>
              <a:rPr lang="en-US" altLang="en-US" sz="2800" dirty="0" smtClean="0"/>
              <a:t>Media’</a:t>
            </a:r>
            <a:r>
              <a:rPr lang="en-US" altLang="ja-JP" sz="2800" dirty="0" smtClean="0"/>
              <a:t>s </a:t>
            </a:r>
            <a:r>
              <a:rPr lang="en-US" altLang="ja-JP" sz="2800" dirty="0" smtClean="0"/>
              <a:t>main purpose is to act as a tool for government </a:t>
            </a:r>
            <a:r>
              <a:rPr lang="en-US" altLang="ja-JP" sz="2800" dirty="0" smtClean="0"/>
              <a:t>propaganda</a:t>
            </a:r>
            <a:endParaRPr lang="en-US" altLang="en-US" sz="2800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Libertarian Theory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 smtClean="0"/>
              <a:t>People want to know the truth and be guided by </a:t>
            </a:r>
            <a:r>
              <a:rPr lang="en-US" altLang="en-US" sz="2800" dirty="0" smtClean="0"/>
              <a:t>it</a:t>
            </a:r>
            <a:endParaRPr lang="en-US" altLang="en-US" sz="2800" dirty="0" smtClean="0"/>
          </a:p>
          <a:p>
            <a:r>
              <a:rPr lang="en-US" altLang="en-US" sz="2800" dirty="0" smtClean="0"/>
              <a:t>The only way to arrive at the truth is for ideas to be freely and openly </a:t>
            </a:r>
            <a:r>
              <a:rPr lang="en-US" altLang="en-US" sz="2800" dirty="0" smtClean="0"/>
              <a:t>discussed</a:t>
            </a:r>
            <a:endParaRPr lang="en-US" altLang="en-US" sz="2800" dirty="0" smtClean="0"/>
          </a:p>
          <a:p>
            <a:r>
              <a:rPr lang="en-US" altLang="en-US" sz="2800" dirty="0" smtClean="0"/>
              <a:t>Different people will have different opinions, and everyone must be allowed to develop their </a:t>
            </a:r>
            <a:r>
              <a:rPr lang="en-US" altLang="en-US" sz="2800" dirty="0" smtClean="0"/>
              <a:t>own</a:t>
            </a:r>
            <a:endParaRPr lang="en-US" altLang="en-US" sz="2800" dirty="0" smtClean="0"/>
          </a:p>
          <a:p>
            <a:r>
              <a:rPr lang="en-US" altLang="en-US" sz="2800" dirty="0" smtClean="0"/>
              <a:t>The most rational ideas will be the most </a:t>
            </a:r>
            <a:r>
              <a:rPr lang="en-US" altLang="en-US" sz="2800" dirty="0" smtClean="0"/>
              <a:t>accepted</a:t>
            </a:r>
            <a:endParaRPr lang="en-US" altLang="en-US" sz="2800" dirty="0" smtClean="0"/>
          </a:p>
          <a:p>
            <a:r>
              <a:rPr lang="en-US" altLang="en-US" sz="2800" dirty="0" smtClean="0"/>
              <a:t>Assumes that government is greatest threat to free press, not corporate </a:t>
            </a:r>
            <a:r>
              <a:rPr lang="en-US" altLang="en-US" sz="2800" dirty="0" smtClean="0"/>
              <a:t>interests</a:t>
            </a:r>
            <a:endParaRPr lang="en-US" altLang="en-US" sz="2800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Social Responsibility Theory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dirty="0" smtClean="0"/>
              <a:t>Press must provide following social </a:t>
            </a:r>
            <a:r>
              <a:rPr lang="en-US" altLang="en-US" dirty="0" smtClean="0"/>
              <a:t>functions</a:t>
            </a:r>
            <a:endParaRPr lang="en-US" altLang="en-US" dirty="0" smtClean="0"/>
          </a:p>
          <a:p>
            <a:r>
              <a:rPr lang="en-US" altLang="en-US" dirty="0" smtClean="0"/>
              <a:t>Provide information needed for political </a:t>
            </a:r>
            <a:r>
              <a:rPr lang="en-US" altLang="en-US" dirty="0" smtClean="0"/>
              <a:t>system</a:t>
            </a:r>
            <a:endParaRPr lang="en-US" altLang="en-US" dirty="0" smtClean="0"/>
          </a:p>
          <a:p>
            <a:r>
              <a:rPr lang="en-US" altLang="en-US" dirty="0" smtClean="0"/>
              <a:t>Give public information needed for </a:t>
            </a:r>
            <a:r>
              <a:rPr lang="en-US" altLang="en-US" dirty="0" smtClean="0"/>
              <a:t>self-governance</a:t>
            </a:r>
            <a:endParaRPr lang="en-US" altLang="en-US" dirty="0" smtClean="0"/>
          </a:p>
          <a:p>
            <a:r>
              <a:rPr lang="en-US" altLang="en-US" dirty="0" smtClean="0"/>
              <a:t>Serve as a government </a:t>
            </a:r>
            <a:r>
              <a:rPr lang="en-US" altLang="en-US" dirty="0" smtClean="0"/>
              <a:t>watchdog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Social Responsibility Theory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Bring together buyers and </a:t>
            </a:r>
            <a:r>
              <a:rPr lang="en-US" altLang="en-US" dirty="0" smtClean="0"/>
              <a:t>sellers</a:t>
            </a:r>
            <a:endParaRPr lang="en-US" altLang="en-US" dirty="0" smtClean="0"/>
          </a:p>
          <a:p>
            <a:r>
              <a:rPr lang="en-US" altLang="en-US" dirty="0" smtClean="0"/>
              <a:t>Provide </a:t>
            </a:r>
            <a:r>
              <a:rPr lang="en-US" altLang="en-US" dirty="0" smtClean="0"/>
              <a:t>entertainment</a:t>
            </a:r>
            <a:endParaRPr lang="en-US" altLang="en-US" dirty="0" smtClean="0"/>
          </a:p>
          <a:p>
            <a:r>
              <a:rPr lang="en-US" altLang="en-US" dirty="0" smtClean="0"/>
              <a:t>Be profitable enough to avoid outside </a:t>
            </a:r>
            <a:r>
              <a:rPr lang="en-US" altLang="en-US" dirty="0" smtClean="0"/>
              <a:t>pressures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Social Responsibility Theory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Essentially advocates non-authoritarian media </a:t>
            </a:r>
            <a:r>
              <a:rPr lang="en-US" altLang="en-US" dirty="0" smtClean="0"/>
              <a:t>controls</a:t>
            </a:r>
            <a:endParaRPr lang="en-US" altLang="en-US" dirty="0" smtClean="0"/>
          </a:p>
          <a:p>
            <a:r>
              <a:rPr lang="en-US" altLang="en-US" dirty="0" smtClean="0"/>
              <a:t>Response to Hutchins Commission report of the late </a:t>
            </a:r>
            <a:r>
              <a:rPr lang="en-US" altLang="en-US" dirty="0" smtClean="0"/>
              <a:t>1940s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Hanson4e</Template>
  <TotalTime>218</TotalTime>
  <Words>871</Words>
  <Application>Microsoft Office PowerPoint</Application>
  <PresentationFormat>On-screen Show (4:3)</PresentationFormat>
  <Paragraphs>151</Paragraphs>
  <Slides>28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1_Office Theme</vt:lpstr>
      <vt:lpstr>Global Media: Communication Around the World</vt:lpstr>
      <vt:lpstr>Al Jazeera English/America</vt:lpstr>
      <vt:lpstr>Media Ideals around World</vt:lpstr>
      <vt:lpstr>Authoritarian Theory</vt:lpstr>
      <vt:lpstr>Communist Theory</vt:lpstr>
      <vt:lpstr>Libertarian Theory</vt:lpstr>
      <vt:lpstr>Social Responsibility Theory</vt:lpstr>
      <vt:lpstr>Social Responsibility Theory</vt:lpstr>
      <vt:lpstr>Social Responsibility Theory</vt:lpstr>
      <vt:lpstr>Add-on: Development Theory</vt:lpstr>
      <vt:lpstr>The Internet in the 21st Century</vt:lpstr>
      <vt:lpstr>Alternative to Four Theories: Five Dimensions of Media (Alan Wells)</vt:lpstr>
      <vt:lpstr>Alternative to Four Theories: Five Dimensions of Media</vt:lpstr>
      <vt:lpstr>Canada</vt:lpstr>
      <vt:lpstr>Western Europe and Britain</vt:lpstr>
      <vt:lpstr>Danish Cartoons</vt:lpstr>
      <vt:lpstr>Why Were Cartoons Controversial?</vt:lpstr>
      <vt:lpstr>Central and Latin America</vt:lpstr>
      <vt:lpstr>Middle East and Islamic Countries</vt:lpstr>
      <vt:lpstr>Al Jazeera</vt:lpstr>
      <vt:lpstr>Africa</vt:lpstr>
      <vt:lpstr>Africa</vt:lpstr>
      <vt:lpstr>Russia and Former Soviet Republics</vt:lpstr>
      <vt:lpstr>India</vt:lpstr>
      <vt:lpstr>China</vt:lpstr>
      <vt:lpstr>Japan</vt:lpstr>
      <vt:lpstr>Dangers to Journalists</vt:lpstr>
      <vt:lpstr>Media Transformations: Are We Living in a Media World?</vt:lpstr>
    </vt:vector>
  </TitlesOfParts>
  <Company>University of Nebraska at Kearney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15 Global Media: Communication Around the World</dc:title>
  <dc:creator>Ralph Hanson</dc:creator>
  <cp:lastModifiedBy>CE</cp:lastModifiedBy>
  <cp:revision>37</cp:revision>
  <dcterms:created xsi:type="dcterms:W3CDTF">2010-08-02T02:24:45Z</dcterms:created>
  <dcterms:modified xsi:type="dcterms:W3CDTF">2015-07-21T13:48:03Z</dcterms:modified>
</cp:coreProperties>
</file>