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2">
  <p:sldMasterIdLst>
    <p:sldMasterId id="2147483660" r:id="rId1"/>
  </p:sldMasterIdLst>
  <p:notesMasterIdLst>
    <p:notesMasterId r:id="rId28"/>
  </p:notesMasterIdLst>
  <p:sldIdLst>
    <p:sldId id="256" r:id="rId2"/>
    <p:sldId id="280" r:id="rId3"/>
    <p:sldId id="258" r:id="rId4"/>
    <p:sldId id="257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81" r:id="rId26"/>
    <p:sldId id="279" r:id="rId27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740" autoAdjust="0"/>
    <p:restoredTop sz="86383" autoAdjust="0"/>
  </p:normalViewPr>
  <p:slideViewPr>
    <p:cSldViewPr snapToGrid="0" snapToObjects="1">
      <p:cViewPr>
        <p:scale>
          <a:sx n="100" d="100"/>
          <a:sy n="100" d="100"/>
        </p:scale>
        <p:origin x="-2424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4176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C4A7F2-E5F0-409C-8279-6EFA3C0AC3A9}" type="datetimeFigureOut">
              <a:rPr lang="en-US"/>
              <a:t>7/21/2015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13FA53-1179-460C-AD17-D1987A246429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06299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3FA53-1179-460C-AD17-D1987A246429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005510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3FA53-1179-460C-AD17-D1987A246429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36877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3FA53-1179-460C-AD17-D1987A246429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105648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3FA53-1179-460C-AD17-D1987A246429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668537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3FA53-1179-460C-AD17-D1987A246429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656957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3FA53-1179-460C-AD17-D1987A246429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012033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3FA53-1179-460C-AD17-D1987A246429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7840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3FA53-1179-460C-AD17-D1987A246429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412952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3FA53-1179-460C-AD17-D1987A246429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3519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3FA53-1179-460C-AD17-D1987A246429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90812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3FA53-1179-460C-AD17-D1987A246429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89575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3FA53-1179-460C-AD17-D1987A246429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910637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3FA53-1179-460C-AD17-D1987A246429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893928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3FA53-1179-460C-AD17-D1987A246429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410217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3FA53-1179-460C-AD17-D1987A246429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479962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3FA53-1179-460C-AD17-D1987A246429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226643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3FA53-1179-460C-AD17-D1987A246429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805557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3FA53-1179-460C-AD17-D1987A246429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34195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3FA53-1179-460C-AD17-D1987A246429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88645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3FA53-1179-460C-AD17-D1987A246429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60113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3FA53-1179-460C-AD17-D1987A246429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529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3FA53-1179-460C-AD17-D1987A246429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01175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3FA53-1179-460C-AD17-D1987A246429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5798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3FA53-1179-460C-AD17-D1987A246429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19112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3FA53-1179-460C-AD17-D1987A246429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56082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Placeholder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9699" name="Text Placeholder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Arial" charset="0"/>
              <a:buNone/>
              <a:defRPr sz="4400">
                <a:solidFill>
                  <a:srgbClr val="E29927"/>
                </a:solidFill>
              </a:defRPr>
            </a:lvl1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AFDF3FB3-64DF-4EC1-B126-827CE1560A42}" type="datetime1">
              <a:rPr lang="en-US" altLang="en-US"/>
              <a:pPr/>
              <a:t>7/21/2015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F12E11C1-1B22-4763-ACDE-087AF7F4B9A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40327715"/>
      </p:ext>
    </p:extLst>
  </p:cSld>
  <p:clrMapOvr>
    <a:masterClrMapping/>
  </p:clrMapOvr>
  <p:transition>
    <p:pull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CAC81E9-FA64-404E-916C-C9F8088714CE}" type="datetime1">
              <a:rPr lang="en-US" altLang="en-US"/>
              <a:pPr/>
              <a:t>7/21/2015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B9C51C-D523-41AB-8BCD-AF9FAD06007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83847977"/>
      </p:ext>
    </p:extLst>
  </p:cSld>
  <p:clrMapOvr>
    <a:masterClrMapping/>
  </p:clrMapOvr>
  <p:transition>
    <p:pull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61E88C5-24D8-4CB3-95B7-E94BC6EA86FF}" type="datetime1">
              <a:rPr lang="en-US" altLang="en-US"/>
              <a:pPr/>
              <a:t>7/21/2015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4F7DE5-56CF-4186-8E8E-6F9A3847350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6270079"/>
      </p:ext>
    </p:extLst>
  </p:cSld>
  <p:clrMapOvr>
    <a:masterClrMapping/>
  </p:clrMapOvr>
  <p:transition>
    <p:pull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BF7CC58-7C0F-46AD-8F21-653E7654378B}" type="datetime1">
              <a:rPr lang="en-US" altLang="en-US"/>
              <a:pPr/>
              <a:t>7/21/2015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8C75CD-6CAC-4D8F-B898-2DEAB55AC7F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34583947"/>
      </p:ext>
    </p:extLst>
  </p:cSld>
  <p:clrMapOvr>
    <a:masterClrMapping/>
  </p:clrMapOvr>
  <p:transition>
    <p:pull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8EC1CD2-EFE3-4544-9DD9-15EFF81A5B49}" type="datetime1">
              <a:rPr lang="en-US" altLang="en-US"/>
              <a:pPr/>
              <a:t>7/21/2015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C16D95-9AF0-43E6-9C34-B61FAA6986A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58235755"/>
      </p:ext>
    </p:extLst>
  </p:cSld>
  <p:clrMapOvr>
    <a:masterClrMapping/>
  </p:clrMapOvr>
  <p:transition>
    <p:pull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12AA4D-11BD-40FF-8E4F-E6869C7B41B9}" type="datetime1">
              <a:rPr lang="en-US" altLang="en-US"/>
              <a:pPr/>
              <a:t>7/21/2015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B1A150-B381-47F2-9A17-97D63251E39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05220538"/>
      </p:ext>
    </p:extLst>
  </p:cSld>
  <p:clrMapOvr>
    <a:masterClrMapping/>
  </p:clrMapOvr>
  <p:transition>
    <p:pull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ACF4035-1CE8-4EE3-B98D-3FC9BB0FAC31}" type="datetime1">
              <a:rPr lang="en-US" altLang="en-US"/>
              <a:pPr/>
              <a:t>7/21/2015</a:t>
            </a:fld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759A78-414E-4AE8-90CE-2F2575419AA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01410"/>
      </p:ext>
    </p:extLst>
  </p:cSld>
  <p:clrMapOvr>
    <a:masterClrMapping/>
  </p:clrMapOvr>
  <p:transition>
    <p:pull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E53434B-9780-4ED6-BF2A-44909F56CE69}" type="datetime1">
              <a:rPr lang="en-US" altLang="en-US"/>
              <a:pPr/>
              <a:t>7/21/2015</a:t>
            </a:fld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F23577-63B5-4B1D-838D-99D3ECE9BC4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85060037"/>
      </p:ext>
    </p:extLst>
  </p:cSld>
  <p:clrMapOvr>
    <a:masterClrMapping/>
  </p:clrMapOvr>
  <p:transition>
    <p:pull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6B5D436-0D3D-4359-8071-DD825768D870}" type="datetime1">
              <a:rPr lang="en-US" altLang="en-US"/>
              <a:pPr/>
              <a:t>7/21/2015</a:t>
            </a:fld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9ACE90-78B3-48B0-B002-279FA12D990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84163040"/>
      </p:ext>
    </p:extLst>
  </p:cSld>
  <p:clrMapOvr>
    <a:masterClrMapping/>
  </p:clrMapOvr>
  <p:transition>
    <p:pull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A3B7358-7204-4ED0-9D0E-8E0A67E87A80}" type="datetime1">
              <a:rPr lang="en-US" altLang="en-US"/>
              <a:pPr/>
              <a:t>7/21/2015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814BD4-E248-4355-8B23-FBB4D4EC413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4596977"/>
      </p:ext>
    </p:extLst>
  </p:cSld>
  <p:clrMapOvr>
    <a:masterClrMapping/>
  </p:clrMapOvr>
  <p:transition>
    <p:pull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BC15796-1BDA-44F9-AC7E-67C9CA9FAB7D}" type="datetime1">
              <a:rPr lang="en-US" altLang="en-US"/>
              <a:pPr/>
              <a:t>7/21/2015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B7E1E5-C8FE-4169-B5CA-934AC88C2FA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96841485"/>
      </p:ext>
    </p:extLst>
  </p:cSld>
  <p:clrMapOvr>
    <a:masterClrMapping/>
  </p:clrMapOvr>
  <p:transition>
    <p:pull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88F2A1A0-18F2-4AE6-8B15-BC5884FE414E}" type="datetime1">
              <a:rPr lang="en-US" altLang="en-US"/>
              <a:pPr/>
              <a:t>7/21/2015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5A3919E-D328-48ED-A22E-120AA24D9280}" type="slidenum">
              <a:rPr lang="en-US" altLang="en-US"/>
              <a:pPr/>
              <a:t>‹#›</a:t>
            </a:fld>
            <a:endParaRPr lang="en-US" altLang="en-US"/>
          </a:p>
        </p:txBody>
      </p:sp>
      <p:pic>
        <p:nvPicPr>
          <p:cNvPr id="1031" name="Picture 13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1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0080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ransition>
    <p:pull dir="r"/>
  </p:transition>
  <p:txStyles>
    <p:titleStyle>
      <a:lvl1pPr algn="ctr" defTabSz="457200" rtl="0" fontAlgn="base">
        <a:spcBef>
          <a:spcPct val="0"/>
        </a:spcBef>
        <a:spcAft>
          <a:spcPct val="0"/>
        </a:spcAft>
        <a:defRPr sz="4400" b="1">
          <a:solidFill>
            <a:srgbClr val="00669B"/>
          </a:solidFill>
          <a:latin typeface="+mj-lt"/>
          <a:ea typeface="+mj-ea"/>
          <a:cs typeface="+mj-cs"/>
        </a:defRPr>
      </a:lvl1pPr>
      <a:lvl2pPr algn="ctr" defTabSz="457200" rtl="0" fontAlgn="base">
        <a:spcBef>
          <a:spcPct val="0"/>
        </a:spcBef>
        <a:spcAft>
          <a:spcPct val="0"/>
        </a:spcAft>
        <a:defRPr sz="4400" b="1">
          <a:solidFill>
            <a:srgbClr val="00669B"/>
          </a:solidFill>
          <a:latin typeface="Calibri" charset="0"/>
          <a:ea typeface="ＭＳ Ｐゴシック" charset="-128"/>
        </a:defRPr>
      </a:lvl2pPr>
      <a:lvl3pPr algn="ctr" defTabSz="457200" rtl="0" fontAlgn="base">
        <a:spcBef>
          <a:spcPct val="0"/>
        </a:spcBef>
        <a:spcAft>
          <a:spcPct val="0"/>
        </a:spcAft>
        <a:defRPr sz="4400" b="1">
          <a:solidFill>
            <a:srgbClr val="00669B"/>
          </a:solidFill>
          <a:latin typeface="Calibri" charset="0"/>
          <a:ea typeface="ＭＳ Ｐゴシック" charset="-128"/>
        </a:defRPr>
      </a:lvl3pPr>
      <a:lvl4pPr algn="ctr" defTabSz="457200" rtl="0" fontAlgn="base">
        <a:spcBef>
          <a:spcPct val="0"/>
        </a:spcBef>
        <a:spcAft>
          <a:spcPct val="0"/>
        </a:spcAft>
        <a:defRPr sz="4400" b="1">
          <a:solidFill>
            <a:srgbClr val="00669B"/>
          </a:solidFill>
          <a:latin typeface="Calibri" charset="0"/>
          <a:ea typeface="ＭＳ Ｐゴシック" charset="-128"/>
        </a:defRPr>
      </a:lvl4pPr>
      <a:lvl5pPr algn="ctr" defTabSz="457200" rtl="0" fontAlgn="base">
        <a:spcBef>
          <a:spcPct val="0"/>
        </a:spcBef>
        <a:spcAft>
          <a:spcPct val="0"/>
        </a:spcAft>
        <a:defRPr sz="4400" b="1">
          <a:solidFill>
            <a:srgbClr val="00669B"/>
          </a:solidFill>
          <a:latin typeface="Calibri" charset="0"/>
          <a:ea typeface="ＭＳ Ｐゴシック" charset="-128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rgbClr val="E29927"/>
          </a:solidFill>
          <a:latin typeface="Calibri" charset="0"/>
          <a:ea typeface="ＭＳ Ｐゴシック" charset="-128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rgbClr val="E29927"/>
          </a:solidFill>
          <a:latin typeface="Calibri" charset="0"/>
          <a:ea typeface="ＭＳ Ｐゴシック" charset="-128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rgbClr val="E29927"/>
          </a:solidFill>
          <a:latin typeface="Calibri" charset="0"/>
          <a:ea typeface="ＭＳ Ｐゴシック" charset="-128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rgbClr val="E29927"/>
          </a:solidFill>
          <a:latin typeface="Calibri" charset="0"/>
          <a:ea typeface="ＭＳ Ｐゴシック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bg1"/>
          </a:solidFill>
          <a:latin typeface="+mn-lt"/>
          <a:ea typeface="+mn-ea"/>
        </a:defRPr>
      </a:lvl6pPr>
      <a:lvl7pPr marL="29718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bg1"/>
          </a:solidFill>
          <a:latin typeface="+mn-lt"/>
          <a:ea typeface="+mn-ea"/>
        </a:defRPr>
      </a:lvl7pPr>
      <a:lvl8pPr marL="3429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bg1"/>
          </a:solidFill>
          <a:latin typeface="+mn-lt"/>
          <a:ea typeface="+mn-ea"/>
        </a:defRPr>
      </a:lvl8pPr>
      <a:lvl9pPr marL="3886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bg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677863"/>
            <a:ext cx="7772400" cy="2922587"/>
          </a:xfrm>
        </p:spPr>
        <p:txBody>
          <a:bodyPr/>
          <a:lstStyle/>
          <a:p>
            <a:r>
              <a:rPr lang="en-US" altLang="en-US" dirty="0" smtClean="0"/>
              <a:t>Advertising:</a:t>
            </a:r>
            <a:br>
              <a:rPr lang="en-US" altLang="en-US" dirty="0" smtClean="0"/>
            </a:br>
            <a:r>
              <a:rPr lang="en-US" altLang="en-US" dirty="0" smtClean="0"/>
              <a:t>Selling a Message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en-US" altLang="en-US" smtClean="0"/>
              <a:t>Chapter 11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Trade Advertising</a:t>
            </a:r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en-US" altLang="en-US" dirty="0" smtClean="0"/>
              <a:t>Also called business-to-business ads</a:t>
            </a:r>
            <a:br>
              <a:rPr lang="en-US" altLang="en-US" dirty="0" smtClean="0"/>
            </a:br>
            <a:r>
              <a:rPr lang="en-US" altLang="en-US" i="1" dirty="0" smtClean="0"/>
              <a:t>Promote products and services to other </a:t>
            </a:r>
            <a:r>
              <a:rPr lang="en-US" altLang="en-US" i="1" dirty="0" smtClean="0"/>
              <a:t>businesses</a:t>
            </a:r>
            <a:endParaRPr lang="en-US" altLang="en-US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The Advertising Business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Client</a:t>
            </a:r>
            <a:br>
              <a:rPr lang="en-US" altLang="en-US" dirty="0" smtClean="0"/>
            </a:br>
            <a:r>
              <a:rPr lang="en-US" altLang="en-US" i="1" dirty="0" smtClean="0"/>
              <a:t>The company with something to sell</a:t>
            </a:r>
          </a:p>
          <a:p>
            <a:r>
              <a:rPr lang="en-US" altLang="en-US" dirty="0" smtClean="0"/>
              <a:t>Agency </a:t>
            </a:r>
            <a:br>
              <a:rPr lang="en-US" altLang="en-US" dirty="0" smtClean="0"/>
            </a:br>
            <a:r>
              <a:rPr lang="en-US" altLang="en-US" i="1" dirty="0" smtClean="0"/>
              <a:t>Advertising professionals</a:t>
            </a:r>
          </a:p>
          <a:p>
            <a:r>
              <a:rPr lang="en-US" altLang="en-US" dirty="0" smtClean="0"/>
              <a:t>Media</a:t>
            </a:r>
            <a:br>
              <a:rPr lang="en-US" altLang="en-US" dirty="0" smtClean="0"/>
            </a:br>
            <a:r>
              <a:rPr lang="en-US" altLang="en-US" i="1" dirty="0" smtClean="0"/>
              <a:t>Where the ads appear</a:t>
            </a:r>
          </a:p>
          <a:p>
            <a:r>
              <a:rPr lang="en-US" altLang="en-US" dirty="0" smtClean="0"/>
              <a:t>Audience</a:t>
            </a:r>
            <a:br>
              <a:rPr lang="en-US" altLang="en-US" dirty="0" smtClean="0"/>
            </a:br>
            <a:r>
              <a:rPr lang="en-US" altLang="en-US" i="1" dirty="0" smtClean="0"/>
              <a:t>Message recipients 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The Client</a:t>
            </a:r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Table 11.1</a:t>
            </a:r>
            <a:br>
              <a:rPr lang="en-US" altLang="en-US" dirty="0" smtClean="0"/>
            </a:br>
            <a:r>
              <a:rPr lang="en-US" altLang="en-US" dirty="0" smtClean="0"/>
              <a:t>Top advertisers in the United States by </a:t>
            </a:r>
            <a:r>
              <a:rPr lang="en-US" altLang="en-US" dirty="0" smtClean="0"/>
              <a:t>brand</a:t>
            </a:r>
            <a:endParaRPr lang="en-US" altLang="en-US" dirty="0" smtClean="0"/>
          </a:p>
          <a:p>
            <a:endParaRPr lang="en-US" altLang="en-US" dirty="0"/>
          </a:p>
          <a:p>
            <a:endParaRPr lang="en-US" altLang="en-US" dirty="0" smtClean="0"/>
          </a:p>
          <a:p>
            <a:endParaRPr lang="en-US" altLang="en-US" dirty="0" smtClean="0"/>
          </a:p>
          <a:p>
            <a:endParaRPr lang="en-US" altLang="en-US" dirty="0" smtClean="0"/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885950" y="26098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885950" y="2609850"/>
            <a:ext cx="3017838" cy="9525"/>
          </a:xfrm>
          <a:prstGeom prst="rect">
            <a:avLst/>
          </a:prstGeom>
          <a:solidFill>
            <a:srgbClr val="000000"/>
          </a:solidFill>
          <a:ln w="9525">
            <a:solidFill>
              <a:schemeClr val="tx1"/>
            </a:solidFill>
            <a:prstDash val="solid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9679373"/>
              </p:ext>
            </p:extLst>
          </p:nvPr>
        </p:nvGraphicFramePr>
        <p:xfrm>
          <a:off x="607328" y="2855507"/>
          <a:ext cx="7854287" cy="310856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98600"/>
                <a:gridCol w="3116638"/>
                <a:gridCol w="3439049"/>
              </a:tblGrid>
              <a:tr h="25904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tabLst>
                          <a:tab pos="1828800" algn="ctr"/>
                          <a:tab pos="3200400" algn="ctr"/>
                          <a:tab pos="4572000" algn="ctr"/>
                        </a:tabLst>
                      </a:pPr>
                      <a:r>
                        <a:rPr lang="en-US" sz="1000" dirty="0">
                          <a:effectLst/>
                        </a:rPr>
                        <a:t>Rank</a:t>
                      </a:r>
                      <a:endParaRPr lang="en-US" sz="1000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tabLst>
                          <a:tab pos="1828800" algn="ctr"/>
                          <a:tab pos="3200400" algn="ctr"/>
                          <a:tab pos="4572000" algn="ctr"/>
                        </a:tabLst>
                      </a:pPr>
                      <a:r>
                        <a:rPr lang="en-US" sz="1000">
                          <a:effectLst/>
                        </a:rPr>
                        <a:t>Brand</a:t>
                      </a:r>
                      <a:endParaRPr lang="en-US" sz="1000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tabLst>
                          <a:tab pos="1828800" algn="ctr"/>
                          <a:tab pos="3200400" algn="ctr"/>
                          <a:tab pos="4572000" algn="ctr"/>
                        </a:tabLst>
                      </a:pPr>
                      <a:r>
                        <a:rPr lang="en-US" sz="1000">
                          <a:effectLst/>
                        </a:rPr>
                        <a:t>2012 U S. Ad Spending (in millions)</a:t>
                      </a:r>
                      <a:endParaRPr lang="en-US" sz="1000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5904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>
                          <a:effectLst/>
                        </a:rPr>
                        <a:t>1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>
                          <a:effectLst/>
                        </a:rPr>
                        <a:t>AT&amp;T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>
                          <a:effectLst/>
                        </a:rPr>
                        <a:t>$1,586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5904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>
                          <a:effectLst/>
                        </a:rPr>
                        <a:t>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>
                          <a:effectLst/>
                        </a:rPr>
                        <a:t>Verizon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>
                          <a:effectLst/>
                        </a:rPr>
                        <a:t>$1,427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5904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>
                          <a:effectLst/>
                        </a:rPr>
                        <a:t>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>
                          <a:effectLst/>
                        </a:rPr>
                        <a:t>Chevrolet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>
                          <a:effectLst/>
                        </a:rPr>
                        <a:t>$958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5904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>
                          <a:effectLst/>
                        </a:rPr>
                        <a:t>4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>
                          <a:effectLst/>
                        </a:rPr>
                        <a:t>McDonald’s 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>
                          <a:effectLst/>
                        </a:rPr>
                        <a:t>$957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5904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>
                          <a:effectLst/>
                        </a:rPr>
                        <a:t>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 err="1">
                          <a:effectLst/>
                        </a:rPr>
                        <a:t>Geico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>
                          <a:effectLst/>
                        </a:rPr>
                        <a:t>$921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5904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>
                          <a:effectLst/>
                        </a:rPr>
                        <a:t>6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>
                          <a:effectLst/>
                        </a:rPr>
                        <a:t>Toyota 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>
                          <a:effectLst/>
                        </a:rPr>
                        <a:t>$879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5904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>
                          <a:effectLst/>
                        </a:rPr>
                        <a:t>7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>
                          <a:effectLst/>
                        </a:rPr>
                        <a:t>Ford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>
                          <a:effectLst/>
                        </a:rPr>
                        <a:t>$857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5904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>
                          <a:effectLst/>
                        </a:rPr>
                        <a:t>8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>
                          <a:effectLst/>
                        </a:rPr>
                        <a:t>T-Mobile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>
                          <a:effectLst/>
                        </a:rPr>
                        <a:t>$772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5904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>
                          <a:effectLst/>
                        </a:rPr>
                        <a:t>9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>
                          <a:effectLst/>
                        </a:rPr>
                        <a:t>Macy’s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>
                          <a:effectLst/>
                        </a:rPr>
                        <a:t>$762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5904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>
                          <a:effectLst/>
                        </a:rPr>
                        <a:t>10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>
                          <a:effectLst/>
                        </a:rPr>
                        <a:t>Walmart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>
                          <a:effectLst/>
                        </a:rPr>
                        <a:t>$690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5904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>
                          <a:effectLst/>
                        </a:rPr>
                        <a:t>12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>
                          <a:effectLst/>
                        </a:rPr>
                        <a:t>Apple*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000" dirty="0">
                          <a:effectLst/>
                        </a:rPr>
                        <a:t>$662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The Agency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dirty="0" smtClean="0"/>
              <a:t>Research and planning</a:t>
            </a:r>
            <a:br>
              <a:rPr lang="en-US" altLang="en-US" dirty="0" smtClean="0"/>
            </a:br>
            <a:r>
              <a:rPr lang="en-US" altLang="en-US" i="1" dirty="0" smtClean="0"/>
              <a:t>How do you meet the clients’ objectives? Do the ads accomplish what the client wants?</a:t>
            </a:r>
          </a:p>
          <a:p>
            <a:pPr>
              <a:lnSpc>
                <a:spcPct val="90000"/>
              </a:lnSpc>
            </a:pPr>
            <a:r>
              <a:rPr lang="en-US" altLang="en-US" dirty="0" smtClean="0"/>
              <a:t>Creative activity</a:t>
            </a:r>
            <a:br>
              <a:rPr lang="en-US" altLang="en-US" dirty="0" smtClean="0"/>
            </a:br>
            <a:r>
              <a:rPr lang="en-US" altLang="en-US" i="1" dirty="0" smtClean="0"/>
              <a:t>Creating the ad itself. Often a tension between creativity and </a:t>
            </a:r>
            <a:r>
              <a:rPr lang="en-US" altLang="en-US" i="1" dirty="0" smtClean="0"/>
              <a:t>salesmanship</a:t>
            </a:r>
            <a:endParaRPr lang="en-US" altLang="en-US" i="1" dirty="0" smtClean="0"/>
          </a:p>
          <a:p>
            <a:pPr>
              <a:lnSpc>
                <a:spcPct val="90000"/>
              </a:lnSpc>
            </a:pPr>
            <a:r>
              <a:rPr lang="en-US" altLang="en-US" dirty="0" smtClean="0"/>
              <a:t>Media planning</a:t>
            </a:r>
            <a:br>
              <a:rPr lang="en-US" altLang="en-US" dirty="0" smtClean="0"/>
            </a:br>
            <a:r>
              <a:rPr lang="en-US" altLang="en-US" i="1" dirty="0" smtClean="0"/>
              <a:t>Deciding which media provide the most </a:t>
            </a:r>
            <a:r>
              <a:rPr lang="en-US" altLang="en-US" i="1" dirty="0" smtClean="0"/>
              <a:t>cost-effective </a:t>
            </a:r>
            <a:r>
              <a:rPr lang="en-US" altLang="en-US" i="1" dirty="0" smtClean="0"/>
              <a:t>way to reach the target </a:t>
            </a:r>
            <a:r>
              <a:rPr lang="en-US" altLang="en-US" i="1" dirty="0" smtClean="0"/>
              <a:t>audience</a:t>
            </a:r>
            <a:endParaRPr lang="en-US" altLang="en-US" i="1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The Media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Newspapers</a:t>
            </a:r>
          </a:p>
          <a:p>
            <a:r>
              <a:rPr lang="en-US" altLang="en-US" dirty="0" smtClean="0"/>
              <a:t>Magazines</a:t>
            </a:r>
          </a:p>
          <a:p>
            <a:r>
              <a:rPr lang="en-US" altLang="en-US" dirty="0" smtClean="0"/>
              <a:t>Outdoor</a:t>
            </a:r>
          </a:p>
          <a:p>
            <a:r>
              <a:rPr lang="en-US" altLang="en-US" dirty="0" smtClean="0"/>
              <a:t>Radio</a:t>
            </a:r>
          </a:p>
          <a:p>
            <a:r>
              <a:rPr lang="en-US" altLang="en-US" dirty="0" smtClean="0"/>
              <a:t>Television</a:t>
            </a:r>
          </a:p>
          <a:p>
            <a:r>
              <a:rPr lang="en-US" altLang="en-US" dirty="0" smtClean="0"/>
              <a:t>Digital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The Audience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Targeting</a:t>
            </a:r>
            <a:br>
              <a:rPr lang="en-US" altLang="en-US" dirty="0" smtClean="0"/>
            </a:br>
            <a:r>
              <a:rPr lang="en-US" altLang="en-US" i="1" dirty="0" smtClean="0"/>
              <a:t>Trying to make a product or service appeal to a narrowly defined </a:t>
            </a:r>
            <a:r>
              <a:rPr lang="en-US" altLang="en-US" i="1" dirty="0" smtClean="0"/>
              <a:t>group</a:t>
            </a:r>
            <a:endParaRPr lang="en-US" altLang="en-US" i="1" dirty="0" smtClean="0"/>
          </a:p>
          <a:p>
            <a:r>
              <a:rPr lang="en-US" altLang="en-US" dirty="0" smtClean="0"/>
              <a:t>Targeting is done with demographics, </a:t>
            </a:r>
            <a:r>
              <a:rPr lang="en-US" altLang="en-US" dirty="0" err="1" smtClean="0"/>
              <a:t>geographics</a:t>
            </a:r>
            <a:r>
              <a:rPr lang="en-US" altLang="en-US" dirty="0" smtClean="0"/>
              <a:t>, and </a:t>
            </a:r>
            <a:r>
              <a:rPr lang="en-US" altLang="en-US" dirty="0" smtClean="0"/>
              <a:t>psychographics</a:t>
            </a:r>
            <a:endParaRPr lang="en-US" altLang="en-US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Psychographics and VALS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Not just who the audience is, but what motivates </a:t>
            </a:r>
            <a:r>
              <a:rPr lang="en-US" altLang="en-US" dirty="0" smtClean="0"/>
              <a:t>them</a:t>
            </a:r>
            <a:endParaRPr lang="en-US" altLang="en-US" dirty="0" smtClean="0"/>
          </a:p>
          <a:p>
            <a:r>
              <a:rPr lang="en-US" altLang="en-US" dirty="0" smtClean="0"/>
              <a:t>Psychographics look at </a:t>
            </a:r>
            <a:r>
              <a:rPr lang="en-US" altLang="en-US" dirty="0" smtClean="0"/>
              <a:t>people’</a:t>
            </a:r>
            <a:r>
              <a:rPr lang="en-US" altLang="ja-JP" dirty="0" smtClean="0"/>
              <a:t>s </a:t>
            </a:r>
            <a:r>
              <a:rPr lang="en-US" altLang="ja-JP" dirty="0" smtClean="0"/>
              <a:t>lifestyles, relationship to the product, and personality </a:t>
            </a:r>
            <a:r>
              <a:rPr lang="en-US" altLang="ja-JP" dirty="0" smtClean="0"/>
              <a:t>traits</a:t>
            </a:r>
            <a:endParaRPr lang="en-US" altLang="ja-JP" dirty="0" smtClean="0"/>
          </a:p>
          <a:p>
            <a:r>
              <a:rPr lang="en-US" altLang="en-US" dirty="0" smtClean="0"/>
              <a:t>VALS, developed by SRI International, places people in eight categories based on motivation and level of </a:t>
            </a:r>
            <a:r>
              <a:rPr lang="en-US" altLang="en-US" dirty="0" smtClean="0"/>
              <a:t>resources </a:t>
            </a:r>
            <a:endParaRPr lang="en-US" altLang="en-US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/>
          <a:lstStyle/>
          <a:p>
            <a:r>
              <a:rPr lang="en-US" altLang="en-US" sz="4000" dirty="0" smtClean="0"/>
              <a:t>Example: Targeting Gay Consumers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Perceived by advertisers as upscale and </a:t>
            </a:r>
            <a:r>
              <a:rPr lang="en-US" altLang="en-US" dirty="0" smtClean="0"/>
              <a:t>educated</a:t>
            </a:r>
            <a:endParaRPr lang="en-US" altLang="en-US" dirty="0" smtClean="0"/>
          </a:p>
          <a:p>
            <a:r>
              <a:rPr lang="en-US" altLang="en-US" dirty="0" smtClean="0"/>
              <a:t>Gay market estimated at $641 </a:t>
            </a:r>
            <a:r>
              <a:rPr lang="en-US" altLang="en-US" dirty="0" smtClean="0"/>
              <a:t>billion</a:t>
            </a:r>
            <a:endParaRPr lang="en-US" altLang="en-US" dirty="0" smtClean="0"/>
          </a:p>
          <a:p>
            <a:r>
              <a:rPr lang="en-US" altLang="en-US" dirty="0" smtClean="0"/>
              <a:t>Absolut vodka was early gay </a:t>
            </a:r>
            <a:r>
              <a:rPr lang="en-US" altLang="en-US" dirty="0" smtClean="0"/>
              <a:t>advertiser</a:t>
            </a:r>
            <a:endParaRPr lang="en-US" altLang="en-US" dirty="0" smtClean="0"/>
          </a:p>
          <a:p>
            <a:r>
              <a:rPr lang="en-US" altLang="en-US" dirty="0" smtClean="0"/>
              <a:t>Gay-targeted ads becoming increasingly mainstream (Secret #3)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Advertising Myths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Advertising makes you buy things you </a:t>
            </a:r>
            <a:r>
              <a:rPr lang="en-US" altLang="en-US" dirty="0" smtClean="0"/>
              <a:t>don’</a:t>
            </a:r>
            <a:r>
              <a:rPr lang="en-US" altLang="ja-JP" dirty="0" smtClean="0"/>
              <a:t>t want</a:t>
            </a:r>
            <a:endParaRPr lang="en-US" altLang="ja-JP" dirty="0" smtClean="0"/>
          </a:p>
          <a:p>
            <a:r>
              <a:rPr lang="en-US" altLang="en-US" dirty="0" smtClean="0"/>
              <a:t>Advertising makes things cost </a:t>
            </a:r>
            <a:r>
              <a:rPr lang="en-US" altLang="en-US" dirty="0" smtClean="0"/>
              <a:t>more</a:t>
            </a:r>
            <a:endParaRPr lang="en-US" altLang="en-US" dirty="0" smtClean="0"/>
          </a:p>
          <a:p>
            <a:r>
              <a:rPr lang="en-US" altLang="en-US" dirty="0" smtClean="0"/>
              <a:t>Advertising helps sell bad </a:t>
            </a:r>
            <a:r>
              <a:rPr lang="en-US" altLang="en-US" dirty="0" smtClean="0"/>
              <a:t>products</a:t>
            </a:r>
            <a:endParaRPr lang="en-US" altLang="en-US" dirty="0" smtClean="0"/>
          </a:p>
          <a:p>
            <a:r>
              <a:rPr lang="en-US" altLang="en-US" dirty="0" smtClean="0"/>
              <a:t>Advertising is a waste of </a:t>
            </a:r>
            <a:r>
              <a:rPr lang="en-US" altLang="en-US" dirty="0" smtClean="0"/>
              <a:t>money</a:t>
            </a:r>
            <a:endParaRPr lang="en-US" altLang="en-US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The Problem of Clutter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Clutter</a:t>
            </a:r>
            <a:br>
              <a:rPr lang="en-US" altLang="en-US" dirty="0" smtClean="0"/>
            </a:br>
            <a:r>
              <a:rPr lang="en-US" altLang="en-US" i="1" dirty="0" smtClean="0"/>
              <a:t>The large number of </a:t>
            </a:r>
            <a:r>
              <a:rPr lang="en-US" altLang="en-US" i="1" dirty="0" err="1" smtClean="0"/>
              <a:t>nonprogramming</a:t>
            </a:r>
            <a:r>
              <a:rPr lang="en-US" altLang="en-US" i="1" dirty="0" smtClean="0"/>
              <a:t> messages that compete for consumer attention on radio, television, and the </a:t>
            </a:r>
            <a:r>
              <a:rPr lang="en-US" altLang="en-US" i="1" dirty="0" smtClean="0"/>
              <a:t>Internet</a:t>
            </a:r>
            <a:endParaRPr lang="en-US" altLang="en-US" i="1" dirty="0" smtClean="0"/>
          </a:p>
          <a:p>
            <a:r>
              <a:rPr lang="en-US" altLang="en-US" dirty="0" smtClean="0"/>
              <a:t>Breaking through the clutter is an ongoing challenge for </a:t>
            </a:r>
            <a:r>
              <a:rPr lang="en-US" altLang="en-US" dirty="0" smtClean="0"/>
              <a:t>advertisers</a:t>
            </a:r>
            <a:endParaRPr lang="en-US" altLang="en-US" dirty="0" smtClean="0"/>
          </a:p>
          <a:p>
            <a:r>
              <a:rPr lang="en-US" altLang="en-US" dirty="0" smtClean="0"/>
              <a:t>Making ads more important than the </a:t>
            </a:r>
            <a:r>
              <a:rPr lang="en-US" altLang="en-US" dirty="0" smtClean="0"/>
              <a:t>program</a:t>
            </a:r>
            <a:endParaRPr lang="en-US" altLang="en-US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When Does Targeting Get Creepy?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Target tracks buying, can tell when a women is pregnant based on </a:t>
            </a:r>
            <a:r>
              <a:rPr lang="en-US" altLang="en-US" dirty="0" smtClean="0"/>
              <a:t>purchases</a:t>
            </a:r>
            <a:endParaRPr lang="en-US" altLang="en-US" dirty="0"/>
          </a:p>
          <a:p>
            <a:r>
              <a:rPr lang="en-US" altLang="en-US" dirty="0"/>
              <a:t>But sending baby coupons to someone who hasn’t announced a pregnancy could make people </a:t>
            </a:r>
            <a:r>
              <a:rPr lang="en-US" altLang="en-US" dirty="0" smtClean="0"/>
              <a:t>uncomfortable</a:t>
            </a:r>
            <a:endParaRPr lang="en-US" altLang="en-US" dirty="0"/>
          </a:p>
          <a:p>
            <a:r>
              <a:rPr lang="en-US" altLang="en-US" dirty="0"/>
              <a:t>Solution: Mix baby coupons in with those for other </a:t>
            </a:r>
            <a:r>
              <a:rPr lang="en-US" altLang="en-US" dirty="0" smtClean="0"/>
              <a:t>products</a:t>
            </a:r>
            <a:endParaRPr lang="en-US" altLang="en-US" dirty="0" smtClean="0"/>
          </a:p>
          <a:p>
            <a:r>
              <a:rPr lang="en-US" altLang="en-US" dirty="0" smtClean="0"/>
              <a:t>Secret 1 is in play </a:t>
            </a:r>
            <a:r>
              <a:rPr lang="en-US" altLang="en-US" dirty="0" smtClean="0"/>
              <a:t>here</a:t>
            </a:r>
            <a:endParaRPr lang="en-US" altLang="en-US" dirty="0"/>
          </a:p>
        </p:txBody>
      </p:sp>
    </p:spTree>
  </p:cSld>
  <p:clrMapOvr>
    <a:masterClrMapping/>
  </p:clrMapOvr>
  <p:transition>
    <p:pull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Apple’</a:t>
            </a:r>
            <a:r>
              <a:rPr lang="en-US" altLang="ja-JP" dirty="0" smtClean="0"/>
              <a:t>s </a:t>
            </a:r>
            <a:r>
              <a:rPr lang="en-US" altLang="ja-JP" i="1" dirty="0" smtClean="0"/>
              <a:t>1984</a:t>
            </a:r>
            <a:r>
              <a:rPr lang="en-US" altLang="ja-JP" dirty="0" smtClean="0"/>
              <a:t> Super Bowl Ad</a:t>
            </a:r>
            <a:endParaRPr lang="en-US" altLang="en-US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Introduced Macintosh computer</a:t>
            </a:r>
          </a:p>
          <a:p>
            <a:r>
              <a:rPr lang="en-US" altLang="en-US" dirty="0" smtClean="0"/>
              <a:t>Indirect action, national ad</a:t>
            </a:r>
          </a:p>
          <a:p>
            <a:r>
              <a:rPr lang="en-US" altLang="en-US" dirty="0" smtClean="0"/>
              <a:t>One of the most memorable commercials ever</a:t>
            </a:r>
          </a:p>
          <a:p>
            <a:r>
              <a:rPr lang="en-US" altLang="en-US" dirty="0" smtClean="0"/>
              <a:t>Established idea of event commercial</a:t>
            </a:r>
          </a:p>
          <a:p>
            <a:r>
              <a:rPr lang="en-US" altLang="en-US" dirty="0" smtClean="0"/>
              <a:t>Early example of integrated marketing communication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Advertising to Children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Children are a growing advertising market</a:t>
            </a:r>
          </a:p>
          <a:p>
            <a:r>
              <a:rPr lang="en-US" altLang="en-US" dirty="0" smtClean="0"/>
              <a:t>1978 study says children see 20,000 television commercials a </a:t>
            </a:r>
            <a:r>
              <a:rPr lang="en-US" altLang="en-US" dirty="0" smtClean="0"/>
              <a:t>year</a:t>
            </a:r>
            <a:endParaRPr lang="en-US" altLang="en-US" dirty="0" smtClean="0"/>
          </a:p>
          <a:p>
            <a:r>
              <a:rPr lang="en-US" altLang="en-US" dirty="0" smtClean="0"/>
              <a:t>Add to that product placement, in-school programs, mobile phone ads, and ads in video </a:t>
            </a:r>
            <a:r>
              <a:rPr lang="en-US" altLang="en-US" dirty="0" smtClean="0"/>
              <a:t>games</a:t>
            </a:r>
            <a:endParaRPr lang="en-US" altLang="en-US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Food Ads Directed at Kids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Does food advertising contribute to childhood obesity?</a:t>
            </a:r>
          </a:p>
          <a:p>
            <a:r>
              <a:rPr lang="en-US" altLang="en-US" dirty="0" smtClean="0"/>
              <a:t>Should advertising of </a:t>
            </a:r>
            <a:r>
              <a:rPr lang="en-US" altLang="en-US" dirty="0" smtClean="0"/>
              <a:t>“</a:t>
            </a:r>
            <a:r>
              <a:rPr lang="en-US" altLang="ja-JP" dirty="0" smtClean="0"/>
              <a:t>junk food” </a:t>
            </a:r>
            <a:r>
              <a:rPr lang="en-US" altLang="ja-JP" dirty="0" smtClean="0"/>
              <a:t>to children be limited?  (What is </a:t>
            </a:r>
            <a:r>
              <a:rPr lang="en-US" altLang="ja-JP" dirty="0" smtClean="0"/>
              <a:t>“junk food”?)</a:t>
            </a:r>
            <a:endParaRPr lang="en-US" altLang="ja-JP" dirty="0" smtClean="0"/>
          </a:p>
          <a:p>
            <a:r>
              <a:rPr lang="en-US" altLang="en-US" dirty="0" smtClean="0"/>
              <a:t>Should there be other limits on advertising to children?</a:t>
            </a:r>
          </a:p>
          <a:p>
            <a:r>
              <a:rPr lang="en-US" altLang="en-US" dirty="0" smtClean="0"/>
              <a:t>What would the consequences be of advertising to children?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Integrated Marketing Communication</a:t>
            </a:r>
          </a:p>
        </p:txBody>
      </p:sp>
      <p:sp>
        <p:nvSpPr>
          <p:cNvPr id="2560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An overall communication strategy for reaching key audiences using advertising, public relations, sales promotion, and interactive </a:t>
            </a:r>
            <a:r>
              <a:rPr lang="en-US" altLang="en-US" dirty="0" smtClean="0"/>
              <a:t>media</a:t>
            </a:r>
            <a:endParaRPr lang="en-US" altLang="en-US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Denny’s </a:t>
            </a:r>
            <a:r>
              <a:rPr lang="en-US" altLang="ja-JP"/>
              <a:t>IMC</a:t>
            </a:r>
            <a:endParaRPr lang="en-US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Reintroduced brand to light and lapsed customers</a:t>
            </a:r>
          </a:p>
          <a:p>
            <a:r>
              <a:rPr lang="en-US" altLang="en-US" dirty="0"/>
              <a:t>Super Bowl </a:t>
            </a:r>
            <a:r>
              <a:rPr lang="en-US" altLang="en-US" dirty="0" smtClean="0"/>
              <a:t>and </a:t>
            </a:r>
            <a:r>
              <a:rPr lang="en-US" altLang="en-US" dirty="0"/>
              <a:t>newspaper ads</a:t>
            </a:r>
          </a:p>
          <a:p>
            <a:r>
              <a:rPr lang="en-US" altLang="en-US" dirty="0"/>
              <a:t>Free Grand Slam promo</a:t>
            </a:r>
          </a:p>
          <a:p>
            <a:r>
              <a:rPr lang="en-US" altLang="en-US" dirty="0"/>
              <a:t>Press </a:t>
            </a:r>
            <a:r>
              <a:rPr lang="en-US" altLang="en-US" dirty="0" smtClean="0"/>
              <a:t>kit/media </a:t>
            </a:r>
            <a:r>
              <a:rPr lang="en-US" altLang="en-US" dirty="0"/>
              <a:t>attention</a:t>
            </a:r>
          </a:p>
          <a:p>
            <a:r>
              <a:rPr lang="en-US" altLang="en-US" dirty="0" smtClean="0"/>
              <a:t>Website</a:t>
            </a:r>
            <a:endParaRPr lang="en-US" altLang="en-US" dirty="0"/>
          </a:p>
          <a:p>
            <a:r>
              <a:rPr lang="en-US" altLang="en-US" dirty="0" smtClean="0"/>
              <a:t>Evaluation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72998"/>
          </a:xfrm>
        </p:spPr>
        <p:txBody>
          <a:bodyPr/>
          <a:lstStyle/>
          <a:p>
            <a:r>
              <a:rPr lang="en-US" dirty="0" smtClean="0"/>
              <a:t>Media Transformations:</a:t>
            </a:r>
            <a:br>
              <a:rPr lang="en-US" dirty="0" smtClean="0"/>
            </a:br>
            <a:r>
              <a:rPr lang="en-US" dirty="0" smtClean="0"/>
              <a:t>From Advertorials to</a:t>
            </a:r>
            <a:r>
              <a:rPr lang="en-US" baseline="0" dirty="0" smtClean="0"/>
              <a:t> Native Ads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56568"/>
            <a:ext cx="8229600" cy="4169595"/>
          </a:xfrm>
        </p:spPr>
        <p:txBody>
          <a:bodyPr/>
          <a:lstStyle/>
          <a:p>
            <a:r>
              <a:rPr lang="en-US" dirty="0" smtClean="0"/>
              <a:t>Advertisers have long tried to makes ads look like editorial</a:t>
            </a:r>
            <a:r>
              <a:rPr lang="en-US" baseline="0" dirty="0" smtClean="0"/>
              <a:t> content</a:t>
            </a:r>
            <a:endParaRPr lang="en-US" dirty="0"/>
          </a:p>
          <a:p>
            <a:r>
              <a:rPr lang="en-US" dirty="0" smtClean="0"/>
              <a:t>Native ads are more sophisticated versions of the old “advertorials”</a:t>
            </a:r>
          </a:p>
          <a:p>
            <a:r>
              <a:rPr lang="en-US" dirty="0" smtClean="0"/>
              <a:t>Native ads often have editorial staff of publication working on them</a:t>
            </a:r>
          </a:p>
          <a:p>
            <a:r>
              <a:rPr lang="en-US" dirty="0" smtClean="0"/>
              <a:t>Blurring line between advertising and editorial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2636366"/>
      </p:ext>
    </p:extLst>
  </p:cSld>
  <p:clrMapOvr>
    <a:masterClrMapping/>
  </p:clrMapOvr>
  <p:transition>
    <p:pull dir="r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Future of Advertising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Loss of television audience to </a:t>
            </a:r>
            <a:r>
              <a:rPr lang="en-US" altLang="en-US" dirty="0" err="1" smtClean="0"/>
              <a:t>DVR</a:t>
            </a:r>
            <a:endParaRPr lang="en-US" altLang="en-US" dirty="0" smtClean="0"/>
          </a:p>
          <a:p>
            <a:r>
              <a:rPr lang="en-US" altLang="en-US" dirty="0" smtClean="0"/>
              <a:t>Mobile phone advertising</a:t>
            </a:r>
          </a:p>
          <a:p>
            <a:r>
              <a:rPr lang="en-US" altLang="en-US" dirty="0" smtClean="0"/>
              <a:t>Product </a:t>
            </a:r>
            <a:r>
              <a:rPr lang="en-US" altLang="en-US" dirty="0" smtClean="0"/>
              <a:t>placement/integration</a:t>
            </a:r>
            <a:endParaRPr lang="en-US" altLang="en-US" dirty="0" smtClean="0"/>
          </a:p>
          <a:p>
            <a:r>
              <a:rPr lang="en-US" altLang="en-US" dirty="0" smtClean="0"/>
              <a:t>Long tail: Google AdWords and AdSense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What </a:t>
            </a:r>
            <a:r>
              <a:rPr lang="en-US" altLang="en-US" dirty="0" smtClean="0"/>
              <a:t>Is </a:t>
            </a:r>
            <a:r>
              <a:rPr lang="en-US" altLang="en-US" dirty="0" smtClean="0"/>
              <a:t>Advertising?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en-US" altLang="ja-JP" dirty="0" smtClean="0"/>
              <a:t>“Any </a:t>
            </a:r>
            <a:r>
              <a:rPr lang="en-US" altLang="ja-JP" dirty="0" smtClean="0"/>
              <a:t>form of </a:t>
            </a:r>
            <a:r>
              <a:rPr lang="en-US" altLang="ja-JP" dirty="0" err="1" smtClean="0"/>
              <a:t>nonpersonal</a:t>
            </a:r>
            <a:r>
              <a:rPr lang="en-US" altLang="ja-JP" dirty="0" smtClean="0"/>
              <a:t> communication about an organization, product, service, or idea by an identified sponsor</a:t>
            </a:r>
            <a:r>
              <a:rPr lang="en-US" altLang="ja-JP" dirty="0" smtClean="0"/>
              <a:t>.”</a:t>
            </a:r>
            <a:endParaRPr lang="en-US" altLang="en-US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Birth of Consumer Culture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3000" dirty="0" smtClean="0"/>
              <a:t>Industrialization</a:t>
            </a:r>
            <a:br>
              <a:rPr lang="en-US" altLang="en-US" sz="3000" dirty="0" smtClean="0"/>
            </a:br>
            <a:r>
              <a:rPr lang="en-US" altLang="en-US" sz="3000" i="1" dirty="0" smtClean="0"/>
              <a:t>Going from work done by hand in small shops to mass production of goods in </a:t>
            </a:r>
            <a:r>
              <a:rPr lang="en-US" altLang="en-US" sz="3000" i="1" dirty="0" smtClean="0"/>
              <a:t>factories</a:t>
            </a:r>
            <a:endParaRPr lang="en-US" altLang="en-US" sz="3000" i="1" dirty="0" smtClean="0"/>
          </a:p>
          <a:p>
            <a:pPr>
              <a:lnSpc>
                <a:spcPct val="80000"/>
              </a:lnSpc>
            </a:pPr>
            <a:r>
              <a:rPr lang="en-US" altLang="en-US" sz="3000" dirty="0" smtClean="0"/>
              <a:t>Modernization</a:t>
            </a:r>
            <a:br>
              <a:rPr lang="en-US" altLang="en-US" sz="3000" dirty="0" smtClean="0"/>
            </a:br>
            <a:r>
              <a:rPr lang="en-US" altLang="en-US" sz="3000" i="1" dirty="0" smtClean="0"/>
              <a:t>Changing from a society in which people’s identities are fixed at birth to a society where people can choose who they want to be and how they want to present themselves to the </a:t>
            </a:r>
            <a:r>
              <a:rPr lang="en-US" altLang="en-US" sz="3000" i="1" dirty="0" smtClean="0"/>
              <a:t>world</a:t>
            </a:r>
            <a:endParaRPr lang="en-US" altLang="en-US" sz="3000" i="1" dirty="0" smtClean="0"/>
          </a:p>
          <a:p>
            <a:pPr>
              <a:lnSpc>
                <a:spcPct val="80000"/>
              </a:lnSpc>
            </a:pPr>
            <a:r>
              <a:rPr lang="en-US" altLang="en-US" sz="3000" dirty="0" smtClean="0"/>
              <a:t>Economy of abundance</a:t>
            </a:r>
            <a:br>
              <a:rPr lang="en-US" altLang="en-US" sz="3000" dirty="0" smtClean="0"/>
            </a:br>
            <a:r>
              <a:rPr lang="en-US" altLang="en-US" sz="3000" i="1" dirty="0" smtClean="0"/>
              <a:t>Where there are as many or more goods available as people are able to </a:t>
            </a:r>
            <a:r>
              <a:rPr lang="en-US" altLang="en-US" sz="3000" i="1" dirty="0" smtClean="0"/>
              <a:t>buy</a:t>
            </a:r>
            <a:endParaRPr lang="en-US" altLang="en-US" sz="3000" i="1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Birth of Consumer Culture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Brand names</a:t>
            </a:r>
            <a:br>
              <a:rPr lang="en-US" altLang="en-US" dirty="0" smtClean="0"/>
            </a:br>
            <a:r>
              <a:rPr lang="en-US" altLang="en-US" i="1" dirty="0" smtClean="0"/>
              <a:t>A word or phrase attached to prepackaged </a:t>
            </a:r>
            <a:r>
              <a:rPr lang="en-US" altLang="en-US" i="1" dirty="0" smtClean="0"/>
              <a:t>consumer </a:t>
            </a:r>
            <a:r>
              <a:rPr lang="en-US" altLang="en-US" i="1" dirty="0" smtClean="0"/>
              <a:t>goods so they can be better promoted and </a:t>
            </a:r>
            <a:r>
              <a:rPr lang="en-US" altLang="en-US" i="1" dirty="0" smtClean="0"/>
              <a:t>identified</a:t>
            </a:r>
            <a:endParaRPr lang="en-US" altLang="en-US" i="1" dirty="0" smtClean="0"/>
          </a:p>
          <a:p>
            <a:r>
              <a:rPr lang="en-US" altLang="en-US" dirty="0" smtClean="0"/>
              <a:t>Early brands include Quaker Oats, </a:t>
            </a:r>
            <a:r>
              <a:rPr lang="en-US" altLang="en-US" dirty="0" smtClean="0"/>
              <a:t>Pears’</a:t>
            </a:r>
            <a:r>
              <a:rPr lang="en-US" altLang="ja-JP" dirty="0" smtClean="0"/>
              <a:t> Soap</a:t>
            </a:r>
            <a:endParaRPr lang="en-US" altLang="en-US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Advertising-Supported </a:t>
            </a:r>
            <a:r>
              <a:rPr lang="en-US" altLang="en-US" dirty="0" smtClean="0"/>
              <a:t>Media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1830s: Penny press newspapers</a:t>
            </a:r>
          </a:p>
          <a:p>
            <a:r>
              <a:rPr lang="en-US" altLang="en-US" dirty="0" smtClean="0"/>
              <a:t>Mid-1800s: Consumer magazines</a:t>
            </a:r>
          </a:p>
          <a:p>
            <a:r>
              <a:rPr lang="en-US" altLang="en-US" dirty="0" smtClean="0"/>
              <a:t>Radio and television conceived as advertising </a:t>
            </a:r>
            <a:r>
              <a:rPr lang="en-US" altLang="en-US" dirty="0" smtClean="0"/>
              <a:t>media</a:t>
            </a:r>
            <a:endParaRPr lang="en-US" altLang="en-US" dirty="0" smtClean="0"/>
          </a:p>
          <a:p>
            <a:r>
              <a:rPr lang="en-US" altLang="ja-JP" dirty="0" smtClean="0"/>
              <a:t>“We’re </a:t>
            </a:r>
            <a:r>
              <a:rPr lang="en-US" altLang="ja-JP" dirty="0" smtClean="0"/>
              <a:t>in the business of selling audiences to advertisers.  [The sponsors] come to us asking for women 18 to 49 and adults 25 to 34, and we try to deliver</a:t>
            </a:r>
            <a:r>
              <a:rPr lang="en-US" altLang="ja-JP" dirty="0" smtClean="0"/>
              <a:t>.”</a:t>
            </a:r>
            <a:endParaRPr lang="en-US" altLang="en-US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Consumer Advertising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Local advertising</a:t>
            </a:r>
            <a:br>
              <a:rPr lang="en-US" altLang="en-US" dirty="0" smtClean="0"/>
            </a:br>
            <a:r>
              <a:rPr lang="en-US" altLang="en-US" i="1" dirty="0" smtClean="0"/>
              <a:t>Designed to get people to use local stores, businesses, or service </a:t>
            </a:r>
            <a:r>
              <a:rPr lang="en-US" altLang="en-US" i="1" dirty="0" smtClean="0"/>
              <a:t>providers</a:t>
            </a:r>
            <a:endParaRPr lang="en-US" altLang="en-US" i="1" dirty="0" smtClean="0"/>
          </a:p>
          <a:p>
            <a:r>
              <a:rPr lang="en-US" altLang="en-US" dirty="0" smtClean="0"/>
              <a:t>National advertising</a:t>
            </a:r>
            <a:br>
              <a:rPr lang="en-US" altLang="en-US" dirty="0" smtClean="0"/>
            </a:br>
            <a:r>
              <a:rPr lang="en-US" altLang="en-US" i="1" dirty="0" smtClean="0"/>
              <a:t>Designed to build demand for a nationally available product or </a:t>
            </a:r>
            <a:r>
              <a:rPr lang="en-US" altLang="en-US" i="1" dirty="0" smtClean="0"/>
              <a:t>service</a:t>
            </a:r>
            <a:endParaRPr lang="en-US" altLang="en-US" i="1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Consumer Advertising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Direct action message</a:t>
            </a:r>
            <a:br>
              <a:rPr lang="en-US" altLang="en-US" dirty="0" smtClean="0"/>
            </a:br>
            <a:r>
              <a:rPr lang="en-US" altLang="en-US" i="1" dirty="0" smtClean="0"/>
              <a:t>Designed to get consumers to go to a particular place or engage in a specific action, such as purchasing a </a:t>
            </a:r>
            <a:r>
              <a:rPr lang="en-US" altLang="en-US" i="1" dirty="0" smtClean="0"/>
              <a:t>product</a:t>
            </a:r>
            <a:endParaRPr lang="en-US" altLang="en-US" i="1" dirty="0" smtClean="0"/>
          </a:p>
          <a:p>
            <a:r>
              <a:rPr lang="en-US" altLang="en-US" dirty="0" smtClean="0"/>
              <a:t>Indirect action message</a:t>
            </a:r>
            <a:r>
              <a:rPr lang="en-US" altLang="en-US" i="1" dirty="0" smtClean="0"/>
              <a:t/>
            </a:r>
            <a:br>
              <a:rPr lang="en-US" altLang="en-US" i="1" dirty="0" smtClean="0"/>
            </a:br>
            <a:r>
              <a:rPr lang="en-US" altLang="en-US" i="1" dirty="0" smtClean="0"/>
              <a:t>Designed to build the image of and demand for a product without calling for a specific </a:t>
            </a:r>
            <a:r>
              <a:rPr lang="en-US" altLang="en-US" i="1" dirty="0" smtClean="0"/>
              <a:t>action</a:t>
            </a:r>
            <a:endParaRPr lang="en-US" altLang="en-US" i="1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Other Forms of Advertising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Advocacy advertising</a:t>
            </a:r>
            <a:br>
              <a:rPr lang="en-US" altLang="en-US" dirty="0" smtClean="0"/>
            </a:br>
            <a:r>
              <a:rPr lang="en-US" altLang="en-US" i="1" dirty="0" smtClean="0"/>
              <a:t>Designed to promote a particular point of view rather than a product or service.  Can be sponsored by a government, corporation, trade association, or non-profit </a:t>
            </a:r>
            <a:r>
              <a:rPr lang="en-US" altLang="en-US" i="1" dirty="0" smtClean="0"/>
              <a:t>association</a:t>
            </a:r>
            <a:endParaRPr lang="en-US" altLang="en-US" i="1" dirty="0" smtClean="0"/>
          </a:p>
          <a:p>
            <a:r>
              <a:rPr lang="en-US" altLang="en-US" dirty="0" smtClean="0"/>
              <a:t>Public service advertising</a:t>
            </a:r>
            <a:br>
              <a:rPr lang="en-US" altLang="en-US" dirty="0" smtClean="0"/>
            </a:br>
            <a:r>
              <a:rPr lang="en-US" altLang="en-US" i="1" dirty="0" smtClean="0"/>
              <a:t>Designed to promote the messages of non-profit institutions and government </a:t>
            </a:r>
            <a:r>
              <a:rPr lang="en-US" altLang="en-US" i="1" dirty="0" smtClean="0"/>
              <a:t>agencies</a:t>
            </a:r>
            <a:endParaRPr lang="en-US" altLang="en-US" i="1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1_Office Theme">
  <a:themeElements>
    <a:clrScheme name="1_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Office Theme">
      <a:majorFont>
        <a:latin typeface="Calibri"/>
        <a:ea typeface="ＭＳ Ｐゴシック"/>
        <a:cs typeface=""/>
      </a:majorFont>
      <a:minorFont>
        <a:latin typeface="Calibri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Hanson4e</Template>
  <TotalTime>250</TotalTime>
  <Words>616</Words>
  <Application>Microsoft Office PowerPoint</Application>
  <PresentationFormat>On-screen Show (4:3)</PresentationFormat>
  <Paragraphs>169</Paragraphs>
  <Slides>26</Slides>
  <Notes>25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1_Office Theme</vt:lpstr>
      <vt:lpstr>Advertising: Selling a Message</vt:lpstr>
      <vt:lpstr>When Does Targeting Get Creepy?</vt:lpstr>
      <vt:lpstr>What Is Advertising?</vt:lpstr>
      <vt:lpstr>Birth of Consumer Culture</vt:lpstr>
      <vt:lpstr>Birth of Consumer Culture</vt:lpstr>
      <vt:lpstr>Advertising-Supported Media</vt:lpstr>
      <vt:lpstr>Consumer Advertising</vt:lpstr>
      <vt:lpstr>Consumer Advertising</vt:lpstr>
      <vt:lpstr>Other Forms of Advertising</vt:lpstr>
      <vt:lpstr>Trade Advertising</vt:lpstr>
      <vt:lpstr>The Advertising Business</vt:lpstr>
      <vt:lpstr>The Client</vt:lpstr>
      <vt:lpstr>The Agency</vt:lpstr>
      <vt:lpstr>The Media</vt:lpstr>
      <vt:lpstr>The Audience</vt:lpstr>
      <vt:lpstr>Psychographics and VALS</vt:lpstr>
      <vt:lpstr>Example: Targeting Gay Consumers</vt:lpstr>
      <vt:lpstr>Advertising Myths</vt:lpstr>
      <vt:lpstr>The Problem of Clutter</vt:lpstr>
      <vt:lpstr>Apple’s 1984 Super Bowl Ad</vt:lpstr>
      <vt:lpstr>Advertising to Children</vt:lpstr>
      <vt:lpstr>Food Ads Directed at Kids</vt:lpstr>
      <vt:lpstr>Integrated Marketing Communication</vt:lpstr>
      <vt:lpstr>Denny’s IMC</vt:lpstr>
      <vt:lpstr>Media Transformations: From Advertorials to Native Ads</vt:lpstr>
      <vt:lpstr>Future of Advertising</vt:lpstr>
    </vt:vector>
  </TitlesOfParts>
  <Company>University of Nebraska at Kearney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11 Advertising: Selling a Message</dc:title>
  <dc:creator>Ralph Hanson</dc:creator>
  <cp:lastModifiedBy>CE</cp:lastModifiedBy>
  <cp:revision>33</cp:revision>
  <dcterms:created xsi:type="dcterms:W3CDTF">2010-07-28T14:15:07Z</dcterms:created>
  <dcterms:modified xsi:type="dcterms:W3CDTF">2015-07-21T12:15:52Z</dcterms:modified>
</cp:coreProperties>
</file>