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3"/>
  </p:notesMasterIdLst>
  <p:sldIdLst>
    <p:sldId id="256" r:id="rId2"/>
    <p:sldId id="284" r:id="rId3"/>
    <p:sldId id="257" r:id="rId4"/>
    <p:sldId id="258" r:id="rId5"/>
    <p:sldId id="259" r:id="rId6"/>
    <p:sldId id="260" r:id="rId7"/>
    <p:sldId id="286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87" r:id="rId24"/>
    <p:sldId id="277" r:id="rId25"/>
    <p:sldId id="278" r:id="rId26"/>
    <p:sldId id="279" r:id="rId27"/>
    <p:sldId id="280" r:id="rId28"/>
    <p:sldId id="282" r:id="rId29"/>
    <p:sldId id="285" r:id="rId30"/>
    <p:sldId id="283" r:id="rId31"/>
    <p:sldId id="288" r:id="rId3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86352" autoAdjust="0"/>
  </p:normalViewPr>
  <p:slideViewPr>
    <p:cSldViewPr snapToGrid="0" snapToObjects="1">
      <p:cViewPr>
        <p:scale>
          <a:sx n="125" d="100"/>
          <a:sy n="125" d="100"/>
        </p:scale>
        <p:origin x="-1224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0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A7797-F3CD-4E98-8856-27DEBD1AC666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A053C-6255-4005-A767-6553C95FA1C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08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14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46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36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54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0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440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41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20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414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6650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3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927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79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897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319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08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911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813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854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3786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83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453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57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436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31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21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20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053C-6255-4005-A767-6553C95FA1C4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94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0B47D7-0674-4A48-8045-A6FD36B8F4B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6A189F-C45A-40CF-A0E5-4CC637DD25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908900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8568CF-E480-46DF-8297-D8B43838EF7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EB28D-1298-45AA-B74C-32E2DAAFD2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558759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0333B4-9BE8-45FC-8F1D-0E5DE2DB2C2D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1C4B7-799D-47FB-A362-BB230A7506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719273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F872DF-A70E-4E97-96C8-177C5830AE88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FF690-1793-4BB2-AC33-617EB103B0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2332755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9604FE-99CC-4043-B74C-520FFF48DDD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76C13-5B01-4451-8A7F-D82FCC963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3288932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7E99D-A130-4216-897F-89045F2E727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DCC57-B268-4E37-9F49-62FBDD2A59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262870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224682-A224-447C-A7BF-D3E02A6A781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22B51-F2C0-4422-A3E0-3AB4DA6409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084957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0FCB1C-2B6D-4D93-A02D-07A089443E1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3C073-DF89-4CF7-8794-2003170F54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834152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E6C8FC-DAA7-4BB5-A465-2EF69E6FC2F8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6E8AA-1D68-4C9D-988D-CFD124559B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140946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17F6ED-B7F7-4B3C-9A7F-1153AE4A14A8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A06B2-178D-4499-80DE-D13416858B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1211924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98A746-4A3C-4EC6-9D1D-2ECA58D113D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C9A86-C56B-41A1-861C-EA04ABF731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3798936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B838B01-15D9-4463-BC81-1D1737F1384A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31180D0-A57A-4545-B0A6-AAD1F697A278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901700"/>
            <a:ext cx="7772400" cy="2698750"/>
          </a:xfrm>
        </p:spPr>
        <p:txBody>
          <a:bodyPr/>
          <a:lstStyle/>
          <a:p>
            <a:r>
              <a:rPr lang="en-US" altLang="en-US" dirty="0" smtClean="0"/>
              <a:t>Television:</a:t>
            </a:r>
            <a:br>
              <a:rPr lang="en-US" altLang="en-US" dirty="0" smtClean="0"/>
            </a:br>
            <a:r>
              <a:rPr lang="en-US" altLang="en-US" dirty="0" smtClean="0"/>
              <a:t>Broadcast and Beyond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9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Ted </a:t>
            </a:r>
            <a:r>
              <a:rPr lang="en-US" altLang="en-US" dirty="0"/>
              <a:t>Turner—Cable </a:t>
            </a:r>
            <a:r>
              <a:rPr lang="en-US" altLang="en-US" dirty="0" smtClean="0"/>
              <a:t>Pioneer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1963: Inherits failing billboard company from </a:t>
            </a:r>
            <a:r>
              <a:rPr lang="en-US" altLang="en-US" dirty="0" smtClean="0"/>
              <a:t>father</a:t>
            </a:r>
            <a:endParaRPr lang="en-US" altLang="en-US" dirty="0" smtClean="0"/>
          </a:p>
          <a:p>
            <a:r>
              <a:rPr lang="en-US" altLang="en-US" dirty="0" smtClean="0"/>
              <a:t>1970: Buys Channel 17 in </a:t>
            </a:r>
            <a:r>
              <a:rPr lang="en-US" altLang="en-US" dirty="0" smtClean="0"/>
              <a:t>Atlanta</a:t>
            </a:r>
            <a:endParaRPr lang="en-US" altLang="en-US" dirty="0" smtClean="0"/>
          </a:p>
          <a:p>
            <a:r>
              <a:rPr lang="en-US" altLang="en-US" dirty="0" smtClean="0"/>
              <a:t>Buys Atlanta Braves and Hawks sports franchises to provide programming for </a:t>
            </a:r>
            <a:r>
              <a:rPr lang="en-US" altLang="en-US" dirty="0" smtClean="0"/>
              <a:t>channel</a:t>
            </a:r>
            <a:endParaRPr lang="en-US" altLang="en-US" dirty="0" smtClean="0"/>
          </a:p>
          <a:p>
            <a:r>
              <a:rPr lang="en-US" altLang="en-US" dirty="0" smtClean="0"/>
              <a:t>Turns Channel 17 into Superstation WTBS in 1976, takes local station </a:t>
            </a:r>
            <a:r>
              <a:rPr lang="en-US" altLang="en-US" dirty="0" smtClean="0"/>
              <a:t>national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Ted </a:t>
            </a:r>
            <a:r>
              <a:rPr lang="en-US" altLang="en-US" dirty="0"/>
              <a:t>Turner—Cable </a:t>
            </a:r>
            <a:r>
              <a:rPr lang="en-US" altLang="en-US" dirty="0" smtClean="0"/>
              <a:t>Pioneer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1980: CNN becomes first cable 24-hour news </a:t>
            </a:r>
            <a:r>
              <a:rPr lang="en-US" altLang="en-US" dirty="0" smtClean="0"/>
              <a:t>network</a:t>
            </a:r>
            <a:endParaRPr lang="en-US" altLang="en-US" dirty="0" smtClean="0"/>
          </a:p>
          <a:p>
            <a:r>
              <a:rPr lang="en-US" altLang="en-US" dirty="0" smtClean="0"/>
              <a:t>Developed idea of repackaging content across multiple </a:t>
            </a:r>
            <a:r>
              <a:rPr lang="en-US" altLang="en-US" dirty="0" smtClean="0"/>
              <a:t>channels</a:t>
            </a:r>
            <a:endParaRPr lang="en-US" altLang="en-US" dirty="0" smtClean="0"/>
          </a:p>
          <a:p>
            <a:r>
              <a:rPr lang="en-US" altLang="en-US" dirty="0" smtClean="0"/>
              <a:t>1996: Turner Broadcasting faces financial trouble, is acquired by media giant Time </a:t>
            </a:r>
            <a:r>
              <a:rPr lang="en-US" altLang="en-US" dirty="0" smtClean="0"/>
              <a:t>Warner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What’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on Cable?</a:t>
            </a:r>
            <a:endParaRPr lang="en-US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Affiliates of Big Four broadcast networks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Independent </a:t>
            </a:r>
            <a:r>
              <a:rPr lang="en-US" dirty="0" smtClean="0"/>
              <a:t>and smaller network affiliates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Superstations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Local-access channels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Cable networks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Premium channels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Pay-per-view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Audio services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Hollywood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The VCR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Late 1970s: Videocassette </a:t>
            </a:r>
            <a:r>
              <a:rPr lang="en-US" altLang="en-US" dirty="0" smtClean="0"/>
              <a:t>recorder </a:t>
            </a:r>
            <a:r>
              <a:rPr lang="en-US" altLang="en-US" dirty="0" smtClean="0"/>
              <a:t>(VCR) becomes household </a:t>
            </a:r>
            <a:r>
              <a:rPr lang="en-US" altLang="en-US" dirty="0" smtClean="0"/>
              <a:t>appliance</a:t>
            </a:r>
            <a:endParaRPr lang="en-US" altLang="en-US" dirty="0" smtClean="0"/>
          </a:p>
          <a:p>
            <a:r>
              <a:rPr lang="en-US" altLang="en-US" dirty="0" smtClean="0"/>
              <a:t>Movie studios fight spread of VCRs, but 1984 Supreme Court decision says consumers can make recordings for own </a:t>
            </a:r>
            <a:r>
              <a:rPr lang="en-US" altLang="en-US" dirty="0" smtClean="0"/>
              <a:t>use</a:t>
            </a:r>
            <a:endParaRPr lang="en-US" altLang="en-US" dirty="0" smtClean="0"/>
          </a:p>
          <a:p>
            <a:r>
              <a:rPr lang="en-US" altLang="en-US" dirty="0" smtClean="0"/>
              <a:t>21</a:t>
            </a:r>
            <a:r>
              <a:rPr lang="en-US" altLang="en-US" baseline="30000" dirty="0" smtClean="0"/>
              <a:t>st</a:t>
            </a:r>
            <a:r>
              <a:rPr lang="en-US" altLang="en-US" dirty="0" smtClean="0"/>
              <a:t> </a:t>
            </a:r>
            <a:r>
              <a:rPr lang="en-US" altLang="en-US" dirty="0" smtClean="0"/>
              <a:t>century</a:t>
            </a:r>
            <a:r>
              <a:rPr lang="en-US" altLang="en-US" dirty="0" smtClean="0"/>
              <a:t>: DVRs, DVDs, on-demand replacing VCR </a:t>
            </a:r>
            <a:r>
              <a:rPr lang="en-US" altLang="en-US" dirty="0" smtClean="0"/>
              <a:t>technology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Direct Broadcast Satellite (DBS)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Early satellite TV required large/expensive </a:t>
            </a:r>
            <a:r>
              <a:rPr lang="en-US" altLang="en-US" dirty="0" smtClean="0"/>
              <a:t>dish</a:t>
            </a:r>
            <a:endParaRPr lang="en-US" altLang="en-US" dirty="0" smtClean="0"/>
          </a:p>
          <a:p>
            <a:r>
              <a:rPr lang="en-US" altLang="en-US" dirty="0" smtClean="0"/>
              <a:t>Smaller pizza-sized DBS cheaper, easier to use than old systems; competing with </a:t>
            </a:r>
            <a:r>
              <a:rPr lang="en-US" altLang="en-US" dirty="0" smtClean="0"/>
              <a:t>cable</a:t>
            </a:r>
            <a:endParaRPr lang="en-US" altLang="en-US" dirty="0" smtClean="0"/>
          </a:p>
          <a:p>
            <a:r>
              <a:rPr lang="en-US" altLang="en-US" dirty="0" smtClean="0"/>
              <a:t>As of 2011, 29% of American households have </a:t>
            </a:r>
            <a:r>
              <a:rPr lang="en-US" altLang="en-US" dirty="0" smtClean="0"/>
              <a:t>DBS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Conversion to Digital Broadcasting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Farnsworth’</a:t>
            </a:r>
            <a:r>
              <a:rPr lang="en-US" altLang="ja-JP" dirty="0" smtClean="0"/>
              <a:t>s </a:t>
            </a:r>
            <a:r>
              <a:rPr lang="en-US" altLang="ja-JP" dirty="0"/>
              <a:t>television technology was analog. Same technology for </a:t>
            </a:r>
            <a:r>
              <a:rPr lang="en-US" altLang="ja-JP" dirty="0" smtClean="0"/>
              <a:t>decades</a:t>
            </a:r>
            <a:endParaRPr lang="en-US" altLang="ja-JP" dirty="0"/>
          </a:p>
          <a:p>
            <a:r>
              <a:rPr lang="en-US" altLang="en-US" dirty="0"/>
              <a:t>B&amp;W televisions could still receive new color </a:t>
            </a:r>
            <a:r>
              <a:rPr lang="en-US" altLang="en-US" dirty="0" smtClean="0"/>
              <a:t>signals</a:t>
            </a:r>
            <a:endParaRPr lang="en-US" altLang="en-US" dirty="0"/>
          </a:p>
          <a:p>
            <a:r>
              <a:rPr lang="en-US" altLang="en-US" dirty="0"/>
              <a:t>In 2009, all broadcast television converted to digital. Analog sets went dark without either conversion box or </a:t>
            </a:r>
            <a:r>
              <a:rPr lang="en-US" altLang="en-US" dirty="0" smtClean="0"/>
              <a:t>cable/satellite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Digital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High-definition television (HDTV)</a:t>
            </a:r>
            <a:br>
              <a:rPr lang="en-US" altLang="en-US" dirty="0" smtClean="0"/>
            </a:br>
            <a:r>
              <a:rPr lang="en-US" altLang="en-US" i="1" dirty="0" smtClean="0"/>
              <a:t>High-resolution, wide-screen format with enhanced </a:t>
            </a:r>
            <a:r>
              <a:rPr lang="en-US" altLang="en-US" i="1" dirty="0" smtClean="0"/>
              <a:t>sound</a:t>
            </a:r>
            <a:endParaRPr lang="en-US" altLang="en-US" dirty="0" smtClean="0"/>
          </a:p>
          <a:p>
            <a:r>
              <a:rPr lang="en-US" altLang="en-US" dirty="0" smtClean="0"/>
              <a:t>Standard digital television</a:t>
            </a:r>
            <a:br>
              <a:rPr lang="en-US" altLang="en-US" dirty="0" smtClean="0"/>
            </a:br>
            <a:r>
              <a:rPr lang="en-US" altLang="en-US" i="1" dirty="0" smtClean="0"/>
              <a:t>Same quality as analog, but can broadcast up to six channels in airspace that carried one old-style </a:t>
            </a:r>
            <a:r>
              <a:rPr lang="en-US" altLang="en-US" i="1" dirty="0" smtClean="0"/>
              <a:t>channel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Broadcast to Narrowcast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Broadcast networks provide programming to local affiliate </a:t>
            </a:r>
            <a:r>
              <a:rPr lang="en-US" dirty="0" smtClean="0"/>
              <a:t>stations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Affiliates have license from FCC, equipment, and local </a:t>
            </a:r>
            <a:r>
              <a:rPr lang="en-US" dirty="0" smtClean="0"/>
              <a:t>staff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If affiliate carries programming from network, get limited ad revenue and (may) get carriage </a:t>
            </a:r>
            <a:r>
              <a:rPr lang="en-US" dirty="0" smtClean="0"/>
              <a:t>fee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Can also carry local and syndicated programming, keep all ad </a:t>
            </a:r>
            <a:r>
              <a:rPr lang="en-US" dirty="0" smtClean="0"/>
              <a:t>revenue</a:t>
            </a:r>
            <a:endParaRPr 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Educational/Public Broadcasting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1967: Corporation for </a:t>
            </a:r>
            <a:r>
              <a:rPr lang="en-US" altLang="en-US" dirty="0" smtClean="0"/>
              <a:t>Public </a:t>
            </a:r>
            <a:r>
              <a:rPr lang="en-US" altLang="en-US" dirty="0" smtClean="0"/>
              <a:t>Broadcasting </a:t>
            </a:r>
            <a:r>
              <a:rPr lang="en-US" altLang="en-US" dirty="0" smtClean="0"/>
              <a:t>created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Public Broadcasting System (PBS) provides network-like programming to member stations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PBS </a:t>
            </a:r>
            <a:r>
              <a:rPr lang="en-US" altLang="en-US" dirty="0" smtClean="0"/>
              <a:t>initially known for children’s programming like </a:t>
            </a:r>
            <a:r>
              <a:rPr lang="en-US" altLang="en-US" i="1" dirty="0" smtClean="0"/>
              <a:t>Sesame </a:t>
            </a:r>
            <a:r>
              <a:rPr lang="en-US" altLang="en-US" i="1" dirty="0" smtClean="0"/>
              <a:t>Street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1990s: PBS expands audience with programming like Ken Burns </a:t>
            </a:r>
            <a:r>
              <a:rPr lang="en-US" altLang="en-US" dirty="0" smtClean="0"/>
              <a:t>documentaries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Big Three Becomes Big Four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1986: Rupert Murdoch launches Fox Network</a:t>
            </a:r>
          </a:p>
          <a:p>
            <a:r>
              <a:rPr lang="en-US" altLang="en-US" dirty="0" smtClean="0"/>
              <a:t>Attracted independent stations by offering them free </a:t>
            </a:r>
            <a:r>
              <a:rPr lang="en-US" altLang="en-US" dirty="0" smtClean="0"/>
              <a:t>programming</a:t>
            </a:r>
            <a:endParaRPr lang="en-US" altLang="en-US" dirty="0" smtClean="0"/>
          </a:p>
          <a:p>
            <a:r>
              <a:rPr lang="en-US" altLang="en-US" dirty="0" smtClean="0"/>
              <a:t>Shows like NFL football, </a:t>
            </a:r>
            <a:r>
              <a:rPr lang="en-US" altLang="en-US" i="1" dirty="0" smtClean="0"/>
              <a:t>The Simpsons</a:t>
            </a:r>
            <a:r>
              <a:rPr lang="en-US" altLang="en-US" dirty="0" smtClean="0"/>
              <a:t>, </a:t>
            </a:r>
            <a:r>
              <a:rPr lang="en-US" altLang="en-US" i="1" dirty="0" smtClean="0"/>
              <a:t>American Idol</a:t>
            </a:r>
            <a:r>
              <a:rPr lang="en-US" altLang="en-US" dirty="0" smtClean="0"/>
              <a:t>, </a:t>
            </a:r>
            <a:r>
              <a:rPr lang="en-US" altLang="en-US" i="1" dirty="0" smtClean="0"/>
              <a:t>Glee </a:t>
            </a:r>
            <a:r>
              <a:rPr lang="en-US" altLang="en-US" dirty="0" smtClean="0"/>
              <a:t>and </a:t>
            </a:r>
            <a:r>
              <a:rPr lang="en-US" altLang="en-US" i="1" dirty="0" smtClean="0"/>
              <a:t>So You Think You Can Dance</a:t>
            </a:r>
            <a:r>
              <a:rPr lang="en-US" altLang="en-US" dirty="0" smtClean="0"/>
              <a:t> have made Fox top-rated </a:t>
            </a:r>
            <a:r>
              <a:rPr lang="en-US" altLang="en-US" dirty="0" smtClean="0"/>
              <a:t>broadcaster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Anchor as Advocate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Jorge Ramos speaks to huge audience (triple </a:t>
            </a:r>
            <a:r>
              <a:rPr lang="en-US" altLang="en-US" dirty="0" smtClean="0"/>
              <a:t>CNN’s </a:t>
            </a:r>
            <a:r>
              <a:rPr lang="en-US" altLang="en-US" dirty="0"/>
              <a:t>audience) as Univision </a:t>
            </a:r>
            <a:r>
              <a:rPr lang="en-US" altLang="en-US" dirty="0" smtClean="0"/>
              <a:t>anchor </a:t>
            </a:r>
            <a:endParaRPr lang="en-US" altLang="en-US" dirty="0"/>
          </a:p>
          <a:p>
            <a:r>
              <a:rPr lang="en-US" altLang="en-US" dirty="0"/>
              <a:t>Ramos is advocate for Latino and immigrant groups; part of shift on many cable channels to opinion </a:t>
            </a:r>
            <a:r>
              <a:rPr lang="en-US" altLang="en-US" dirty="0" smtClean="0"/>
              <a:t>journalism</a:t>
            </a:r>
            <a:endParaRPr lang="en-US" altLang="en-US" dirty="0" smtClean="0"/>
          </a:p>
          <a:p>
            <a:r>
              <a:rPr lang="en-US" sz="3200" cap="none" dirty="0" smtClean="0">
                <a:effectLst/>
              </a:rPr>
              <a:t>One </a:t>
            </a:r>
            <a:r>
              <a:rPr lang="en-US" sz="3200" cap="none" dirty="0">
                <a:effectLst/>
              </a:rPr>
              <a:t>thing that politicians of all stripes have learned is that Ramos never stops asking pointed questions and never pulls his punches.  And this has earned Ramos </a:t>
            </a:r>
            <a:r>
              <a:rPr lang="en-US" sz="3200" cap="none" dirty="0" smtClean="0">
                <a:effectLst/>
              </a:rPr>
              <a:t>respect </a:t>
            </a:r>
            <a:endParaRPr lang="en-US" altLang="en-US" sz="3200" cap="none" dirty="0">
              <a:effectLst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Audience Ratings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Challenge of rating major and minor broadcast networks, major cable networks, and minor cable </a:t>
            </a:r>
            <a:r>
              <a:rPr lang="en-US" altLang="en-US" dirty="0" smtClean="0"/>
              <a:t>networks</a:t>
            </a:r>
            <a:endParaRPr lang="en-US" altLang="en-US" dirty="0" smtClean="0"/>
          </a:p>
          <a:p>
            <a:r>
              <a:rPr lang="en-US" altLang="en-US" dirty="0" smtClean="0"/>
              <a:t>Problem of counting DVR </a:t>
            </a:r>
            <a:r>
              <a:rPr lang="en-US" altLang="en-US" dirty="0" smtClean="0"/>
              <a:t>audiences</a:t>
            </a:r>
            <a:endParaRPr lang="en-US" altLang="en-US" dirty="0" smtClean="0"/>
          </a:p>
          <a:p>
            <a:r>
              <a:rPr lang="en-US" altLang="en-US" dirty="0" smtClean="0"/>
              <a:t>Nielsen Media Research is major rating </a:t>
            </a:r>
            <a:r>
              <a:rPr lang="en-US" altLang="en-US" dirty="0" smtClean="0"/>
              <a:t>company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Measuring Audiences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People Meters used in larger </a:t>
            </a:r>
            <a:r>
              <a:rPr lang="en-US" dirty="0" smtClean="0"/>
              <a:t>markets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Sweeps periods used to measure audience size of individual </a:t>
            </a:r>
            <a:r>
              <a:rPr lang="en-US" dirty="0" smtClean="0"/>
              <a:t>stations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Rating point</a:t>
            </a:r>
            <a:br>
              <a:rPr lang="en-US" dirty="0" smtClean="0"/>
            </a:br>
            <a:r>
              <a:rPr lang="en-US" i="1" dirty="0" smtClean="0"/>
              <a:t>Percentage of potential television audience actually watching the </a:t>
            </a:r>
            <a:r>
              <a:rPr lang="en-US" i="1" dirty="0" smtClean="0"/>
              <a:t>show</a:t>
            </a:r>
            <a:endParaRPr lang="en-US" i="1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Share</a:t>
            </a:r>
            <a:br>
              <a:rPr lang="en-US" dirty="0" smtClean="0"/>
            </a:br>
            <a:r>
              <a:rPr lang="en-US" i="1" dirty="0" smtClean="0"/>
              <a:t>Percentage of television sets in use tuned to a </a:t>
            </a:r>
            <a:r>
              <a:rPr lang="en-US" i="1" dirty="0" smtClean="0"/>
              <a:t>show</a:t>
            </a:r>
            <a:endParaRPr 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An Earthquake in Slow Motion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1976: Average viewer has 7 </a:t>
            </a:r>
            <a:r>
              <a:rPr lang="en-US" altLang="en-US" dirty="0" smtClean="0"/>
              <a:t>channels; </a:t>
            </a:r>
            <a:r>
              <a:rPr lang="en-US" altLang="en-US" dirty="0" smtClean="0"/>
              <a:t>Big Three networks have 90 percent of </a:t>
            </a:r>
            <a:r>
              <a:rPr lang="en-US" altLang="en-US" dirty="0" smtClean="0"/>
              <a:t>viewers</a:t>
            </a:r>
            <a:endParaRPr lang="en-US" altLang="en-US" dirty="0" smtClean="0"/>
          </a:p>
          <a:p>
            <a:r>
              <a:rPr lang="en-US" altLang="en-US" dirty="0" smtClean="0"/>
              <a:t>1991: Average viewer has 33 </a:t>
            </a:r>
            <a:r>
              <a:rPr lang="en-US" altLang="en-US" dirty="0" smtClean="0"/>
              <a:t>channels; </a:t>
            </a:r>
            <a:r>
              <a:rPr lang="en-US" altLang="en-US" dirty="0" smtClean="0"/>
              <a:t>Big Three lose 1/3rd of </a:t>
            </a:r>
            <a:r>
              <a:rPr lang="en-US" altLang="en-US" dirty="0" smtClean="0"/>
              <a:t>viewers</a:t>
            </a:r>
            <a:endParaRPr lang="en-US" altLang="en-US" dirty="0" smtClean="0"/>
          </a:p>
          <a:p>
            <a:r>
              <a:rPr lang="en-US" altLang="en-US" dirty="0" smtClean="0"/>
              <a:t>2011: ESPN most profitable part of </a:t>
            </a:r>
            <a:r>
              <a:rPr lang="en-US" altLang="en-US" dirty="0" smtClean="0"/>
              <a:t>Disney</a:t>
            </a:r>
            <a:endParaRPr lang="en-US" altLang="en-US" dirty="0" smtClean="0"/>
          </a:p>
          <a:p>
            <a:r>
              <a:rPr lang="en-US" altLang="en-US" dirty="0" smtClean="0"/>
              <a:t>Cable/satellite </a:t>
            </a:r>
            <a:r>
              <a:rPr lang="en-US" altLang="en-US" dirty="0" smtClean="0"/>
              <a:t>more profitable because programming cheaper to produce, get subscription fees and ad </a:t>
            </a:r>
            <a:r>
              <a:rPr lang="en-US" altLang="en-US" dirty="0" smtClean="0"/>
              <a:t>revenue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Earthquake in </a:t>
            </a:r>
            <a:r>
              <a:rPr lang="en-US" dirty="0" err="1" smtClean="0"/>
              <a:t>Slowmotion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800" cap="sm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GB" sz="280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sz="3200" cap="none" dirty="0" smtClean="0">
                <a:effectLst/>
              </a:rPr>
              <a:t>In </a:t>
            </a:r>
            <a:r>
              <a:rPr lang="en-GB" sz="3200" cap="none" dirty="0">
                <a:effectLst/>
              </a:rPr>
              <a:t>2010 cable networks brought in nearly $48 billion in revenue. Of that, $22.3 billion came from advertising revenue, but $25 billion came from fees from cable and satellite </a:t>
            </a:r>
            <a:r>
              <a:rPr lang="en-GB" sz="3200" cap="none" dirty="0" smtClean="0">
                <a:effectLst/>
              </a:rPr>
              <a:t>operators</a:t>
            </a:r>
            <a:endParaRPr lang="en-US" sz="3200" cap="non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196068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Diversity on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dirty="0"/>
              <a:t>Networks frequently criticized for ignoring people of </a:t>
            </a:r>
            <a:r>
              <a:rPr lang="en-US" altLang="en-US" sz="3000" dirty="0" smtClean="0"/>
              <a:t>color</a:t>
            </a:r>
            <a:endParaRPr lang="en-US" altLang="en-US" sz="3000" dirty="0" smtClean="0"/>
          </a:p>
          <a:p>
            <a:pPr>
              <a:lnSpc>
                <a:spcPct val="80000"/>
              </a:lnSpc>
            </a:pPr>
            <a:r>
              <a:rPr lang="en-GB" sz="3000" dirty="0" smtClean="0"/>
              <a:t>In 1999 </a:t>
            </a:r>
            <a:r>
              <a:rPr lang="en-GB" sz="3000" dirty="0"/>
              <a:t>the Big Four networks introduced twenty-six new shows; not one of them featured a non-white lead </a:t>
            </a:r>
            <a:r>
              <a:rPr lang="en-GB" sz="3000" dirty="0" smtClean="0"/>
              <a:t>character </a:t>
            </a:r>
            <a:endParaRPr lang="en-GB" sz="3000" dirty="0" smtClean="0"/>
          </a:p>
          <a:p>
            <a:pPr>
              <a:lnSpc>
                <a:spcPct val="80000"/>
              </a:lnSpc>
            </a:pPr>
            <a:r>
              <a:rPr lang="en-US" altLang="en-US" sz="3000" dirty="0" smtClean="0">
                <a:latin typeface="Calibri" charset="0"/>
              </a:rPr>
              <a:t>Growth </a:t>
            </a:r>
            <a:r>
              <a:rPr lang="en-US" altLang="en-US" sz="3000" dirty="0">
                <a:latin typeface="Calibri" charset="0"/>
              </a:rPr>
              <a:t>of non-English speaking </a:t>
            </a:r>
            <a:r>
              <a:rPr lang="en-US" altLang="en-US" sz="3000" dirty="0" smtClean="0">
                <a:latin typeface="Calibri" charset="0"/>
              </a:rPr>
              <a:t>characters</a:t>
            </a:r>
            <a:endParaRPr lang="en-US" altLang="en-US" sz="3000" dirty="0">
              <a:latin typeface="Calibri" charset="0"/>
            </a:endParaRPr>
          </a:p>
          <a:p>
            <a:pPr>
              <a:lnSpc>
                <a:spcPct val="80000"/>
              </a:lnSpc>
            </a:pPr>
            <a:r>
              <a:rPr lang="en-US" altLang="en-US" sz="3000" i="1" dirty="0"/>
              <a:t>Grey’s Anatomy</a:t>
            </a:r>
            <a:r>
              <a:rPr lang="en-US" altLang="en-US" sz="3000" dirty="0"/>
              <a:t> producer says shows need to move beyond the “sassy black </a:t>
            </a:r>
            <a:r>
              <a:rPr lang="en-US" altLang="en-US" sz="3000" dirty="0" smtClean="0"/>
              <a:t>friend”</a:t>
            </a:r>
            <a:endParaRPr lang="en-US" altLang="en-US" sz="3000" dirty="0"/>
          </a:p>
          <a:p>
            <a:pPr>
              <a:lnSpc>
                <a:spcPct val="80000"/>
              </a:lnSpc>
            </a:pPr>
            <a:r>
              <a:rPr lang="en-US" altLang="en-US" sz="3000" i="1" dirty="0"/>
              <a:t>Orange Is The New Black</a:t>
            </a:r>
            <a:r>
              <a:rPr lang="en-US" altLang="en-US" sz="3000" dirty="0"/>
              <a:t> notable for diversity in characters of different ages, races, body types, socioeconomic </a:t>
            </a:r>
            <a:r>
              <a:rPr lang="en-US" altLang="en-US" sz="3000" dirty="0" smtClean="0"/>
              <a:t>backgrounds</a:t>
            </a:r>
            <a:endParaRPr lang="en-US" altLang="en-US" sz="30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Spanish-Language </a:t>
            </a:r>
            <a:r>
              <a:rPr lang="en-US" altLang="en-US" dirty="0" smtClean="0"/>
              <a:t>Broadcasting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Univision is fifth largest broadcast network; often top rated in urban </a:t>
            </a:r>
            <a:r>
              <a:rPr lang="en-US" altLang="en-US" dirty="0" smtClean="0"/>
              <a:t>areas</a:t>
            </a:r>
            <a:endParaRPr lang="en-US" altLang="en-US" dirty="0" smtClean="0"/>
          </a:p>
          <a:p>
            <a:r>
              <a:rPr lang="en-US" altLang="en-US" dirty="0" smtClean="0"/>
              <a:t>Spanish-language </a:t>
            </a:r>
            <a:r>
              <a:rPr lang="en-US" altLang="en-US" i="1" dirty="0" smtClean="0"/>
              <a:t>telenovelas</a:t>
            </a:r>
            <a:r>
              <a:rPr lang="en-US" altLang="en-US" dirty="0" smtClean="0"/>
              <a:t> popular, produced in Mexico, </a:t>
            </a:r>
            <a:r>
              <a:rPr lang="en-US" altLang="en-US" dirty="0" smtClean="0"/>
              <a:t>Brazil  </a:t>
            </a:r>
            <a:r>
              <a:rPr lang="en-US" altLang="en-US" dirty="0" smtClean="0"/>
              <a:t>(Brazilian shows translated from Portuguese to </a:t>
            </a:r>
            <a:r>
              <a:rPr lang="en-US" altLang="en-US" dirty="0" smtClean="0"/>
              <a:t>Spanish)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Black Entertainment Network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1980: Washington, DC area local station</a:t>
            </a:r>
          </a:p>
          <a:p>
            <a:r>
              <a:rPr lang="en-US" altLang="en-US" dirty="0" smtClean="0"/>
              <a:t>First black-owned cable network</a:t>
            </a:r>
          </a:p>
          <a:p>
            <a:r>
              <a:rPr lang="en-US" altLang="en-US" dirty="0" smtClean="0"/>
              <a:t>Worth $2 billion at time it sold to Viacom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Television as a Social Force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Television brings world into the home in an easy-to-consume </a:t>
            </a:r>
            <a:r>
              <a:rPr lang="en-US" altLang="en-US" dirty="0" smtClean="0"/>
              <a:t>format</a:t>
            </a:r>
            <a:endParaRPr lang="en-US" altLang="en-US" dirty="0" smtClean="0"/>
          </a:p>
          <a:p>
            <a:r>
              <a:rPr lang="en-US" altLang="en-US" dirty="0" smtClean="0"/>
              <a:t>Television becomes dominant source of shared </a:t>
            </a:r>
            <a:r>
              <a:rPr lang="en-US" altLang="en-US" dirty="0" smtClean="0"/>
              <a:t>experience</a:t>
            </a:r>
            <a:endParaRPr lang="en-US" altLang="en-US" dirty="0" smtClean="0"/>
          </a:p>
          <a:p>
            <a:r>
              <a:rPr lang="en-US" altLang="en-US" dirty="0" smtClean="0"/>
              <a:t>Television can dominate </a:t>
            </a:r>
            <a:r>
              <a:rPr lang="en-US" altLang="en-US" dirty="0" smtClean="0"/>
              <a:t>people’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leisure </a:t>
            </a:r>
            <a:r>
              <a:rPr lang="en-US" altLang="ja-JP" dirty="0" smtClean="0"/>
              <a:t>activity</a:t>
            </a:r>
            <a:endParaRPr lang="en-US" altLang="ja-JP" dirty="0" smtClean="0"/>
          </a:p>
          <a:p>
            <a:r>
              <a:rPr lang="en-US" altLang="en-US" dirty="0" smtClean="0"/>
              <a:t>Video from non-TV sources is growing in </a:t>
            </a:r>
            <a:r>
              <a:rPr lang="en-US" altLang="en-US" dirty="0" smtClean="0"/>
              <a:t>popularity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Standards for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1950s: Married couples had to sleep in separate beds; Capri pants </a:t>
            </a:r>
            <a:r>
              <a:rPr lang="en-US" altLang="en-US" dirty="0" smtClean="0"/>
              <a:t>immodest</a:t>
            </a:r>
            <a:endParaRPr lang="en-US" altLang="en-US" dirty="0" smtClean="0"/>
          </a:p>
          <a:p>
            <a:r>
              <a:rPr lang="en-US" altLang="en-US" dirty="0" smtClean="0"/>
              <a:t>1990s: Mild nudity appears on broadcast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  <a:p>
            <a:r>
              <a:rPr lang="en-US" altLang="en-US" dirty="0" smtClean="0"/>
              <a:t>1997: Broadcasters implement content </a:t>
            </a:r>
            <a:r>
              <a:rPr lang="en-US" altLang="en-US" dirty="0" smtClean="0"/>
              <a:t>ratings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Problem of Decency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5375"/>
          </a:xfrm>
        </p:spPr>
        <p:txBody>
          <a:bodyPr/>
          <a:lstStyle/>
          <a:p>
            <a:r>
              <a:rPr lang="en-US" altLang="en-US" dirty="0" smtClean="0"/>
              <a:t>2004: Janet </a:t>
            </a:r>
            <a:r>
              <a:rPr lang="en-US" altLang="en-US" dirty="0" smtClean="0"/>
              <a:t>Jackson’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Super Bowl </a:t>
            </a:r>
            <a:r>
              <a:rPr lang="en-US" altLang="ja-JP" dirty="0" smtClean="0"/>
              <a:t>“wardrobe malfunction”; </a:t>
            </a:r>
            <a:r>
              <a:rPr lang="en-US" altLang="ja-JP" dirty="0" smtClean="0"/>
              <a:t>decency rules become </a:t>
            </a:r>
            <a:r>
              <a:rPr lang="en-US" altLang="ja-JP" dirty="0" smtClean="0"/>
              <a:t>stricter</a:t>
            </a:r>
            <a:endParaRPr lang="en-US" altLang="ja-JP" dirty="0" smtClean="0"/>
          </a:p>
          <a:p>
            <a:r>
              <a:rPr lang="en-US" altLang="en-US" dirty="0" smtClean="0"/>
              <a:t>2012: U.S. Supreme Court throws out fines for Jackson exposure, but doesn’t clarify decency </a:t>
            </a:r>
            <a:r>
              <a:rPr lang="en-US" altLang="en-US" dirty="0" smtClean="0"/>
              <a:t>standards</a:t>
            </a:r>
            <a:endParaRPr lang="en-US" altLang="en-US" dirty="0" smtClean="0"/>
          </a:p>
          <a:p>
            <a:r>
              <a:rPr lang="en-US" altLang="en-US" dirty="0" smtClean="0"/>
              <a:t>No fines for Nancy Grace exposure during </a:t>
            </a:r>
            <a:r>
              <a:rPr lang="en-US" altLang="en-US" i="1" dirty="0" smtClean="0"/>
              <a:t>Dancing With The </a:t>
            </a:r>
            <a:r>
              <a:rPr lang="en-US" altLang="en-US" i="1" dirty="0" smtClean="0"/>
              <a:t>Stars</a:t>
            </a:r>
            <a:r>
              <a:rPr lang="en-US" altLang="en-US" dirty="0" smtClean="0"/>
              <a:t> </a:t>
            </a:r>
            <a:endParaRPr lang="en-US" altLang="en-US" dirty="0" smtClean="0"/>
          </a:p>
          <a:p>
            <a:r>
              <a:rPr lang="en-US" altLang="en-US" dirty="0" smtClean="0"/>
              <a:t>No clear standard as of </a:t>
            </a:r>
            <a:r>
              <a:rPr lang="en-US" altLang="en-US" dirty="0" smtClean="0"/>
              <a:t>2012</a:t>
            </a:r>
            <a:endParaRPr lang="en-US" altLang="en-US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Invention of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/>
              <a:t>Philo T. Farnsworth</a:t>
            </a:r>
          </a:p>
          <a:p>
            <a:r>
              <a:rPr lang="en-US" altLang="en-US" dirty="0"/>
              <a:t>1922: </a:t>
            </a:r>
            <a:r>
              <a:rPr lang="en-US" altLang="en-US" dirty="0" smtClean="0"/>
              <a:t>Diagram plans </a:t>
            </a:r>
            <a:r>
              <a:rPr lang="en-US" altLang="en-US" dirty="0"/>
              <a:t>for television at age </a:t>
            </a:r>
            <a:r>
              <a:rPr lang="en-US" altLang="en-US" dirty="0" smtClean="0"/>
              <a:t>16</a:t>
            </a:r>
            <a:endParaRPr lang="en-US" altLang="en-US" dirty="0"/>
          </a:p>
          <a:p>
            <a:r>
              <a:rPr lang="en-US" altLang="en-US" dirty="0"/>
              <a:t>1930: Receives patent </a:t>
            </a:r>
            <a:r>
              <a:rPr lang="en-US" altLang="en-US" dirty="0" smtClean="0"/>
              <a:t>for cathode </a:t>
            </a:r>
            <a:r>
              <a:rPr lang="en-US" altLang="en-US" dirty="0"/>
              <a:t>ray </a:t>
            </a:r>
            <a:r>
              <a:rPr lang="en-US" altLang="en-US" dirty="0" smtClean="0"/>
              <a:t>tube</a:t>
            </a:r>
            <a:endParaRPr lang="en-US" altLang="en-US" dirty="0"/>
          </a:p>
          <a:p>
            <a:r>
              <a:rPr lang="en-US" altLang="en-US" dirty="0"/>
              <a:t>RCA attempted to promote its own Vladimir Zworykin as inventor of </a:t>
            </a:r>
            <a:r>
              <a:rPr lang="en-US" altLang="en-US" dirty="0" smtClean="0"/>
              <a:t>TV</a:t>
            </a:r>
            <a:endParaRPr lang="en-US" altLang="en-US" dirty="0"/>
          </a:p>
          <a:p>
            <a:r>
              <a:rPr lang="en-US" altLang="en-US" dirty="0"/>
              <a:t>1947: </a:t>
            </a:r>
            <a:r>
              <a:rPr lang="en-US" altLang="en-US" dirty="0" smtClean="0"/>
              <a:t>Farnsworth’</a:t>
            </a:r>
            <a:r>
              <a:rPr lang="en-US" altLang="ja-JP" dirty="0" smtClean="0"/>
              <a:t>s </a:t>
            </a:r>
            <a:r>
              <a:rPr lang="en-US" altLang="ja-JP" dirty="0"/>
              <a:t>television patent expires just before TV starts to take </a:t>
            </a:r>
            <a:r>
              <a:rPr lang="en-US" altLang="ja-JP" dirty="0" smtClean="0"/>
              <a:t>off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Future of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Video-on-demand (60% of </a:t>
            </a:r>
            <a:r>
              <a:rPr lang="en-US" altLang="en-US" dirty="0" smtClean="0"/>
              <a:t>subscribers </a:t>
            </a:r>
            <a:r>
              <a:rPr lang="en-US" altLang="en-US" dirty="0" smtClean="0"/>
              <a:t>have access)</a:t>
            </a:r>
            <a:endParaRPr lang="en-US" altLang="en-US" dirty="0"/>
          </a:p>
          <a:p>
            <a:r>
              <a:rPr lang="en-US" altLang="en-US" dirty="0"/>
              <a:t>Interacting with programming</a:t>
            </a:r>
          </a:p>
          <a:p>
            <a:r>
              <a:rPr lang="en-US" altLang="en-US" dirty="0"/>
              <a:t>Convergence of television and Internet</a:t>
            </a:r>
          </a:p>
          <a:p>
            <a:r>
              <a:rPr lang="en-US" altLang="en-US" dirty="0"/>
              <a:t>Changing definition of </a:t>
            </a:r>
            <a:r>
              <a:rPr lang="en-US" altLang="en-US" dirty="0" smtClean="0"/>
              <a:t>“television” </a:t>
            </a:r>
            <a:endParaRPr lang="en-US" altLang="en-US" dirty="0"/>
          </a:p>
          <a:p>
            <a:r>
              <a:rPr lang="en-US" altLang="en-US" dirty="0"/>
              <a:t>Moving from broadcast/cable/satellite to “</a:t>
            </a:r>
            <a:r>
              <a:rPr lang="en-US" altLang="ja-JP" dirty="0"/>
              <a:t>cord </a:t>
            </a:r>
            <a:r>
              <a:rPr lang="en-US" altLang="ja-JP" dirty="0" smtClean="0"/>
              <a:t>cutting</a:t>
            </a:r>
            <a:r>
              <a:rPr lang="en-US" altLang="en-US" dirty="0" smtClean="0"/>
              <a:t>”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8000"/>
            <a:ext cx="8229600" cy="909638"/>
          </a:xfrm>
        </p:spPr>
        <p:txBody>
          <a:bodyPr/>
          <a:lstStyle/>
          <a:p>
            <a:r>
              <a:rPr lang="en-US" dirty="0" smtClean="0"/>
              <a:t>Media Transformations:</a:t>
            </a:r>
            <a:br>
              <a:rPr lang="en-US" dirty="0" smtClean="0"/>
            </a:br>
            <a:r>
              <a:rPr lang="en-US" dirty="0" smtClean="0"/>
              <a:t>What</a:t>
            </a:r>
            <a:r>
              <a:rPr lang="en-US" baseline="0" dirty="0" smtClean="0"/>
              <a:t> </a:t>
            </a:r>
            <a:r>
              <a:rPr lang="en-US" baseline="0" dirty="0" smtClean="0"/>
              <a:t>Is Television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6167"/>
            <a:ext cx="8229600" cy="4199996"/>
          </a:xfrm>
        </p:spPr>
        <p:txBody>
          <a:bodyPr/>
          <a:lstStyle/>
          <a:p>
            <a:r>
              <a:rPr lang="en-US" dirty="0" smtClean="0"/>
              <a:t>What does watching television mean to you?</a:t>
            </a:r>
          </a:p>
          <a:p>
            <a:r>
              <a:rPr lang="en-US" dirty="0" smtClean="0"/>
              <a:t>How do you watch video programming?</a:t>
            </a:r>
          </a:p>
          <a:p>
            <a:r>
              <a:rPr lang="en-US" dirty="0" smtClean="0"/>
              <a:t>What type of services do you use?</a:t>
            </a:r>
          </a:p>
          <a:p>
            <a:r>
              <a:rPr lang="en-US" dirty="0" smtClean="0"/>
              <a:t>What kinds of devices do you use?</a:t>
            </a:r>
          </a:p>
          <a:p>
            <a:r>
              <a:rPr lang="en-US" dirty="0" smtClean="0"/>
              <a:t>What do you pay to access your video programming?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263931"/>
      </p:ext>
    </p:ext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Beginning of Broadcast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1939: NBC starts broadcasting, most sets in bars, </a:t>
            </a:r>
            <a:r>
              <a:rPr lang="en-US" altLang="en-US" dirty="0" smtClean="0"/>
              <a:t>restaurants</a:t>
            </a:r>
            <a:endParaRPr lang="en-US" altLang="en-US" dirty="0" smtClean="0"/>
          </a:p>
          <a:p>
            <a:r>
              <a:rPr lang="en-US" altLang="en-US" dirty="0" smtClean="0"/>
              <a:t>1942: TV manufacturing suspended for duration of WW II; most stations go off </a:t>
            </a:r>
            <a:r>
              <a:rPr lang="en-US" altLang="en-US" dirty="0" smtClean="0"/>
              <a:t>air</a:t>
            </a:r>
            <a:endParaRPr lang="en-US" altLang="en-US" dirty="0" smtClean="0"/>
          </a:p>
          <a:p>
            <a:r>
              <a:rPr lang="en-US" altLang="en-US" dirty="0" smtClean="0"/>
              <a:t>Licensing of new TV stations suspended 1948-1952, leaving many cities without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Lucy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Desi End Live TV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1951: Lucille Ball and Desi Arnaz create </a:t>
            </a:r>
            <a:r>
              <a:rPr lang="en-US" altLang="en-US" i="1" dirty="0"/>
              <a:t>I Love </a:t>
            </a:r>
            <a:r>
              <a:rPr lang="en-US" altLang="en-US" i="1" dirty="0" smtClean="0"/>
              <a:t>Lucy</a:t>
            </a:r>
            <a:endParaRPr lang="en-US" altLang="en-US" i="1" dirty="0"/>
          </a:p>
          <a:p>
            <a:r>
              <a:rPr lang="en-US" altLang="en-US" dirty="0"/>
              <a:t>First sitcom to be filmed, rather than </a:t>
            </a:r>
            <a:r>
              <a:rPr lang="en-US" altLang="en-US" dirty="0" smtClean="0"/>
              <a:t>live</a:t>
            </a:r>
            <a:endParaRPr lang="en-US" altLang="en-US" dirty="0"/>
          </a:p>
          <a:p>
            <a:r>
              <a:rPr lang="en-US" altLang="en-US" dirty="0"/>
              <a:t>Lucy and Desi hold onto syndication rights to the show, still being broadcast </a:t>
            </a:r>
            <a:r>
              <a:rPr lang="en-US" altLang="en-US" dirty="0" smtClean="0"/>
              <a:t>today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Color Television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1950s: Early experiments in color television</a:t>
            </a:r>
          </a:p>
          <a:p>
            <a:r>
              <a:rPr lang="en-US" altLang="en-US" dirty="0" smtClean="0"/>
              <a:t>1965: Big Three networks broadcasting in </a:t>
            </a:r>
            <a:r>
              <a:rPr lang="en-US" altLang="en-US" dirty="0" smtClean="0"/>
              <a:t>color</a:t>
            </a:r>
            <a:endParaRPr lang="en-US" altLang="en-US" dirty="0" smtClean="0"/>
          </a:p>
          <a:p>
            <a:r>
              <a:rPr lang="en-US" altLang="en-US" dirty="0" smtClean="0"/>
              <a:t>NBC peacock logo designed to tell B&amp;W viewers show was in </a:t>
            </a:r>
            <a:r>
              <a:rPr lang="en-US" altLang="en-US" dirty="0" smtClean="0"/>
              <a:t>color</a:t>
            </a:r>
            <a:endParaRPr lang="en-US" altLang="en-US" dirty="0" smtClean="0"/>
          </a:p>
          <a:p>
            <a:r>
              <a:rPr lang="en-US" altLang="en-US" dirty="0" smtClean="0"/>
              <a:t>Early color TVs cost equivalent of </a:t>
            </a:r>
            <a:r>
              <a:rPr lang="en-US" altLang="en-US" dirty="0" smtClean="0"/>
              <a:t>big-screen </a:t>
            </a:r>
            <a:r>
              <a:rPr lang="en-US" altLang="en-US" dirty="0" smtClean="0"/>
              <a:t>TVs </a:t>
            </a:r>
            <a:r>
              <a:rPr lang="en-US" altLang="en-US" dirty="0" smtClean="0"/>
              <a:t>today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Television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800" cap="sm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3200" cap="none" dirty="0" smtClean="0">
                <a:effectLst/>
              </a:rPr>
              <a:t>The </a:t>
            </a:r>
            <a:r>
              <a:rPr lang="en-US" sz="3200" i="1" cap="none" dirty="0">
                <a:effectLst/>
              </a:rPr>
              <a:t>Boston Globe</a:t>
            </a:r>
            <a:r>
              <a:rPr lang="en-US" sz="3200" cap="none" dirty="0">
                <a:effectLst/>
              </a:rPr>
              <a:t> notes that in 1965 color televisions cost the equivalent of what a midline HDTV set cost in 2000 (between $2,500 and $5,000). The switch to color was not completed until the early </a:t>
            </a:r>
            <a:r>
              <a:rPr lang="en-US" sz="3200" cap="none" dirty="0" smtClean="0">
                <a:effectLst/>
              </a:rPr>
              <a:t>1970s</a:t>
            </a:r>
            <a:endParaRPr lang="en-US" sz="3200" cap="none" dirty="0" smtClean="0">
              <a:effectLst/>
            </a:endParaRPr>
          </a:p>
          <a:p>
            <a:pPr marL="0" indent="0">
              <a:buNone/>
            </a:pPr>
            <a:endParaRPr lang="en-US" sz="1400" b="1" dirty="0" smtClean="0"/>
          </a:p>
          <a:p>
            <a:pPr marL="0" indent="0">
              <a:buNone/>
            </a:pPr>
            <a:r>
              <a:rPr lang="en-US" altLang="en-US" sz="1400" dirty="0"/>
              <a:t>—</a:t>
            </a:r>
            <a:r>
              <a:rPr lang="en-US" sz="1400" dirty="0" smtClean="0"/>
              <a:t>Christopher </a:t>
            </a:r>
            <a:r>
              <a:rPr lang="en-US" sz="1400" dirty="0"/>
              <a:t>Carey, “Ready or Not, High-Definition Television Starts on Sunday,” St. Louis Post-Dispatch, November 1, 1998.</a:t>
            </a:r>
          </a:p>
          <a:p>
            <a:pPr marL="0" indent="0">
              <a:buNone/>
            </a:pPr>
            <a:r>
              <a:rPr lang="en-US" altLang="en-US" sz="1400" dirty="0" smtClean="0"/>
              <a:t>—</a:t>
            </a:r>
            <a:r>
              <a:rPr lang="en-US" sz="1400" dirty="0" smtClean="0"/>
              <a:t>Fred </a:t>
            </a:r>
            <a:r>
              <a:rPr lang="en-US" sz="1400" dirty="0"/>
              <a:t>Kaplan, “Costs of High-Definition TV Make Its Future Look Fuzzy,” </a:t>
            </a:r>
            <a:r>
              <a:rPr lang="en-US" sz="1400" i="1" dirty="0"/>
              <a:t>Boston Globe</a:t>
            </a:r>
            <a:r>
              <a:rPr lang="en-US" sz="1400" dirty="0"/>
              <a:t>, July 25, 2000.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2799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Beginning of Cable Television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Community Antenna </a:t>
            </a:r>
            <a:r>
              <a:rPr lang="en-US" altLang="en-US" dirty="0" smtClean="0"/>
              <a:t>Television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Early form of cable television used to distribute broadcast channels in communities with poor television </a:t>
            </a:r>
            <a:r>
              <a:rPr lang="en-US" altLang="en-US" i="1" dirty="0" smtClean="0"/>
              <a:t>reception</a:t>
            </a:r>
            <a:endParaRPr lang="en-US" altLang="en-US" i="1" dirty="0" smtClean="0"/>
          </a:p>
          <a:p>
            <a:r>
              <a:rPr lang="en-US" altLang="en-US" dirty="0" smtClean="0"/>
              <a:t>Relatively expensive, was source of a good TV signal, not additional </a:t>
            </a:r>
            <a:r>
              <a:rPr lang="en-US" altLang="en-US" dirty="0" smtClean="0"/>
              <a:t>programming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 smtClean="0"/>
              <a:t>Satellite Distribution </a:t>
            </a:r>
            <a:r>
              <a:rPr lang="en-US" altLang="en-US" sz="3600" dirty="0" smtClean="0"/>
              <a:t>and</a:t>
            </a:r>
            <a:r>
              <a:rPr lang="en-US" altLang="en-US" sz="3600" dirty="0" smtClean="0"/>
              <a:t> </a:t>
            </a:r>
            <a:r>
              <a:rPr lang="en-US" altLang="en-US" sz="3600" dirty="0" smtClean="0"/>
              <a:t>Rebirth of Cable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By mid-1970s, FCC began loosening rules on cable </a:t>
            </a:r>
            <a:r>
              <a:rPr lang="en-US" altLang="en-US" dirty="0" smtClean="0"/>
              <a:t>companies</a:t>
            </a:r>
            <a:endParaRPr lang="en-US" altLang="en-US" dirty="0" smtClean="0"/>
          </a:p>
          <a:p>
            <a:r>
              <a:rPr lang="en-US" altLang="en-US" dirty="0" smtClean="0"/>
              <a:t>1975: HBO starts providing programming nationwide, sending signal to local cable companies via </a:t>
            </a:r>
            <a:r>
              <a:rPr lang="en-US" altLang="en-US" dirty="0" smtClean="0"/>
              <a:t>satellite</a:t>
            </a:r>
            <a:endParaRPr lang="en-US" altLang="en-US" dirty="0" smtClean="0"/>
          </a:p>
          <a:p>
            <a:r>
              <a:rPr lang="en-US" altLang="en-US" dirty="0" smtClean="0"/>
              <a:t>Key </a:t>
            </a:r>
            <a:r>
              <a:rPr lang="en-US" altLang="en-US" dirty="0" smtClean="0"/>
              <a:t>point</a:t>
            </a:r>
            <a:r>
              <a:rPr lang="en-US" altLang="en-US" dirty="0" smtClean="0"/>
              <a:t>: HBO could send programming to 1,000 cable companies as cheaply as to </a:t>
            </a:r>
            <a:r>
              <a:rPr lang="en-US" altLang="en-US" dirty="0" smtClean="0"/>
              <a:t>one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524</TotalTime>
  <Words>1264</Words>
  <Application>Microsoft Office PowerPoint</Application>
  <PresentationFormat>On-screen Show (4:3)</PresentationFormat>
  <Paragraphs>170</Paragraphs>
  <Slides>31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1_Office Theme</vt:lpstr>
      <vt:lpstr>Television: Broadcast and Beyond</vt:lpstr>
      <vt:lpstr>Anchor as Advocate</vt:lpstr>
      <vt:lpstr>Invention of Television</vt:lpstr>
      <vt:lpstr>Beginning of Broadcast Television</vt:lpstr>
      <vt:lpstr>Lucy and Desi End Live TV</vt:lpstr>
      <vt:lpstr>Color Television</vt:lpstr>
      <vt:lpstr>Color Television</vt:lpstr>
      <vt:lpstr>Beginning of Cable Television</vt:lpstr>
      <vt:lpstr>Satellite Distribution and Rebirth of Cable</vt:lpstr>
      <vt:lpstr>Ted Turner—Cable Pioneer</vt:lpstr>
      <vt:lpstr>Ted Turner—Cable Pioneer</vt:lpstr>
      <vt:lpstr>What’s on Cable?</vt:lpstr>
      <vt:lpstr>Hollywood and The VCR</vt:lpstr>
      <vt:lpstr>Direct Broadcast Satellite (DBS)</vt:lpstr>
      <vt:lpstr>Conversion to Digital Broadcasting</vt:lpstr>
      <vt:lpstr>Digital Television</vt:lpstr>
      <vt:lpstr>Broadcast to Narrowcast</vt:lpstr>
      <vt:lpstr>Educational/Public Broadcasting</vt:lpstr>
      <vt:lpstr>Big Three Becomes Big Four</vt:lpstr>
      <vt:lpstr>Audience Ratings</vt:lpstr>
      <vt:lpstr>Measuring Audiences</vt:lpstr>
      <vt:lpstr>An Earthquake in Slow Motion</vt:lpstr>
      <vt:lpstr>An Earthquake in Slowmotion</vt:lpstr>
      <vt:lpstr>Diversity on Television</vt:lpstr>
      <vt:lpstr>Spanish-Language Broadcasting</vt:lpstr>
      <vt:lpstr>Black Entertainment Network</vt:lpstr>
      <vt:lpstr>Television as a Social Force</vt:lpstr>
      <vt:lpstr>Standards for Television</vt:lpstr>
      <vt:lpstr>Problem of Decency</vt:lpstr>
      <vt:lpstr>Future of Television</vt:lpstr>
      <vt:lpstr>Media Transformations: What Is Television?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 Television: Broadcast and Beyond</dc:title>
  <dc:creator>Ralph Hanson</dc:creator>
  <cp:lastModifiedBy>CE</cp:lastModifiedBy>
  <cp:revision>35</cp:revision>
  <dcterms:created xsi:type="dcterms:W3CDTF">2010-07-27T14:26:51Z</dcterms:created>
  <dcterms:modified xsi:type="dcterms:W3CDTF">2015-07-21T11:37:53Z</dcterms:modified>
</cp:coreProperties>
</file>