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78" r:id="rId4"/>
    <p:sldId id="258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74" r:id="rId14"/>
    <p:sldId id="269" r:id="rId15"/>
    <p:sldId id="270" r:id="rId16"/>
    <p:sldId id="276" r:id="rId17"/>
    <p:sldId id="271" r:id="rId18"/>
    <p:sldId id="272" r:id="rId19"/>
    <p:sldId id="273" r:id="rId20"/>
    <p:sldId id="277" r:id="rId21"/>
    <p:sldId id="279" r:id="rId22"/>
    <p:sldId id="280" r:id="rId23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47" autoAdjust="0"/>
    <p:restoredTop sz="86371" autoAdjust="0"/>
  </p:normalViewPr>
  <p:slideViewPr>
    <p:cSldViewPr snapToGrid="0" snapToObjects="1">
      <p:cViewPr>
        <p:scale>
          <a:sx n="118" d="100"/>
          <a:sy n="118" d="100"/>
        </p:scale>
        <p:origin x="-1434" y="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824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5F9FA5-FB14-4368-8A6E-4A18CBF17BB8}" type="datetimeFigureOut">
              <a:rPr lang="en-US"/>
              <a:t>7/21/2015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9AE1AC-A68A-4A8C-A81D-7BF440454B69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39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AE1AC-A68A-4A8C-A81D-7BF440454B69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4111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AE1AC-A68A-4A8C-A81D-7BF440454B69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1619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AE1AC-A68A-4A8C-A81D-7BF440454B69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2411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AE1AC-A68A-4A8C-A81D-7BF440454B69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7781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AE1AC-A68A-4A8C-A81D-7BF440454B69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7314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AE1AC-A68A-4A8C-A81D-7BF440454B69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2570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AE1AC-A68A-4A8C-A81D-7BF440454B69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9822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AE1AC-A68A-4A8C-A81D-7BF440454B69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7836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AE1AC-A68A-4A8C-A81D-7BF440454B69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7526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AE1AC-A68A-4A8C-A81D-7BF440454B69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6590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AE1AC-A68A-4A8C-A81D-7BF440454B69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22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AE1AC-A68A-4A8C-A81D-7BF440454B69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8326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AE1AC-A68A-4A8C-A81D-7BF440454B69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762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AE1AC-A68A-4A8C-A81D-7BF440454B69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9214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AE1AC-A68A-4A8C-A81D-7BF440454B69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4445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AE1AC-A68A-4A8C-A81D-7BF440454B69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7062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AE1AC-A68A-4A8C-A81D-7BF440454B69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7934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AE1AC-A68A-4A8C-A81D-7BF440454B69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4211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AE1AC-A68A-4A8C-A81D-7BF440454B69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723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Placeholder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9699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 sz="4400">
                <a:solidFill>
                  <a:srgbClr val="E29927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11A9A8D-683F-4E28-8473-478938D4A69E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ED97EF2-C7BF-4400-B787-4E5CD7AB626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5133654"/>
      </p:ext>
    </p:extLst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270682-0BCA-41DA-A007-DCCC5B9B8161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782266-DCD1-47D8-B2FF-916DE35F67D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9602893"/>
      </p:ext>
    </p:extLst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7FCA3B-0031-4393-ACAB-A341E643E2E7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480137-9768-4CF7-A3F2-FAD253ACBA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806474"/>
      </p:ext>
    </p:extLst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936FD2-0549-45D2-B86E-F0006C7BF145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D79716-CAB4-4CBF-A96E-F47C0250B0E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5708990"/>
      </p:ext>
    </p:extLst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3D8317-67E7-4FDB-A358-9AF0016B3052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D9E5F0-3F56-434B-A005-50EFAA2C66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2876926"/>
      </p:ext>
    </p:extLst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2A46D1-A6CE-4B69-A9C8-E597196C0CC6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985303-A88E-4592-8242-B6E76F2BDD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5363393"/>
      </p:ext>
    </p:extLst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8C2CD6-85F9-4452-BBFE-8B57EBAA2562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39CCE0-00B8-446E-86B2-EB7897FA5A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6504905"/>
      </p:ext>
    </p:extLst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BEBAC6-D66C-4158-A15D-8E749B90FCB5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D8F591-814D-462B-A9AA-27F0AD7DACD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2913081"/>
      </p:ext>
    </p:extLst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123EF49-40C7-4B5A-9815-C6F9C5908FC6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9A819F-CF4A-4090-A6B7-9963F495B5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2953814"/>
      </p:ext>
    </p:extLst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6CA166-4231-4FEA-821C-63DC71B2D079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78B3B9-0736-4EAB-B241-813D26FE855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3463422"/>
      </p:ext>
    </p:extLst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B168E6-791A-4294-8E18-EC3B080B93DE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68427B-A440-4930-8FD6-E1D6177B5B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4231226"/>
      </p:ext>
    </p:extLst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BC4EF39-C0A7-4A41-B1BF-FDAED956A8E6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878E1439-B81E-40B8-9932-419871E6AECF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1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>
    <p:pull dir="r"/>
  </p:transition>
  <p:txStyles>
    <p:titleStyle>
      <a:lvl1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1228725"/>
            <a:ext cx="7772400" cy="2371725"/>
          </a:xfrm>
        </p:spPr>
        <p:txBody>
          <a:bodyPr/>
          <a:lstStyle/>
          <a:p>
            <a:r>
              <a:rPr lang="en-US" altLang="en-US" dirty="0" smtClean="0"/>
              <a:t>Books:</a:t>
            </a:r>
            <a:br>
              <a:rPr lang="en-US" altLang="en-US" dirty="0" smtClean="0"/>
            </a:br>
            <a:r>
              <a:rPr lang="en-US" altLang="en-US" dirty="0" smtClean="0"/>
              <a:t>The Birth of the Mass Media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smtClean="0"/>
              <a:t>Chapter 4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The Book Business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Publishers</a:t>
            </a:r>
          </a:p>
          <a:p>
            <a:r>
              <a:rPr lang="en-US" altLang="en-US" dirty="0" smtClean="0"/>
              <a:t>Authors</a:t>
            </a:r>
          </a:p>
          <a:p>
            <a:r>
              <a:rPr lang="en-US" altLang="en-US" dirty="0" smtClean="0"/>
              <a:t>Booksellers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Publishers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Major commercial publishers</a:t>
            </a:r>
          </a:p>
          <a:p>
            <a:r>
              <a:rPr lang="en-US" altLang="en-US" dirty="0" smtClean="0"/>
              <a:t>University and small presses</a:t>
            </a:r>
          </a:p>
          <a:p>
            <a:r>
              <a:rPr lang="en-US" altLang="en-US" dirty="0" smtClean="0"/>
              <a:t>Government printing office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Authors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Not everyone is a </a:t>
            </a:r>
            <a:r>
              <a:rPr lang="en-US" altLang="en-US" dirty="0" smtClean="0"/>
              <a:t>star</a:t>
            </a:r>
            <a:endParaRPr lang="en-US" altLang="en-US" dirty="0" smtClean="0"/>
          </a:p>
          <a:p>
            <a:r>
              <a:rPr lang="en-US" altLang="en-US" dirty="0" smtClean="0"/>
              <a:t>Many books have limited </a:t>
            </a:r>
            <a:r>
              <a:rPr lang="en-US" altLang="en-US" dirty="0" smtClean="0"/>
              <a:t>promotion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Book Writing Process</a:t>
            </a:r>
          </a:p>
        </p:txBody>
      </p:sp>
      <p:pic>
        <p:nvPicPr>
          <p:cNvPr id="153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62113" y="1152525"/>
            <a:ext cx="5694362" cy="5305425"/>
          </a:xfr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Booksellers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Wholesalers/distributors—Ingram </a:t>
            </a:r>
            <a:r>
              <a:rPr lang="en-US" altLang="en-US" dirty="0"/>
              <a:t>Book </a:t>
            </a:r>
            <a:r>
              <a:rPr lang="en-US" altLang="en-US" dirty="0" smtClean="0"/>
              <a:t>Group</a:t>
            </a:r>
            <a:endParaRPr lang="en-US" altLang="en-US" dirty="0"/>
          </a:p>
          <a:p>
            <a:r>
              <a:rPr lang="en-US" altLang="en-US" dirty="0"/>
              <a:t>Major bookstore </a:t>
            </a:r>
            <a:r>
              <a:rPr lang="en-US" altLang="en-US" dirty="0"/>
              <a:t>chains—Barnes </a:t>
            </a:r>
            <a:r>
              <a:rPr lang="en-US" altLang="en-US" dirty="0"/>
              <a:t>&amp; Noble is largest </a:t>
            </a:r>
            <a:r>
              <a:rPr lang="en-US" altLang="en-US" dirty="0" smtClean="0"/>
              <a:t>bookseller</a:t>
            </a:r>
            <a:endParaRPr lang="en-US" altLang="en-US" dirty="0"/>
          </a:p>
          <a:p>
            <a:r>
              <a:rPr lang="en-US" altLang="en-US" dirty="0"/>
              <a:t>Independent </a:t>
            </a:r>
            <a:r>
              <a:rPr lang="en-US" altLang="en-US" dirty="0"/>
              <a:t>booksellers—American </a:t>
            </a:r>
            <a:r>
              <a:rPr lang="en-US" altLang="en-US" dirty="0"/>
              <a:t>Booksellers </a:t>
            </a:r>
            <a:r>
              <a:rPr lang="en-US" altLang="ja-JP" dirty="0" smtClean="0"/>
              <a:t>Association</a:t>
            </a:r>
            <a:endParaRPr lang="en-US" altLang="ja-JP" dirty="0"/>
          </a:p>
          <a:p>
            <a:r>
              <a:rPr lang="en-US" altLang="en-US" dirty="0"/>
              <a:t>Mail order book </a:t>
            </a:r>
            <a:r>
              <a:rPr lang="en-US" altLang="en-US" dirty="0" smtClean="0"/>
              <a:t>clubs</a:t>
            </a:r>
            <a:endParaRPr lang="en-US" alt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Textbook Business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GAO estimates students spend $900 a year on </a:t>
            </a:r>
            <a:r>
              <a:rPr lang="en-US" altLang="en-US" dirty="0" smtClean="0"/>
              <a:t>textbooks</a:t>
            </a:r>
            <a:endParaRPr lang="en-US" altLang="en-US" dirty="0"/>
          </a:p>
          <a:p>
            <a:r>
              <a:rPr lang="en-US" altLang="en-US" dirty="0">
                <a:latin typeface="Calibri" charset="0"/>
              </a:rPr>
              <a:t>Barnes &amp; Noble a major player with its textbook </a:t>
            </a:r>
            <a:r>
              <a:rPr lang="en-US" altLang="en-US" dirty="0" smtClean="0">
                <a:latin typeface="Calibri" charset="0"/>
              </a:rPr>
              <a:t>division</a:t>
            </a:r>
            <a:endParaRPr lang="en-US" altLang="en-US" dirty="0">
              <a:latin typeface="Calibri" charset="0"/>
            </a:endParaRPr>
          </a:p>
          <a:p>
            <a:r>
              <a:rPr lang="en-US" altLang="en-US" dirty="0"/>
              <a:t>Schools try variety of ways to lower </a:t>
            </a:r>
            <a:r>
              <a:rPr lang="en-US" altLang="en-US" dirty="0" smtClean="0"/>
              <a:t>costs</a:t>
            </a:r>
            <a:endParaRPr lang="en-US" altLang="en-US" dirty="0"/>
          </a:p>
          <a:p>
            <a:endParaRPr lang="en-US" alt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Textbook </a:t>
            </a:r>
            <a:r>
              <a:rPr lang="en-US" altLang="en-US" dirty="0" smtClean="0"/>
              <a:t>Business</a:t>
            </a:r>
            <a:endParaRPr lang="en-US" altLang="en-US" dirty="0" smtClean="0"/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Apple launched e-textbook system in </a:t>
            </a:r>
            <a:r>
              <a:rPr lang="en-US" altLang="en-US" dirty="0" smtClean="0"/>
              <a:t>2012</a:t>
            </a:r>
            <a:endParaRPr lang="en-US" altLang="en-US" dirty="0" smtClean="0"/>
          </a:p>
          <a:p>
            <a:r>
              <a:rPr lang="en-US" altLang="en-US" dirty="0" smtClean="0"/>
              <a:t>Schools experimenting with e-book </a:t>
            </a:r>
            <a:r>
              <a:rPr lang="en-US" altLang="en-US" dirty="0" smtClean="0"/>
              <a:t>readers</a:t>
            </a:r>
            <a:endParaRPr lang="en-US" altLang="en-US" dirty="0" smtClean="0"/>
          </a:p>
          <a:p>
            <a:r>
              <a:rPr lang="en-US" altLang="en-US" dirty="0" smtClean="0"/>
              <a:t>Authors/publishers make nothing on used </a:t>
            </a:r>
            <a:r>
              <a:rPr lang="en-US" altLang="en-US" dirty="0" smtClean="0"/>
              <a:t>books</a:t>
            </a:r>
            <a:endParaRPr lang="en-US" altLang="en-US" dirty="0" smtClean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Great Books vs. Popular Books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Nathaniel Hawthorne vs. the </a:t>
            </a:r>
            <a:r>
              <a:rPr lang="en-US" altLang="en-US" dirty="0" smtClean="0"/>
              <a:t>“</a:t>
            </a:r>
            <a:r>
              <a:rPr lang="en-US" altLang="ja-JP" dirty="0" smtClean="0"/>
              <a:t>scribblers”</a:t>
            </a:r>
            <a:endParaRPr lang="en-US" altLang="ja-JP" dirty="0"/>
          </a:p>
          <a:p>
            <a:r>
              <a:rPr lang="en-US" altLang="en-US" dirty="0"/>
              <a:t>Popularity of domestic </a:t>
            </a:r>
            <a:r>
              <a:rPr lang="en-US" altLang="en-US" dirty="0" smtClean="0"/>
              <a:t>novels</a:t>
            </a:r>
            <a:endParaRPr lang="en-US" altLang="en-US" dirty="0"/>
          </a:p>
          <a:p>
            <a:r>
              <a:rPr lang="en-US" altLang="en-US" dirty="0"/>
              <a:t>Focus for contemporary publishers is on authors who write multiple </a:t>
            </a:r>
            <a:r>
              <a:rPr lang="en-US" altLang="en-US" dirty="0" smtClean="0"/>
              <a:t>bestsellers </a:t>
            </a:r>
            <a:endParaRPr lang="en-US" altLang="en-US" dirty="0"/>
          </a:p>
          <a:p>
            <a:r>
              <a:rPr lang="en-US" altLang="en-US" dirty="0"/>
              <a:t>Vampires, wizards, young adult novels, and the </a:t>
            </a:r>
            <a:r>
              <a:rPr lang="en-US" altLang="en-US" i="1" dirty="0"/>
              <a:t>NYT</a:t>
            </a:r>
            <a:r>
              <a:rPr lang="en-US" altLang="en-US" dirty="0"/>
              <a:t> Best Seller </a:t>
            </a:r>
            <a:r>
              <a:rPr lang="en-US" altLang="en-US" dirty="0" smtClean="0"/>
              <a:t>list</a:t>
            </a:r>
            <a:endParaRPr lang="en-US" alt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Books and Censorship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Book banning in </a:t>
            </a:r>
            <a:r>
              <a:rPr lang="en-US" altLang="en-US" dirty="0" smtClean="0"/>
              <a:t>U.S. </a:t>
            </a:r>
            <a:r>
              <a:rPr lang="en-US" altLang="en-US" dirty="0"/>
              <a:t>is generally local and involves removing books from libraries or classroom reading </a:t>
            </a:r>
            <a:r>
              <a:rPr lang="en-US" altLang="en-US" dirty="0" smtClean="0"/>
              <a:t>lists</a:t>
            </a:r>
            <a:endParaRPr lang="en-US" altLang="en-US" dirty="0"/>
          </a:p>
          <a:p>
            <a:r>
              <a:rPr lang="en-US" altLang="en-US" dirty="0"/>
              <a:t>Globally, authors face book bans, threats of </a:t>
            </a:r>
            <a:r>
              <a:rPr lang="en-US" altLang="en-US" dirty="0" smtClean="0"/>
              <a:t>violence, </a:t>
            </a:r>
            <a:r>
              <a:rPr lang="en-US" altLang="en-US" dirty="0"/>
              <a:t>and </a:t>
            </a:r>
            <a:r>
              <a:rPr lang="en-US" altLang="en-US" dirty="0" smtClean="0"/>
              <a:t>death</a:t>
            </a:r>
            <a:endParaRPr lang="en-US" altLang="en-US" dirty="0"/>
          </a:p>
          <a:p>
            <a:r>
              <a:rPr lang="en-US" altLang="en-US" dirty="0"/>
              <a:t>Salman </a:t>
            </a:r>
            <a:r>
              <a:rPr lang="en-US" altLang="en-US" dirty="0"/>
              <a:t>Rushdie—</a:t>
            </a:r>
            <a:r>
              <a:rPr lang="en-US" altLang="en-US" i="1" dirty="0" smtClean="0"/>
              <a:t>The </a:t>
            </a:r>
            <a:r>
              <a:rPr lang="en-US" altLang="en-US" i="1" dirty="0"/>
              <a:t>Satanic </a:t>
            </a:r>
            <a:r>
              <a:rPr lang="en-US" altLang="en-US" i="1" dirty="0" smtClean="0"/>
              <a:t>Verses</a:t>
            </a:r>
            <a:endParaRPr lang="en-US" altLang="en-US" i="1" dirty="0"/>
          </a:p>
          <a:p>
            <a:r>
              <a:rPr lang="en-US" altLang="en-US" dirty="0"/>
              <a:t>Sherry </a:t>
            </a:r>
            <a:r>
              <a:rPr lang="en-US" altLang="en-US" dirty="0"/>
              <a:t>Jones—</a:t>
            </a:r>
            <a:r>
              <a:rPr lang="en-US" altLang="en-US" i="1" dirty="0" smtClean="0"/>
              <a:t>The </a:t>
            </a:r>
            <a:r>
              <a:rPr lang="en-US" altLang="en-US" i="1" dirty="0"/>
              <a:t>Jewel of </a:t>
            </a:r>
            <a:r>
              <a:rPr lang="en-US" altLang="en-US" i="1" dirty="0" smtClean="0"/>
              <a:t>Medina</a:t>
            </a:r>
            <a:endParaRPr lang="en-US" altLang="en-US" i="1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Books and the Long Tail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Amazon.com: </a:t>
            </a:r>
            <a:r>
              <a:rPr lang="en-US" altLang="en-US" dirty="0" smtClean="0"/>
              <a:t>Offering all books rather than a selection of </a:t>
            </a:r>
            <a:r>
              <a:rPr lang="en-US" altLang="en-US" dirty="0" smtClean="0"/>
              <a:t>books</a:t>
            </a:r>
            <a:endParaRPr lang="en-US" altLang="en-US" dirty="0" smtClean="0"/>
          </a:p>
          <a:p>
            <a:r>
              <a:rPr lang="en-US" altLang="en-US" dirty="0" smtClean="0"/>
              <a:t>Electronic publishing and </a:t>
            </a:r>
            <a:r>
              <a:rPr lang="en-US" altLang="en-US" dirty="0" smtClean="0"/>
              <a:t>print-on-demand</a:t>
            </a:r>
            <a:endParaRPr lang="en-US" altLang="en-US" dirty="0" smtClean="0"/>
          </a:p>
          <a:p>
            <a:r>
              <a:rPr lang="en-US" altLang="en-US" dirty="0" smtClean="0"/>
              <a:t>Importance of e-book readers such as the Kindle, Nook, or </a:t>
            </a:r>
            <a:r>
              <a:rPr lang="en-US" altLang="en-US" dirty="0" smtClean="0"/>
              <a:t>iPad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Development of Writing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Approx. 3500 BC: Writing originates in Egypt or </a:t>
            </a:r>
            <a:r>
              <a:rPr lang="en-US" altLang="en-US" dirty="0" smtClean="0"/>
              <a:t>Mesopotamia</a:t>
            </a:r>
            <a:endParaRPr lang="en-US" altLang="en-US" dirty="0" smtClean="0"/>
          </a:p>
          <a:p>
            <a:r>
              <a:rPr lang="en-US" altLang="en-US" dirty="0" smtClean="0"/>
              <a:t>Earliest writing was pictographs and ideographs; symbols that stand for </a:t>
            </a:r>
            <a:r>
              <a:rPr lang="en-US" altLang="en-US" dirty="0" smtClean="0"/>
              <a:t>ideas</a:t>
            </a:r>
            <a:endParaRPr lang="en-US" altLang="en-US" dirty="0" smtClean="0"/>
          </a:p>
          <a:p>
            <a:r>
              <a:rPr lang="en-US" altLang="en-US" dirty="0" smtClean="0"/>
              <a:t>Approx. 2000 BC: Phonography begins; symbols stand for </a:t>
            </a:r>
            <a:r>
              <a:rPr lang="en-US" altLang="en-US" dirty="0" smtClean="0"/>
              <a:t>sounds</a:t>
            </a:r>
            <a:endParaRPr lang="en-US" altLang="en-US" dirty="0" smtClean="0"/>
          </a:p>
          <a:p>
            <a:r>
              <a:rPr lang="en-US" altLang="en-US" dirty="0" smtClean="0"/>
              <a:t>1700–1500 </a:t>
            </a:r>
            <a:r>
              <a:rPr lang="en-US" altLang="en-US" dirty="0" smtClean="0"/>
              <a:t>BC: </a:t>
            </a:r>
            <a:r>
              <a:rPr lang="en-US" altLang="en-US" dirty="0" smtClean="0"/>
              <a:t>Alphabets </a:t>
            </a:r>
            <a:r>
              <a:rPr lang="en-US" altLang="en-US" dirty="0" smtClean="0"/>
              <a:t>developed; letters stand for </a:t>
            </a:r>
            <a:r>
              <a:rPr lang="en-US" altLang="en-US" dirty="0" smtClean="0"/>
              <a:t>sounds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E-books,</a:t>
            </a:r>
            <a:r>
              <a:rPr lang="en-US" altLang="en-US" baseline="0" dirty="0" smtClean="0"/>
              <a:t> </a:t>
            </a:r>
            <a:r>
              <a:rPr lang="en-US" altLang="en-US" baseline="0" dirty="0" smtClean="0"/>
              <a:t>Audiobooks, </a:t>
            </a:r>
            <a:r>
              <a:rPr lang="en-US" altLang="en-US" baseline="0" dirty="0" smtClean="0"/>
              <a:t/>
            </a:r>
            <a:br>
              <a:rPr lang="en-US" altLang="en-US" baseline="0" dirty="0" smtClean="0"/>
            </a:br>
            <a:r>
              <a:rPr lang="en-US" altLang="en-US" baseline="0" dirty="0" smtClean="0"/>
              <a:t>and </a:t>
            </a:r>
            <a:r>
              <a:rPr lang="en-US" altLang="en-US" baseline="0" dirty="0" smtClean="0"/>
              <a:t>Print-on-Demand</a:t>
            </a:r>
            <a:endParaRPr lang="en-US" altLang="en-US" dirty="0" smtClean="0"/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Audio books had $331 million in sales in </a:t>
            </a:r>
            <a:r>
              <a:rPr lang="en-US" altLang="en-US" dirty="0" smtClean="0"/>
              <a:t>2008</a:t>
            </a:r>
            <a:endParaRPr lang="en-US" altLang="en-US" dirty="0"/>
          </a:p>
          <a:p>
            <a:r>
              <a:rPr lang="en-US" altLang="en-US" dirty="0" smtClean="0"/>
              <a:t>Convenience </a:t>
            </a:r>
            <a:r>
              <a:rPr lang="en-US" altLang="en-US" dirty="0"/>
              <a:t>and accessibility for </a:t>
            </a:r>
            <a:r>
              <a:rPr lang="en-US" altLang="en-US" dirty="0" smtClean="0"/>
              <a:t>reader</a:t>
            </a:r>
            <a:endParaRPr lang="en-US" altLang="en-US" dirty="0"/>
          </a:p>
          <a:p>
            <a:r>
              <a:rPr lang="en-US" altLang="en-US" dirty="0"/>
              <a:t>Print-on-demand: small batch </a:t>
            </a:r>
            <a:r>
              <a:rPr lang="en-US" altLang="en-US" dirty="0" smtClean="0"/>
              <a:t>publishing</a:t>
            </a:r>
            <a:endParaRPr lang="en-US" altLang="en-US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5970"/>
            <a:ext cx="8229600" cy="1143000"/>
          </a:xfrm>
        </p:spPr>
        <p:txBody>
          <a:bodyPr/>
          <a:lstStyle/>
          <a:p>
            <a:r>
              <a:rPr lang="en-US" dirty="0" smtClean="0"/>
              <a:t>Media</a:t>
            </a:r>
            <a:r>
              <a:rPr lang="en-US" baseline="0" dirty="0" smtClean="0"/>
              <a:t> Transformations: </a:t>
            </a:r>
            <a:br>
              <a:rPr lang="en-US" baseline="0" dirty="0" smtClean="0"/>
            </a:br>
            <a:r>
              <a:rPr lang="en-US" baseline="0" dirty="0" smtClean="0"/>
              <a:t>Can Paper and E-books </a:t>
            </a:r>
            <a:r>
              <a:rPr lang="en-US" baseline="0" dirty="0" smtClean="0"/>
              <a:t>Coexist</a:t>
            </a:r>
            <a:r>
              <a:rPr lang="en-US" baseline="0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46087"/>
            <a:ext cx="8229600" cy="3780076"/>
          </a:xfrm>
        </p:spPr>
        <p:txBody>
          <a:bodyPr/>
          <a:lstStyle/>
          <a:p>
            <a:r>
              <a:rPr lang="en-US" altLang="en-US" dirty="0" smtClean="0"/>
              <a:t>Problem of incompatible formats on e-book </a:t>
            </a:r>
            <a:r>
              <a:rPr lang="en-US" altLang="en-US" dirty="0" smtClean="0"/>
              <a:t>readers</a:t>
            </a:r>
            <a:endParaRPr lang="en-US" altLang="en-US" dirty="0" smtClean="0"/>
          </a:p>
          <a:p>
            <a:r>
              <a:rPr lang="en-US" altLang="en-US" dirty="0" smtClean="0"/>
              <a:t>Author Jonathan </a:t>
            </a:r>
            <a:r>
              <a:rPr lang="en-US" altLang="en-US" dirty="0" err="1" smtClean="0"/>
              <a:t>Franzen</a:t>
            </a:r>
            <a:r>
              <a:rPr lang="en-US" altLang="en-US" dirty="0" smtClean="0"/>
              <a:t> criticizes e-books for lack of </a:t>
            </a:r>
            <a:r>
              <a:rPr lang="en-US" altLang="en-US" dirty="0" smtClean="0"/>
              <a:t>permanence</a:t>
            </a:r>
            <a:endParaRPr lang="en-US" altLang="en-US" dirty="0" smtClean="0"/>
          </a:p>
          <a:p>
            <a:r>
              <a:rPr lang="en-US" altLang="en-US" dirty="0" smtClean="0"/>
              <a:t>Paper books are easier to write </a:t>
            </a:r>
            <a:r>
              <a:rPr lang="en-US" altLang="en-US" dirty="0" smtClean="0"/>
              <a:t>in</a:t>
            </a:r>
            <a:endParaRPr lang="en-US" altLang="en-US" dirty="0" smtClean="0"/>
          </a:p>
          <a:p>
            <a:r>
              <a:rPr lang="en-US" altLang="en-US" dirty="0" smtClean="0"/>
              <a:t>E-books give instant gratification, allow you to carry many books with </a:t>
            </a:r>
            <a:r>
              <a:rPr lang="en-US" altLang="en-US" dirty="0" smtClean="0"/>
              <a:t>you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766753525"/>
      </p:ext>
    </p:extLst>
  </p:cSld>
  <p:clrMapOvr>
    <a:masterClrMapping/>
  </p:clrMapOvr>
  <p:transition>
    <p:pull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9779"/>
            <a:ext cx="8229600" cy="1143000"/>
          </a:xfrm>
        </p:spPr>
        <p:txBody>
          <a:bodyPr/>
          <a:lstStyle/>
          <a:p>
            <a:r>
              <a:rPr lang="en-US" dirty="0" smtClean="0"/>
              <a:t>Media </a:t>
            </a:r>
            <a:r>
              <a:rPr lang="en-US" dirty="0" smtClean="0"/>
              <a:t>Transformations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38468"/>
            <a:ext cx="8229600" cy="3887695"/>
          </a:xfrm>
        </p:spPr>
        <p:txBody>
          <a:bodyPr/>
          <a:lstStyle/>
          <a:p>
            <a:r>
              <a:rPr lang="en-US" dirty="0" smtClean="0"/>
              <a:t>Wider range of titles available</a:t>
            </a:r>
            <a:r>
              <a:rPr lang="en-US" baseline="0" dirty="0" smtClean="0"/>
              <a:t> as </a:t>
            </a:r>
            <a:r>
              <a:rPr lang="en-US" baseline="0" dirty="0" smtClean="0"/>
              <a:t>e-books</a:t>
            </a:r>
            <a:endParaRPr lang="en-US" baseline="0" dirty="0" smtClean="0"/>
          </a:p>
          <a:p>
            <a:r>
              <a:rPr lang="en-US" baseline="0" dirty="0" smtClean="0"/>
              <a:t>Amazon’s Kindle devices and software becoming a </a:t>
            </a:r>
            <a:r>
              <a:rPr lang="en-US" baseline="0" dirty="0" smtClean="0"/>
              <a:t>standard</a:t>
            </a:r>
            <a:endParaRPr lang="en-US" baseline="0" dirty="0" smtClean="0"/>
          </a:p>
          <a:p>
            <a:r>
              <a:rPr lang="en-US" baseline="0" dirty="0" smtClean="0"/>
              <a:t>Amazon sells more e-books than paper </a:t>
            </a:r>
            <a:r>
              <a:rPr lang="en-US" baseline="0" dirty="0" smtClean="0"/>
              <a:t>books</a:t>
            </a:r>
            <a:endParaRPr lang="en-US" baseline="0" dirty="0" smtClean="0"/>
          </a:p>
          <a:p>
            <a:r>
              <a:rPr lang="en-US" dirty="0" smtClean="0"/>
              <a:t>Readers</a:t>
            </a:r>
            <a:r>
              <a:rPr lang="en-US" baseline="0" dirty="0" smtClean="0"/>
              <a:t> can use both, not an </a:t>
            </a:r>
            <a:r>
              <a:rPr lang="en-US" baseline="0" smtClean="0"/>
              <a:t>either/or </a:t>
            </a:r>
            <a:r>
              <a:rPr lang="en-US" baseline="0" smtClean="0"/>
              <a:t>decision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76130"/>
      </p:ext>
    </p:extLst>
  </p:cSld>
  <p:clrMapOvr>
    <a:masterClrMapping/>
  </p:clrMapOvr>
  <p:transition>
    <p:pull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Books: Whose </a:t>
            </a:r>
            <a:r>
              <a:rPr lang="en-US" dirty="0" smtClean="0"/>
              <a:t>Stories Get Told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Author Rainbow Rowell writes for teens about growing up with poverty and </a:t>
            </a:r>
            <a:r>
              <a:rPr lang="en-US" dirty="0" smtClean="0"/>
              <a:t>bullying</a:t>
            </a:r>
            <a:endParaRPr lang="en-US" dirty="0" smtClean="0"/>
          </a:p>
          <a:p>
            <a:r>
              <a:rPr lang="en-US" dirty="0" smtClean="0"/>
              <a:t>Disturbing elements of her YA novel </a:t>
            </a:r>
            <a:r>
              <a:rPr lang="en-US" i="1" dirty="0" smtClean="0"/>
              <a:t>Eleanor &amp; Park</a:t>
            </a:r>
            <a:r>
              <a:rPr lang="en-US" dirty="0" smtClean="0"/>
              <a:t> got book cut from library, reading </a:t>
            </a:r>
            <a:r>
              <a:rPr lang="en-US" dirty="0" smtClean="0"/>
              <a:t>program</a:t>
            </a:r>
            <a:endParaRPr lang="en-US" dirty="0" smtClean="0"/>
          </a:p>
          <a:p>
            <a:r>
              <a:rPr lang="en-US" dirty="0" smtClean="0"/>
              <a:t>Rowell says story is </a:t>
            </a:r>
            <a:r>
              <a:rPr lang="en-US" dirty="0" smtClean="0"/>
              <a:t>a real </a:t>
            </a:r>
            <a:r>
              <a:rPr lang="en-US" dirty="0" smtClean="0"/>
              <a:t>part of students’ </a:t>
            </a:r>
            <a:r>
              <a:rPr lang="en-US" dirty="0" smtClean="0"/>
              <a:t>lives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783480"/>
      </p:ext>
    </p:extLst>
  </p:cSld>
  <p:clrMapOvr>
    <a:masterClrMapping/>
  </p:clrMapOvr>
  <p:transition>
    <p:pull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Development of Paper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3100 BC: Egyptians develop papyrus, writing surface made from papyrus </a:t>
            </a:r>
            <a:r>
              <a:rPr lang="en-US" altLang="en-US" dirty="0" smtClean="0"/>
              <a:t>reed</a:t>
            </a:r>
            <a:endParaRPr lang="en-US" altLang="en-US" dirty="0" smtClean="0"/>
          </a:p>
          <a:p>
            <a:r>
              <a:rPr lang="en-US" altLang="en-US" dirty="0" smtClean="0"/>
              <a:t>Parchment: Writing </a:t>
            </a:r>
            <a:r>
              <a:rPr lang="en-US" altLang="en-US" dirty="0" smtClean="0"/>
              <a:t>surface from skin of goats and sheep; much less fragile than </a:t>
            </a:r>
            <a:r>
              <a:rPr lang="en-US" altLang="en-US" dirty="0" smtClean="0"/>
              <a:t>papyrus</a:t>
            </a:r>
            <a:endParaRPr lang="en-US" altLang="en-US" dirty="0" smtClean="0"/>
          </a:p>
          <a:p>
            <a:r>
              <a:rPr lang="en-US" altLang="en-US" dirty="0" smtClean="0"/>
              <a:t>240–105 </a:t>
            </a:r>
            <a:r>
              <a:rPr lang="en-US" altLang="en-US" dirty="0" smtClean="0"/>
              <a:t>BC: Paper developed by Chinese;  moves to Europe in </a:t>
            </a:r>
            <a:r>
              <a:rPr lang="en-US" altLang="en-US" dirty="0" smtClean="0"/>
              <a:t>mid-11th century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Development of Books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Earliest books were papyrus scrolls</a:t>
            </a:r>
          </a:p>
          <a:p>
            <a:r>
              <a:rPr lang="en-US" altLang="en-US" dirty="0"/>
              <a:t>400–800 </a:t>
            </a:r>
            <a:r>
              <a:rPr lang="en-US" altLang="en-US" dirty="0" smtClean="0"/>
              <a:t>AD: Religious books </a:t>
            </a:r>
            <a:r>
              <a:rPr lang="en-US" altLang="en-US" dirty="0" smtClean="0"/>
              <a:t>hand-copied </a:t>
            </a:r>
            <a:r>
              <a:rPr lang="en-US" altLang="en-US" dirty="0" smtClean="0"/>
              <a:t>by monks in rooms called </a:t>
            </a:r>
            <a:r>
              <a:rPr lang="en-US" altLang="en-US" dirty="0" smtClean="0"/>
              <a:t>scriptoria</a:t>
            </a:r>
            <a:endParaRPr lang="en-US" altLang="en-US" dirty="0" smtClean="0"/>
          </a:p>
          <a:p>
            <a:r>
              <a:rPr lang="en-US" altLang="en-US" dirty="0" smtClean="0"/>
              <a:t>1200s: Licensed publishers distribute </a:t>
            </a:r>
            <a:r>
              <a:rPr lang="en-US" altLang="en-US" dirty="0" smtClean="0"/>
              <a:t>hand-copied </a:t>
            </a:r>
            <a:r>
              <a:rPr lang="en-US" altLang="en-US" dirty="0" smtClean="0"/>
              <a:t>books such as </a:t>
            </a:r>
            <a:r>
              <a:rPr lang="en-US" altLang="en-US" i="1" dirty="0" smtClean="0"/>
              <a:t>The Canterbury </a:t>
            </a:r>
            <a:r>
              <a:rPr lang="en-US" altLang="en-US" i="1" dirty="0" smtClean="0"/>
              <a:t>Tales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The Invention of Mass Culture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1455: Gutenberg develops movable metal type, makes printing </a:t>
            </a:r>
            <a:r>
              <a:rPr lang="en-US" altLang="en-US" dirty="0" smtClean="0"/>
              <a:t>feasible</a:t>
            </a:r>
            <a:endParaRPr lang="en-US" altLang="en-US" dirty="0" smtClean="0"/>
          </a:p>
          <a:p>
            <a:r>
              <a:rPr lang="en-US" altLang="en-US" dirty="0" smtClean="0"/>
              <a:t>First mass-produced written </a:t>
            </a:r>
            <a:r>
              <a:rPr lang="en-US" altLang="en-US" dirty="0" smtClean="0"/>
              <a:t>word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Consequences of Gutenberg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Standardized books </a:t>
            </a:r>
            <a:r>
              <a:rPr lang="en-US" altLang="en-US" dirty="0" smtClean="0"/>
              <a:t>and </a:t>
            </a:r>
            <a:r>
              <a:rPr lang="en-US" altLang="en-US" dirty="0" smtClean="0"/>
              <a:t>language</a:t>
            </a:r>
            <a:endParaRPr lang="en-US" altLang="en-US" dirty="0"/>
          </a:p>
          <a:p>
            <a:r>
              <a:rPr lang="en-US" altLang="en-US" dirty="0"/>
              <a:t>Martin Luther and the Protestant </a:t>
            </a:r>
            <a:r>
              <a:rPr lang="en-US" altLang="en-US" dirty="0" smtClean="0"/>
              <a:t>Reformation</a:t>
            </a:r>
            <a:endParaRPr lang="en-US" altLang="en-US" dirty="0"/>
          </a:p>
          <a:p>
            <a:r>
              <a:rPr lang="en-US" altLang="en-US" dirty="0"/>
              <a:t>Messages and ideas take on a broader scope: regional, </a:t>
            </a:r>
            <a:r>
              <a:rPr lang="en-US" altLang="en-US" dirty="0" smtClean="0"/>
              <a:t>national, </a:t>
            </a:r>
            <a:r>
              <a:rPr lang="en-US" altLang="en-US" dirty="0"/>
              <a:t>or </a:t>
            </a:r>
            <a:r>
              <a:rPr lang="en-US" altLang="en-US" dirty="0" smtClean="0"/>
              <a:t>international</a:t>
            </a:r>
            <a:endParaRPr lang="en-US" alt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Books in the New World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1539: First New World printing press in Mexico </a:t>
            </a:r>
            <a:r>
              <a:rPr lang="en-US" altLang="en-US" dirty="0" smtClean="0"/>
              <a:t>City</a:t>
            </a:r>
            <a:endParaRPr lang="en-US" altLang="en-US" dirty="0" smtClean="0"/>
          </a:p>
          <a:p>
            <a:r>
              <a:rPr lang="en-US" altLang="en-US" dirty="0" smtClean="0"/>
              <a:t>1640: Printing begins in North America with </a:t>
            </a:r>
            <a:r>
              <a:rPr lang="en-US" altLang="en-US" i="1" dirty="0" smtClean="0"/>
              <a:t>Whole </a:t>
            </a:r>
            <a:r>
              <a:rPr lang="en-US" altLang="en-US" i="1" dirty="0" err="1" smtClean="0"/>
              <a:t>Booke</a:t>
            </a:r>
            <a:r>
              <a:rPr lang="en-US" altLang="en-US" i="1" dirty="0" smtClean="0"/>
              <a:t> of </a:t>
            </a:r>
            <a:r>
              <a:rPr lang="en-US" altLang="en-US" i="1" dirty="0" err="1" smtClean="0"/>
              <a:t>Psalmes</a:t>
            </a:r>
            <a:r>
              <a:rPr lang="en-US" altLang="en-US" i="1" dirty="0" smtClean="0"/>
              <a:t>. </a:t>
            </a:r>
            <a:r>
              <a:rPr lang="en-US" altLang="en-US" dirty="0" smtClean="0"/>
              <a:t>Book became early export for </a:t>
            </a:r>
            <a:r>
              <a:rPr lang="en-US" altLang="en-US" dirty="0" smtClean="0"/>
              <a:t>colonies</a:t>
            </a:r>
            <a:endParaRPr lang="en-US" altLang="en-US" dirty="0" smtClean="0"/>
          </a:p>
          <a:p>
            <a:r>
              <a:rPr lang="en-US" altLang="en-US" dirty="0" smtClean="0"/>
              <a:t>1731: Benjamin Franklin establishes early circulating (subscription) libraries. Went on to become popular </a:t>
            </a:r>
            <a:r>
              <a:rPr lang="en-US" altLang="en-US" dirty="0" smtClean="0"/>
              <a:t>author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Mass-produced </a:t>
            </a:r>
            <a:r>
              <a:rPr lang="en-US" altLang="en-US" dirty="0" smtClean="0"/>
              <a:t>Books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1814: Steam-powered rotary </a:t>
            </a:r>
            <a:r>
              <a:rPr lang="en-US" altLang="en-US" dirty="0" smtClean="0"/>
              <a:t>press</a:t>
            </a:r>
            <a:endParaRPr lang="en-US" altLang="en-US" dirty="0" smtClean="0"/>
          </a:p>
          <a:p>
            <a:r>
              <a:rPr lang="en-US" altLang="en-US" dirty="0" smtClean="0"/>
              <a:t>1830s–40s</a:t>
            </a:r>
            <a:r>
              <a:rPr lang="en-US" altLang="en-US" dirty="0" smtClean="0"/>
              <a:t>: Popularity of serial </a:t>
            </a:r>
            <a:r>
              <a:rPr lang="en-US" altLang="en-US" dirty="0" smtClean="0"/>
              <a:t>novels</a:t>
            </a:r>
            <a:endParaRPr lang="en-US" altLang="en-US" dirty="0" smtClean="0"/>
          </a:p>
          <a:p>
            <a:r>
              <a:rPr lang="en-US" altLang="en-US" dirty="0" smtClean="0"/>
              <a:t>Civil War era: Popularity of paperback dime </a:t>
            </a:r>
            <a:r>
              <a:rPr lang="en-US" altLang="en-US" dirty="0" smtClean="0"/>
              <a:t>novels</a:t>
            </a:r>
            <a:endParaRPr lang="en-US" altLang="en-US" dirty="0" smtClean="0"/>
          </a:p>
          <a:p>
            <a:r>
              <a:rPr lang="en-US" altLang="en-US" dirty="0" smtClean="0"/>
              <a:t>Growth of inexpensive books, magazines, and newspapers fuels growth of mass </a:t>
            </a:r>
            <a:r>
              <a:rPr lang="en-US" altLang="en-US" dirty="0" smtClean="0"/>
              <a:t>literacy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1_Office Theme">
  <a:themeElements>
    <a:clrScheme name="1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Theme">
      <a:majorFont>
        <a:latin typeface="Calibri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Hanson4e</Template>
  <TotalTime>557</TotalTime>
  <Words>648</Words>
  <Application>Microsoft Office PowerPoint</Application>
  <PresentationFormat>On-screen Show (4:3)</PresentationFormat>
  <Paragraphs>107</Paragraphs>
  <Slides>22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1_Office Theme</vt:lpstr>
      <vt:lpstr>Books: The Birth of the Mass Media</vt:lpstr>
      <vt:lpstr>Development of Writing</vt:lpstr>
      <vt:lpstr>Books: Whose Stories Get Told?</vt:lpstr>
      <vt:lpstr>Development of Paper</vt:lpstr>
      <vt:lpstr>Development of Books</vt:lpstr>
      <vt:lpstr>The Invention of Mass Culture</vt:lpstr>
      <vt:lpstr>Consequences of Gutenberg</vt:lpstr>
      <vt:lpstr>Books in the New World</vt:lpstr>
      <vt:lpstr>Mass-produced Books</vt:lpstr>
      <vt:lpstr>The Book Business</vt:lpstr>
      <vt:lpstr>Publishers</vt:lpstr>
      <vt:lpstr>Authors</vt:lpstr>
      <vt:lpstr>Book Writing Process</vt:lpstr>
      <vt:lpstr>Booksellers</vt:lpstr>
      <vt:lpstr>Textbook Business</vt:lpstr>
      <vt:lpstr>Textbook Business</vt:lpstr>
      <vt:lpstr>Great Books vs. Popular Books</vt:lpstr>
      <vt:lpstr>Books and Censorship</vt:lpstr>
      <vt:lpstr>Books and the Long Tail</vt:lpstr>
      <vt:lpstr>E-books, Audiobooks,  and Print-on-Demand</vt:lpstr>
      <vt:lpstr>Media Transformations:  Can Paper and E-books Coexist?</vt:lpstr>
      <vt:lpstr>Media Transformations</vt:lpstr>
    </vt:vector>
  </TitlesOfParts>
  <Company>University of Nebraska at Kearney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4 Books: The Birth of the Mass Media</dc:title>
  <dc:creator>Ralph Hanson</dc:creator>
  <cp:lastModifiedBy>CE</cp:lastModifiedBy>
  <cp:revision>45</cp:revision>
  <dcterms:created xsi:type="dcterms:W3CDTF">2010-07-15T16:20:26Z</dcterms:created>
  <dcterms:modified xsi:type="dcterms:W3CDTF">2015-07-21T10:21:21Z</dcterms:modified>
</cp:coreProperties>
</file>