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sldIdLst>
    <p:sldId id="256" r:id="rId2"/>
    <p:sldId id="27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9" r:id="rId17"/>
    <p:sldId id="270" r:id="rId18"/>
    <p:sldId id="280" r:id="rId19"/>
    <p:sldId id="271" r:id="rId20"/>
    <p:sldId id="273" r:id="rId21"/>
    <p:sldId id="274" r:id="rId22"/>
    <p:sldId id="275" r:id="rId23"/>
    <p:sldId id="276" r:id="rId24"/>
    <p:sldId id="281" r:id="rId25"/>
    <p:sldId id="277" r:id="rId2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9" autoAdjust="0"/>
    <p:restoredTop sz="86383" autoAdjust="0"/>
  </p:normalViewPr>
  <p:slideViewPr>
    <p:cSldViewPr snapToGrid="0" snapToObjects="1">
      <p:cViewPr varScale="1">
        <p:scale>
          <a:sx n="101" d="100"/>
          <a:sy n="101" d="100"/>
        </p:scale>
        <p:origin x="-19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12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A3BA5-8406-44AD-A149-A308C686C047}" type="datetimeFigureOut">
              <a:rPr lang="en-US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0B410-1596-4BEC-A067-BBE8B2FA672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09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018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7298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683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3499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1696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1557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391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5961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5046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438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928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6809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44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2042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9170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557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750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714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201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343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97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540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0B410-1596-4BEC-A067-BBE8B2FA672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037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5A7961E-878B-408A-A5E4-77429CE9FBB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FA5743B-8BFD-4C79-99FA-6DA9ED17E4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4225792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758121-99BE-40B0-ADB9-0A64EF947ACF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FBBF9-B101-4965-ADCB-625DE104C0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2590806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B3C17F-2FAC-4CF4-95BD-384128DB4CCA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A4AF01-A41C-4333-B27A-56E2A10E95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937821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36ECB9-F4D8-4D9C-A0F0-37B69BC88E81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EBF1D-BCED-49A5-9BB8-80CF7C6E97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135755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E0BAB8-95EC-4DE4-8CB3-0BD43F5788F2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F92C1E-AA1D-408A-8331-ACF66EFCA6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09497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FAB76-626B-4470-96A8-F959220E0083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DAF17-9A75-4276-BD54-89CAAA44D1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4843334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9CED38-5347-4B8A-B4AE-4DF1634DCECD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64CAD4-AA13-44A2-9B69-2A8E574ABD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990551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E8A635-A402-403A-B1AF-7BB24B61397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64D5C-A234-47D7-A8DD-898EDD6B0C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419908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04F27F-AA97-4ABA-AD79-8C8F8D252B5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69FEFA-F2D8-49E4-A4A9-4D0D644C2E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1217000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A7513-A4F0-46BF-8A6D-8CE15ACAF605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E6F7A-5393-4BD2-8438-D3A0DD9BDD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7674270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ED434E-1CE0-4C03-8DE2-6A815F335007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C2576-F97D-4385-951D-5C5C5F2F54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9141997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29E9107-AA03-4027-A2B7-38F4204128CF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65357B6-0DC7-40D1-AE64-F00E853C28F6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989013"/>
            <a:ext cx="8001000" cy="2611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Public Relations:</a:t>
            </a:r>
            <a:br>
              <a:rPr lang="en-US" dirty="0" smtClean="0"/>
            </a:br>
            <a:r>
              <a:rPr lang="en-US" dirty="0" smtClean="0"/>
              <a:t>Interactions, Relationships, </a:t>
            </a:r>
            <a:br>
              <a:rPr lang="en-US" dirty="0" smtClean="0"/>
            </a:br>
            <a:r>
              <a:rPr lang="en-US" dirty="0" smtClean="0"/>
              <a:t>and the News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mtClean="0"/>
              <a:t>Chapter 12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Who Are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Publics?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3000" dirty="0" smtClean="0"/>
              <a:t>Public</a:t>
            </a:r>
            <a:br>
              <a:rPr lang="en-US" altLang="en-US" sz="3000" dirty="0" smtClean="0"/>
            </a:br>
            <a:r>
              <a:rPr lang="en-US" altLang="en-US" sz="3000" i="1" dirty="0" smtClean="0"/>
              <a:t>Any group of people who share a common set of interests and goals.</a:t>
            </a:r>
          </a:p>
          <a:p>
            <a:r>
              <a:rPr lang="en-US" altLang="en-US" sz="3000" dirty="0" smtClean="0"/>
              <a:t>Internal publics</a:t>
            </a:r>
            <a:br>
              <a:rPr lang="en-US" altLang="en-US" sz="3000" dirty="0" smtClean="0"/>
            </a:br>
            <a:r>
              <a:rPr lang="en-US" altLang="en-US" sz="3000" i="1" dirty="0" smtClean="0"/>
              <a:t>People within the organization</a:t>
            </a:r>
            <a:endParaRPr lang="en-US" altLang="en-US" sz="3000" dirty="0" smtClean="0"/>
          </a:p>
          <a:p>
            <a:r>
              <a:rPr lang="en-US" altLang="en-US" sz="3000" dirty="0" smtClean="0"/>
              <a:t>External publics</a:t>
            </a:r>
            <a:br>
              <a:rPr lang="en-US" altLang="en-US" sz="3000" dirty="0" smtClean="0"/>
            </a:br>
            <a:r>
              <a:rPr lang="en-US" altLang="en-US" sz="3000" i="1" dirty="0" smtClean="0"/>
              <a:t>People outside of the organization</a:t>
            </a:r>
            <a:endParaRPr lang="en-US" altLang="en-US" sz="3000" dirty="0" smtClean="0"/>
          </a:p>
          <a:p>
            <a:r>
              <a:rPr lang="en-US" altLang="en-US" sz="3000" dirty="0" smtClean="0"/>
              <a:t>Media relations</a:t>
            </a:r>
            <a:br>
              <a:rPr lang="en-US" altLang="en-US" sz="3000" dirty="0" smtClean="0"/>
            </a:br>
            <a:r>
              <a:rPr lang="en-US" altLang="en-US" sz="3000" i="1" dirty="0" smtClean="0"/>
              <a:t>Two-way interactions with members of the press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Principles of Crisis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Be prepared</a:t>
            </a:r>
            <a:br>
              <a:rPr lang="en-US" altLang="en-US" dirty="0" smtClean="0"/>
            </a:br>
            <a:r>
              <a:rPr lang="en-US" altLang="en-US" i="1" dirty="0" smtClean="0"/>
              <a:t>Have a plan for things that are likely and </a:t>
            </a:r>
            <a:r>
              <a:rPr lang="en-US" altLang="en-US" i="1" dirty="0" smtClean="0"/>
              <a:t>unlikely</a:t>
            </a:r>
            <a:endParaRPr lang="en-US" altLang="en-US" i="1" dirty="0" smtClean="0"/>
          </a:p>
          <a:p>
            <a:r>
              <a:rPr lang="en-US" altLang="en-US" dirty="0" smtClean="0"/>
              <a:t>Be honest</a:t>
            </a:r>
            <a:br>
              <a:rPr lang="en-US" altLang="en-US" dirty="0" smtClean="0"/>
            </a:br>
            <a:r>
              <a:rPr lang="en-US" altLang="en-US" i="1" dirty="0" smtClean="0"/>
              <a:t>Lies will catch up with you and hurt worse than the original problem.  Ask Richard Nixon or Bill </a:t>
            </a:r>
            <a:r>
              <a:rPr lang="en-US" altLang="en-US" i="1" dirty="0" smtClean="0"/>
              <a:t>Clinton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Principles of Crisis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smtClean="0"/>
              <a:t>Apologize, and mean it</a:t>
            </a:r>
            <a:br>
              <a:rPr lang="en-US" altLang="en-US" dirty="0" smtClean="0"/>
            </a:br>
            <a:r>
              <a:rPr lang="en-US" altLang="en-US" i="1" dirty="0" smtClean="0"/>
              <a:t>Real apologies include </a:t>
            </a:r>
            <a:r>
              <a:rPr lang="en-US" altLang="en-US" i="1" dirty="0" smtClean="0"/>
              <a:t>action</a:t>
            </a:r>
            <a:endParaRPr lang="en-US" altLang="en-US" i="1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Move quickly</a:t>
            </a:r>
            <a:br>
              <a:rPr lang="en-US" altLang="en-US" dirty="0" smtClean="0"/>
            </a:br>
            <a:r>
              <a:rPr lang="en-US" altLang="en-US" i="1" dirty="0" smtClean="0"/>
              <a:t>The news cycle moves quickly.  You can’t get left </a:t>
            </a:r>
            <a:r>
              <a:rPr lang="en-US" altLang="en-US" i="1" dirty="0" smtClean="0"/>
              <a:t>behind</a:t>
            </a:r>
            <a:endParaRPr lang="en-US" altLang="en-US" i="1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Communicate with the press and other constituencies</a:t>
            </a:r>
            <a:br>
              <a:rPr lang="en-US" altLang="en-US" dirty="0" smtClean="0"/>
            </a:br>
            <a:r>
              <a:rPr lang="en-US" altLang="en-US" i="1" dirty="0" smtClean="0"/>
              <a:t>Remember, these include internal and external publics, along with the </a:t>
            </a:r>
            <a:r>
              <a:rPr lang="en-US" altLang="en-US" i="1" dirty="0" smtClean="0"/>
              <a:t>press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Example: Tylenol Scare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Tampered-with </a:t>
            </a:r>
            <a:r>
              <a:rPr lang="en-US" altLang="en-US" dirty="0"/>
              <a:t>Extra Strength Tylenol capsules kill 7 in Chicago </a:t>
            </a:r>
            <a:r>
              <a:rPr lang="en-US" altLang="en-US" dirty="0" smtClean="0"/>
              <a:t>area</a:t>
            </a:r>
            <a:endParaRPr lang="en-US" altLang="en-US" dirty="0"/>
          </a:p>
          <a:p>
            <a:r>
              <a:rPr lang="en-US" altLang="en-US" dirty="0"/>
              <a:t>Johnson &amp; Johnson </a:t>
            </a:r>
            <a:r>
              <a:rPr lang="en-US" altLang="en-US" dirty="0" smtClean="0"/>
              <a:t>(J&amp;J) immediately </a:t>
            </a:r>
            <a:r>
              <a:rPr lang="en-US" altLang="en-US" dirty="0"/>
              <a:t>pulled product off the market in </a:t>
            </a:r>
            <a:r>
              <a:rPr lang="en-US" altLang="en-US" dirty="0" smtClean="0"/>
              <a:t>Chicago</a:t>
            </a:r>
            <a:endParaRPr lang="en-US" altLang="en-US" dirty="0"/>
          </a:p>
          <a:p>
            <a:r>
              <a:rPr lang="en-US" altLang="en-US" dirty="0"/>
              <a:t>In response to public fears, recalled all Tylenol </a:t>
            </a:r>
            <a:r>
              <a:rPr lang="en-US" altLang="en-US" dirty="0" smtClean="0"/>
              <a:t>nationwide</a:t>
            </a:r>
            <a:endParaRPr lang="en-US" altLang="en-US" dirty="0"/>
          </a:p>
          <a:p>
            <a:r>
              <a:rPr lang="en-US" altLang="en-US" dirty="0"/>
              <a:t>PR firm </a:t>
            </a:r>
            <a:r>
              <a:rPr lang="en-US" altLang="en-US" dirty="0" err="1"/>
              <a:t>Burson-Marsteller</a:t>
            </a:r>
            <a:r>
              <a:rPr lang="en-US" altLang="en-US" dirty="0"/>
              <a:t> handled corporate communication for </a:t>
            </a:r>
            <a:r>
              <a:rPr lang="en-US" altLang="en-US" dirty="0" smtClean="0"/>
              <a:t>J&amp;J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Example: Tylenol Scare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Reintroduced product with triple-sealed </a:t>
            </a:r>
            <a:r>
              <a:rPr lang="en-US" altLang="en-US" dirty="0" smtClean="0"/>
              <a:t>packaging</a:t>
            </a:r>
            <a:endParaRPr lang="en-US" altLang="en-US" dirty="0" smtClean="0"/>
          </a:p>
          <a:p>
            <a:r>
              <a:rPr lang="en-US" altLang="en-US" dirty="0" smtClean="0"/>
              <a:t>Communicated using sales reps, press conferences, and </a:t>
            </a:r>
            <a:r>
              <a:rPr lang="en-US" altLang="en-US" i="1" dirty="0" smtClean="0"/>
              <a:t>60 Minutes</a:t>
            </a:r>
            <a:r>
              <a:rPr lang="en-US" altLang="en-US" dirty="0" smtClean="0"/>
              <a:t> </a:t>
            </a:r>
            <a:r>
              <a:rPr lang="en-US" altLang="en-US" dirty="0" smtClean="0"/>
              <a:t>interview</a:t>
            </a:r>
            <a:endParaRPr lang="en-US" altLang="en-US" dirty="0" smtClean="0"/>
          </a:p>
          <a:p>
            <a:r>
              <a:rPr lang="en-US" altLang="en-US" dirty="0" smtClean="0"/>
              <a:t>Quickly regained public trust and market </a:t>
            </a:r>
            <a:r>
              <a:rPr lang="en-US" altLang="en-US" dirty="0" smtClean="0"/>
              <a:t>share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Example: Exxon Valdez Oil Spill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Oil tanker runs aground, spills 240,000 barrels of crude oil into </a:t>
            </a:r>
            <a:r>
              <a:rPr lang="en-US" altLang="en-US" dirty="0" smtClean="0"/>
              <a:t>ocean</a:t>
            </a:r>
            <a:endParaRPr lang="en-US" altLang="en-US" dirty="0" smtClean="0"/>
          </a:p>
          <a:p>
            <a:r>
              <a:rPr lang="en-US" altLang="en-US" dirty="0" smtClean="0"/>
              <a:t>Exxon perceived as being </a:t>
            </a:r>
            <a:r>
              <a:rPr lang="en-US" altLang="en-US" dirty="0" smtClean="0"/>
              <a:t>at fault </a:t>
            </a:r>
            <a:r>
              <a:rPr lang="en-US" altLang="en-US" dirty="0" smtClean="0"/>
              <a:t>for </a:t>
            </a:r>
            <a:r>
              <a:rPr lang="en-US" altLang="en-US" dirty="0" smtClean="0"/>
              <a:t>spill</a:t>
            </a:r>
            <a:endParaRPr lang="en-US" altLang="en-US" dirty="0" smtClean="0"/>
          </a:p>
          <a:p>
            <a:r>
              <a:rPr lang="en-US" altLang="en-US" dirty="0" smtClean="0"/>
              <a:t>Lacked effective crisis </a:t>
            </a:r>
            <a:r>
              <a:rPr lang="en-US" altLang="en-US" dirty="0" smtClean="0"/>
              <a:t>plan</a:t>
            </a:r>
            <a:endParaRPr lang="en-US" altLang="en-US" dirty="0" smtClean="0"/>
          </a:p>
          <a:p>
            <a:r>
              <a:rPr lang="en-US" altLang="en-US" dirty="0" smtClean="0"/>
              <a:t>Failed to control information </a:t>
            </a:r>
            <a:r>
              <a:rPr lang="en-US" altLang="en-US" dirty="0" smtClean="0"/>
              <a:t>environment</a:t>
            </a:r>
            <a:endParaRPr lang="en-US" altLang="en-US" dirty="0" smtClean="0"/>
          </a:p>
          <a:p>
            <a:r>
              <a:rPr lang="en-US" altLang="en-US" dirty="0" smtClean="0"/>
              <a:t>Failed to accept responsibility </a:t>
            </a:r>
            <a:r>
              <a:rPr lang="en-US" altLang="en-US" dirty="0" smtClean="0"/>
              <a:t>immediately</a:t>
            </a:r>
            <a:endParaRPr lang="en-US" altLang="en-US" dirty="0" smtClean="0"/>
          </a:p>
          <a:p>
            <a:r>
              <a:rPr lang="en-US" altLang="en-US" dirty="0" smtClean="0"/>
              <a:t>Corporate image still suffering more than 25 years </a:t>
            </a:r>
            <a:r>
              <a:rPr lang="en-US" altLang="en-US" dirty="0" smtClean="0"/>
              <a:t>later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492125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Compare Exxon Valdez </a:t>
            </a:r>
            <a:br>
              <a:rPr lang="en-US" altLang="en-US" dirty="0" smtClean="0"/>
            </a:br>
            <a:r>
              <a:rPr lang="en-US" altLang="en-US" dirty="0" smtClean="0"/>
              <a:t>with BP Oil Spill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963738"/>
            <a:ext cx="8229600" cy="4162425"/>
          </a:xfrm>
        </p:spPr>
        <p:txBody>
          <a:bodyPr/>
          <a:lstStyle/>
          <a:p>
            <a:r>
              <a:rPr lang="en-US" altLang="en-US" dirty="0" smtClean="0"/>
              <a:t>Still trying to keep message on technical issues rather than effects on </a:t>
            </a:r>
            <a:r>
              <a:rPr lang="en-US" altLang="en-US" dirty="0" smtClean="0"/>
              <a:t>people</a:t>
            </a:r>
            <a:endParaRPr lang="en-US" altLang="en-US" dirty="0" smtClean="0"/>
          </a:p>
          <a:p>
            <a:r>
              <a:rPr lang="en-US" altLang="en-US" dirty="0" smtClean="0"/>
              <a:t>Both companies tried to shift blame to </a:t>
            </a:r>
            <a:r>
              <a:rPr lang="en-US" altLang="en-US" dirty="0" smtClean="0"/>
              <a:t>others</a:t>
            </a:r>
            <a:endParaRPr lang="en-US" altLang="en-US" dirty="0" smtClean="0"/>
          </a:p>
          <a:p>
            <a:r>
              <a:rPr lang="en-US" altLang="en-US" dirty="0" smtClean="0"/>
              <a:t>Neither company had effective PR plan in </a:t>
            </a:r>
            <a:r>
              <a:rPr lang="en-US" altLang="en-US" dirty="0" smtClean="0"/>
              <a:t>place</a:t>
            </a:r>
            <a:endParaRPr lang="en-US" altLang="en-US" dirty="0" smtClean="0"/>
          </a:p>
        </p:txBody>
      </p:sp>
    </p:spTree>
  </p:cSld>
  <p:clrMapOvr>
    <a:masterClrMapping/>
  </p:clrMapOvr>
  <p:transition>
    <p:pull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Challenges for PR from the Internet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Internet gives critics access to world without gatekeeper limits of </a:t>
            </a:r>
            <a:r>
              <a:rPr lang="en-US" altLang="en-US" dirty="0" smtClean="0"/>
              <a:t>journalism</a:t>
            </a:r>
            <a:endParaRPr lang="en-US" altLang="en-US" dirty="0" smtClean="0"/>
          </a:p>
          <a:p>
            <a:r>
              <a:rPr lang="en-US" altLang="en-US" dirty="0" smtClean="0"/>
              <a:t>Online crises </a:t>
            </a:r>
            <a:r>
              <a:rPr lang="en-US" altLang="en-US" dirty="0" smtClean="0"/>
              <a:t>can’</a:t>
            </a:r>
            <a:r>
              <a:rPr lang="en-US" altLang="ja-JP" dirty="0" smtClean="0"/>
              <a:t>t </a:t>
            </a:r>
            <a:r>
              <a:rPr lang="en-US" altLang="ja-JP" dirty="0" smtClean="0"/>
              <a:t>be </a:t>
            </a:r>
            <a:r>
              <a:rPr lang="en-US" altLang="ja-JP" dirty="0" smtClean="0"/>
              <a:t>contained</a:t>
            </a:r>
            <a:endParaRPr lang="en-US" altLang="ja-JP" dirty="0" smtClean="0"/>
          </a:p>
          <a:p>
            <a:r>
              <a:rPr lang="en-US" altLang="en-US" dirty="0" smtClean="0"/>
              <a:t>Internet makes leaks of confidential information much </a:t>
            </a:r>
            <a:r>
              <a:rPr lang="en-US" altLang="en-US" dirty="0" smtClean="0"/>
              <a:t>easier</a:t>
            </a:r>
            <a:endParaRPr lang="en-US" altLang="en-US" dirty="0" smtClean="0"/>
          </a:p>
          <a:p>
            <a:r>
              <a:rPr lang="en-US" altLang="en-US" dirty="0" smtClean="0"/>
              <a:t>Rumors flourish on Net when good information fails to </a:t>
            </a:r>
            <a:r>
              <a:rPr lang="en-US" altLang="en-US" dirty="0" smtClean="0"/>
              <a:t>flow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Using Social Media Effectively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Social media presents an opportunity to interact with publics, not just a channel to send out </a:t>
            </a:r>
            <a:r>
              <a:rPr lang="en-US" altLang="en-US" dirty="0" smtClean="0"/>
              <a:t>information</a:t>
            </a:r>
            <a:endParaRPr lang="en-US" altLang="en-US" dirty="0"/>
          </a:p>
          <a:p>
            <a:r>
              <a:rPr lang="en-US" altLang="en-US" dirty="0"/>
              <a:t>Need to establish ongoing </a:t>
            </a:r>
            <a:r>
              <a:rPr lang="en-US" altLang="en-US" dirty="0" smtClean="0"/>
              <a:t>relationships</a:t>
            </a:r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pull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Responding to an Internet Crisis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Identify your crisis team</a:t>
            </a:r>
          </a:p>
          <a:p>
            <a:r>
              <a:rPr lang="en-US" altLang="en-US" dirty="0" smtClean="0"/>
              <a:t>Imagine your worst nightmare, and be prepared for it</a:t>
            </a:r>
          </a:p>
          <a:p>
            <a:r>
              <a:rPr lang="en-US" altLang="en-US" dirty="0" smtClean="0"/>
              <a:t>Track the blogosphere and social media</a:t>
            </a:r>
          </a:p>
          <a:p>
            <a:r>
              <a:rPr lang="en-US" altLang="en-US" dirty="0" smtClean="0"/>
              <a:t>Don’</a:t>
            </a:r>
            <a:r>
              <a:rPr lang="en-US" altLang="ja-JP" dirty="0" smtClean="0"/>
              <a:t>t </a:t>
            </a:r>
            <a:r>
              <a:rPr lang="en-US" altLang="ja-JP" dirty="0" smtClean="0"/>
              <a:t>wait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33550"/>
          </a:xfrm>
        </p:spPr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dirty="0" err="1"/>
              <a:t>Cheeseocalypse</a:t>
            </a:r>
            <a:endParaRPr lang="en-US" alt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r>
              <a:rPr lang="en-US" altLang="en-US" dirty="0"/>
              <a:t>Kraft had minor issue manufacturing one size of its Velveeta cheese </a:t>
            </a:r>
            <a:r>
              <a:rPr lang="en-US" altLang="en-US" dirty="0" smtClean="0"/>
              <a:t>product</a:t>
            </a:r>
            <a:endParaRPr lang="en-US" altLang="en-US" dirty="0"/>
          </a:p>
          <a:p>
            <a:r>
              <a:rPr lang="en-US" altLang="en-US" dirty="0"/>
              <a:t>Crisis was publicized; Tweets poked fun at the </a:t>
            </a:r>
            <a:r>
              <a:rPr lang="en-US" altLang="en-US" dirty="0" smtClean="0"/>
              <a:t>issue </a:t>
            </a:r>
            <a:endParaRPr lang="en-US" altLang="en-US" dirty="0"/>
          </a:p>
          <a:p>
            <a:r>
              <a:rPr lang="en-US" altLang="en-US" dirty="0"/>
              <a:t>Kraft capitalized on the </a:t>
            </a:r>
            <a:r>
              <a:rPr lang="en-US" altLang="en-US" dirty="0" smtClean="0"/>
              <a:t>conversation for publicity and learning more about their </a:t>
            </a:r>
            <a:r>
              <a:rPr lang="en-US" altLang="en-US" dirty="0" smtClean="0"/>
              <a:t>customers</a:t>
            </a:r>
            <a:endParaRPr lang="en-US" altLang="en-US" dirty="0"/>
          </a:p>
        </p:txBody>
      </p:sp>
    </p:spTree>
  </p:cSld>
  <p:clrMapOvr>
    <a:masterClrMapping/>
  </p:clrMapOvr>
  <p:transition>
    <p:pull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Public Relations and the News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News starts out as press release, press conference, speech, or event created to be covered by the </a:t>
            </a:r>
            <a:r>
              <a:rPr lang="en-US" altLang="en-US" dirty="0" smtClean="0"/>
              <a:t>media</a:t>
            </a:r>
            <a:endParaRPr lang="en-US" altLang="en-US" dirty="0"/>
          </a:p>
          <a:p>
            <a:r>
              <a:rPr lang="en-US" altLang="en-US" dirty="0"/>
              <a:t>But limits to what PR professionals can do when it comes to news </a:t>
            </a:r>
            <a:r>
              <a:rPr lang="en-US" altLang="en-US" dirty="0" smtClean="0"/>
              <a:t>coverage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Government and PR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More than 12,000 active, registered lobbyists registered to work in Washington, D.C.</a:t>
            </a:r>
          </a:p>
          <a:p>
            <a:r>
              <a:rPr lang="en-US" altLang="en-US" dirty="0" smtClean="0"/>
              <a:t>Government and politicians make extensive use of public </a:t>
            </a:r>
            <a:r>
              <a:rPr lang="en-US" altLang="en-US" dirty="0" smtClean="0"/>
              <a:t>relations</a:t>
            </a:r>
            <a:endParaRPr lang="en-US" altLang="en-US" dirty="0" smtClean="0"/>
          </a:p>
          <a:p>
            <a:r>
              <a:rPr lang="en-US" altLang="en-US" dirty="0" smtClean="0"/>
              <a:t>President Obama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outed” </a:t>
            </a:r>
            <a:r>
              <a:rPr lang="en-US" altLang="ja-JP" dirty="0" smtClean="0"/>
              <a:t>his college-age drug use in 1995 book </a:t>
            </a:r>
            <a:r>
              <a:rPr lang="en-US" altLang="ja-JP" i="1" dirty="0" smtClean="0"/>
              <a:t>Dreams From My Father</a:t>
            </a:r>
            <a:r>
              <a:rPr lang="en-US" altLang="ja-JP" dirty="0" smtClean="0"/>
              <a:t> to get the story over early in his </a:t>
            </a:r>
            <a:r>
              <a:rPr lang="en-US" altLang="ja-JP" dirty="0" smtClean="0"/>
              <a:t>career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Spin Control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Attempting to shape how the press interprets (spins) </a:t>
            </a:r>
            <a:r>
              <a:rPr lang="en-US" altLang="en-US" dirty="0" smtClean="0"/>
              <a:t>stories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Spin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Selectively leak information in advance, hoping reporters will pay more attention to early </a:t>
            </a:r>
            <a:r>
              <a:rPr lang="en-US" altLang="en-US" dirty="0" smtClean="0"/>
              <a:t>information</a:t>
            </a:r>
            <a:endParaRPr lang="en-US" altLang="en-US" dirty="0" smtClean="0"/>
          </a:p>
          <a:p>
            <a:r>
              <a:rPr lang="en-US" altLang="en-US" dirty="0" smtClean="0"/>
              <a:t>Contact press immediately after an event with your interpretation of the </a:t>
            </a:r>
            <a:r>
              <a:rPr lang="en-US" altLang="en-US" dirty="0" smtClean="0"/>
              <a:t>situation</a:t>
            </a:r>
            <a:endParaRPr lang="en-US" altLang="en-US" dirty="0" smtClean="0"/>
          </a:p>
          <a:p>
            <a:r>
              <a:rPr lang="en-US" altLang="en-US" dirty="0" smtClean="0"/>
              <a:t>Push the idea that there are always two sides to every </a:t>
            </a:r>
            <a:r>
              <a:rPr lang="en-US" altLang="en-US" dirty="0" smtClean="0"/>
              <a:t>story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64534"/>
          </a:xfrm>
        </p:spPr>
        <p:txBody>
          <a:bodyPr/>
          <a:lstStyle/>
          <a:p>
            <a:r>
              <a:rPr lang="en-US" dirty="0" smtClean="0"/>
              <a:t>Media Transformations:</a:t>
            </a:r>
            <a:br>
              <a:rPr lang="en-US" dirty="0" smtClean="0"/>
            </a:br>
            <a:r>
              <a:rPr lang="en-US" dirty="0" smtClean="0"/>
              <a:t>Old and New Tools for IMC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90894"/>
            <a:ext cx="8229600" cy="4135269"/>
          </a:xfrm>
        </p:spPr>
        <p:txBody>
          <a:bodyPr/>
          <a:lstStyle/>
          <a:p>
            <a:r>
              <a:rPr lang="en-US" dirty="0" smtClean="0"/>
              <a:t>Effective IMC uses both old and new tools</a:t>
            </a:r>
          </a:p>
          <a:p>
            <a:r>
              <a:rPr lang="en-US" dirty="0" smtClean="0"/>
              <a:t>Must be prepared to communicate with wide range of publics</a:t>
            </a:r>
          </a:p>
          <a:p>
            <a:r>
              <a:rPr lang="en-US" dirty="0" smtClean="0"/>
              <a:t>If you do a good job of telling the bigger story, smaller negative stories won’t become big </a:t>
            </a:r>
            <a:r>
              <a:rPr lang="en-US" dirty="0" smtClean="0"/>
              <a:t>problem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469658"/>
      </p:ext>
    </p:extLst>
  </p:cSld>
  <p:clrMapOvr>
    <a:masterClrMapping/>
  </p:clrMapOvr>
  <p:transition>
    <p:pull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PR and the Civil Rights Movement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Needed action, words, and </a:t>
            </a:r>
            <a:r>
              <a:rPr lang="en-US" altLang="en-US" dirty="0" smtClean="0"/>
              <a:t>visibility</a:t>
            </a:r>
            <a:endParaRPr lang="en-US" altLang="en-US" dirty="0"/>
          </a:p>
          <a:p>
            <a:r>
              <a:rPr lang="en-US" altLang="en-US" dirty="0"/>
              <a:t>Conducted protests where local officials could be counted on </a:t>
            </a:r>
            <a:r>
              <a:rPr lang="en-US" altLang="en-US" dirty="0" smtClean="0"/>
              <a:t>over-reacting</a:t>
            </a:r>
            <a:endParaRPr lang="en-US" altLang="en-US" dirty="0"/>
          </a:p>
          <a:p>
            <a:r>
              <a:rPr lang="en-US" altLang="en-US" dirty="0"/>
              <a:t>Made sure northern press would witness </a:t>
            </a:r>
            <a:r>
              <a:rPr lang="en-US" altLang="en-US" dirty="0" smtClean="0"/>
              <a:t>protests</a:t>
            </a:r>
            <a:endParaRPr lang="en-US" altLang="en-US" dirty="0"/>
          </a:p>
          <a:p>
            <a:r>
              <a:rPr lang="en-US" altLang="en-US" dirty="0"/>
              <a:t>Martin Luther King Jr. wrote </a:t>
            </a:r>
            <a:r>
              <a:rPr lang="en-US" altLang="en-US" i="1" dirty="0"/>
              <a:t>Letter from Birmingham Jail</a:t>
            </a:r>
            <a:r>
              <a:rPr lang="en-US" altLang="en-US" dirty="0"/>
              <a:t> while in jail Easter weekend.  Gave message </a:t>
            </a:r>
            <a:r>
              <a:rPr lang="en-US" altLang="en-US"/>
              <a:t>more </a:t>
            </a:r>
            <a:r>
              <a:rPr lang="en-US" altLang="en-US" smtClean="0"/>
              <a:t>force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Public Relations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“The </a:t>
            </a:r>
            <a:r>
              <a:rPr lang="en-US" altLang="ja-JP" dirty="0" smtClean="0"/>
              <a:t>management function that establishes and maintains mutually beneficial relationships between an organization and the publics on whom its success or failure depends</a:t>
            </a:r>
            <a:r>
              <a:rPr lang="en-US" altLang="ja-JP" dirty="0" smtClean="0"/>
              <a:t>.”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Origins of Public Relations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Press </a:t>
            </a:r>
            <a:r>
              <a:rPr lang="en-US" altLang="en-US" dirty="0" err="1" smtClean="0"/>
              <a:t>agentry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Sending one-way communication from the press agent to the media with little opportunity for feedback. </a:t>
            </a:r>
            <a:r>
              <a:rPr lang="en-US" altLang="en-US" i="1" dirty="0" smtClean="0"/>
              <a:t>Was </a:t>
            </a:r>
            <a:r>
              <a:rPr lang="en-US" altLang="en-US" i="1" dirty="0" smtClean="0"/>
              <a:t>often deceptive and </a:t>
            </a:r>
            <a:r>
              <a:rPr lang="en-US" altLang="en-US" i="1" dirty="0" smtClean="0"/>
              <a:t>unethical</a:t>
            </a:r>
            <a:endParaRPr lang="en-US" altLang="en-US" i="1" dirty="0" smtClean="0"/>
          </a:p>
          <a:p>
            <a:r>
              <a:rPr lang="en-US" altLang="en-US" dirty="0" smtClean="0"/>
              <a:t>Early users of press </a:t>
            </a:r>
            <a:r>
              <a:rPr lang="en-US" altLang="en-US" dirty="0" err="1" smtClean="0"/>
              <a:t>agentry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P.T. Barnum, Standard Oil, railroads, temperance </a:t>
            </a:r>
            <a:r>
              <a:rPr lang="en-US" altLang="en-US" i="1" dirty="0" smtClean="0"/>
              <a:t>and </a:t>
            </a:r>
            <a:r>
              <a:rPr lang="en-US" altLang="en-US" i="1" dirty="0" smtClean="0"/>
              <a:t>abolitionist </a:t>
            </a:r>
            <a:r>
              <a:rPr lang="en-US" altLang="en-US" i="1" dirty="0" smtClean="0"/>
              <a:t>movements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Ivy Lee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Early PR practitioner</a:t>
            </a:r>
          </a:p>
          <a:p>
            <a:r>
              <a:rPr lang="en-US" altLang="en-US" dirty="0" smtClean="0"/>
              <a:t>Helped railroads deal with image problems</a:t>
            </a:r>
          </a:p>
          <a:p>
            <a:r>
              <a:rPr lang="en-US" altLang="en-US" dirty="0" smtClean="0"/>
              <a:t>Importance of telling the truth</a:t>
            </a:r>
          </a:p>
          <a:p>
            <a:r>
              <a:rPr lang="en-US" altLang="en-US" dirty="0" smtClean="0"/>
              <a:t>Declaration of Principles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Edward L. </a:t>
            </a:r>
            <a:r>
              <a:rPr lang="en-US" altLang="en-US" dirty="0" err="1" smtClean="0"/>
              <a:t>Bernays</a:t>
            </a:r>
            <a:endParaRPr lang="en-US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Applied social-scientific research techniques to public </a:t>
            </a:r>
            <a:r>
              <a:rPr lang="en-US" altLang="en-US" dirty="0" smtClean="0"/>
              <a:t>relations</a:t>
            </a:r>
            <a:endParaRPr lang="en-US" altLang="en-US" dirty="0" smtClean="0"/>
          </a:p>
          <a:p>
            <a:r>
              <a:rPr lang="en-US" altLang="en-US" dirty="0" smtClean="0"/>
              <a:t>Engineering consent</a:t>
            </a:r>
            <a:br>
              <a:rPr lang="en-US" altLang="en-US" dirty="0" smtClean="0"/>
            </a:br>
            <a:r>
              <a:rPr lang="en-US" altLang="en-US" i="1" dirty="0" smtClean="0"/>
              <a:t>Applying principles of psychology and motivation to influencing public </a:t>
            </a:r>
            <a:r>
              <a:rPr lang="en-US" altLang="en-US" i="1" dirty="0" smtClean="0"/>
              <a:t>opinion</a:t>
            </a:r>
            <a:endParaRPr lang="en-US" altLang="en-US" i="1" dirty="0" smtClean="0"/>
          </a:p>
          <a:p>
            <a:r>
              <a:rPr lang="en-US" altLang="en-US" dirty="0" smtClean="0"/>
              <a:t>Wrote </a:t>
            </a:r>
            <a:r>
              <a:rPr lang="en-US" altLang="en-US" i="1" dirty="0" smtClean="0"/>
              <a:t>Crystallizing Public Opinion</a:t>
            </a:r>
            <a:r>
              <a:rPr lang="en-US" altLang="en-US" dirty="0" smtClean="0"/>
              <a:t> and </a:t>
            </a:r>
            <a:r>
              <a:rPr lang="en-US" altLang="en-US" i="1" dirty="0" smtClean="0"/>
              <a:t>Propaganda.</a:t>
            </a:r>
          </a:p>
          <a:p>
            <a:r>
              <a:rPr lang="en-US" altLang="en-US" dirty="0" smtClean="0"/>
              <a:t>Recognized importance of the </a:t>
            </a:r>
            <a:r>
              <a:rPr lang="en-US" altLang="en-US" dirty="0" smtClean="0"/>
              <a:t>crowd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World War I &amp; PR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Committee on Public </a:t>
            </a:r>
            <a:r>
              <a:rPr lang="en-US" altLang="en-US" dirty="0" smtClean="0"/>
              <a:t>Information (CPI)</a:t>
            </a:r>
            <a:endParaRPr lang="en-US" altLang="en-US" dirty="0" smtClean="0"/>
          </a:p>
          <a:p>
            <a:r>
              <a:rPr lang="en-US" altLang="en-US" dirty="0" smtClean="0"/>
              <a:t>CPI run by newspaperman George Creel</a:t>
            </a:r>
          </a:p>
          <a:p>
            <a:r>
              <a:rPr lang="en-US" altLang="en-US" dirty="0" smtClean="0"/>
              <a:t>Four-Minute Men</a:t>
            </a:r>
            <a:br>
              <a:rPr lang="en-US" altLang="en-US" dirty="0" smtClean="0"/>
            </a:br>
            <a:r>
              <a:rPr lang="en-US" altLang="en-US" i="1" dirty="0" smtClean="0"/>
              <a:t>Importance of interpersonal channels</a:t>
            </a:r>
          </a:p>
          <a:p>
            <a:r>
              <a:rPr lang="en-US" altLang="en-US" dirty="0" smtClean="0"/>
              <a:t>Opinion leadership</a:t>
            </a:r>
            <a:br>
              <a:rPr lang="en-US" altLang="en-US" dirty="0" smtClean="0"/>
            </a:br>
            <a:r>
              <a:rPr lang="en-US" altLang="en-US" i="1" dirty="0" smtClean="0"/>
              <a:t>A two-step process of persuasion that uses influential individuals to deliver information to the </a:t>
            </a:r>
            <a:r>
              <a:rPr lang="en-US" altLang="en-US" i="1" dirty="0" smtClean="0"/>
              <a:t>community (two-step </a:t>
            </a:r>
            <a:r>
              <a:rPr lang="en-US" altLang="en-US" i="1" dirty="0" smtClean="0"/>
              <a:t>flow)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Functions of Public Relations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According to </a:t>
            </a:r>
            <a:r>
              <a:rPr lang="en-US" altLang="en-US" dirty="0" err="1" smtClean="0"/>
              <a:t>Bernays</a:t>
            </a:r>
            <a:r>
              <a:rPr lang="en-US" altLang="en-US" dirty="0" smtClean="0"/>
              <a:t>, the functions of public relations </a:t>
            </a:r>
            <a:r>
              <a:rPr lang="en-US" altLang="en-US" dirty="0" smtClean="0"/>
              <a:t>are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Informing</a:t>
            </a:r>
          </a:p>
          <a:p>
            <a:pPr lvl="1"/>
            <a:r>
              <a:rPr lang="en-US" altLang="en-US" dirty="0" smtClean="0"/>
              <a:t>Persuading</a:t>
            </a:r>
          </a:p>
          <a:p>
            <a:pPr lvl="1"/>
            <a:r>
              <a:rPr lang="en-US" altLang="en-US" dirty="0" smtClean="0"/>
              <a:t>Integrating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ROPES Public Relations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smtClean="0"/>
              <a:t>Research</a:t>
            </a:r>
            <a:br>
              <a:rPr lang="en-US" altLang="en-US" dirty="0" smtClean="0"/>
            </a:br>
            <a:r>
              <a:rPr lang="en-US" altLang="en-US" i="1" dirty="0" smtClean="0"/>
              <a:t>Researching opportunities, problems, or issues</a:t>
            </a:r>
          </a:p>
          <a:p>
            <a:pPr>
              <a:lnSpc>
                <a:spcPct val="90000"/>
              </a:lnSpc>
            </a:pPr>
            <a:r>
              <a:rPr lang="en-US" altLang="en-US" dirty="0" smtClean="0"/>
              <a:t>Objectives</a:t>
            </a:r>
            <a:br>
              <a:rPr lang="en-US" altLang="en-US" dirty="0" smtClean="0"/>
            </a:br>
            <a:r>
              <a:rPr lang="en-US" altLang="en-US" i="1" dirty="0" smtClean="0"/>
              <a:t>Specific and measurable outcomes</a:t>
            </a:r>
            <a:endParaRPr lang="en-US" altLang="en-US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Programming</a:t>
            </a:r>
            <a:br>
              <a:rPr lang="en-US" altLang="en-US" dirty="0" smtClean="0"/>
            </a:br>
            <a:r>
              <a:rPr lang="en-US" altLang="en-US" i="1" dirty="0" smtClean="0"/>
              <a:t>Activities to carry out objectives</a:t>
            </a:r>
            <a:endParaRPr lang="en-US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smtClean="0"/>
              <a:t>Evaluation</a:t>
            </a:r>
            <a:br>
              <a:rPr lang="en-US" altLang="en-US" dirty="0" smtClean="0"/>
            </a:br>
            <a:r>
              <a:rPr lang="en-US" altLang="en-US" i="1" dirty="0" smtClean="0"/>
              <a:t>Testing prior to campaign, monitoring during delivery, measuring outcomes</a:t>
            </a:r>
            <a:endParaRPr lang="en-US" altLang="en-US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Stewardship</a:t>
            </a:r>
            <a:br>
              <a:rPr lang="en-US" altLang="en-US" dirty="0" smtClean="0"/>
            </a:br>
            <a:r>
              <a:rPr lang="en-US" altLang="en-US" i="1" dirty="0" smtClean="0"/>
              <a:t>Maintaining relationships created during previous steps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401</TotalTime>
  <Words>681</Words>
  <Application>Microsoft Office PowerPoint</Application>
  <PresentationFormat>On-screen Show (4:3)</PresentationFormat>
  <Paragraphs>128</Paragraphs>
  <Slides>25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1_Office Theme</vt:lpstr>
      <vt:lpstr>Public Relations: Interactions, Relationships,  and the News</vt:lpstr>
      <vt:lpstr>The Cheeseocalypse</vt:lpstr>
      <vt:lpstr>Public Relations</vt:lpstr>
      <vt:lpstr>Origins of Public Relations</vt:lpstr>
      <vt:lpstr>Ivy Lee</vt:lpstr>
      <vt:lpstr>Edward L. Bernays</vt:lpstr>
      <vt:lpstr>World War I &amp; PR</vt:lpstr>
      <vt:lpstr>Functions of Public Relations</vt:lpstr>
      <vt:lpstr>ROPES Public Relations Process</vt:lpstr>
      <vt:lpstr>Who Are the Publics?</vt:lpstr>
      <vt:lpstr>Principles of Crisis Communication</vt:lpstr>
      <vt:lpstr>Principles of Crisis Communication</vt:lpstr>
      <vt:lpstr>Example: Tylenol Scare</vt:lpstr>
      <vt:lpstr>Example: Tylenol Scare</vt:lpstr>
      <vt:lpstr>Example: Exxon Valdez Oil Spill</vt:lpstr>
      <vt:lpstr>Compare Exxon Valdez  with BP Oil Spill</vt:lpstr>
      <vt:lpstr>Challenges for PR from the Internet</vt:lpstr>
      <vt:lpstr>Using Social Media Effectively</vt:lpstr>
      <vt:lpstr>Responding to an Internet Crisis</vt:lpstr>
      <vt:lpstr>Public Relations and the News</vt:lpstr>
      <vt:lpstr>Government and PR</vt:lpstr>
      <vt:lpstr>Spin Control</vt:lpstr>
      <vt:lpstr>Spin Techniques</vt:lpstr>
      <vt:lpstr>Media Transformations: Old and New Tools for IMC</vt:lpstr>
      <vt:lpstr>PR and the Civil Rights Movement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 Public Relations: Interactions, Relationships,  and the News</dc:title>
  <dc:creator>Ralph Hanson</dc:creator>
  <cp:lastModifiedBy>CE</cp:lastModifiedBy>
  <cp:revision>37</cp:revision>
  <dcterms:created xsi:type="dcterms:W3CDTF">2010-07-28T16:20:16Z</dcterms:created>
  <dcterms:modified xsi:type="dcterms:W3CDTF">2015-07-21T12:35:44Z</dcterms:modified>
</cp:coreProperties>
</file>