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2"/>
  </p:notesMasterIdLst>
  <p:sldIdLst>
    <p:sldId id="256" r:id="rId2"/>
    <p:sldId id="27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7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9" autoAdjust="0"/>
    <p:restoredTop sz="86402" autoAdjust="0"/>
  </p:normalViewPr>
  <p:slideViewPr>
    <p:cSldViewPr snapToGrid="0" snapToObjects="1">
      <p:cViewPr varScale="1">
        <p:scale>
          <a:sx n="101" d="100"/>
          <a:sy n="101" d="100"/>
        </p:scale>
        <p:origin x="-19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376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9882AB-F172-4D8B-AE3B-DC9132D0F414}" type="datetimeFigureOut">
              <a:rPr lang="en-US"/>
              <a:t>7/21/2015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863400-DC8C-4C90-B11F-89EA41F5BB92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648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63400-DC8C-4C90-B11F-89EA41F5BB92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8564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63400-DC8C-4C90-B11F-89EA41F5BB92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7481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63400-DC8C-4C90-B11F-89EA41F5BB92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7690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63400-DC8C-4C90-B11F-89EA41F5BB92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000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63400-DC8C-4C90-B11F-89EA41F5BB92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9963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63400-DC8C-4C90-B11F-89EA41F5BB92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7210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63400-DC8C-4C90-B11F-89EA41F5BB92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7251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63400-DC8C-4C90-B11F-89EA41F5BB92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7799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63400-DC8C-4C90-B11F-89EA41F5BB92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6134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63400-DC8C-4C90-B11F-89EA41F5BB92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4579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63400-DC8C-4C90-B11F-89EA41F5BB92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755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63400-DC8C-4C90-B11F-89EA41F5BB92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0318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63400-DC8C-4C90-B11F-89EA41F5BB92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748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63400-DC8C-4C90-B11F-89EA41F5BB92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5051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63400-DC8C-4C90-B11F-89EA41F5BB92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2062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63400-DC8C-4C90-B11F-89EA41F5BB92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2126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63400-DC8C-4C90-B11F-89EA41F5BB92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660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63400-DC8C-4C90-B11F-89EA41F5BB92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8720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63400-DC8C-4C90-B11F-89EA41F5BB92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44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9699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z="4400">
                <a:solidFill>
                  <a:srgbClr val="E29927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42C3D05-53BC-4C6F-8EB6-EFF2FD6AFA1D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865998F-F33C-4B09-9445-D6D88B870F5A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966883611"/>
      </p:ext>
    </p:extLst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8AC3BF-F6D3-4AAD-A0E2-AB6C4868F037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83D29B-77A0-40A2-932E-CB30EF9230D9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400538208"/>
      </p:ext>
    </p:extLst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1AF221-CF60-4019-8730-ABD0EDD31823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532106-FEAD-4E7D-80DA-485E21B8B1F5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207621861"/>
      </p:ext>
    </p:extLst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209B54-5077-4649-95E3-54C097173041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C22546-F350-48D3-826D-37C117EF7A42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821041103"/>
      </p:ext>
    </p:extLst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045817-FEDC-4E9F-8E36-F13F8C51BA08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967923-12A4-4EF9-92D3-9BF4FABF0E64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958948621"/>
      </p:ext>
    </p:extLst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291A58-9F80-4A70-860D-2383587370A6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7E491-F408-4F57-B05A-34BEECA32186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307437090"/>
      </p:ext>
    </p:extLst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4E7629-9FE9-4DC5-8495-B2714E3BDB36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DD4960-FFE4-4993-87E7-655E44F6DDC0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659944788"/>
      </p:ext>
    </p:extLst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EB34A0-4D6A-4E88-8E34-030C274D7537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E4D8E3-A6A3-4118-88A2-298B9680F321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809088358"/>
      </p:ext>
    </p:extLst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9021E4-EE49-4333-B2D6-45185EB6D6A6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472AA-067E-44EE-A456-F50F25E6505C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950067069"/>
      </p:ext>
    </p:extLst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734063-9EDF-4147-A07B-CC7B7C767DBD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FB0E46-C0A7-41D3-BF55-1B877BB191AE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545021896"/>
      </p:ext>
    </p:extLst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D10BB9-7400-4FB8-9BAC-D32F0ADCCAA0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6CFA57-15CE-4F29-8EF2-CDA201B2BBA0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751946504"/>
      </p:ext>
    </p:extLst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 smtClean="0"/>
              <a:t>Click to edit Master text styles</a:t>
            </a:r>
          </a:p>
          <a:p>
            <a:pPr lvl="1"/>
            <a:r>
              <a:rPr lang="en-US" altLang="es-ES" smtClean="0"/>
              <a:t>Second level</a:t>
            </a:r>
          </a:p>
          <a:p>
            <a:pPr lvl="2"/>
            <a:r>
              <a:rPr lang="en-US" altLang="es-ES" smtClean="0"/>
              <a:t>Third level</a:t>
            </a:r>
          </a:p>
          <a:p>
            <a:pPr lvl="3"/>
            <a:r>
              <a:rPr lang="en-US" altLang="es-ES" smtClean="0"/>
              <a:t>Fourth level</a:t>
            </a:r>
          </a:p>
          <a:p>
            <a:pPr lvl="4"/>
            <a:r>
              <a:rPr lang="en-US" altLang="es-E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14F0C9FB-CA15-45E6-8FD0-31A9B6F7B2EB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290E6332-7205-4F8C-A261-9148D9A1ADB4}" type="slidenum">
              <a:rPr lang="en-US" altLang="es-ES"/>
              <a:pPr/>
              <a:t>‹#›</a:t>
            </a:fld>
            <a:endParaRPr lang="en-US" altLang="es-ES"/>
          </a:p>
        </p:txBody>
      </p:sp>
      <p:pic>
        <p:nvPicPr>
          <p:cNvPr id="1031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pull dir="r"/>
  </p:transition>
  <p:txStyles>
    <p:titleStyle>
      <a:lvl1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1119188"/>
            <a:ext cx="7772400" cy="2481262"/>
          </a:xfrm>
        </p:spPr>
        <p:txBody>
          <a:bodyPr/>
          <a:lstStyle/>
          <a:p>
            <a:r>
              <a:rPr lang="en-US" altLang="es-ES" dirty="0" smtClean="0"/>
              <a:t>Movies:</a:t>
            </a:r>
            <a:br>
              <a:rPr lang="en-US" altLang="es-ES" dirty="0" smtClean="0"/>
            </a:br>
            <a:r>
              <a:rPr lang="en-US" altLang="es-ES" dirty="0" smtClean="0"/>
              <a:t>Mass Producing Entertainment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s-ES" dirty="0" smtClean="0"/>
              <a:t>Chapter 8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The Blockbuster Era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1975: </a:t>
            </a:r>
            <a:r>
              <a:rPr lang="en-US" altLang="es-ES" i="1" dirty="0" smtClean="0"/>
              <a:t>Jaws</a:t>
            </a:r>
            <a:r>
              <a:rPr lang="en-US" altLang="es-ES" dirty="0" smtClean="0"/>
              <a:t> creates the summer blockbuster</a:t>
            </a:r>
          </a:p>
          <a:p>
            <a:r>
              <a:rPr lang="en-US" altLang="es-ES" dirty="0" smtClean="0"/>
              <a:t>Succession of big-budget films with very wide release</a:t>
            </a:r>
          </a:p>
          <a:p>
            <a:r>
              <a:rPr lang="en-US" altLang="es-ES" dirty="0" smtClean="0"/>
              <a:t>2009/10: </a:t>
            </a:r>
            <a:r>
              <a:rPr lang="en-US" altLang="es-ES" i="1" dirty="0" smtClean="0"/>
              <a:t>Avatar </a:t>
            </a:r>
            <a:r>
              <a:rPr lang="en-US" altLang="es-ES" dirty="0" smtClean="0"/>
              <a:t>had biggest box office to date</a:t>
            </a:r>
          </a:p>
          <a:p>
            <a:r>
              <a:rPr lang="en-US" altLang="es-ES" dirty="0" smtClean="0"/>
              <a:t>1939: </a:t>
            </a:r>
            <a:r>
              <a:rPr lang="en-US" altLang="es-ES" i="1" dirty="0" smtClean="0"/>
              <a:t>Gone </a:t>
            </a:r>
            <a:r>
              <a:rPr lang="en-US" altLang="es-ES" i="1" dirty="0" smtClean="0"/>
              <a:t>with </a:t>
            </a:r>
            <a:r>
              <a:rPr lang="en-US" altLang="es-ES" i="1" dirty="0" smtClean="0"/>
              <a:t>The Wind</a:t>
            </a:r>
            <a:r>
              <a:rPr lang="en-US" altLang="es-ES" dirty="0" smtClean="0"/>
              <a:t> sold the most tickets</a:t>
            </a:r>
          </a:p>
          <a:p>
            <a:r>
              <a:rPr lang="en-US" altLang="es-ES" dirty="0" smtClean="0"/>
              <a:t>1990s: Home video becomes as important as theatrical release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0592"/>
            <a:ext cx="8229600" cy="1247137"/>
          </a:xfrm>
        </p:spPr>
        <p:txBody>
          <a:bodyPr/>
          <a:lstStyle/>
          <a:p>
            <a:r>
              <a:rPr lang="en-US" dirty="0" smtClean="0"/>
              <a:t>Media Transformations:</a:t>
            </a:r>
            <a:br>
              <a:rPr lang="en-US" dirty="0" smtClean="0"/>
            </a:br>
            <a:r>
              <a:rPr lang="en-US" dirty="0" smtClean="0"/>
              <a:t>Viewing </a:t>
            </a:r>
            <a:r>
              <a:rPr lang="en-US" dirty="0" smtClean="0"/>
              <a:t>Movies </a:t>
            </a:r>
            <a:r>
              <a:rPr lang="en-US" dirty="0" smtClean="0"/>
              <a:t>in the </a:t>
            </a:r>
            <a:r>
              <a:rPr lang="en-US" dirty="0" smtClean="0"/>
              <a:t>Digital 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9639"/>
            <a:ext cx="8229600" cy="3986524"/>
          </a:xfrm>
        </p:spPr>
        <p:txBody>
          <a:bodyPr/>
          <a:lstStyle/>
          <a:p>
            <a:r>
              <a:rPr lang="en-US" dirty="0" smtClean="0"/>
              <a:t>Audiences</a:t>
            </a:r>
            <a:r>
              <a:rPr lang="en-US" baseline="0" dirty="0" smtClean="0"/>
              <a:t> will pay premium for large-format (i.e. IMAX) projection</a:t>
            </a:r>
          </a:p>
          <a:p>
            <a:r>
              <a:rPr lang="en-US" dirty="0" smtClean="0"/>
              <a:t>Theater viewership roughly stable, box office slight increase from gain in ticket prices</a:t>
            </a:r>
          </a:p>
          <a:p>
            <a:r>
              <a:rPr lang="en-US" dirty="0" smtClean="0"/>
              <a:t>Blockbuster and indie movies draw people to different venues/devices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053758"/>
      </p:ext>
    </p:extLst>
  </p:cSld>
  <p:clrMapOvr>
    <a:masterClrMapping/>
  </p:clrMapOvr>
  <p:transition>
    <p:pull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Digital Production </a:t>
            </a:r>
            <a:r>
              <a:rPr lang="en-US" altLang="es-ES" dirty="0" smtClean="0"/>
              <a:t>and </a:t>
            </a:r>
            <a:r>
              <a:rPr lang="en-US" altLang="es-ES" dirty="0" smtClean="0"/>
              <a:t>Projection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1977: </a:t>
            </a:r>
            <a:r>
              <a:rPr lang="en-US" altLang="es-ES" i="1" dirty="0" smtClean="0"/>
              <a:t>Star Wars</a:t>
            </a:r>
            <a:r>
              <a:rPr lang="en-US" altLang="es-ES" dirty="0" smtClean="0"/>
              <a:t> brings </a:t>
            </a:r>
            <a:r>
              <a:rPr lang="en-US" altLang="es-ES" dirty="0" smtClean="0"/>
              <a:t>computer-controlled </a:t>
            </a:r>
            <a:r>
              <a:rPr lang="en-US" altLang="es-ES" dirty="0" smtClean="0"/>
              <a:t>cameras to movie </a:t>
            </a:r>
            <a:r>
              <a:rPr lang="en-US" altLang="es-ES" dirty="0" smtClean="0"/>
              <a:t>making</a:t>
            </a:r>
            <a:endParaRPr lang="en-US" altLang="es-ES" dirty="0" smtClean="0"/>
          </a:p>
          <a:p>
            <a:r>
              <a:rPr lang="en-US" altLang="es-ES" dirty="0" smtClean="0"/>
              <a:t>2004: </a:t>
            </a:r>
            <a:r>
              <a:rPr lang="en-US" altLang="es-ES" i="1" dirty="0" smtClean="0"/>
              <a:t>Sky Captain and the World of Tomorrow</a:t>
            </a:r>
            <a:r>
              <a:rPr lang="en-US" altLang="es-ES" dirty="0" smtClean="0"/>
              <a:t> becomes first major film to have all-digital </a:t>
            </a:r>
            <a:r>
              <a:rPr lang="en-US" altLang="es-ES" dirty="0" smtClean="0"/>
              <a:t>sets</a:t>
            </a:r>
            <a:endParaRPr lang="en-US" altLang="es-ES" dirty="0" smtClean="0"/>
          </a:p>
          <a:p>
            <a:r>
              <a:rPr lang="en-US" altLang="es-ES" dirty="0" smtClean="0"/>
              <a:t>2007: </a:t>
            </a:r>
            <a:r>
              <a:rPr lang="en-US" altLang="es-ES" i="1" dirty="0" smtClean="0"/>
              <a:t>300</a:t>
            </a:r>
            <a:r>
              <a:rPr lang="en-US" altLang="es-ES" dirty="0" smtClean="0"/>
              <a:t> shows movie with digital sets can be </a:t>
            </a:r>
            <a:r>
              <a:rPr lang="en-US" altLang="es-ES" dirty="0" smtClean="0"/>
              <a:t>successful</a:t>
            </a:r>
            <a:endParaRPr lang="en-US" altLang="es-ES" dirty="0" smtClean="0"/>
          </a:p>
          <a:p>
            <a:r>
              <a:rPr lang="en-US" altLang="es-ES" dirty="0" smtClean="0"/>
              <a:t>Late 2009/10: Digital and </a:t>
            </a:r>
            <a:r>
              <a:rPr lang="en-US" altLang="es-ES" dirty="0" smtClean="0"/>
              <a:t>3D </a:t>
            </a:r>
            <a:r>
              <a:rPr lang="en-US" altLang="es-ES" dirty="0" smtClean="0"/>
              <a:t>digital projection grow in </a:t>
            </a:r>
            <a:r>
              <a:rPr lang="en-US" altLang="es-ES" dirty="0" smtClean="0"/>
              <a:t>popularity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What Makes a Movie Profitable?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s-ES" dirty="0" smtClean="0"/>
              <a:t>Make a </a:t>
            </a:r>
            <a:r>
              <a:rPr lang="en-US" altLang="es-ES" dirty="0" smtClean="0"/>
              <a:t>big-budget </a:t>
            </a:r>
            <a:r>
              <a:rPr lang="en-US" altLang="es-ES" dirty="0" smtClean="0"/>
              <a:t>film with marketing tie-ins that sells lots of tickets</a:t>
            </a:r>
            <a:br>
              <a:rPr lang="en-US" altLang="es-ES" dirty="0" smtClean="0"/>
            </a:br>
            <a:r>
              <a:rPr lang="en-US" altLang="es-ES" dirty="0" smtClean="0"/>
              <a:t/>
            </a:r>
            <a:br>
              <a:rPr lang="en-US" altLang="es-ES" dirty="0" smtClean="0"/>
            </a:br>
            <a:r>
              <a:rPr lang="en-US" altLang="es-ES" dirty="0" smtClean="0"/>
              <a:t>Or…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What Makes a Movie Profitable?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s-ES" dirty="0"/>
              <a:t>Make a movie with</a:t>
            </a:r>
          </a:p>
          <a:p>
            <a:r>
              <a:rPr lang="en-US" altLang="es-ES" dirty="0"/>
              <a:t>A small budget</a:t>
            </a:r>
          </a:p>
          <a:p>
            <a:r>
              <a:rPr lang="en-US" altLang="es-ES" dirty="0"/>
              <a:t>A clear target audience</a:t>
            </a:r>
          </a:p>
          <a:p>
            <a:r>
              <a:rPr lang="en-US" altLang="es-ES" dirty="0"/>
              <a:t>Modest box office expectations</a:t>
            </a:r>
          </a:p>
          <a:p>
            <a:r>
              <a:rPr lang="en-US" altLang="es-ES" dirty="0"/>
              <a:t>Make a great return on investment</a:t>
            </a:r>
          </a:p>
          <a:p>
            <a:r>
              <a:rPr lang="en-US" altLang="es-ES" dirty="0"/>
              <a:t>Think </a:t>
            </a:r>
            <a:r>
              <a:rPr lang="en-US" altLang="es-ES" i="1" dirty="0" smtClean="0"/>
              <a:t>Fault in our Stars, Bridesmaids, </a:t>
            </a:r>
            <a:r>
              <a:rPr lang="en-US" altLang="es-ES" i="1" dirty="0"/>
              <a:t>Paranormal </a:t>
            </a:r>
            <a:r>
              <a:rPr lang="en-US" altLang="es-ES" i="1" dirty="0" smtClean="0"/>
              <a:t>Activity</a:t>
            </a:r>
            <a:r>
              <a:rPr lang="en-US" altLang="es-ES" dirty="0" smtClean="0"/>
              <a:t> series</a:t>
            </a:r>
            <a:endParaRPr lang="en-US" altLang="es-ES" i="1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Popularity of Bollywood Films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World’</a:t>
            </a:r>
            <a:r>
              <a:rPr lang="en-US" altLang="ja-JP" dirty="0" smtClean="0"/>
              <a:t>s </a:t>
            </a:r>
            <a:r>
              <a:rPr lang="en-US" altLang="ja-JP" dirty="0" smtClean="0"/>
              <a:t>biggest source of movies</a:t>
            </a:r>
          </a:p>
          <a:p>
            <a:r>
              <a:rPr lang="en-US" altLang="es-ES" dirty="0" smtClean="0"/>
              <a:t>Big musical numbers cross language barriers</a:t>
            </a:r>
          </a:p>
          <a:p>
            <a:r>
              <a:rPr lang="en-US" altLang="es-ES" dirty="0" smtClean="0"/>
              <a:t>Having influence on western films</a:t>
            </a:r>
          </a:p>
          <a:p>
            <a:r>
              <a:rPr lang="en-US" altLang="es-ES" i="1" dirty="0" err="1" smtClean="0"/>
              <a:t>Slumdog</a:t>
            </a:r>
            <a:r>
              <a:rPr lang="en-US" altLang="es-ES" i="1" dirty="0" smtClean="0"/>
              <a:t> Millionaire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Movies </a:t>
            </a:r>
            <a:r>
              <a:rPr lang="en-US" altLang="es-ES" dirty="0" smtClean="0"/>
              <a:t>and </a:t>
            </a:r>
            <a:r>
              <a:rPr lang="en-US" altLang="es-ES" dirty="0" smtClean="0"/>
              <a:t>Censorship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1920s: Birth of the Production Code (Hays Code)</a:t>
            </a:r>
          </a:p>
          <a:p>
            <a:r>
              <a:rPr lang="en-US" altLang="es-ES" dirty="0" smtClean="0"/>
              <a:t>Attempting to avoid local censorship rules</a:t>
            </a:r>
          </a:p>
          <a:p>
            <a:r>
              <a:rPr lang="en-US" altLang="es-ES" dirty="0" smtClean="0"/>
              <a:t>Strict rules on sex, profanity, violence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Failure of Code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1960s: movies released without code approval</a:t>
            </a:r>
          </a:p>
          <a:p>
            <a:r>
              <a:rPr lang="en-US" altLang="es-ES" dirty="0" smtClean="0"/>
              <a:t>1968: MPAA launches </a:t>
            </a:r>
            <a:r>
              <a:rPr lang="en-US" altLang="es-ES" dirty="0" smtClean="0"/>
              <a:t>movie-rating </a:t>
            </a:r>
            <a:r>
              <a:rPr lang="en-US" altLang="es-ES" dirty="0" smtClean="0"/>
              <a:t>system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Ratings</a:t>
            </a:r>
          </a:p>
        </p:txBody>
      </p:sp>
      <p:sp>
        <p:nvSpPr>
          <p:cNvPr id="20483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es-ES" dirty="0" smtClean="0"/>
              <a:t>Original </a:t>
            </a:r>
            <a:r>
              <a:rPr lang="en-US" altLang="es-ES" dirty="0" smtClean="0"/>
              <a:t>ratings</a:t>
            </a:r>
            <a:endParaRPr lang="en-US" altLang="es-ES" dirty="0" smtClean="0"/>
          </a:p>
          <a:p>
            <a:pPr lvl="1"/>
            <a:r>
              <a:rPr lang="en-US" altLang="es-ES" dirty="0" smtClean="0"/>
              <a:t>G</a:t>
            </a:r>
            <a:r>
              <a:rPr lang="en-US" altLang="en-US" dirty="0" smtClean="0"/>
              <a:t>—</a:t>
            </a:r>
            <a:r>
              <a:rPr lang="en-US" altLang="es-ES" dirty="0" smtClean="0"/>
              <a:t>General </a:t>
            </a:r>
            <a:r>
              <a:rPr lang="en-US" altLang="es-ES" dirty="0" smtClean="0"/>
              <a:t>audiences </a:t>
            </a:r>
          </a:p>
          <a:p>
            <a:pPr lvl="1"/>
            <a:r>
              <a:rPr lang="en-US" altLang="es-ES" dirty="0" smtClean="0"/>
              <a:t>M</a:t>
            </a:r>
            <a:r>
              <a:rPr lang="en-US" altLang="en-US" dirty="0"/>
              <a:t>—</a:t>
            </a:r>
            <a:r>
              <a:rPr lang="en-US" altLang="es-ES" dirty="0" smtClean="0"/>
              <a:t>Mature </a:t>
            </a:r>
            <a:r>
              <a:rPr lang="en-US" altLang="es-ES" dirty="0" smtClean="0"/>
              <a:t>audiences</a:t>
            </a:r>
          </a:p>
          <a:p>
            <a:pPr lvl="1"/>
            <a:r>
              <a:rPr lang="en-US" altLang="es-ES" dirty="0" smtClean="0"/>
              <a:t>R</a:t>
            </a:r>
            <a:r>
              <a:rPr lang="en-US" altLang="en-US" dirty="0"/>
              <a:t>—</a:t>
            </a:r>
            <a:r>
              <a:rPr lang="en-US" altLang="es-ES" dirty="0" smtClean="0"/>
              <a:t>Restricted</a:t>
            </a:r>
            <a:endParaRPr lang="en-US" altLang="es-ES" dirty="0" smtClean="0"/>
          </a:p>
          <a:p>
            <a:pPr lvl="1"/>
            <a:r>
              <a:rPr lang="en-US" altLang="es-ES" dirty="0" smtClean="0"/>
              <a:t>X</a:t>
            </a:r>
            <a:r>
              <a:rPr lang="en-US" altLang="en-US" dirty="0"/>
              <a:t>—</a:t>
            </a:r>
            <a:r>
              <a:rPr lang="en-US" altLang="es-ES" dirty="0" smtClean="0"/>
              <a:t>No </a:t>
            </a:r>
            <a:r>
              <a:rPr lang="en-US" altLang="es-ES" dirty="0" smtClean="0"/>
              <a:t>one under age 17 admitted</a:t>
            </a:r>
          </a:p>
        </p:txBody>
      </p:sp>
      <p:sp>
        <p:nvSpPr>
          <p:cNvPr id="20484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es-ES" dirty="0" smtClean="0"/>
              <a:t>Today</a:t>
            </a:r>
          </a:p>
          <a:p>
            <a:pPr lvl="1"/>
            <a:r>
              <a:rPr lang="en-US" altLang="es-ES" dirty="0" smtClean="0"/>
              <a:t>G</a:t>
            </a:r>
            <a:r>
              <a:rPr lang="en-US" altLang="en-US" dirty="0"/>
              <a:t>—</a:t>
            </a:r>
            <a:r>
              <a:rPr lang="en-US" altLang="es-ES" dirty="0" smtClean="0"/>
              <a:t>General </a:t>
            </a:r>
            <a:r>
              <a:rPr lang="en-US" altLang="es-ES" dirty="0" smtClean="0"/>
              <a:t>audiences</a:t>
            </a:r>
          </a:p>
          <a:p>
            <a:pPr lvl="1"/>
            <a:r>
              <a:rPr lang="en-US" altLang="es-ES" dirty="0" smtClean="0"/>
              <a:t>PG</a:t>
            </a:r>
            <a:r>
              <a:rPr lang="en-US" altLang="en-US" dirty="0"/>
              <a:t>—</a:t>
            </a:r>
            <a:r>
              <a:rPr lang="en-US" altLang="es-ES" dirty="0" smtClean="0"/>
              <a:t>Parental </a:t>
            </a:r>
            <a:r>
              <a:rPr lang="en-US" altLang="es-ES" dirty="0" smtClean="0"/>
              <a:t>guidance suggested</a:t>
            </a:r>
          </a:p>
          <a:p>
            <a:pPr lvl="1"/>
            <a:r>
              <a:rPr lang="en-US" altLang="es-ES" dirty="0" smtClean="0"/>
              <a:t>PG-13</a:t>
            </a:r>
            <a:r>
              <a:rPr lang="en-US" altLang="en-US" dirty="0"/>
              <a:t>—</a:t>
            </a:r>
            <a:r>
              <a:rPr lang="en-US" altLang="es-ES" dirty="0" smtClean="0"/>
              <a:t>Parents </a:t>
            </a:r>
            <a:r>
              <a:rPr lang="en-US" altLang="es-ES" dirty="0" smtClean="0"/>
              <a:t>strongly cautioned</a:t>
            </a:r>
          </a:p>
          <a:p>
            <a:pPr lvl="1"/>
            <a:r>
              <a:rPr lang="en-US" altLang="es-ES" dirty="0" smtClean="0"/>
              <a:t>R</a:t>
            </a:r>
            <a:r>
              <a:rPr lang="en-US" altLang="en-US" dirty="0"/>
              <a:t>—</a:t>
            </a:r>
            <a:r>
              <a:rPr lang="en-US" altLang="es-ES" dirty="0" smtClean="0"/>
              <a:t>Restricted</a:t>
            </a:r>
            <a:endParaRPr lang="en-US" altLang="es-ES" dirty="0" smtClean="0"/>
          </a:p>
          <a:p>
            <a:pPr lvl="1"/>
            <a:r>
              <a:rPr lang="en-US" altLang="es-ES" dirty="0" smtClean="0"/>
              <a:t>NC-17</a:t>
            </a:r>
            <a:r>
              <a:rPr lang="en-US" altLang="en-US" dirty="0"/>
              <a:t>—</a:t>
            </a:r>
            <a:r>
              <a:rPr lang="en-US" altLang="es-ES" dirty="0" smtClean="0"/>
              <a:t>No </a:t>
            </a:r>
            <a:r>
              <a:rPr lang="en-US" altLang="es-ES" dirty="0" smtClean="0"/>
              <a:t>one under age 17 admitted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/>
              <a:t>Movies </a:t>
            </a:r>
            <a:r>
              <a:rPr lang="en-US" altLang="es-ES" dirty="0" smtClean="0"/>
              <a:t>as </a:t>
            </a:r>
            <a:r>
              <a:rPr lang="en-US" altLang="es-ES" dirty="0"/>
              <a:t>a Brand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es-ES" dirty="0" smtClean="0"/>
              <a:t>Domestic box office</a:t>
            </a:r>
          </a:p>
          <a:p>
            <a:r>
              <a:rPr lang="en-US" altLang="es-ES" dirty="0" smtClean="0"/>
              <a:t>International distribution rights</a:t>
            </a:r>
          </a:p>
          <a:p>
            <a:r>
              <a:rPr lang="en-US" altLang="es-ES" dirty="0" smtClean="0"/>
              <a:t>Pay-per-view rights</a:t>
            </a:r>
          </a:p>
          <a:p>
            <a:r>
              <a:rPr lang="en-US" altLang="es-ES" dirty="0" smtClean="0"/>
              <a:t>Premium cable channel rights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es-ES" smtClean="0"/>
              <a:t>Network television</a:t>
            </a:r>
          </a:p>
          <a:p>
            <a:r>
              <a:rPr lang="en-US" altLang="es-ES" smtClean="0"/>
              <a:t>Home video</a:t>
            </a:r>
          </a:p>
          <a:p>
            <a:r>
              <a:rPr lang="en-US" altLang="es-ES" smtClean="0"/>
              <a:t>Book rights</a:t>
            </a:r>
          </a:p>
          <a:p>
            <a:r>
              <a:rPr lang="en-US" altLang="es-ES" smtClean="0"/>
              <a:t>Toys and clothes</a:t>
            </a:r>
          </a:p>
          <a:p>
            <a:r>
              <a:rPr lang="en-US" altLang="es-ES" smtClean="0"/>
              <a:t>Product placement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i="1" dirty="0" smtClean="0"/>
              <a:t>“Gravity” </a:t>
            </a:r>
            <a:r>
              <a:rPr lang="en-US" altLang="es-ES" dirty="0"/>
              <a:t>and Alfonso </a:t>
            </a:r>
            <a:r>
              <a:rPr lang="en-US" altLang="es-ES" dirty="0" err="1" smtClean="0"/>
              <a:t>Cuaron</a:t>
            </a:r>
            <a:endParaRPr lang="en-US" altLang="es-ES" dirty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/>
              <a:t>Every shot planned around how it would look in </a:t>
            </a:r>
            <a:r>
              <a:rPr lang="en-US" altLang="es-ES" dirty="0" smtClean="0"/>
              <a:t>3D</a:t>
            </a:r>
            <a:endParaRPr lang="en-US" altLang="es-ES" dirty="0"/>
          </a:p>
          <a:p>
            <a:r>
              <a:rPr lang="en-US" altLang="es-ES" dirty="0"/>
              <a:t>Long shots, versus frantic cuts, establish visuals </a:t>
            </a:r>
          </a:p>
          <a:p>
            <a:r>
              <a:rPr lang="en-US" altLang="es-ES" dirty="0" err="1"/>
              <a:t>Cuaron</a:t>
            </a:r>
            <a:r>
              <a:rPr lang="en-US" altLang="es-ES" dirty="0"/>
              <a:t> wrote movie and directed it; unified voice and </a:t>
            </a:r>
            <a:r>
              <a:rPr lang="en-US" altLang="es-ES" dirty="0" smtClean="0"/>
              <a:t>vision </a:t>
            </a:r>
            <a:endParaRPr lang="en-US" altLang="es-ES" dirty="0"/>
          </a:p>
        </p:txBody>
      </p:sp>
    </p:spTree>
  </p:cSld>
  <p:clrMapOvr>
    <a:masterClrMapping/>
  </p:clrMapOvr>
  <p:transition>
    <p:pull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Movies and the Long Tail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Online promotion</a:t>
            </a:r>
          </a:p>
          <a:p>
            <a:r>
              <a:rPr lang="en-US" altLang="es-ES" dirty="0" smtClean="0"/>
              <a:t>Netflix and other online-based distribution systems</a:t>
            </a:r>
          </a:p>
          <a:p>
            <a:r>
              <a:rPr lang="en-US" altLang="es-ES" dirty="0" smtClean="0"/>
              <a:t>Availability of small, obscure films in every market, not just cities</a:t>
            </a:r>
          </a:p>
          <a:p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Early Movie Technology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1870s </a:t>
            </a:r>
            <a:r>
              <a:rPr lang="en-US" altLang="es-ES" dirty="0" smtClean="0"/>
              <a:t>and </a:t>
            </a:r>
            <a:r>
              <a:rPr lang="en-US" altLang="es-ES" dirty="0" smtClean="0"/>
              <a:t>80s: </a:t>
            </a:r>
            <a:r>
              <a:rPr lang="en-US" altLang="es-ES" dirty="0" err="1" smtClean="0"/>
              <a:t>Marey</a:t>
            </a:r>
            <a:r>
              <a:rPr lang="en-US" altLang="es-ES" dirty="0" smtClean="0"/>
              <a:t> and Muybridge</a:t>
            </a:r>
          </a:p>
          <a:p>
            <a:r>
              <a:rPr lang="en-US" altLang="es-ES" dirty="0" smtClean="0"/>
              <a:t>1894: Thomas Edison opens first </a:t>
            </a:r>
            <a:r>
              <a:rPr lang="en-US" altLang="es-ES" dirty="0" err="1" smtClean="0"/>
              <a:t>kientoscope</a:t>
            </a:r>
            <a:r>
              <a:rPr lang="en-US" altLang="es-ES" dirty="0" smtClean="0"/>
              <a:t> parlor</a:t>
            </a:r>
          </a:p>
          <a:p>
            <a:r>
              <a:rPr lang="en-US" altLang="es-ES" dirty="0" smtClean="0"/>
              <a:t>Lumière brothers invent portable movie camera </a:t>
            </a:r>
            <a:r>
              <a:rPr lang="en-US" altLang="es-ES" dirty="0" smtClean="0"/>
              <a:t>and</a:t>
            </a:r>
            <a:r>
              <a:rPr lang="en-US" altLang="es-ES" dirty="0" smtClean="0"/>
              <a:t> </a:t>
            </a:r>
            <a:r>
              <a:rPr lang="en-US" altLang="es-ES" dirty="0" smtClean="0"/>
              <a:t>projector</a:t>
            </a:r>
          </a:p>
          <a:p>
            <a:r>
              <a:rPr lang="en-US" altLang="es-ES" dirty="0" smtClean="0"/>
              <a:t>Early 1900s: Nickelodeon theaters become popular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Telling a Story </a:t>
            </a:r>
            <a:r>
              <a:rPr lang="en-US" altLang="es-ES" dirty="0" smtClean="0"/>
              <a:t>with </a:t>
            </a:r>
            <a:r>
              <a:rPr lang="en-US" altLang="es-ES" dirty="0" smtClean="0"/>
              <a:t>Film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1903: Edwin S. Porter directs </a:t>
            </a:r>
            <a:r>
              <a:rPr lang="en-US" altLang="es-ES" i="1" dirty="0" smtClean="0"/>
              <a:t>The Great Train Robbery</a:t>
            </a:r>
          </a:p>
          <a:p>
            <a:r>
              <a:rPr lang="en-US" altLang="es-ES" dirty="0" smtClean="0"/>
              <a:t>Contains 12 separate scenes, shot in a variety of locations</a:t>
            </a:r>
          </a:p>
          <a:p>
            <a:r>
              <a:rPr lang="en-US" altLang="es-ES" dirty="0" smtClean="0"/>
              <a:t>Tells a realistic story</a:t>
            </a:r>
          </a:p>
          <a:p>
            <a:r>
              <a:rPr lang="en-US" altLang="es-ES" dirty="0" smtClean="0"/>
              <a:t>Established basic film storytelling conventions</a:t>
            </a:r>
          </a:p>
          <a:p>
            <a:r>
              <a:rPr lang="en-US" altLang="es-ES" dirty="0" smtClean="0"/>
              <a:t>Example of Secret Five (new media are always scary)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D.W. Griffith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1915: </a:t>
            </a:r>
            <a:r>
              <a:rPr lang="en-US" altLang="es-ES" i="1" dirty="0" smtClean="0"/>
              <a:t>Birth of a Nation</a:t>
            </a:r>
          </a:p>
          <a:p>
            <a:r>
              <a:rPr lang="en-US" altLang="es-ES" dirty="0" smtClean="0"/>
              <a:t>Created the feature-length film</a:t>
            </a:r>
          </a:p>
          <a:p>
            <a:r>
              <a:rPr lang="en-US" altLang="es-ES" dirty="0" smtClean="0"/>
              <a:t>Griffith’</a:t>
            </a:r>
            <a:r>
              <a:rPr lang="en-US" altLang="ja-JP" dirty="0" smtClean="0"/>
              <a:t>s </a:t>
            </a:r>
            <a:r>
              <a:rPr lang="en-US" altLang="ja-JP" i="1" dirty="0" smtClean="0"/>
              <a:t>Intolerance</a:t>
            </a:r>
            <a:r>
              <a:rPr lang="en-US" altLang="ja-JP" dirty="0" smtClean="0"/>
              <a:t> required outside funding</a:t>
            </a:r>
          </a:p>
          <a:p>
            <a:r>
              <a:rPr lang="en-US" altLang="es-ES" dirty="0" smtClean="0"/>
              <a:t>Era of movie stars started under Griffith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The Studio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/>
              <a:t>Stars worked directly for studios</a:t>
            </a:r>
          </a:p>
          <a:p>
            <a:r>
              <a:rPr lang="en-US" altLang="es-ES" dirty="0"/>
              <a:t>Block bookings </a:t>
            </a:r>
          </a:p>
          <a:p>
            <a:r>
              <a:rPr lang="en-US" altLang="es-ES" dirty="0"/>
              <a:t>Vertical integration</a:t>
            </a:r>
          </a:p>
          <a:p>
            <a:r>
              <a:rPr lang="en-US" altLang="es-ES" dirty="0"/>
              <a:t>Development of talking pictures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Response to the Studio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1919: United Artists</a:t>
            </a:r>
          </a:p>
          <a:p>
            <a:r>
              <a:rPr lang="en-US" altLang="es-ES" dirty="0" smtClean="0"/>
              <a:t>1940s: United States vs. Paramount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The Blacklist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s-ES" dirty="0" smtClean="0"/>
              <a:t>1947: HUAC holds hearing on communist influences in </a:t>
            </a:r>
            <a:r>
              <a:rPr lang="en-US" altLang="es-ES" dirty="0" smtClean="0"/>
              <a:t>Hollywood</a:t>
            </a:r>
            <a:endParaRPr lang="en-US" altLang="es-ES" dirty="0" smtClean="0"/>
          </a:p>
          <a:p>
            <a:pPr>
              <a:lnSpc>
                <a:spcPct val="90000"/>
              </a:lnSpc>
            </a:pPr>
            <a:r>
              <a:rPr lang="en-US" altLang="es-ES" dirty="0" smtClean="0"/>
              <a:t>Hollywood Ten resisted testifying, were jailed and </a:t>
            </a:r>
            <a:r>
              <a:rPr lang="en-US" altLang="es-ES" dirty="0" smtClean="0"/>
              <a:t>blacklisted</a:t>
            </a:r>
          </a:p>
          <a:p>
            <a:pPr>
              <a:lnSpc>
                <a:spcPct val="90000"/>
              </a:lnSpc>
            </a:pPr>
            <a:r>
              <a:rPr lang="en-US" altLang="es-ES" dirty="0" smtClean="0"/>
              <a:t>By 1953, as many as 324 were blacklisted, including many prominent screenwriters</a:t>
            </a:r>
          </a:p>
          <a:p>
            <a:pPr>
              <a:lnSpc>
                <a:spcPct val="90000"/>
              </a:lnSpc>
            </a:pPr>
            <a:r>
              <a:rPr lang="en-US" altLang="es-ES" dirty="0" smtClean="0"/>
              <a:t>Blacklist </a:t>
            </a:r>
            <a:r>
              <a:rPr lang="en-US" altLang="es-ES" dirty="0" smtClean="0"/>
              <a:t>continued until 1960 when Hollywood Ten member Dalton Trumbo hired to write </a:t>
            </a:r>
            <a:r>
              <a:rPr lang="en-US" altLang="es-ES" i="1" dirty="0" smtClean="0"/>
              <a:t>Spartacus, </a:t>
            </a:r>
            <a:r>
              <a:rPr lang="en-US" altLang="es-ES" i="1" dirty="0" smtClean="0"/>
              <a:t>Exodus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Movies React </a:t>
            </a:r>
            <a:r>
              <a:rPr lang="en-US" altLang="es-ES" dirty="0" smtClean="0"/>
              <a:t>to </a:t>
            </a:r>
            <a:r>
              <a:rPr lang="en-US" altLang="es-ES" dirty="0" smtClean="0"/>
              <a:t>Television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Movie audiences peak in </a:t>
            </a:r>
            <a:r>
              <a:rPr lang="en-US" altLang="es-ES" dirty="0" smtClean="0"/>
              <a:t>1956</a:t>
            </a:r>
            <a:r>
              <a:rPr lang="en-US" altLang="en-US" dirty="0"/>
              <a:t>—</a:t>
            </a:r>
            <a:r>
              <a:rPr lang="en-US" altLang="es-ES" dirty="0" smtClean="0"/>
              <a:t>80 </a:t>
            </a:r>
            <a:r>
              <a:rPr lang="en-US" altLang="es-ES" dirty="0" smtClean="0"/>
              <a:t>million tickets sold per week</a:t>
            </a:r>
          </a:p>
          <a:p>
            <a:r>
              <a:rPr lang="en-US" altLang="es-ES" dirty="0" smtClean="0"/>
              <a:t>By 1953, ticket sales drop to 46 million per week</a:t>
            </a:r>
          </a:p>
          <a:p>
            <a:r>
              <a:rPr lang="en-US" altLang="es-ES" dirty="0" smtClean="0"/>
              <a:t>First round of </a:t>
            </a:r>
            <a:r>
              <a:rPr lang="en-US" altLang="es-ES" dirty="0" smtClean="0"/>
              <a:t>3D </a:t>
            </a:r>
            <a:r>
              <a:rPr lang="en-US" altLang="es-ES" dirty="0" smtClean="0"/>
              <a:t>movies, larger format theaters</a:t>
            </a:r>
          </a:p>
          <a:p>
            <a:r>
              <a:rPr lang="en-US" altLang="es-ES" dirty="0" smtClean="0"/>
              <a:t>Growing popularity of color</a:t>
            </a:r>
          </a:p>
          <a:p>
            <a:r>
              <a:rPr lang="en-US" altLang="es-ES" dirty="0" smtClean="0"/>
              <a:t>Growth of multiplex theaters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1_Office Theme">
  <a:themeElements>
    <a:clrScheme name="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Theme">
      <a:majorFont>
        <a:latin typeface="Calibri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Hanson4e</Template>
  <TotalTime>237</TotalTime>
  <Words>632</Words>
  <Application>Microsoft Office PowerPoint</Application>
  <PresentationFormat>On-screen Show (4:3)</PresentationFormat>
  <Paragraphs>122</Paragraphs>
  <Slides>20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1_Office Theme</vt:lpstr>
      <vt:lpstr>Movies: Mass Producing Entertainment</vt:lpstr>
      <vt:lpstr>“Gravity” and Alfonso Cuaron</vt:lpstr>
      <vt:lpstr>Early Movie Technology</vt:lpstr>
      <vt:lpstr>Telling a Story with Film</vt:lpstr>
      <vt:lpstr>D.W. Griffith </vt:lpstr>
      <vt:lpstr>The Studio System</vt:lpstr>
      <vt:lpstr>Response to the Studio System</vt:lpstr>
      <vt:lpstr>The Blacklist</vt:lpstr>
      <vt:lpstr>Movies React to Television</vt:lpstr>
      <vt:lpstr>The Blockbuster Era</vt:lpstr>
      <vt:lpstr>Media Transformations: Viewing Movies in the Digital Era</vt:lpstr>
      <vt:lpstr>Digital Production and Projection</vt:lpstr>
      <vt:lpstr>What Makes a Movie Profitable?</vt:lpstr>
      <vt:lpstr>What Makes a Movie Profitable?</vt:lpstr>
      <vt:lpstr>Popularity of Bollywood Films</vt:lpstr>
      <vt:lpstr>Movies and Censorship</vt:lpstr>
      <vt:lpstr>Failure of Code</vt:lpstr>
      <vt:lpstr>Ratings</vt:lpstr>
      <vt:lpstr>Movies as a Brand</vt:lpstr>
      <vt:lpstr>Movies and the Long Tail</vt:lpstr>
    </vt:vector>
  </TitlesOfParts>
  <Company>University of Nebraska at Kearney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8 Movies: Mass Producing Entertainment</dc:title>
  <dc:creator>Ralph Hanson</dc:creator>
  <cp:lastModifiedBy>CE</cp:lastModifiedBy>
  <cp:revision>28</cp:revision>
  <dcterms:created xsi:type="dcterms:W3CDTF">2010-07-20T18:52:20Z</dcterms:created>
  <dcterms:modified xsi:type="dcterms:W3CDTF">2015-07-21T11:21:41Z</dcterms:modified>
</cp:coreProperties>
</file>