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4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79" r:id="rId23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33" autoAdjust="0"/>
  </p:normalViewPr>
  <p:slideViewPr>
    <p:cSldViewPr snapToGrid="0" snapToObjects="1">
      <p:cViewPr>
        <p:scale>
          <a:sx n="125" d="100"/>
          <a:sy n="125" d="100"/>
        </p:scale>
        <p:origin x="-1224" y="4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96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986642-AC74-4EC1-B2A0-089BCD2C61D6}" type="datetimeFigureOut">
              <a:rPr lang="en-US"/>
              <a:t>7/21/2015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F321DD-54ED-4B87-9212-E321030AEA16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311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321DD-54ED-4B87-9212-E321030AEA16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2176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321DD-54ED-4B87-9212-E321030AEA16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6347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321DD-54ED-4B87-9212-E321030AEA16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6537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321DD-54ED-4B87-9212-E321030AEA16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4735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321DD-54ED-4B87-9212-E321030AEA16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159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321DD-54ED-4B87-9212-E321030AEA16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2220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321DD-54ED-4B87-9212-E321030AEA16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8673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321DD-54ED-4B87-9212-E321030AEA16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1680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321DD-54ED-4B87-9212-E321030AEA16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856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321DD-54ED-4B87-9212-E321030AEA16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506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321DD-54ED-4B87-9212-E321030AEA16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728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321DD-54ED-4B87-9212-E321030AEA16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5380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321DD-54ED-4B87-9212-E321030AEA16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6870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321DD-54ED-4B87-9212-E321030AEA16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320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321DD-54ED-4B87-9212-E321030AEA16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1211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321DD-54ED-4B87-9212-E321030AEA16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894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321DD-54ED-4B87-9212-E321030AEA16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220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321DD-54ED-4B87-9212-E321030AEA16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919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321DD-54ED-4B87-9212-E321030AEA16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6287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321DD-54ED-4B87-9212-E321030AEA16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0052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321DD-54ED-4B87-9212-E321030AEA16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710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9699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z="4400">
                <a:solidFill>
                  <a:srgbClr val="E29927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77B1637-7331-481E-8CD6-B8D67B9B0A03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DC380D5-20C6-46ED-AF09-BAEA784656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7099304"/>
      </p:ext>
    </p:extLst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5B7B0C-B6BA-48CD-9281-7E29E83C9455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1DD345-E01A-41C5-8F80-8C158FAF96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4528573"/>
      </p:ext>
    </p:extLst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963734-2DF6-4280-86C4-2C0677C9BBAE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8434E7-49B7-4225-8C64-1BCC318D2A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9689895"/>
      </p:ext>
    </p:extLst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EBC44F-3802-4687-83C4-4D42D8144CE5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DFB922-2DE3-4459-8408-AFAABAE595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6672164"/>
      </p:ext>
    </p:extLst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2BE416-06E8-4064-AF31-BA233EE4A246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438654-F1BB-4270-B544-406027DE4F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2139498"/>
      </p:ext>
    </p:extLst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C28A59-46FC-457D-B82D-AFEE4C31E171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130EFB-6321-4E40-BE4E-B028427850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0151908"/>
      </p:ext>
    </p:extLst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5DEF03-1C35-4093-8469-82839446CE64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921491-5C85-43AB-B9A9-A7D1713859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3690883"/>
      </p:ext>
    </p:extLst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3DA351-65B8-4098-BDA6-D4035B8B8979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B29800-BC9B-450C-9542-BF778BAC56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4299762"/>
      </p:ext>
    </p:extLst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A2EEED-DDBC-4B73-9153-4324BE28D7B9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BBCE90-45F3-4BA8-BC92-55132FC08A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8578826"/>
      </p:ext>
    </p:extLst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25A88C9-5769-4F6F-BD78-92D5737D825B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2A096-A4EA-4DF0-9FD5-97134A8E6E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9600475"/>
      </p:ext>
    </p:extLst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6098D3-8C1B-4492-914A-636392F85DA0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6BB3C3-F1A9-481A-9A9B-6DF2B3F2A0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8276611"/>
      </p:ext>
    </p:extLst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E53D0B98-42C4-435B-B2A2-546FF4D1E811}" type="datetime1">
              <a:rPr lang="en-US" altLang="en-US"/>
              <a:pPr/>
              <a:t>7/21/2015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2D9CC039-CBD6-42B3-9D2A-9A4DF518717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pull dir="r"/>
  </p:transition>
  <p:txStyles>
    <p:titleStyle>
      <a:lvl1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2762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Media Ethics:</a:t>
            </a:r>
            <a:br>
              <a:rPr lang="en-US" dirty="0" smtClean="0"/>
            </a:br>
            <a:r>
              <a:rPr lang="en-US" dirty="0" smtClean="0"/>
              <a:t>Truthfulness, Fairness,</a:t>
            </a:r>
            <a:br>
              <a:rPr lang="en-US" dirty="0" smtClean="0"/>
            </a:br>
            <a:r>
              <a:rPr lang="en-US" dirty="0" smtClean="0"/>
              <a:t>and Standards of Decency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dirty="0" smtClean="0"/>
              <a:t>Chapter 14</a:t>
            </a:r>
            <a:endParaRPr lang="en-US" altLang="en-US" sz="8000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News: Truthfulness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Is the speaker/writer attempting to deceive people?</a:t>
            </a:r>
          </a:p>
          <a:p>
            <a:r>
              <a:rPr lang="en-US" altLang="en-US" dirty="0" smtClean="0"/>
              <a:t>Is the statement itself true or false?</a:t>
            </a:r>
          </a:p>
          <a:p>
            <a:r>
              <a:rPr lang="en-US" altLang="en-US" dirty="0" smtClean="0"/>
              <a:t>Is the person trying to </a:t>
            </a:r>
            <a:r>
              <a:rPr lang="en-US" altLang="en-US" dirty="0" smtClean="0"/>
              <a:t>“</a:t>
            </a:r>
            <a:r>
              <a:rPr lang="en-US" altLang="ja-JP" dirty="0" smtClean="0"/>
              <a:t>make </a:t>
            </a:r>
            <a:r>
              <a:rPr lang="en-US" altLang="ja-JP" dirty="0" smtClean="0"/>
              <a:t>them believe what we ourselves do not </a:t>
            </a:r>
            <a:r>
              <a:rPr lang="en-US" altLang="ja-JP" dirty="0" smtClean="0"/>
              <a:t>believe”?</a:t>
            </a:r>
            <a:endParaRPr lang="en-US" altLang="ja-JP" dirty="0" smtClean="0"/>
          </a:p>
          <a:p>
            <a:r>
              <a:rPr lang="en-US" altLang="en-US" dirty="0" smtClean="0"/>
              <a:t>Are journalists providing </a:t>
            </a:r>
            <a:r>
              <a:rPr lang="en-US" altLang="en-US" dirty="0" smtClean="0"/>
              <a:t>“</a:t>
            </a:r>
            <a:r>
              <a:rPr lang="en-US" altLang="ja-JP" dirty="0" smtClean="0"/>
              <a:t>the </a:t>
            </a:r>
            <a:r>
              <a:rPr lang="en-US" altLang="ja-JP" dirty="0" smtClean="0"/>
              <a:t>truth about the </a:t>
            </a:r>
            <a:r>
              <a:rPr lang="en-US" altLang="ja-JP" dirty="0" smtClean="0"/>
              <a:t>fact”?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News: Truthfulness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Deliberate deception</a:t>
            </a:r>
            <a:br>
              <a:rPr lang="en-US" altLang="en-US" dirty="0"/>
            </a:br>
            <a:r>
              <a:rPr lang="en-US" altLang="en-US" i="1" dirty="0"/>
              <a:t>Stephen Glass</a:t>
            </a:r>
          </a:p>
          <a:p>
            <a:r>
              <a:rPr lang="en-US" altLang="en-US" dirty="0"/>
              <a:t>Lying about who you are</a:t>
            </a:r>
            <a:br>
              <a:rPr lang="en-US" altLang="en-US" dirty="0"/>
            </a:br>
            <a:r>
              <a:rPr lang="en-US" altLang="en-US" i="1" dirty="0"/>
              <a:t>Jose Antonio Vargas</a:t>
            </a:r>
          </a:p>
          <a:p>
            <a:r>
              <a:rPr lang="en-US" altLang="en-US" dirty="0"/>
              <a:t>Is deception by reporters ever OK?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News: Corporate Conflict of Interest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How do you report on organizations your parent company owns?</a:t>
            </a:r>
          </a:p>
          <a:p>
            <a:r>
              <a:rPr lang="en-US" altLang="en-US" dirty="0" smtClean="0"/>
              <a:t>News organizations and professional sports teams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News: Sensationalism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Sensationalism</a:t>
            </a:r>
            <a:br>
              <a:rPr lang="en-US" altLang="en-US" dirty="0" smtClean="0"/>
            </a:br>
            <a:r>
              <a:rPr lang="en-US" altLang="en-US" i="1" dirty="0" smtClean="0"/>
              <a:t>News coverage that panders to audiences with lurid and highly emotional stories of crime, sex, violence, and </a:t>
            </a:r>
            <a:r>
              <a:rPr lang="en-US" altLang="en-US" i="1" dirty="0" smtClean="0"/>
              <a:t>celebrities</a:t>
            </a:r>
            <a:endParaRPr lang="en-US" altLang="en-US" i="1" dirty="0" smtClean="0"/>
          </a:p>
          <a:p>
            <a:r>
              <a:rPr lang="en-US" altLang="en-US" dirty="0" smtClean="0"/>
              <a:t>Tabloid laundering</a:t>
            </a:r>
            <a:br>
              <a:rPr lang="en-US" altLang="en-US" dirty="0" smtClean="0"/>
            </a:br>
            <a:r>
              <a:rPr lang="en-US" altLang="en-US" i="1" dirty="0" smtClean="0"/>
              <a:t>When respectable media report on what tabloids are </a:t>
            </a:r>
            <a:r>
              <a:rPr lang="en-US" altLang="en-US" i="1" dirty="0" smtClean="0"/>
              <a:t>covering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Sago: Getting the Story Wrong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13 miners were trapped deep </a:t>
            </a:r>
            <a:r>
              <a:rPr lang="en-US" altLang="en-US" dirty="0" smtClean="0"/>
              <a:t>underground</a:t>
            </a:r>
            <a:endParaRPr lang="en-US" altLang="en-US" dirty="0" smtClean="0"/>
          </a:p>
          <a:p>
            <a:r>
              <a:rPr lang="en-US" altLang="en-US" dirty="0" smtClean="0"/>
              <a:t>1 was found dead early in the </a:t>
            </a:r>
            <a:r>
              <a:rPr lang="en-US" altLang="en-US" dirty="0" smtClean="0"/>
              <a:t>evening</a:t>
            </a:r>
            <a:endParaRPr lang="en-US" altLang="en-US" dirty="0" smtClean="0"/>
          </a:p>
          <a:p>
            <a:r>
              <a:rPr lang="en-US" altLang="en-US" dirty="0" smtClean="0"/>
              <a:t>About </a:t>
            </a:r>
            <a:r>
              <a:rPr lang="en-US" altLang="en-US" dirty="0" smtClean="0"/>
              <a:t>midnight, </a:t>
            </a:r>
            <a:r>
              <a:rPr lang="en-US" altLang="en-US" dirty="0" smtClean="0"/>
              <a:t>rumors spread that remaining 12 miners were alive. </a:t>
            </a:r>
            <a:r>
              <a:rPr lang="en-US" altLang="en-US" dirty="0" smtClean="0"/>
              <a:t>Papers </a:t>
            </a:r>
            <a:r>
              <a:rPr lang="en-US" altLang="en-US" dirty="0" smtClean="0"/>
              <a:t>went to press reporting the good </a:t>
            </a:r>
            <a:r>
              <a:rPr lang="en-US" altLang="en-US" dirty="0" smtClean="0"/>
              <a:t>news</a:t>
            </a:r>
            <a:endParaRPr lang="en-US" altLang="en-US" dirty="0" smtClean="0"/>
          </a:p>
          <a:p>
            <a:r>
              <a:rPr lang="en-US" altLang="en-US" dirty="0" smtClean="0"/>
              <a:t>In reality, only one miner was </a:t>
            </a:r>
            <a:r>
              <a:rPr lang="en-US" altLang="en-US" dirty="0" smtClean="0"/>
              <a:t>alive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Sago: What </a:t>
            </a:r>
            <a:r>
              <a:rPr lang="en-US" altLang="en-US" dirty="0" smtClean="0"/>
              <a:t>Happened</a:t>
            </a:r>
            <a:r>
              <a:rPr lang="en-US" altLang="en-US" dirty="0" smtClean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problem of midnight </a:t>
            </a:r>
            <a:r>
              <a:rPr lang="en-US" altLang="en-US" dirty="0" smtClean="0"/>
              <a:t>deadlines</a:t>
            </a:r>
            <a:endParaRPr lang="en-US" altLang="en-US" dirty="0"/>
          </a:p>
          <a:p>
            <a:r>
              <a:rPr lang="en-US" altLang="en-US" dirty="0"/>
              <a:t>News organizations were too comfortable passing on unconfirmed </a:t>
            </a:r>
            <a:r>
              <a:rPr lang="en-US" altLang="en-US" dirty="0" smtClean="0"/>
              <a:t>rumors</a:t>
            </a:r>
            <a:endParaRPr lang="en-US" altLang="en-US" dirty="0"/>
          </a:p>
          <a:p>
            <a:r>
              <a:rPr lang="en-US" altLang="en-US" dirty="0"/>
              <a:t>Reporters were looking for a </a:t>
            </a:r>
            <a:r>
              <a:rPr lang="en-US" altLang="en-US" dirty="0" smtClean="0"/>
              <a:t>“</a:t>
            </a:r>
            <a:r>
              <a:rPr lang="en-US" altLang="ja-JP" dirty="0" smtClean="0"/>
              <a:t>miracle story” </a:t>
            </a:r>
            <a:r>
              <a:rPr lang="en-US" altLang="ja-JP" dirty="0"/>
              <a:t>where everyone would be </a:t>
            </a:r>
            <a:r>
              <a:rPr lang="en-US" altLang="ja-JP" dirty="0" smtClean="0"/>
              <a:t>OK</a:t>
            </a:r>
            <a:endParaRPr lang="en-US" altLang="ja-JP" dirty="0"/>
          </a:p>
          <a:p>
            <a:r>
              <a:rPr lang="en-US" altLang="en-US" dirty="0"/>
              <a:t>Reporters needed to be much more careful verifying updates and </a:t>
            </a:r>
            <a:r>
              <a:rPr lang="en-US" altLang="en-US" dirty="0" smtClean="0"/>
              <a:t>sources</a:t>
            </a:r>
            <a:endParaRPr lang="en-US" alt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Digital Photo Editing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dirty="0" smtClean="0"/>
              <a:t>How much is too much?</a:t>
            </a:r>
          </a:p>
          <a:p>
            <a:r>
              <a:rPr lang="en-US" altLang="en-US" dirty="0" smtClean="0"/>
              <a:t>What is an acceptable level of photo manipulation?</a:t>
            </a:r>
          </a:p>
          <a:p>
            <a:r>
              <a:rPr lang="en-US" altLang="en-US" dirty="0" smtClean="0"/>
              <a:t>Should viewers know to what degree a photo has been altered?</a:t>
            </a:r>
          </a:p>
          <a:p>
            <a:r>
              <a:rPr lang="en-US" altLang="en-US" dirty="0" smtClean="0"/>
              <a:t>Does intentionally making changes in a photo change the </a:t>
            </a:r>
            <a:r>
              <a:rPr lang="en-US" altLang="en-US" dirty="0" smtClean="0"/>
              <a:t>viewer’</a:t>
            </a:r>
            <a:r>
              <a:rPr lang="en-US" altLang="ja-JP" dirty="0" smtClean="0"/>
              <a:t>s </a:t>
            </a:r>
            <a:r>
              <a:rPr lang="en-US" altLang="ja-JP" dirty="0" smtClean="0"/>
              <a:t>response to the image?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Enforcing Ethics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Ombudsman/reader’</a:t>
            </a:r>
            <a:r>
              <a:rPr lang="en-US" altLang="ja-JP" dirty="0" smtClean="0"/>
              <a:t>s </a:t>
            </a:r>
            <a:r>
              <a:rPr lang="en-US" altLang="ja-JP" dirty="0" smtClean="0"/>
              <a:t>representative</a:t>
            </a:r>
          </a:p>
          <a:p>
            <a:r>
              <a:rPr lang="en-US" altLang="en-US" dirty="0" smtClean="0"/>
              <a:t>Codes of ethics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Truth in Advertising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 smtClean="0"/>
              <a:t>How important is it for advertising claims to be true?</a:t>
            </a:r>
          </a:p>
          <a:p>
            <a:pPr>
              <a:lnSpc>
                <a:spcPct val="90000"/>
              </a:lnSpc>
            </a:pPr>
            <a:r>
              <a:rPr lang="en-US" altLang="en-US" dirty="0" smtClean="0"/>
              <a:t>Factual claims about drugs and food held to higher </a:t>
            </a:r>
            <a:r>
              <a:rPr lang="en-US" altLang="en-US" dirty="0" smtClean="0"/>
              <a:t>standard</a:t>
            </a:r>
            <a:endParaRPr lang="en-US" altLang="en-US" dirty="0" smtClean="0"/>
          </a:p>
          <a:p>
            <a:pPr>
              <a:lnSpc>
                <a:spcPct val="90000"/>
              </a:lnSpc>
            </a:pPr>
            <a:r>
              <a:rPr lang="en-US" altLang="en-US" dirty="0" smtClean="0"/>
              <a:t>Claims of being “best” need to be </a:t>
            </a:r>
            <a:r>
              <a:rPr lang="en-US" altLang="en-US" dirty="0" smtClean="0"/>
              <a:t>documented</a:t>
            </a:r>
            <a:endParaRPr lang="en-US" altLang="en-US" dirty="0" smtClean="0"/>
          </a:p>
          <a:p>
            <a:pPr>
              <a:lnSpc>
                <a:spcPct val="90000"/>
              </a:lnSpc>
            </a:pPr>
            <a:r>
              <a:rPr lang="en-US" altLang="en-US" dirty="0" smtClean="0"/>
              <a:t>“The only claims we’d make ought to be </a:t>
            </a:r>
            <a:r>
              <a:rPr lang="en-US" altLang="en-US" dirty="0" smtClean="0"/>
              <a:t>sufficiently </a:t>
            </a:r>
            <a:r>
              <a:rPr lang="en-US" altLang="en-US" dirty="0" smtClean="0"/>
              <a:t>humorous, exaggerated, and far-fetched that no one will take them seriously.” 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Advertising and Media Control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Advertisers may pull ads from publications/stations in response to critical or offensive </a:t>
            </a:r>
            <a:r>
              <a:rPr lang="en-US" altLang="en-US" dirty="0" smtClean="0"/>
              <a:t>stories</a:t>
            </a:r>
            <a:endParaRPr lang="en-US" altLang="en-US" dirty="0" smtClean="0"/>
          </a:p>
          <a:p>
            <a:r>
              <a:rPr lang="en-US" altLang="en-US" dirty="0" smtClean="0"/>
              <a:t>Magazine editors warn advertisers about controversial </a:t>
            </a:r>
            <a:r>
              <a:rPr lang="en-US" altLang="en-US" dirty="0" smtClean="0"/>
              <a:t>articles</a:t>
            </a:r>
            <a:endParaRPr lang="en-US" altLang="en-US" dirty="0" smtClean="0"/>
          </a:p>
          <a:p>
            <a:r>
              <a:rPr lang="en-US" altLang="en-US" dirty="0" smtClean="0"/>
              <a:t>Advertisers </a:t>
            </a:r>
            <a:r>
              <a:rPr lang="en-US" altLang="en-US" dirty="0" smtClean="0"/>
              <a:t>promote development of television programs they would like to advertise </a:t>
            </a:r>
            <a:r>
              <a:rPr lang="en-US" altLang="en-US" dirty="0" smtClean="0"/>
              <a:t>on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The Images of September 11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i="1" dirty="0" smtClean="0"/>
              <a:t>AP</a:t>
            </a:r>
            <a:r>
              <a:rPr lang="en-US" altLang="en-US" dirty="0" smtClean="0"/>
              <a:t> photographer Richard </a:t>
            </a:r>
            <a:r>
              <a:rPr lang="en-US" altLang="en-US" dirty="0" smtClean="0"/>
              <a:t>Drew’</a:t>
            </a:r>
            <a:r>
              <a:rPr lang="en-US" altLang="ja-JP" dirty="0" smtClean="0"/>
              <a:t>s </a:t>
            </a:r>
            <a:r>
              <a:rPr lang="en-US" altLang="ja-JP" dirty="0" smtClean="0"/>
              <a:t>dilemma</a:t>
            </a:r>
          </a:p>
          <a:p>
            <a:r>
              <a:rPr lang="en-US" altLang="en-US" dirty="0" smtClean="0"/>
              <a:t>Why take the pictures?</a:t>
            </a:r>
          </a:p>
          <a:p>
            <a:r>
              <a:rPr lang="en-US" altLang="ja-JP" dirty="0" smtClean="0"/>
              <a:t>“I </a:t>
            </a:r>
            <a:r>
              <a:rPr lang="en-US" altLang="ja-JP" dirty="0" smtClean="0"/>
              <a:t>photograph what happened, and, in turn, I record and document history, and this is what happened. This is history</a:t>
            </a:r>
            <a:r>
              <a:rPr lang="en-US" altLang="ja-JP" dirty="0" smtClean="0"/>
              <a:t>.”</a:t>
            </a:r>
            <a:r>
              <a:rPr lang="en-US" altLang="en-US" dirty="0" smtClean="0"/>
              <a:t>—</a:t>
            </a:r>
            <a:r>
              <a:rPr lang="en-US" altLang="ja-JP" i="1" dirty="0" smtClean="0"/>
              <a:t>Richard </a:t>
            </a:r>
            <a:r>
              <a:rPr lang="en-US" altLang="ja-JP" i="1" dirty="0" smtClean="0"/>
              <a:t>Drew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Citizens for a Free Kuwait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Hill </a:t>
            </a:r>
            <a:r>
              <a:rPr lang="en-US" altLang="en-US" dirty="0" smtClean="0"/>
              <a:t>and </a:t>
            </a:r>
            <a:r>
              <a:rPr lang="en-US" altLang="en-US" dirty="0" smtClean="0"/>
              <a:t>Knowlton did PR work for Kuwaiti government organization prior to 1991 Gulf </a:t>
            </a:r>
            <a:r>
              <a:rPr lang="en-US" altLang="en-US" dirty="0" smtClean="0"/>
              <a:t>War</a:t>
            </a:r>
            <a:endParaRPr lang="en-US" altLang="en-US" dirty="0" smtClean="0"/>
          </a:p>
          <a:p>
            <a:r>
              <a:rPr lang="en-US" altLang="en-US" dirty="0" smtClean="0"/>
              <a:t>Agency arranged to have young Kuwaiti women testify about Iraqi atrocities before the Congressional Human Rights </a:t>
            </a:r>
            <a:r>
              <a:rPr lang="en-US" altLang="en-US" dirty="0" smtClean="0"/>
              <a:t>Caucus</a:t>
            </a:r>
            <a:endParaRPr lang="en-US" altLang="en-US" dirty="0" smtClean="0"/>
          </a:p>
          <a:p>
            <a:r>
              <a:rPr lang="en-US" altLang="en-US" dirty="0" smtClean="0"/>
              <a:t>But young woman was actually daughter of ambassador, stories told were highly </a:t>
            </a:r>
            <a:r>
              <a:rPr lang="en-US" altLang="en-US" dirty="0" smtClean="0"/>
              <a:t>suspect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Citizens for a Free Kuwait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Should H&amp;K have investigated </a:t>
            </a:r>
            <a:r>
              <a:rPr lang="en-US" altLang="en-US" dirty="0" smtClean="0"/>
              <a:t>woman’</a:t>
            </a:r>
            <a:r>
              <a:rPr lang="en-US" altLang="ja-JP" dirty="0" smtClean="0"/>
              <a:t>s </a:t>
            </a:r>
            <a:r>
              <a:rPr lang="en-US" altLang="ja-JP" dirty="0" smtClean="0"/>
              <a:t>claims before arranging her testimony?</a:t>
            </a:r>
          </a:p>
          <a:p>
            <a:r>
              <a:rPr lang="en-US" altLang="en-US" dirty="0" smtClean="0"/>
              <a:t>Who should the PR agency have first loyalty to: the client or the public?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92262"/>
          </a:xfrm>
        </p:spPr>
        <p:txBody>
          <a:bodyPr/>
          <a:lstStyle/>
          <a:p>
            <a:r>
              <a:rPr lang="en-US" dirty="0" smtClean="0"/>
              <a:t>Media Transformations:</a:t>
            </a:r>
            <a:br>
              <a:rPr lang="en-US" dirty="0" smtClean="0"/>
            </a:br>
            <a:r>
              <a:rPr lang="en-US" smtClean="0"/>
              <a:t>Online</a:t>
            </a:r>
            <a:r>
              <a:rPr lang="en-US" baseline="0" smtClean="0"/>
              <a:t> </a:t>
            </a:r>
            <a:r>
              <a:rPr lang="en-US" baseline="0" smtClean="0"/>
              <a:t>Privacy </a:t>
            </a:r>
            <a:r>
              <a:rPr lang="en-US" baseline="0" smtClean="0"/>
              <a:t>and </a:t>
            </a:r>
            <a:r>
              <a:rPr lang="en-US" baseline="0" smtClean="0"/>
              <a:t>Data Gathering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840163"/>
          </a:xfrm>
        </p:spPr>
        <p:txBody>
          <a:bodyPr/>
          <a:lstStyle/>
          <a:p>
            <a:r>
              <a:rPr lang="en-US" dirty="0" smtClean="0"/>
              <a:t>Advertisers love mobile because of all the information they get about </a:t>
            </a:r>
            <a:r>
              <a:rPr lang="en-US" dirty="0" smtClean="0"/>
              <a:t>consumers</a:t>
            </a:r>
            <a:endParaRPr lang="en-US" dirty="0" smtClean="0"/>
          </a:p>
          <a:p>
            <a:r>
              <a:rPr lang="en-US" dirty="0" smtClean="0"/>
              <a:t>Are you troubled by the ads that show up on your browser after researching a particular topic?</a:t>
            </a:r>
          </a:p>
          <a:p>
            <a:r>
              <a:rPr lang="en-US" dirty="0" smtClean="0"/>
              <a:t>Do marketers do a good job of telling you what information they collect about you?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481950"/>
      </p:ext>
    </p:extLst>
  </p:cSld>
  <p:clrMapOvr>
    <a:masterClrMapping/>
  </p:clrMapOvr>
  <p:transition>
    <p:pull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Morals </a:t>
            </a:r>
            <a:r>
              <a:rPr lang="en-US" altLang="en-US" dirty="0" smtClean="0"/>
              <a:t>vs. </a:t>
            </a:r>
            <a:r>
              <a:rPr lang="en-US" altLang="en-US" dirty="0" smtClean="0"/>
              <a:t>Ethics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3000" dirty="0" smtClean="0"/>
              <a:t>Morals</a:t>
            </a:r>
            <a:br>
              <a:rPr lang="en-US" altLang="en-US" sz="3000" dirty="0" smtClean="0"/>
            </a:br>
            <a:r>
              <a:rPr lang="en-US" altLang="en-US" sz="3000" i="1" dirty="0" smtClean="0"/>
              <a:t>An individual’s code of behavior based on religious or philosophical principles. Morals define right and wrong in ways that may or may not be </a:t>
            </a:r>
            <a:r>
              <a:rPr lang="en-US" altLang="en-US" sz="3000" i="1" dirty="0" smtClean="0"/>
              <a:t>rational</a:t>
            </a:r>
            <a:endParaRPr lang="en-US" altLang="en-US" sz="3000" i="1" dirty="0" smtClean="0"/>
          </a:p>
          <a:p>
            <a:pPr>
              <a:lnSpc>
                <a:spcPct val="90000"/>
              </a:lnSpc>
            </a:pPr>
            <a:r>
              <a:rPr lang="en-US" altLang="en-US" sz="3000" dirty="0" smtClean="0"/>
              <a:t>Ethics</a:t>
            </a:r>
            <a:br>
              <a:rPr lang="en-US" altLang="en-US" sz="3000" dirty="0" smtClean="0"/>
            </a:br>
            <a:r>
              <a:rPr lang="en-US" altLang="en-US" sz="3000" i="1" dirty="0" smtClean="0"/>
              <a:t>A rational way of deciding what is good for individuals or society.  A way to </a:t>
            </a:r>
            <a:r>
              <a:rPr lang="en-US" altLang="en-US" sz="3000" i="1" dirty="0" smtClean="0"/>
              <a:t>choose </a:t>
            </a:r>
            <a:r>
              <a:rPr lang="en-US" altLang="en-US" sz="3000" i="1" dirty="0" smtClean="0"/>
              <a:t>between competing moral principles or when there is not a clear right or wrong </a:t>
            </a:r>
            <a:r>
              <a:rPr lang="en-US" altLang="en-US" sz="3000" i="1" dirty="0" smtClean="0"/>
              <a:t>answer</a:t>
            </a:r>
            <a:endParaRPr lang="en-US" altLang="en-US" sz="3000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Aristotle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Golden </a:t>
            </a:r>
            <a:r>
              <a:rPr lang="en-US" altLang="en-US" dirty="0" smtClean="0"/>
              <a:t>Mean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Moral virtue is appropriate location between two </a:t>
            </a:r>
            <a:r>
              <a:rPr lang="en-US" altLang="en-US" i="1" dirty="0" smtClean="0"/>
              <a:t>extremes</a:t>
            </a:r>
            <a:endParaRPr lang="en-US" altLang="en-US" i="1" dirty="0" smtClean="0"/>
          </a:p>
          <a:p>
            <a:r>
              <a:rPr lang="en-US" altLang="en-US" dirty="0" smtClean="0"/>
              <a:t>Martinson </a:t>
            </a:r>
            <a:r>
              <a:rPr lang="en-US" altLang="en-US" dirty="0" smtClean="0"/>
              <a:t>says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Journalists take overly simplistic view of Golden Mean, assume it values compromise rather than finding </a:t>
            </a:r>
            <a:r>
              <a:rPr lang="en-US" altLang="en-US" i="1" dirty="0" smtClean="0"/>
              <a:t>virtue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Immanuel Kant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Categorical imperative</a:t>
            </a:r>
            <a:br>
              <a:rPr lang="en-US" altLang="en-US" dirty="0" smtClean="0"/>
            </a:br>
            <a:r>
              <a:rPr lang="en-US" altLang="en-US" i="1" dirty="0" smtClean="0"/>
              <a:t>A moral obligation that we should act in a way in which we would be willing to have everyone else </a:t>
            </a:r>
            <a:r>
              <a:rPr lang="en-US" altLang="en-US" i="1" dirty="0" smtClean="0"/>
              <a:t>act</a:t>
            </a:r>
            <a:endParaRPr lang="en-US" altLang="en-US" i="1" dirty="0" smtClean="0"/>
          </a:p>
          <a:p>
            <a:r>
              <a:rPr lang="en-US" altLang="en-US" dirty="0" smtClean="0"/>
              <a:t>Do not treat people as a means to reach an </a:t>
            </a:r>
            <a:r>
              <a:rPr lang="en-US" altLang="en-US" dirty="0" smtClean="0"/>
              <a:t>end</a:t>
            </a:r>
            <a:endParaRPr lang="en-US" altLang="en-US" dirty="0" smtClean="0"/>
          </a:p>
          <a:p>
            <a:r>
              <a:rPr lang="en-US" altLang="en-US" dirty="0" smtClean="0"/>
              <a:t>Cannot justify behavior based on desirable </a:t>
            </a:r>
            <a:r>
              <a:rPr lang="en-US" altLang="en-US" dirty="0" smtClean="0"/>
              <a:t>outcomes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John Stuart Mill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Principle of </a:t>
            </a:r>
            <a:r>
              <a:rPr lang="en-US" altLang="en-US" dirty="0" smtClean="0"/>
              <a:t>utility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Ethical behavior arises from that which will provide the greatest good for the greatest number.</a:t>
            </a:r>
          </a:p>
          <a:p>
            <a:r>
              <a:rPr lang="en-US" altLang="ja-JP" dirty="0" smtClean="0"/>
              <a:t>“An </a:t>
            </a:r>
            <a:r>
              <a:rPr lang="en-US" altLang="ja-JP" dirty="0" smtClean="0"/>
              <a:t>act’s rightness is a desirable end</a:t>
            </a:r>
            <a:r>
              <a:rPr lang="en-US" altLang="ja-JP" dirty="0" smtClean="0"/>
              <a:t>.”</a:t>
            </a:r>
            <a:r>
              <a:rPr lang="en-US" altLang="en-US" dirty="0" smtClean="0"/>
              <a:t>—</a:t>
            </a:r>
            <a:r>
              <a:rPr lang="en-US" altLang="ja-JP" dirty="0" smtClean="0"/>
              <a:t>J.S</a:t>
            </a:r>
            <a:r>
              <a:rPr lang="en-US" altLang="ja-JP" dirty="0" smtClean="0"/>
              <a:t>. Mill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John Rawls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Veil of ignorance</a:t>
            </a:r>
            <a:r>
              <a:rPr lang="en-US" altLang="en-US" i="1" dirty="0" smtClean="0"/>
              <a:t/>
            </a:r>
            <a:br>
              <a:rPr lang="en-US" altLang="en-US" i="1" dirty="0" smtClean="0"/>
            </a:br>
            <a:r>
              <a:rPr lang="en-US" altLang="en-US" i="1" dirty="0" smtClean="0"/>
              <a:t>Justice comes from making decisions that maximize liberty for all people and without considering which outcome will give us personally the biggest  </a:t>
            </a:r>
            <a:r>
              <a:rPr lang="en-US" altLang="en-US" i="1" dirty="0" smtClean="0"/>
              <a:t>benefit</a:t>
            </a:r>
            <a:endParaRPr lang="en-US" alt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Social Responsibility Ethics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The press has a responsibility to give voice to the public and to </a:t>
            </a:r>
            <a:r>
              <a:rPr lang="en-US" altLang="en-US" dirty="0" smtClean="0"/>
              <a:t>society</a:t>
            </a:r>
            <a:endParaRPr lang="en-US" altLang="en-US" dirty="0" smtClean="0"/>
          </a:p>
          <a:p>
            <a:r>
              <a:rPr lang="en-US" altLang="en-US" dirty="0" smtClean="0"/>
              <a:t>The free press may not live up to its obligations to the public because of its need to serve its </a:t>
            </a:r>
            <a:r>
              <a:rPr lang="en-US" altLang="en-US" dirty="0" smtClean="0"/>
              <a:t>owners</a:t>
            </a:r>
            <a:endParaRPr lang="en-US" alt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7563" cy="13255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Bok Model for Ethical Decision Making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Consult your </a:t>
            </a:r>
            <a:r>
              <a:rPr lang="en-US" altLang="en-US" dirty="0" smtClean="0"/>
              <a:t>conscience</a:t>
            </a:r>
            <a:endParaRPr lang="en-US" altLang="en-US" dirty="0"/>
          </a:p>
          <a:p>
            <a:r>
              <a:rPr lang="en-US" altLang="en-US" dirty="0"/>
              <a:t>Seek </a:t>
            </a:r>
            <a:r>
              <a:rPr lang="en-US" altLang="en-US" dirty="0" smtClean="0"/>
              <a:t>alternatives</a:t>
            </a:r>
            <a:endParaRPr lang="en-US" altLang="en-US" dirty="0"/>
          </a:p>
          <a:p>
            <a:r>
              <a:rPr lang="en-US" altLang="en-US" dirty="0"/>
              <a:t>Hold an imaginary ethical dialogue with all </a:t>
            </a:r>
            <a:r>
              <a:rPr lang="en-US" altLang="en-US" dirty="0" smtClean="0"/>
              <a:t>involved</a:t>
            </a:r>
            <a:endParaRPr lang="en-US" alt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Theme">
      <a:majorFont>
        <a:latin typeface="Calibri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Hanson4e</Template>
  <TotalTime>443</TotalTime>
  <Words>597</Words>
  <Application>Microsoft Office PowerPoint</Application>
  <PresentationFormat>On-screen Show (4:3)</PresentationFormat>
  <Paragraphs>102</Paragraphs>
  <Slides>22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1_Office Theme</vt:lpstr>
      <vt:lpstr>Media Ethics: Truthfulness, Fairness, and Standards of Decency</vt:lpstr>
      <vt:lpstr>The Images of September 11</vt:lpstr>
      <vt:lpstr>Morals vs. Ethics</vt:lpstr>
      <vt:lpstr>Aristotle</vt:lpstr>
      <vt:lpstr>Immanuel Kant</vt:lpstr>
      <vt:lpstr>John Stuart Mill</vt:lpstr>
      <vt:lpstr>John Rawls</vt:lpstr>
      <vt:lpstr>Social Responsibility Ethics</vt:lpstr>
      <vt:lpstr>Bok Model for Ethical Decision Making</vt:lpstr>
      <vt:lpstr>News: Truthfulness</vt:lpstr>
      <vt:lpstr>News: Truthfulness</vt:lpstr>
      <vt:lpstr>News: Corporate Conflict of Interest</vt:lpstr>
      <vt:lpstr>News: Sensationalism</vt:lpstr>
      <vt:lpstr>Sago: Getting the Story Wrong</vt:lpstr>
      <vt:lpstr>Sago: What Happened?</vt:lpstr>
      <vt:lpstr>Digital Photo Editing</vt:lpstr>
      <vt:lpstr>Enforcing Ethics</vt:lpstr>
      <vt:lpstr>Truth in Advertising</vt:lpstr>
      <vt:lpstr>Advertising and Media Control</vt:lpstr>
      <vt:lpstr>Citizens for a Free Kuwait</vt:lpstr>
      <vt:lpstr>Citizens for a Free Kuwait</vt:lpstr>
      <vt:lpstr>Media Transformations: Online Privacy and Data Gathering</vt:lpstr>
    </vt:vector>
  </TitlesOfParts>
  <Company>University of Nebraska at Kearney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14 Media Ethics: Truthfulness, Fairness, and Standards of Decency</dc:title>
  <dc:creator>Ralph Hanson</dc:creator>
  <cp:lastModifiedBy>CE</cp:lastModifiedBy>
  <cp:revision>30</cp:revision>
  <dcterms:created xsi:type="dcterms:W3CDTF">2010-08-01T20:01:55Z</dcterms:created>
  <dcterms:modified xsi:type="dcterms:W3CDTF">2015-07-21T13:41:18Z</dcterms:modified>
</cp:coreProperties>
</file>