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4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73" r:id="rId10"/>
    <p:sldId id="274" r:id="rId11"/>
    <p:sldId id="275" r:id="rId12"/>
    <p:sldId id="263" r:id="rId13"/>
    <p:sldId id="276" r:id="rId14"/>
    <p:sldId id="264" r:id="rId15"/>
    <p:sldId id="277" r:id="rId16"/>
    <p:sldId id="265" r:id="rId17"/>
    <p:sldId id="266" r:id="rId18"/>
    <p:sldId id="280" r:id="rId19"/>
    <p:sldId id="279" r:id="rId20"/>
    <p:sldId id="267" r:id="rId21"/>
    <p:sldId id="281" r:id="rId22"/>
    <p:sldId id="282" r:id="rId23"/>
    <p:sldId id="288" r:id="rId24"/>
    <p:sldId id="269" r:id="rId25"/>
    <p:sldId id="283" r:id="rId26"/>
    <p:sldId id="284" r:id="rId27"/>
    <p:sldId id="270" r:id="rId28"/>
    <p:sldId id="285" r:id="rId29"/>
    <p:sldId id="289" r:id="rId30"/>
    <p:sldId id="271" r:id="rId31"/>
    <p:sldId id="286" r:id="rId32"/>
    <p:sldId id="272" r:id="rId3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33" autoAdjust="0"/>
  </p:normalViewPr>
  <p:slideViewPr>
    <p:cSldViewPr snapToGrid="0" snapToObjects="1">
      <p:cViewPr>
        <p:scale>
          <a:sx n="125" d="100"/>
          <a:sy n="125" d="100"/>
        </p:scale>
        <p:origin x="-12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5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endParaRPr lang="fr-FR" alt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87ABA72-8699-497B-982B-57034F8E42C3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endParaRPr lang="fr-FR" alt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782910E-B0E7-449A-90CD-DCB0446C79AF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043562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147786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10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072570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11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228085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12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078795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>
              <a:ea typeface="ＭＳ Ｐゴシック" panose="020B0600070205080204" pitchFamily="34" charset="-128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23CB7F1-5D58-4D2E-805F-56A0F5DB4808}" type="slidenum">
              <a:rPr lang="en-US" altLang="fr-FR">
                <a:latin typeface="Calibri" panose="020F0502020204030204" pitchFamily="34" charset="0"/>
              </a:rPr>
              <a:pPr eaLnBrk="1" hangingPunct="1"/>
              <a:t>32</a:t>
            </a:fld>
            <a:endParaRPr lang="en-US" altLang="fr-F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649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2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956797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959550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300074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5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964215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6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2574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7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366574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8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903064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2910E-B0E7-449A-90CD-DCB0446C79AF}" type="slidenum">
              <a:rPr lang="en-US" altLang="fr-FR"/>
              <a:pPr/>
              <a:t>9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73093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9699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 sz="4400">
                <a:solidFill>
                  <a:srgbClr val="E29927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3ADF3C-902D-4C5F-B7F0-57631DFAAC29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FDE314C-CDF6-4532-9C2B-244593C7B827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283416040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6088BE-7C13-40A8-B873-6A3D649F1616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71CDC-DCD2-423D-B4C7-E2B4F7CC1549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803636863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6B59CD-115A-4BED-AD23-466345F475CF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9E701-7D0A-4ED4-BC77-878FC07F1948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900286757"/>
      </p:ext>
    </p:extLst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03CE5D-E7BE-4C0F-960E-E0F16E463EBB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1051A-C708-4B12-9C78-05E410CFFE63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722273349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2DBCEF-EE79-4A9F-8C2D-0DB0F1458CB0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BB412-2C0E-46E5-9E88-F280E7B9C066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25073749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993A6E-BA2B-4006-97B6-BBE60C03B94C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F2BAA-AAA8-4A17-8A43-EA261D5F3D51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45756145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F1B75C-E2A5-4C9C-A9E0-6F6DBC68CB26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31C8B-E4E2-4AF3-B2DE-CA5EF17DF844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738473245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674D1A-DCCB-4327-95AA-70492C0C223C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5935A-763E-46DD-91F1-5E76364C7E6B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386413561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198A5F-B83A-40A8-8CBE-B2814B81094B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A27D2-3B6F-42F9-B693-575B2DA75DC9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758576276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D9C95-A91D-4DBD-A947-169CDCBCACA3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566E6-CA23-4FE4-A4A3-4FE9EACCCCF3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710359080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8410AB-B56B-4B93-BAE0-7C4E0C9FCB11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33F44-D1E4-4627-AE09-2A57A80C25AA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734704662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0B00FE6-FE9C-4715-8392-9DD4DED13ADC}" type="datetime1">
              <a:rPr lang="en-US" altLang="fr-FR"/>
              <a:pPr/>
              <a:t>7/21/2015</a:t>
            </a:fld>
            <a:endParaRPr lang="en-US" alt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endParaRPr lang="fr-FR" alt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613EC0E-6E95-4D29-91FC-F11564EAFD18}" type="slidenum">
              <a:rPr lang="en-US" altLang="fr-FR"/>
              <a:pPr/>
              <a:t>‹#›</a:t>
            </a:fld>
            <a:endParaRPr lang="en-US" altLang="fr-FR"/>
          </a:p>
        </p:txBody>
      </p:sp>
      <p:pic>
        <p:nvPicPr>
          <p:cNvPr id="103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r"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 b="1">
          <a:solidFill>
            <a:srgbClr val="00669B"/>
          </a:solidFill>
          <a:latin typeface="Calibri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rgbClr val="E29927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jr.org/behind_the_news/shield_law_risen_etc.ph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757238"/>
            <a:ext cx="7772400" cy="2843212"/>
          </a:xfrm>
        </p:spPr>
        <p:txBody>
          <a:bodyPr/>
          <a:lstStyle/>
          <a:p>
            <a:r>
              <a:rPr lang="en-US" altLang="fr-FR" dirty="0" smtClean="0"/>
              <a:t>Media Law:</a:t>
            </a:r>
            <a:br>
              <a:rPr lang="en-US" altLang="fr-FR" dirty="0" smtClean="0"/>
            </a:br>
            <a:r>
              <a:rPr lang="en-US" altLang="fr-FR" dirty="0" smtClean="0"/>
              <a:t>Free Speech and Fairness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dirty="0" smtClean="0"/>
              <a:t>Chapter 13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Libel</a:t>
            </a:r>
            <a:r>
              <a:rPr lang="en-US" altLang="en-US" dirty="0"/>
              <a:t>—</a:t>
            </a:r>
            <a:r>
              <a:rPr lang="en-US" altLang="fr-FR" i="1" dirty="0" smtClean="0"/>
              <a:t>New </a:t>
            </a:r>
            <a:r>
              <a:rPr lang="en-US" altLang="fr-FR" i="1" dirty="0" smtClean="0"/>
              <a:t>York Times v. Sullivan</a:t>
            </a:r>
            <a:endParaRPr lang="en-US" altLang="fr-F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Sullivan was Montgomery, </a:t>
            </a:r>
            <a:r>
              <a:rPr lang="en-US" altLang="fr-FR" dirty="0" smtClean="0"/>
              <a:t>AL, </a:t>
            </a:r>
            <a:r>
              <a:rPr lang="en-US" altLang="fr-FR" dirty="0" smtClean="0"/>
              <a:t>police </a:t>
            </a:r>
            <a:r>
              <a:rPr lang="en-US" altLang="fr-FR" dirty="0" smtClean="0"/>
              <a:t>commissioner</a:t>
            </a:r>
            <a:endParaRPr lang="en-US" altLang="fr-FR" dirty="0" smtClean="0"/>
          </a:p>
          <a:p>
            <a:r>
              <a:rPr lang="en-US" altLang="fr-FR" dirty="0" smtClean="0"/>
              <a:t>Civil rights ad in </a:t>
            </a:r>
            <a:r>
              <a:rPr lang="en-US" altLang="fr-FR" i="1" dirty="0" smtClean="0"/>
              <a:t>NYT</a:t>
            </a:r>
            <a:r>
              <a:rPr lang="en-US" altLang="fr-FR" dirty="0" smtClean="0"/>
              <a:t> had error, Sullivan claimed he was libeled by </a:t>
            </a:r>
            <a:r>
              <a:rPr lang="en-US" altLang="fr-FR" dirty="0" smtClean="0"/>
              <a:t>errors</a:t>
            </a:r>
            <a:endParaRPr lang="en-US" altLang="fr-FR" dirty="0" smtClean="0"/>
          </a:p>
          <a:p>
            <a:r>
              <a:rPr lang="en-US" altLang="fr-FR" dirty="0" smtClean="0"/>
              <a:t>Alabama courts ruled Sullivan was libeled, even though not identified and errors in ad had nothing to do with </a:t>
            </a:r>
            <a:r>
              <a:rPr lang="en-US" altLang="fr-FR" dirty="0" smtClean="0"/>
              <a:t>Sullivan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Libel</a:t>
            </a:r>
            <a:r>
              <a:rPr lang="en-US" altLang="en-US" dirty="0"/>
              <a:t>—</a:t>
            </a:r>
            <a:r>
              <a:rPr lang="en-US" altLang="fr-FR" i="1" dirty="0" smtClean="0"/>
              <a:t>New </a:t>
            </a:r>
            <a:r>
              <a:rPr lang="en-US" altLang="fr-FR" i="1" dirty="0" smtClean="0"/>
              <a:t>York Times v. Sullivan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Supreme Court reversed ruling; said errors were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inevitable”</a:t>
            </a:r>
            <a:endParaRPr lang="en-US" altLang="ja-JP" dirty="0" smtClean="0"/>
          </a:p>
          <a:p>
            <a:r>
              <a:rPr lang="en-US" altLang="fr-FR" dirty="0" smtClean="0"/>
              <a:t>Truth must be open to public </a:t>
            </a:r>
            <a:r>
              <a:rPr lang="en-US" altLang="fr-FR" dirty="0" smtClean="0"/>
              <a:t>debate</a:t>
            </a:r>
            <a:endParaRPr lang="en-US" altLang="fr-FR" dirty="0" smtClean="0"/>
          </a:p>
          <a:p>
            <a:r>
              <a:rPr lang="en-US" altLang="fr-FR" dirty="0" smtClean="0"/>
              <a:t>Ruled public officials must show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actual malice” </a:t>
            </a:r>
            <a:r>
              <a:rPr lang="en-US" altLang="ja-JP" dirty="0" smtClean="0"/>
              <a:t>to win libel </a:t>
            </a:r>
            <a:r>
              <a:rPr lang="en-US" altLang="ja-JP" dirty="0" smtClean="0"/>
              <a:t>suit</a:t>
            </a:r>
            <a:endParaRPr lang="en-US" altLang="ja-JP" dirty="0" smtClean="0"/>
          </a:p>
          <a:p>
            <a:r>
              <a:rPr lang="en-US" altLang="fr-FR" i="1" dirty="0" err="1" smtClean="0"/>
              <a:t>Gertz</a:t>
            </a:r>
            <a:r>
              <a:rPr lang="en-US" altLang="fr-FR" i="1" dirty="0" smtClean="0"/>
              <a:t> v. Welch</a:t>
            </a:r>
            <a:r>
              <a:rPr lang="en-US" altLang="fr-FR" dirty="0" smtClean="0"/>
              <a:t> extends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actual malice” </a:t>
            </a:r>
            <a:r>
              <a:rPr lang="en-US" altLang="ja-JP" dirty="0" smtClean="0"/>
              <a:t>standard to public </a:t>
            </a:r>
            <a:r>
              <a:rPr lang="en-US" altLang="ja-JP" dirty="0" smtClean="0"/>
              <a:t>figures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Invasion of Privacy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Intrusion</a:t>
            </a:r>
            <a:br>
              <a:rPr lang="en-US" altLang="fr-FR" dirty="0" smtClean="0"/>
            </a:br>
            <a:r>
              <a:rPr lang="en-US" altLang="fr-FR" i="1" dirty="0" smtClean="0"/>
              <a:t>Trespass into a space surrounding a person or property under his/her </a:t>
            </a:r>
            <a:r>
              <a:rPr lang="en-US" altLang="fr-FR" i="1" dirty="0" smtClean="0"/>
              <a:t>control</a:t>
            </a:r>
            <a:endParaRPr lang="en-US" altLang="fr-FR" i="1" dirty="0" smtClean="0"/>
          </a:p>
          <a:p>
            <a:r>
              <a:rPr lang="en-US" altLang="fr-FR" dirty="0" smtClean="0"/>
              <a:t>Embarrassment</a:t>
            </a:r>
            <a:br>
              <a:rPr lang="en-US" altLang="fr-FR" dirty="0" smtClean="0"/>
            </a:br>
            <a:r>
              <a:rPr lang="en-US" altLang="fr-FR" i="1" dirty="0" smtClean="0"/>
              <a:t>True but embarrassing facts that are not </a:t>
            </a:r>
            <a:r>
              <a:rPr lang="en-US" altLang="fr-FR" i="1" dirty="0" smtClean="0"/>
              <a:t>newsworthy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Invasion of Privacy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False light</a:t>
            </a:r>
            <a:br>
              <a:rPr lang="en-US" altLang="fr-FR" dirty="0" smtClean="0"/>
            </a:br>
            <a:r>
              <a:rPr lang="en-US" altLang="fr-FR" i="1" dirty="0" smtClean="0"/>
              <a:t>Untrue statements that change a </a:t>
            </a:r>
            <a:r>
              <a:rPr lang="en-US" altLang="fr-FR" i="1" dirty="0" smtClean="0"/>
              <a:t>person’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public </a:t>
            </a:r>
            <a:r>
              <a:rPr lang="en-US" altLang="ja-JP" i="1" dirty="0" smtClean="0"/>
              <a:t>image</a:t>
            </a:r>
            <a:endParaRPr lang="en-US" altLang="ja-JP" dirty="0" smtClean="0"/>
          </a:p>
          <a:p>
            <a:r>
              <a:rPr lang="en-US" altLang="fr-FR" dirty="0" smtClean="0"/>
              <a:t>Misappropriation</a:t>
            </a:r>
            <a:br>
              <a:rPr lang="en-US" altLang="fr-FR" dirty="0" smtClean="0"/>
            </a:br>
            <a:r>
              <a:rPr lang="en-US" altLang="fr-FR" i="1" dirty="0" smtClean="0"/>
              <a:t>Right to commercial use of </a:t>
            </a:r>
            <a:r>
              <a:rPr lang="en-US" altLang="fr-FR" i="1" dirty="0" smtClean="0"/>
              <a:t>name/image</a:t>
            </a:r>
            <a:endParaRPr lang="en-US" altLang="fr-FR" i="1" dirty="0" smtClean="0"/>
          </a:p>
          <a:p>
            <a:r>
              <a:rPr lang="en-US" altLang="fr-FR" dirty="0" smtClean="0"/>
              <a:t>Privacy law in Europe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Free </a:t>
            </a:r>
            <a:r>
              <a:rPr lang="en-US" altLang="fr-FR" dirty="0" smtClean="0"/>
              <a:t>Press/Fair </a:t>
            </a:r>
            <a:r>
              <a:rPr lang="en-US" altLang="fr-FR" dirty="0" smtClean="0"/>
              <a:t>Trial</a:t>
            </a:r>
          </a:p>
        </p:txBody>
      </p:sp>
      <p:sp>
        <p:nvSpPr>
          <p:cNvPr id="1638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1966: Sam Sheppard </a:t>
            </a:r>
            <a:r>
              <a:rPr lang="en-US" altLang="fr-FR" i="1" dirty="0" smtClean="0"/>
              <a:t>Fugitive</a:t>
            </a:r>
            <a:r>
              <a:rPr lang="en-US" altLang="fr-FR" dirty="0" smtClean="0"/>
              <a:t> case</a:t>
            </a:r>
            <a:br>
              <a:rPr lang="en-US" altLang="fr-FR" dirty="0" smtClean="0"/>
            </a:br>
            <a:r>
              <a:rPr lang="en-US" altLang="fr-FR" i="1" dirty="0" smtClean="0"/>
              <a:t>Judge’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job to get fair trial for defendant. </a:t>
            </a:r>
            <a:r>
              <a:rPr lang="en-US" altLang="ja-JP" i="1" dirty="0" smtClean="0"/>
              <a:t>Can’t </a:t>
            </a:r>
            <a:r>
              <a:rPr lang="en-US" altLang="ja-JP" i="1" dirty="0" smtClean="0"/>
              <a:t>stop coverage of </a:t>
            </a:r>
            <a:r>
              <a:rPr lang="en-US" altLang="ja-JP" i="1" dirty="0" smtClean="0"/>
              <a:t>trial</a:t>
            </a:r>
            <a:endParaRPr lang="en-US" altLang="ja-JP" i="1" dirty="0" smtClean="0"/>
          </a:p>
          <a:p>
            <a:r>
              <a:rPr lang="en-US" altLang="fr-FR" dirty="0" smtClean="0"/>
              <a:t>1990:</a:t>
            </a:r>
            <a:r>
              <a:rPr lang="en-US" altLang="fr-FR" i="1" dirty="0" smtClean="0"/>
              <a:t> Noriega v. CNN</a:t>
            </a:r>
            <a:br>
              <a:rPr lang="en-US" altLang="fr-FR" i="1" dirty="0" smtClean="0"/>
            </a:br>
            <a:r>
              <a:rPr lang="en-US" altLang="fr-FR" i="1" dirty="0" smtClean="0"/>
              <a:t>Temporary restraining order against CNN.  CNN violated restraining order, paid fine.  Order eventually </a:t>
            </a:r>
            <a:r>
              <a:rPr lang="en-US" altLang="fr-FR" i="1" dirty="0" smtClean="0"/>
              <a:t>lifted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Free </a:t>
            </a:r>
            <a:r>
              <a:rPr lang="en-US" altLang="fr-FR" dirty="0" smtClean="0"/>
              <a:t>Press/Fair </a:t>
            </a:r>
            <a:r>
              <a:rPr lang="en-US" altLang="fr-FR" dirty="0" smtClean="0"/>
              <a:t>Trial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dirty="0" smtClean="0"/>
              <a:t>Cameras in the </a:t>
            </a:r>
            <a:r>
              <a:rPr lang="en-US" altLang="fr-FR" dirty="0" smtClean="0"/>
              <a:t>courtroom</a:t>
            </a:r>
            <a:endParaRPr lang="en-US" altLang="fr-FR" dirty="0" smtClean="0"/>
          </a:p>
          <a:p>
            <a:r>
              <a:rPr lang="en-US" altLang="fr-FR" dirty="0" smtClean="0"/>
              <a:t>Banned in 1935 for being </a:t>
            </a:r>
            <a:r>
              <a:rPr lang="en-US" altLang="fr-FR" dirty="0" smtClean="0"/>
              <a:t>disruptive</a:t>
            </a:r>
            <a:endParaRPr lang="en-US" altLang="fr-FR" dirty="0" smtClean="0"/>
          </a:p>
          <a:p>
            <a:r>
              <a:rPr lang="en-US" altLang="fr-FR" dirty="0" smtClean="0"/>
              <a:t>New technology makes still/TV cameras less </a:t>
            </a:r>
            <a:r>
              <a:rPr lang="en-US" altLang="fr-FR" dirty="0" smtClean="0"/>
              <a:t>intrusive</a:t>
            </a:r>
            <a:endParaRPr lang="en-US" altLang="fr-FR" dirty="0" smtClean="0"/>
          </a:p>
          <a:p>
            <a:r>
              <a:rPr lang="en-US" altLang="fr-FR" dirty="0" smtClean="0"/>
              <a:t>Allowed in many courts on a case-by-case </a:t>
            </a:r>
            <a:r>
              <a:rPr lang="en-US" altLang="fr-FR" dirty="0" smtClean="0"/>
              <a:t>basis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Honesty and the Press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i="1" dirty="0" smtClean="0"/>
              <a:t>Cohen v. Cowles Media</a:t>
            </a:r>
            <a:br>
              <a:rPr lang="en-US" altLang="fr-FR" i="1" dirty="0" smtClean="0"/>
            </a:br>
            <a:r>
              <a:rPr lang="en-US" altLang="fr-FR" dirty="0" smtClean="0"/>
              <a:t>Is a reporter legally obliged to keep a promise of confidentiality?</a:t>
            </a:r>
          </a:p>
          <a:p>
            <a:r>
              <a:rPr lang="en-US" altLang="fr-FR" i="1" dirty="0" smtClean="0"/>
              <a:t>Food Lion v. ABC (Secret #4)</a:t>
            </a:r>
            <a:br>
              <a:rPr lang="en-US" altLang="fr-FR" i="1" dirty="0" smtClean="0"/>
            </a:br>
            <a:r>
              <a:rPr lang="en-US" altLang="fr-FR" dirty="0" smtClean="0"/>
              <a:t>Producers for </a:t>
            </a:r>
            <a:r>
              <a:rPr lang="en-US" altLang="fr-FR" i="1" dirty="0" smtClean="0"/>
              <a:t>Prime Time Live</a:t>
            </a:r>
            <a:r>
              <a:rPr lang="en-US" altLang="fr-FR" dirty="0" smtClean="0"/>
              <a:t> lied to go undercover to investigate Food Lion. Court said producer behavior was wrong, but only awarded Food Lion $2 in </a:t>
            </a:r>
            <a:r>
              <a:rPr lang="en-US" altLang="fr-FR" dirty="0" smtClean="0"/>
              <a:t>damages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fr-FR" sz="4000" dirty="0" smtClean="0"/>
              <a:t>Prior </a:t>
            </a:r>
            <a:r>
              <a:rPr lang="en-US" altLang="fr-FR" sz="4000" dirty="0" smtClean="0"/>
              <a:t>Restraint</a:t>
            </a:r>
            <a:r>
              <a:rPr lang="en-US" altLang="en-US" sz="4000" dirty="0"/>
              <a:t>—</a:t>
            </a:r>
            <a:r>
              <a:rPr lang="en-US" altLang="fr-FR" sz="4000" i="1" dirty="0" smtClean="0"/>
              <a:t>Near </a:t>
            </a:r>
            <a:r>
              <a:rPr lang="en-US" altLang="fr-FR" sz="4000" i="1" dirty="0" smtClean="0"/>
              <a:t>v. Minnesota</a:t>
            </a:r>
            <a:endParaRPr lang="en-US" altLang="fr-FR" sz="4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1931 case, newspaper publisher Jay Near made racist, anti-Semitic charges in </a:t>
            </a:r>
            <a:r>
              <a:rPr lang="en-US" altLang="fr-FR" dirty="0" smtClean="0"/>
              <a:t>paper</a:t>
            </a:r>
            <a:endParaRPr lang="en-US" altLang="fr-FR" dirty="0" smtClean="0"/>
          </a:p>
          <a:p>
            <a:r>
              <a:rPr lang="en-US" altLang="fr-FR" dirty="0" smtClean="0"/>
              <a:t>Minnesota court stopped Near from </a:t>
            </a:r>
            <a:r>
              <a:rPr lang="en-US" altLang="fr-FR" dirty="0" smtClean="0"/>
              <a:t>publishing</a:t>
            </a:r>
            <a:endParaRPr lang="en-US" altLang="fr-FR" dirty="0" smtClean="0"/>
          </a:p>
          <a:p>
            <a:r>
              <a:rPr lang="en-US" altLang="fr-FR" dirty="0" smtClean="0"/>
              <a:t>U.S. Supreme </a:t>
            </a:r>
            <a:r>
              <a:rPr lang="en-US" altLang="fr-FR" dirty="0" smtClean="0"/>
              <a:t>Court </a:t>
            </a:r>
            <a:r>
              <a:rPr lang="en-US" altLang="fr-FR" dirty="0" smtClean="0"/>
              <a:t>ruled that prior restraint could only be used to suppress military information in time of war and </a:t>
            </a:r>
            <a:r>
              <a:rPr lang="en-US" altLang="fr-FR" dirty="0" smtClean="0"/>
              <a:t>obscenity 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sz="4000" dirty="0" smtClean="0"/>
              <a:t>Prior </a:t>
            </a:r>
            <a:r>
              <a:rPr lang="en-US" altLang="fr-FR" sz="4000" dirty="0" smtClean="0"/>
              <a:t>Restraint</a:t>
            </a:r>
            <a:r>
              <a:rPr lang="en-US" altLang="en-US" sz="4000" dirty="0"/>
              <a:t>—</a:t>
            </a:r>
            <a:r>
              <a:rPr lang="en-US" altLang="fr-FR" sz="4000" dirty="0" smtClean="0"/>
              <a:t>The </a:t>
            </a:r>
            <a:r>
              <a:rPr lang="en-US" altLang="fr-FR" sz="4000" dirty="0" smtClean="0"/>
              <a:t>Pentagon Papers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sz="3000" dirty="0" smtClean="0"/>
              <a:t>Daniel Ellsberg leaked report on Vietnam </a:t>
            </a:r>
            <a:r>
              <a:rPr lang="en-US" altLang="fr-FR" sz="3000" dirty="0" smtClean="0"/>
              <a:t>policy</a:t>
            </a:r>
            <a:endParaRPr lang="en-US" altLang="fr-FR" sz="3000" dirty="0" smtClean="0"/>
          </a:p>
          <a:p>
            <a:r>
              <a:rPr lang="en-US" altLang="fr-FR" sz="3000" dirty="0" smtClean="0"/>
              <a:t>Said leaked documents were embarrassing but had no </a:t>
            </a:r>
            <a:r>
              <a:rPr lang="en-US" altLang="fr-FR" sz="3000" dirty="0" smtClean="0"/>
              <a:t>secrets</a:t>
            </a:r>
            <a:endParaRPr lang="en-US" altLang="fr-FR" sz="3000" dirty="0" smtClean="0"/>
          </a:p>
          <a:p>
            <a:r>
              <a:rPr lang="en-US" altLang="fr-FR" sz="3000" dirty="0" smtClean="0"/>
              <a:t>Restraining order against </a:t>
            </a:r>
            <a:r>
              <a:rPr lang="en-US" altLang="fr-FR" sz="3000" i="1" dirty="0" smtClean="0"/>
              <a:t>NYT </a:t>
            </a:r>
            <a:r>
              <a:rPr lang="en-US" altLang="fr-FR" sz="3000" dirty="0" smtClean="0"/>
              <a:t>and other newspapers kept story from being published for two </a:t>
            </a:r>
            <a:r>
              <a:rPr lang="en-US" altLang="fr-FR" sz="3000" dirty="0" smtClean="0"/>
              <a:t>weeks</a:t>
            </a:r>
            <a:endParaRPr lang="en-US" altLang="fr-FR" sz="3000" dirty="0" smtClean="0"/>
          </a:p>
          <a:p>
            <a:r>
              <a:rPr lang="en-US" altLang="fr-FR" sz="3000" dirty="0" smtClean="0"/>
              <a:t>Supreme Court ruled that need for </a:t>
            </a:r>
            <a:r>
              <a:rPr lang="en-US" altLang="en-US" sz="3000" dirty="0" smtClean="0"/>
              <a:t>“</a:t>
            </a:r>
            <a:r>
              <a:rPr lang="en-US" altLang="fr-FR" sz="3000" dirty="0" smtClean="0"/>
              <a:t>informed and enlightened citizenry</a:t>
            </a:r>
            <a:r>
              <a:rPr lang="en-US" altLang="en-US" sz="3000" dirty="0" smtClean="0"/>
              <a:t>”</a:t>
            </a:r>
            <a:r>
              <a:rPr lang="en-US" altLang="fr-FR" sz="3000" dirty="0" smtClean="0"/>
              <a:t> outweighed government desire for </a:t>
            </a:r>
            <a:r>
              <a:rPr lang="en-US" altLang="fr-FR" sz="3000" dirty="0" smtClean="0"/>
              <a:t>secrecy</a:t>
            </a:r>
            <a:endParaRPr lang="en-US" altLang="fr-FR" sz="3000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Prior </a:t>
            </a:r>
            <a:r>
              <a:rPr lang="en-US" altLang="fr-FR" dirty="0" smtClean="0"/>
              <a:t>Restraint</a:t>
            </a:r>
            <a:r>
              <a:rPr lang="en-US" altLang="en-US" dirty="0" smtClean="0"/>
              <a:t>—</a:t>
            </a:r>
            <a:r>
              <a:rPr lang="en-US" altLang="fr-FR" i="1" dirty="0" smtClean="0"/>
              <a:t>The </a:t>
            </a:r>
            <a:r>
              <a:rPr lang="en-US" altLang="fr-FR" i="1" dirty="0" smtClean="0"/>
              <a:t>Progressive</a:t>
            </a:r>
            <a:endParaRPr lang="en-US" altLang="fr-FR" dirty="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i="1" dirty="0" smtClean="0"/>
              <a:t>Progressive </a:t>
            </a:r>
            <a:r>
              <a:rPr lang="en-US" altLang="fr-FR" dirty="0" smtClean="0"/>
              <a:t>magazine tried to get story about how nuclear weapons worked </a:t>
            </a:r>
            <a:r>
              <a:rPr lang="en-US" altLang="fr-FR" dirty="0" smtClean="0"/>
              <a:t>censored</a:t>
            </a:r>
            <a:endParaRPr lang="en-US" altLang="fr-FR" dirty="0" smtClean="0"/>
          </a:p>
          <a:p>
            <a:r>
              <a:rPr lang="en-US" altLang="fr-FR" dirty="0" smtClean="0"/>
              <a:t>Story was all based on public </a:t>
            </a:r>
            <a:r>
              <a:rPr lang="en-US" altLang="fr-FR" dirty="0" smtClean="0"/>
              <a:t>information</a:t>
            </a:r>
            <a:endParaRPr lang="en-US" altLang="fr-FR" dirty="0" smtClean="0"/>
          </a:p>
          <a:p>
            <a:r>
              <a:rPr lang="en-US" altLang="fr-FR" dirty="0" smtClean="0"/>
              <a:t>District court issued restraining order against </a:t>
            </a:r>
            <a:r>
              <a:rPr lang="en-US" altLang="fr-FR" dirty="0" smtClean="0"/>
              <a:t>magazine</a:t>
            </a:r>
            <a:endParaRPr lang="en-US" altLang="fr-FR" dirty="0" smtClean="0"/>
          </a:p>
          <a:p>
            <a:r>
              <a:rPr lang="en-US" altLang="fr-FR" dirty="0" smtClean="0"/>
              <a:t>Other authors published same information as was in </a:t>
            </a:r>
            <a:r>
              <a:rPr lang="en-US" altLang="fr-FR" i="1" dirty="0" smtClean="0"/>
              <a:t>Progressive</a:t>
            </a:r>
            <a:r>
              <a:rPr lang="en-US" altLang="fr-FR" dirty="0" smtClean="0"/>
              <a:t> </a:t>
            </a:r>
            <a:r>
              <a:rPr lang="en-US" altLang="fr-FR" dirty="0" smtClean="0"/>
              <a:t>article</a:t>
            </a:r>
            <a:endParaRPr lang="en-US" altLang="fr-FR" dirty="0" smtClean="0"/>
          </a:p>
          <a:p>
            <a:r>
              <a:rPr lang="en-US" altLang="fr-FR" dirty="0" smtClean="0"/>
              <a:t>Order was rendered moot and </a:t>
            </a:r>
            <a:r>
              <a:rPr lang="en-US" altLang="fr-FR" dirty="0" smtClean="0"/>
              <a:t>dismissed 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477838"/>
            <a:ext cx="8229600" cy="1143000"/>
          </a:xfrm>
        </p:spPr>
        <p:txBody>
          <a:bodyPr/>
          <a:lstStyle/>
          <a:p>
            <a:r>
              <a:rPr lang="en-US" altLang="fr-FR" sz="4000" dirty="0" smtClean="0"/>
              <a:t>Bringing Copyright </a:t>
            </a:r>
            <a:r>
              <a:rPr lang="en-US" altLang="fr-FR" sz="4000" dirty="0" smtClean="0"/>
              <a:t>into </a:t>
            </a:r>
            <a:r>
              <a:rPr lang="en-US" altLang="fr-FR" sz="4000" dirty="0" smtClean="0"/>
              <a:t>20th Century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846263"/>
            <a:ext cx="8229600" cy="4279900"/>
          </a:xfrm>
        </p:spPr>
        <p:txBody>
          <a:bodyPr/>
          <a:lstStyle/>
          <a:p>
            <a:r>
              <a:rPr lang="en-US" altLang="fr-FR" dirty="0" smtClean="0"/>
              <a:t>Barbara </a:t>
            </a:r>
            <a:r>
              <a:rPr lang="en-US" altLang="fr-FR" dirty="0" smtClean="0"/>
              <a:t>Ringer</a:t>
            </a:r>
            <a:r>
              <a:rPr lang="en-US" altLang="en-US" dirty="0"/>
              <a:t>—</a:t>
            </a:r>
            <a:r>
              <a:rPr lang="en-US" altLang="fr-FR" dirty="0" smtClean="0"/>
              <a:t>key </a:t>
            </a:r>
            <a:r>
              <a:rPr lang="en-US" altLang="fr-FR" dirty="0" smtClean="0"/>
              <a:t>developer of modern copyright </a:t>
            </a:r>
            <a:r>
              <a:rPr lang="en-US" altLang="fr-FR" dirty="0" smtClean="0"/>
              <a:t>law</a:t>
            </a:r>
            <a:endParaRPr lang="en-US" altLang="fr-FR" dirty="0" smtClean="0"/>
          </a:p>
          <a:p>
            <a:r>
              <a:rPr lang="en-US" altLang="fr-FR" dirty="0" smtClean="0"/>
              <a:t>Extended copyright into new </a:t>
            </a:r>
            <a:r>
              <a:rPr lang="en-US" altLang="fr-FR" dirty="0" smtClean="0"/>
              <a:t>media</a:t>
            </a:r>
            <a:endParaRPr lang="en-US" altLang="fr-FR" dirty="0" smtClean="0"/>
          </a:p>
          <a:p>
            <a:r>
              <a:rPr lang="en-US" altLang="fr-FR" dirty="0" smtClean="0"/>
              <a:t>Established concept of </a:t>
            </a:r>
            <a:r>
              <a:rPr lang="en-US" altLang="en-US" dirty="0" smtClean="0"/>
              <a:t>“</a:t>
            </a:r>
            <a:r>
              <a:rPr lang="en-US" altLang="fr-FR" dirty="0" smtClean="0"/>
              <a:t>fair </a:t>
            </a:r>
            <a:r>
              <a:rPr lang="en-US" altLang="fr-FR" dirty="0" smtClean="0"/>
              <a:t>use</a:t>
            </a:r>
            <a:r>
              <a:rPr lang="en-US" altLang="en-US" dirty="0" smtClean="0"/>
              <a:t>”</a:t>
            </a:r>
            <a:endParaRPr lang="en-US" altLang="fr-FR" dirty="0" smtClean="0"/>
          </a:p>
          <a:p>
            <a:r>
              <a:rPr lang="en-US" altLang="fr-FR" dirty="0" smtClean="0"/>
              <a:t>Extended life of </a:t>
            </a:r>
            <a:r>
              <a:rPr lang="en-US" altLang="fr-FR" dirty="0" smtClean="0"/>
              <a:t>copyright </a:t>
            </a:r>
            <a:endParaRPr lang="en-US" altLang="fr-FR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Free Speech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Students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i="1" dirty="0" smtClean="0"/>
              <a:t>Hazelwood v. </a:t>
            </a:r>
            <a:r>
              <a:rPr lang="en-US" altLang="fr-FR" i="1" dirty="0" err="1" smtClean="0"/>
              <a:t>Kuhlmeier</a:t>
            </a:r>
            <a:r>
              <a:rPr lang="en-US" altLang="fr-FR" i="1" dirty="0" smtClean="0"/>
              <a:t> (1988)</a:t>
            </a:r>
            <a:endParaRPr lang="en-US" altLang="fr-FR" dirty="0" smtClean="0"/>
          </a:p>
          <a:p>
            <a:r>
              <a:rPr lang="en-US" altLang="fr-FR" dirty="0" smtClean="0"/>
              <a:t>High school newspaper is a classroom exercise, not a vehicle for free </a:t>
            </a:r>
            <a:r>
              <a:rPr lang="en-US" altLang="fr-FR" dirty="0" smtClean="0"/>
              <a:t>speech</a:t>
            </a:r>
            <a:endParaRPr lang="en-US" altLang="fr-FR" dirty="0" smtClean="0"/>
          </a:p>
          <a:p>
            <a:r>
              <a:rPr lang="en-US" altLang="fr-FR" dirty="0" smtClean="0"/>
              <a:t>Administrators could censor publications for any content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reasonably </a:t>
            </a:r>
            <a:r>
              <a:rPr lang="en-US" altLang="ja-JP" dirty="0" smtClean="0"/>
              <a:t>related to legitimate pedagogical </a:t>
            </a:r>
            <a:r>
              <a:rPr lang="en-US" altLang="ja-JP" dirty="0" smtClean="0"/>
              <a:t>concerns”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Free Speech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Students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fr-FR" i="1" dirty="0" smtClean="0"/>
              <a:t>Morse v. Frederick</a:t>
            </a:r>
          </a:p>
          <a:p>
            <a:pPr>
              <a:lnSpc>
                <a:spcPct val="90000"/>
              </a:lnSpc>
            </a:pPr>
            <a:r>
              <a:rPr lang="en-US" altLang="fr-FR" dirty="0" smtClean="0"/>
              <a:t>Frederick puts up banner saying </a:t>
            </a:r>
            <a:r>
              <a:rPr lang="en-US" altLang="en-US" dirty="0" smtClean="0"/>
              <a:t>“</a:t>
            </a:r>
            <a:r>
              <a:rPr lang="en-US" altLang="fr-FR" dirty="0" smtClean="0"/>
              <a:t>BONG </a:t>
            </a:r>
            <a:r>
              <a:rPr lang="en-US" altLang="fr-FR" dirty="0" err="1" smtClean="0"/>
              <a:t>HiTS</a:t>
            </a:r>
            <a:r>
              <a:rPr lang="en-US" altLang="fr-FR" dirty="0" smtClean="0"/>
              <a:t> 4 JESUS</a:t>
            </a:r>
            <a:r>
              <a:rPr lang="en-US" altLang="en-US" dirty="0" smtClean="0"/>
              <a:t>”</a:t>
            </a:r>
            <a:r>
              <a:rPr lang="en-US" altLang="fr-FR" dirty="0" smtClean="0"/>
              <a:t> outside </a:t>
            </a:r>
            <a:r>
              <a:rPr lang="en-US" altLang="fr-FR" dirty="0" smtClean="0"/>
              <a:t>school</a:t>
            </a:r>
            <a:endParaRPr lang="en-US" altLang="fr-FR" dirty="0" smtClean="0"/>
          </a:p>
          <a:p>
            <a:pPr>
              <a:lnSpc>
                <a:spcPct val="90000"/>
              </a:lnSpc>
            </a:pPr>
            <a:r>
              <a:rPr lang="en-US" altLang="fr-FR" dirty="0" smtClean="0"/>
              <a:t>Suspended for two </a:t>
            </a:r>
            <a:r>
              <a:rPr lang="en-US" altLang="fr-FR" dirty="0" smtClean="0"/>
              <a:t>weeks</a:t>
            </a:r>
            <a:endParaRPr lang="en-US" altLang="fr-FR" dirty="0" smtClean="0"/>
          </a:p>
          <a:p>
            <a:pPr>
              <a:lnSpc>
                <a:spcPct val="90000"/>
              </a:lnSpc>
            </a:pPr>
            <a:r>
              <a:rPr lang="en-US" altLang="fr-FR" dirty="0" smtClean="0"/>
              <a:t>Supreme Court said principal could punish speech that could </a:t>
            </a:r>
            <a:r>
              <a:rPr lang="en-US" altLang="en-US" dirty="0" smtClean="0"/>
              <a:t>“</a:t>
            </a:r>
            <a:r>
              <a:rPr lang="en-US" altLang="fr-FR" dirty="0" smtClean="0"/>
              <a:t>reasonably be viewed</a:t>
            </a:r>
            <a:r>
              <a:rPr lang="en-US" altLang="en-US" dirty="0" smtClean="0"/>
              <a:t>”</a:t>
            </a:r>
            <a:r>
              <a:rPr lang="en-US" altLang="fr-FR" dirty="0" smtClean="0"/>
              <a:t> as promoting illegal </a:t>
            </a:r>
            <a:r>
              <a:rPr lang="en-US" altLang="fr-FR" dirty="0" smtClean="0"/>
              <a:t>drugs</a:t>
            </a:r>
            <a:endParaRPr lang="en-US" altLang="fr-FR" dirty="0" smtClean="0"/>
          </a:p>
          <a:p>
            <a:pPr>
              <a:lnSpc>
                <a:spcPct val="90000"/>
              </a:lnSpc>
            </a:pPr>
            <a:r>
              <a:rPr lang="en-US" altLang="fr-FR" dirty="0" smtClean="0"/>
              <a:t>Frederick supported in court by ACLU, gay rights groups, and Christian Legal </a:t>
            </a:r>
            <a:r>
              <a:rPr lang="en-US" altLang="fr-FR" dirty="0" smtClean="0"/>
              <a:t>Society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Shield 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Laws that give journalists special protection from testifying in court about their stories and </a:t>
            </a:r>
            <a:r>
              <a:rPr lang="en-US" dirty="0" smtClean="0"/>
              <a:t>sources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Many states have shield laws, but no current federal </a:t>
            </a:r>
            <a:r>
              <a:rPr lang="en-US" dirty="0" smtClean="0"/>
              <a:t>law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i="1" dirty="0" smtClean="0"/>
              <a:t>NYT</a:t>
            </a:r>
            <a:r>
              <a:rPr lang="en-US" dirty="0" smtClean="0"/>
              <a:t> reporter Judith Miller jailed for 85 days for refusing to testify in Libby </a:t>
            </a:r>
            <a:r>
              <a:rPr lang="en-US" dirty="0" smtClean="0"/>
              <a:t>case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Question as to whether shield laws protect </a:t>
            </a:r>
            <a:r>
              <a:rPr lang="en-US" dirty="0" smtClean="0"/>
              <a:t>bloggers</a:t>
            </a:r>
            <a:endParaRPr 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Shield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smtClean="0"/>
              <a:t>point</a:t>
            </a:r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2014 version of the bill easily passed out of the Judiciary Committee, but as of this writing had not been put up for a vote of the full senate.  Critiques of earlier versions of the bill noted that it would only cover a reporter or blogger who “obtains the information sought while working as a salaried employee of, or independent contractor for, an entity.” </a:t>
            </a:r>
            <a:endParaRPr lang="en-US" sz="2400" dirty="0" smtClean="0"/>
          </a:p>
          <a:p>
            <a:pPr marL="0" indent="0">
              <a:buNone/>
            </a:pPr>
            <a:r>
              <a:rPr lang="en-US" altLang="en-US" sz="1400" dirty="0" smtClean="0"/>
              <a:t>—</a:t>
            </a:r>
            <a:r>
              <a:rPr lang="en-US" sz="1400" dirty="0" smtClean="0"/>
              <a:t>Cora </a:t>
            </a:r>
            <a:r>
              <a:rPr lang="en-US" sz="1400" dirty="0"/>
              <a:t>Currier, “Pressure, potential for a federal shield law,” </a:t>
            </a:r>
            <a:r>
              <a:rPr lang="en-US" sz="1400" i="1" dirty="0"/>
              <a:t>Columbia Journalism Review,</a:t>
            </a:r>
            <a:r>
              <a:rPr lang="en-US" sz="1400" dirty="0"/>
              <a:t> June 13, 2014, </a:t>
            </a:r>
            <a:r>
              <a:rPr lang="en-US" sz="1400" u="heavy" dirty="0">
                <a:hlinkClick r:id="rId2"/>
              </a:rPr>
              <a:t>www.cjr.org/behind_the_news/shield_law_risen_etc.php</a:t>
            </a:r>
            <a:r>
              <a:rPr lang="en-US" sz="1400" dirty="0"/>
              <a:t>. </a:t>
            </a:r>
          </a:p>
          <a:p>
            <a:pPr marL="0" indent="0">
              <a:buNone/>
            </a:pPr>
            <a:r>
              <a:rPr lang="en-US" altLang="en-US" sz="1400" dirty="0"/>
              <a:t>—</a:t>
            </a:r>
            <a:r>
              <a:rPr lang="en-US" sz="1400" dirty="0" smtClean="0"/>
              <a:t>Liz </a:t>
            </a:r>
            <a:r>
              <a:rPr lang="en-US" sz="1400" dirty="0"/>
              <a:t>Harper, “First Amendment Understanding Lacking,” PBS, February 7, 2005, www.pbs.org/newshour/extra /features/jan-june05/first_2-07.html.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11067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Obscenity</a:t>
            </a:r>
            <a:r>
              <a:rPr lang="en-US" altLang="en-US" dirty="0" smtClean="0"/>
              <a:t>—</a:t>
            </a:r>
            <a:r>
              <a:rPr lang="en-US" altLang="fr-FR" i="1" dirty="0" smtClean="0"/>
              <a:t>Roth </a:t>
            </a:r>
            <a:r>
              <a:rPr lang="en-US" altLang="fr-FR" i="1" dirty="0" smtClean="0"/>
              <a:t>v. United States</a:t>
            </a:r>
            <a:endParaRPr lang="en-US" altLang="fr-F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dirty="0" smtClean="0"/>
              <a:t>Three-part </a:t>
            </a:r>
            <a:r>
              <a:rPr lang="en-US" altLang="fr-FR" dirty="0" smtClean="0"/>
              <a:t>test</a:t>
            </a:r>
            <a:endParaRPr lang="en-US" altLang="fr-FR" dirty="0" smtClean="0"/>
          </a:p>
          <a:p>
            <a:r>
              <a:rPr lang="en-US" altLang="fr-FR" dirty="0" smtClean="0"/>
              <a:t>Whether to the average </a:t>
            </a:r>
            <a:r>
              <a:rPr lang="en-US" altLang="fr-FR" dirty="0" smtClean="0"/>
              <a:t>person</a:t>
            </a:r>
            <a:endParaRPr lang="en-US" altLang="fr-FR" dirty="0" smtClean="0"/>
          </a:p>
          <a:p>
            <a:r>
              <a:rPr lang="en-US" altLang="fr-FR" dirty="0" smtClean="0"/>
              <a:t>Applying contemporary community </a:t>
            </a:r>
            <a:r>
              <a:rPr lang="en-US" altLang="fr-FR" dirty="0" smtClean="0"/>
              <a:t>standards</a:t>
            </a:r>
            <a:endParaRPr lang="en-US" altLang="fr-FR" dirty="0" smtClean="0"/>
          </a:p>
          <a:p>
            <a:r>
              <a:rPr lang="en-US" altLang="fr-FR" dirty="0" smtClean="0"/>
              <a:t>The dominant theme of the material taken as a whole appeals to prurient (obsessively sexual) </a:t>
            </a:r>
            <a:r>
              <a:rPr lang="en-US" altLang="fr-FR" dirty="0" smtClean="0"/>
              <a:t>interest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Obscenity</a:t>
            </a:r>
            <a:r>
              <a:rPr lang="en-US" altLang="en-US" dirty="0"/>
              <a:t>—</a:t>
            </a:r>
            <a:r>
              <a:rPr lang="en-US" altLang="fr-FR" i="1" dirty="0" smtClean="0"/>
              <a:t>Miller </a:t>
            </a:r>
            <a:r>
              <a:rPr lang="en-US" altLang="fr-FR" i="1" dirty="0" smtClean="0"/>
              <a:t>v. California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Starts with Roth test</a:t>
            </a:r>
          </a:p>
          <a:p>
            <a:r>
              <a:rPr lang="en-US" altLang="fr-FR" dirty="0" smtClean="0"/>
              <a:t>States can ban specific types of content, such as child </a:t>
            </a:r>
            <a:r>
              <a:rPr lang="en-US" altLang="fr-FR" dirty="0" smtClean="0"/>
              <a:t>pornography</a:t>
            </a:r>
            <a:endParaRPr lang="en-US" altLang="fr-FR" dirty="0" smtClean="0"/>
          </a:p>
          <a:p>
            <a:r>
              <a:rPr lang="en-US" altLang="fr-FR" dirty="0" smtClean="0"/>
              <a:t>Material that has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serious </a:t>
            </a:r>
            <a:r>
              <a:rPr lang="en-US" altLang="ja-JP" dirty="0" smtClean="0"/>
              <a:t>literary, artistic, political, or scientific </a:t>
            </a:r>
            <a:r>
              <a:rPr lang="en-US" altLang="ja-JP" dirty="0" smtClean="0"/>
              <a:t>value” </a:t>
            </a:r>
            <a:r>
              <a:rPr lang="en-US" altLang="ja-JP" dirty="0" smtClean="0"/>
              <a:t>cannot be banned (LAPS test</a:t>
            </a:r>
            <a:r>
              <a:rPr lang="en-US" altLang="ja-JP" dirty="0" smtClean="0"/>
              <a:t>)</a:t>
            </a:r>
            <a:endParaRPr lang="en-US" altLang="ja-JP" dirty="0" smtClean="0"/>
          </a:p>
          <a:p>
            <a:r>
              <a:rPr lang="en-US" altLang="fr-FR" dirty="0" smtClean="0"/>
              <a:t>Protects material such as sexual health information, explicit </a:t>
            </a:r>
            <a:r>
              <a:rPr lang="en-US" altLang="fr-FR" dirty="0" smtClean="0"/>
              <a:t>literature 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Obscenity in the Information 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Internet and </a:t>
            </a:r>
            <a:r>
              <a:rPr lang="en-US" altLang="fr-FR" dirty="0" smtClean="0"/>
              <a:t>cable/satellite </a:t>
            </a:r>
            <a:r>
              <a:rPr lang="en-US" altLang="fr-FR" dirty="0" smtClean="0"/>
              <a:t>television make it difficult to define whose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community standards” apply</a:t>
            </a:r>
            <a:endParaRPr lang="en-US" altLang="ja-JP" dirty="0" smtClean="0"/>
          </a:p>
          <a:p>
            <a:r>
              <a:rPr lang="en-US" altLang="fr-FR" dirty="0" smtClean="0"/>
              <a:t>Courts have yet to definitively rule on this </a:t>
            </a:r>
            <a:r>
              <a:rPr lang="en-US" altLang="fr-FR" dirty="0" smtClean="0"/>
              <a:t>issue</a:t>
            </a:r>
            <a:endParaRPr lang="en-US" altLang="fr-FR" dirty="0" smtClean="0"/>
          </a:p>
          <a:p>
            <a:r>
              <a:rPr lang="en-US" altLang="fr-FR" dirty="0" smtClean="0"/>
              <a:t>Problem of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indecency” </a:t>
            </a:r>
            <a:r>
              <a:rPr lang="en-US" altLang="ja-JP" dirty="0" smtClean="0"/>
              <a:t>v. </a:t>
            </a:r>
            <a:r>
              <a:rPr lang="en-US" altLang="ja-JP" dirty="0" smtClean="0"/>
              <a:t>“obscenity”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Copyright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Fair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1790: First U.S. copyright law passed, protects works for 14 years + can be extended for 14 </a:t>
            </a:r>
            <a:r>
              <a:rPr lang="en-US" altLang="fr-FR" dirty="0" smtClean="0"/>
              <a:t>more</a:t>
            </a:r>
            <a:endParaRPr lang="en-US" altLang="fr-FR" dirty="0" smtClean="0"/>
          </a:p>
          <a:p>
            <a:r>
              <a:rPr lang="en-US" altLang="fr-FR" dirty="0" smtClean="0"/>
              <a:t>1890s: International works protected by </a:t>
            </a:r>
            <a:r>
              <a:rPr lang="en-US" altLang="fr-FR" dirty="0" smtClean="0"/>
              <a:t>copyright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Copyright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Fair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1976: U.S. copyright law heavily revised, creates concept of fair </a:t>
            </a:r>
            <a:r>
              <a:rPr lang="en-US" dirty="0" smtClean="0"/>
              <a:t>use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1998: Copyright Extension Act extends copyright length, protects Mickey </a:t>
            </a:r>
            <a:r>
              <a:rPr lang="en-US" dirty="0" smtClean="0"/>
              <a:t>Mouse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1998: Digital Millennium Copyright Act extends protections on digital </a:t>
            </a:r>
            <a:r>
              <a:rPr lang="en-US" dirty="0" smtClean="0"/>
              <a:t>media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2002: Creative Commons creates middle ground between full copyright and public </a:t>
            </a:r>
            <a:r>
              <a:rPr lang="en-US" dirty="0" smtClean="0"/>
              <a:t>domain</a:t>
            </a:r>
            <a:endParaRPr lang="en-US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9562"/>
          </a:xfrm>
        </p:spPr>
        <p:txBody>
          <a:bodyPr/>
          <a:lstStyle/>
          <a:p>
            <a:r>
              <a:rPr lang="en-US" dirty="0" smtClean="0"/>
              <a:t>Media</a:t>
            </a:r>
            <a:r>
              <a:rPr lang="en-US" baseline="0" dirty="0" smtClean="0"/>
              <a:t> Transformations:</a:t>
            </a:r>
            <a:br>
              <a:rPr lang="en-US" baseline="0" dirty="0" smtClean="0"/>
            </a:br>
            <a:r>
              <a:rPr lang="en-US" baseline="0" dirty="0" smtClean="0"/>
              <a:t>Who </a:t>
            </a:r>
            <a:r>
              <a:rPr lang="en-US" baseline="0" dirty="0" smtClean="0"/>
              <a:t>Owns Your Social Media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100" y="2019300"/>
            <a:ext cx="8750300" cy="4106863"/>
          </a:xfrm>
        </p:spPr>
        <p:txBody>
          <a:bodyPr/>
          <a:lstStyle/>
          <a:p>
            <a:r>
              <a:rPr lang="en-US" sz="3000" dirty="0" smtClean="0"/>
              <a:t>Have </a:t>
            </a:r>
            <a:r>
              <a:rPr lang="en-US" sz="3000" dirty="0"/>
              <a:t>you ever posted something to a social media site that could have commercial value? </a:t>
            </a:r>
            <a:r>
              <a:rPr lang="en-US" sz="3000" dirty="0" smtClean="0"/>
              <a:t>What </a:t>
            </a:r>
            <a:r>
              <a:rPr lang="en-US" sz="3000" dirty="0"/>
              <a:t>was it?  What did you do to protect it?</a:t>
            </a:r>
          </a:p>
          <a:p>
            <a:r>
              <a:rPr lang="en-US" sz="3000" dirty="0"/>
              <a:t>How have you made use of photos, </a:t>
            </a:r>
            <a:r>
              <a:rPr lang="en-US" sz="3000" dirty="0" smtClean="0"/>
              <a:t>artwork, </a:t>
            </a:r>
            <a:r>
              <a:rPr lang="en-US" sz="3000" dirty="0"/>
              <a:t>or other content you’ve found on social media sites?</a:t>
            </a:r>
          </a:p>
          <a:p>
            <a:r>
              <a:rPr lang="en-US" sz="3000" dirty="0"/>
              <a:t>Why might legacy news outlets want to use materials that initially show up through social media channels?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61176860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The First Amendment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“Congress </a:t>
            </a:r>
            <a:r>
              <a:rPr lang="en-US" altLang="ja-JP" dirty="0" smtClean="0"/>
              <a:t>shall make no law respecting an establishment of religion, or prohibiting the free exercise thereof;</a:t>
            </a:r>
          </a:p>
          <a:p>
            <a:r>
              <a:rPr lang="en-US" altLang="fr-FR" dirty="0" smtClean="0"/>
              <a:t>Or abridging the freedom of speech or of the press;</a:t>
            </a:r>
          </a:p>
          <a:p>
            <a:r>
              <a:rPr lang="en-US" altLang="fr-FR" dirty="0" smtClean="0"/>
              <a:t>Or the right of the people peaceably to assemble, and to petitions the Government for a redress of grievances</a:t>
            </a:r>
            <a:r>
              <a:rPr lang="en-US" altLang="fr-FR" dirty="0" smtClean="0"/>
              <a:t>.”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Broadcast Regulation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1927: Federal Radio Commission </a:t>
            </a:r>
            <a:r>
              <a:rPr lang="en-US" altLang="fr-FR" dirty="0" smtClean="0"/>
              <a:t>created</a:t>
            </a:r>
            <a:endParaRPr lang="en-US" altLang="fr-FR" dirty="0" smtClean="0"/>
          </a:p>
          <a:p>
            <a:r>
              <a:rPr lang="en-US" altLang="fr-FR" dirty="0" smtClean="0"/>
              <a:t>1937: Radio Commission becomes Federal Communication </a:t>
            </a:r>
            <a:r>
              <a:rPr lang="en-US" altLang="fr-FR" dirty="0" smtClean="0"/>
              <a:t>Commission, </a:t>
            </a:r>
            <a:r>
              <a:rPr lang="en-US" altLang="fr-FR" dirty="0" smtClean="0"/>
              <a:t>regulates all electronic </a:t>
            </a:r>
            <a:r>
              <a:rPr lang="en-US" altLang="fr-FR" dirty="0" smtClean="0"/>
              <a:t>communication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 Broadcast </a:t>
            </a:r>
            <a:r>
              <a:rPr lang="en-US" altLang="fr-FR" dirty="0" smtClean="0"/>
              <a:t>Regulation</a:t>
            </a:r>
            <a:r>
              <a:rPr lang="en-US" altLang="en-US" dirty="0"/>
              <a:t>—</a:t>
            </a:r>
            <a:r>
              <a:rPr lang="en-US" altLang="fr-FR" dirty="0" smtClean="0"/>
              <a:t>Fairness</a:t>
            </a:r>
            <a:endParaRPr lang="en-US" altLang="fr-F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fr-FR" dirty="0" smtClean="0"/>
              <a:t>Equal time </a:t>
            </a:r>
            <a:r>
              <a:rPr lang="en-US" altLang="fr-FR" dirty="0" smtClean="0"/>
              <a:t>provision</a:t>
            </a:r>
            <a:r>
              <a:rPr lang="en-US" altLang="fr-FR" dirty="0" smtClean="0"/>
              <a:t/>
            </a:r>
            <a:br>
              <a:rPr lang="en-US" altLang="fr-FR" dirty="0" smtClean="0"/>
            </a:br>
            <a:r>
              <a:rPr lang="en-US" altLang="fr-FR" i="1" dirty="0" smtClean="0"/>
              <a:t>FCC policy that requires broadcast stations to make equivalent amounts of time available to all candidates running for public </a:t>
            </a:r>
            <a:r>
              <a:rPr lang="en-US" altLang="fr-FR" i="1" dirty="0" smtClean="0"/>
              <a:t>office  </a:t>
            </a:r>
            <a:endParaRPr lang="en-US" altLang="fr-FR" i="1" dirty="0" smtClean="0"/>
          </a:p>
          <a:p>
            <a:pPr>
              <a:lnSpc>
                <a:spcPct val="80000"/>
              </a:lnSpc>
            </a:pPr>
            <a:r>
              <a:rPr lang="en-US" altLang="fr-FR" dirty="0" smtClean="0"/>
              <a:t>Fairness Doctrine</a:t>
            </a:r>
            <a:br>
              <a:rPr lang="en-US" altLang="fr-FR" dirty="0" smtClean="0"/>
            </a:br>
            <a:r>
              <a:rPr lang="en-US" altLang="fr-FR" i="1" dirty="0" smtClean="0"/>
              <a:t>Former FCC policy requiring broadcast stations to </a:t>
            </a:r>
            <a:r>
              <a:rPr lang="en-US" altLang="fr-FR" i="1" dirty="0" smtClean="0"/>
              <a:t>“</a:t>
            </a:r>
            <a:r>
              <a:rPr lang="en-US" altLang="ja-JP" i="1" dirty="0" smtClean="0"/>
              <a:t>afford </a:t>
            </a:r>
            <a:r>
              <a:rPr lang="en-US" altLang="ja-JP" i="1" dirty="0" smtClean="0"/>
              <a:t>reasonable opportunity for the discussion of conflicting views</a:t>
            </a:r>
            <a:r>
              <a:rPr lang="en-US" altLang="ja-JP" i="1" dirty="0" smtClean="0"/>
              <a:t>.” </a:t>
            </a:r>
            <a:r>
              <a:rPr lang="en-US" altLang="ja-JP" i="1" dirty="0" smtClean="0"/>
              <a:t>Repealed in 1987 but language remained in rule until </a:t>
            </a:r>
            <a:r>
              <a:rPr lang="en-US" altLang="ja-JP" i="1" dirty="0" smtClean="0"/>
              <a:t>2011</a:t>
            </a:r>
            <a:endParaRPr lang="en-US" altLang="ja-JP" dirty="0" smtClean="0"/>
          </a:p>
          <a:p>
            <a:pPr>
              <a:lnSpc>
                <a:spcPct val="80000"/>
              </a:lnSpc>
            </a:pP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Telecommunications Act of 1996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Required V-chip in television </a:t>
            </a:r>
            <a:r>
              <a:rPr lang="en-US" altLang="fr-FR" dirty="0" smtClean="0"/>
              <a:t>sets</a:t>
            </a:r>
            <a:endParaRPr lang="en-US" altLang="fr-FR" dirty="0" smtClean="0"/>
          </a:p>
          <a:p>
            <a:r>
              <a:rPr lang="en-US" altLang="fr-FR" dirty="0" smtClean="0"/>
              <a:t>Relaxed ownership rules on broadcast </a:t>
            </a:r>
            <a:r>
              <a:rPr lang="en-US" altLang="fr-FR" dirty="0" smtClean="0"/>
              <a:t>stations</a:t>
            </a:r>
            <a:endParaRPr lang="en-US" altLang="fr-FR" dirty="0" smtClean="0"/>
          </a:p>
          <a:p>
            <a:r>
              <a:rPr lang="en-US" altLang="fr-FR" dirty="0" smtClean="0"/>
              <a:t>Attempted to </a:t>
            </a:r>
            <a:r>
              <a:rPr lang="en-US" altLang="fr-FR" dirty="0" smtClean="0"/>
              <a:t>regulate </a:t>
            </a:r>
            <a:r>
              <a:rPr lang="en-US" altLang="fr-FR" dirty="0" smtClean="0"/>
              <a:t>content on Internet with Communications Decency Act portion of </a:t>
            </a:r>
            <a:r>
              <a:rPr lang="en-US" altLang="fr-FR" dirty="0" smtClean="0"/>
              <a:t>law</a:t>
            </a:r>
            <a:endParaRPr lang="en-US" altLang="fr-FR" dirty="0" smtClean="0"/>
          </a:p>
          <a:p>
            <a:r>
              <a:rPr lang="en-US" altLang="fr-FR" dirty="0" smtClean="0"/>
              <a:t>1997: Supreme Court strikes </a:t>
            </a:r>
            <a:r>
              <a:rPr lang="en-US" altLang="fr-FR" smtClean="0"/>
              <a:t>down </a:t>
            </a:r>
            <a:r>
              <a:rPr lang="en-US" altLang="fr-FR" smtClean="0"/>
              <a:t>CDA</a:t>
            </a:r>
            <a:endParaRPr lang="en-US" altLang="fr-FR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Roots of American Free Speech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dirty="0"/>
              <a:t>John Peter Zenger case (1700s) </a:t>
            </a:r>
          </a:p>
          <a:p>
            <a:r>
              <a:rPr lang="en-US" altLang="fr-FR" dirty="0" smtClean="0"/>
              <a:t>Zenger’</a:t>
            </a:r>
            <a:r>
              <a:rPr lang="en-US" altLang="ja-JP" dirty="0" smtClean="0"/>
              <a:t>s </a:t>
            </a:r>
            <a:r>
              <a:rPr lang="en-US" altLang="ja-JP" i="1" dirty="0"/>
              <a:t>New York Journal</a:t>
            </a:r>
            <a:r>
              <a:rPr lang="en-US" altLang="ja-JP" dirty="0"/>
              <a:t> accused New York governor of </a:t>
            </a:r>
            <a:r>
              <a:rPr lang="en-US" altLang="ja-JP" dirty="0" smtClean="0"/>
              <a:t>corruption</a:t>
            </a:r>
            <a:endParaRPr lang="en-US" altLang="ja-JP" dirty="0"/>
          </a:p>
          <a:p>
            <a:r>
              <a:rPr lang="en-US" altLang="fr-FR" dirty="0"/>
              <a:t>Governor had Zenger thrown in jail for seditious libel (criticizing the government</a:t>
            </a:r>
            <a:r>
              <a:rPr lang="en-US" altLang="fr-FR" dirty="0" smtClean="0"/>
              <a:t>)</a:t>
            </a:r>
            <a:endParaRPr lang="en-US" altLang="fr-FR" dirty="0"/>
          </a:p>
          <a:p>
            <a:r>
              <a:rPr lang="en-US" altLang="fr-FR" dirty="0"/>
              <a:t>Zenger defense: The charges were </a:t>
            </a:r>
            <a:r>
              <a:rPr lang="en-US" altLang="fr-FR" dirty="0" smtClean="0"/>
              <a:t>true</a:t>
            </a:r>
            <a:endParaRPr lang="en-US" altLang="fr-FR" dirty="0"/>
          </a:p>
          <a:p>
            <a:r>
              <a:rPr lang="en-US" altLang="fr-FR" dirty="0"/>
              <a:t>Jury found Zenger </a:t>
            </a:r>
            <a:r>
              <a:rPr lang="en-US" altLang="fr-FR" dirty="0" smtClean="0"/>
              <a:t>“</a:t>
            </a:r>
            <a:r>
              <a:rPr lang="en-US" altLang="ja-JP" dirty="0" smtClean="0"/>
              <a:t>not </a:t>
            </a:r>
            <a:r>
              <a:rPr lang="en-US" altLang="ja-JP" dirty="0"/>
              <a:t>guilty</a:t>
            </a:r>
            <a:r>
              <a:rPr lang="en-US" altLang="ja-JP" dirty="0" smtClean="0"/>
              <a:t>.”  </a:t>
            </a:r>
            <a:r>
              <a:rPr lang="en-US" altLang="ja-JP" dirty="0"/>
              <a:t>Established truth as defense against </a:t>
            </a:r>
            <a:r>
              <a:rPr lang="en-US" altLang="ja-JP" dirty="0" smtClean="0"/>
              <a:t>libel</a:t>
            </a:r>
            <a:endParaRPr lang="en-US" altLang="fr-FR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Limits on Free Speech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Alien and Sedition Acts (1798)</a:t>
            </a:r>
            <a:br>
              <a:rPr lang="en-US" altLang="fr-FR" dirty="0" smtClean="0"/>
            </a:br>
            <a:r>
              <a:rPr lang="en-US" altLang="fr-FR" i="1" dirty="0" smtClean="0"/>
              <a:t>Made it a crime to criticize government of the United States.</a:t>
            </a:r>
            <a:r>
              <a:rPr lang="en-US" altLang="fr-FR" dirty="0" smtClean="0"/>
              <a:t> </a:t>
            </a:r>
            <a:r>
              <a:rPr lang="en-US" altLang="fr-FR" i="1" dirty="0" smtClean="0"/>
              <a:t>Thomas Jefferson eventually pardoned everyone charged under </a:t>
            </a:r>
            <a:r>
              <a:rPr lang="en-US" altLang="fr-FR" i="1" dirty="0" smtClean="0"/>
              <a:t>it</a:t>
            </a:r>
            <a:endParaRPr lang="en-US" altLang="fr-FR" i="1" dirty="0" smtClean="0"/>
          </a:p>
          <a:p>
            <a:r>
              <a:rPr lang="en-US" altLang="fr-FR" dirty="0" smtClean="0"/>
              <a:t>World Wars I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II</a:t>
            </a:r>
            <a:br>
              <a:rPr lang="en-US" altLang="fr-FR" dirty="0" smtClean="0"/>
            </a:br>
            <a:r>
              <a:rPr lang="en-US" altLang="fr-FR" i="1" dirty="0" smtClean="0"/>
              <a:t>During times of major wars, sedition becomes a crime; suppresses </a:t>
            </a:r>
            <a:r>
              <a:rPr lang="en-US" altLang="fr-FR" i="1" dirty="0" smtClean="0"/>
              <a:t>dissent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Post-9/11 Limits on Free Speech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fr-FR" dirty="0"/>
              <a:t>USA Patriot Act</a:t>
            </a:r>
          </a:p>
          <a:p>
            <a:r>
              <a:rPr lang="en-US" altLang="fr-FR" dirty="0"/>
              <a:t>Permits more wiretaps and domestic </a:t>
            </a:r>
            <a:r>
              <a:rPr lang="en-US" altLang="fr-FR" dirty="0" smtClean="0"/>
              <a:t>surveillance</a:t>
            </a:r>
            <a:endParaRPr lang="en-US" altLang="fr-FR" dirty="0"/>
          </a:p>
          <a:p>
            <a:r>
              <a:rPr lang="en-US" altLang="fr-FR" dirty="0"/>
              <a:t>Widens definition of what is </a:t>
            </a:r>
            <a:r>
              <a:rPr lang="en-US" altLang="fr-FR" dirty="0" smtClean="0"/>
              <a:t>terrorism</a:t>
            </a:r>
            <a:endParaRPr lang="en-US" altLang="fr-FR" dirty="0"/>
          </a:p>
          <a:p>
            <a:r>
              <a:rPr lang="en-US" altLang="fr-FR" dirty="0"/>
              <a:t>Allows FBI to examine individual media </a:t>
            </a:r>
            <a:r>
              <a:rPr lang="en-US" altLang="fr-FR" dirty="0" smtClean="0"/>
              <a:t>use</a:t>
            </a:r>
            <a:endParaRPr lang="en-US" altLang="fr-FR" dirty="0"/>
          </a:p>
          <a:p>
            <a:r>
              <a:rPr lang="en-US" altLang="fr-FR" dirty="0" smtClean="0"/>
              <a:t>Secret #</a:t>
            </a:r>
            <a:r>
              <a:rPr lang="en-US" altLang="fr-FR" dirty="0" smtClean="0"/>
              <a:t>4</a:t>
            </a:r>
            <a:r>
              <a:rPr lang="en-US" altLang="en-US" dirty="0" smtClean="0"/>
              <a:t>—</a:t>
            </a:r>
            <a:r>
              <a:rPr lang="en-US" altLang="fr-FR" dirty="0" smtClean="0"/>
              <a:t>Nothing’</a:t>
            </a:r>
            <a:r>
              <a:rPr lang="en-US" altLang="ja-JP" dirty="0" smtClean="0"/>
              <a:t>s </a:t>
            </a:r>
            <a:r>
              <a:rPr lang="en-US" altLang="ja-JP" dirty="0"/>
              <a:t>new: Everything that happened in the past will happen </a:t>
            </a:r>
            <a:r>
              <a:rPr lang="en-US" altLang="ja-JP" dirty="0" smtClean="0"/>
              <a:t>again</a:t>
            </a:r>
            <a:endParaRPr lang="en-US" altLang="fr-FR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Media Law Issues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fr-FR" dirty="0" smtClean="0"/>
              <a:t>Libel</a:t>
            </a:r>
          </a:p>
          <a:p>
            <a:r>
              <a:rPr lang="en-US" altLang="fr-FR" dirty="0" smtClean="0"/>
              <a:t>Invasion of privacy</a:t>
            </a:r>
          </a:p>
          <a:p>
            <a:r>
              <a:rPr lang="en-US" altLang="fr-FR" dirty="0" smtClean="0"/>
              <a:t>Free </a:t>
            </a:r>
            <a:r>
              <a:rPr lang="en-US" altLang="fr-FR" dirty="0" smtClean="0"/>
              <a:t>press/fair </a:t>
            </a:r>
            <a:r>
              <a:rPr lang="en-US" altLang="fr-FR" dirty="0" smtClean="0"/>
              <a:t>trial</a:t>
            </a:r>
          </a:p>
          <a:p>
            <a:r>
              <a:rPr lang="en-US" altLang="fr-FR" dirty="0" smtClean="0"/>
              <a:t>Honesty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the press</a:t>
            </a:r>
          </a:p>
          <a:p>
            <a:r>
              <a:rPr lang="en-US" altLang="fr-FR" dirty="0" smtClean="0"/>
              <a:t>Prior restraint</a:t>
            </a:r>
          </a:p>
          <a:p>
            <a:r>
              <a:rPr lang="en-US" altLang="fr-FR" dirty="0" smtClean="0"/>
              <a:t>Free speech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students</a:t>
            </a:r>
          </a:p>
        </p:txBody>
      </p:sp>
      <p:sp>
        <p:nvSpPr>
          <p:cNvPr id="9220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fr-FR" dirty="0" smtClean="0"/>
              <a:t>Shield laws</a:t>
            </a:r>
          </a:p>
          <a:p>
            <a:r>
              <a:rPr lang="en-US" altLang="fr-FR" dirty="0" smtClean="0"/>
              <a:t>Obscenity</a:t>
            </a:r>
          </a:p>
          <a:p>
            <a:r>
              <a:rPr lang="en-US" altLang="fr-FR" dirty="0" smtClean="0"/>
              <a:t>Copyright </a:t>
            </a:r>
            <a:r>
              <a:rPr lang="en-US" altLang="fr-FR" dirty="0" smtClean="0"/>
              <a:t>and </a:t>
            </a:r>
            <a:r>
              <a:rPr lang="en-US" altLang="fr-FR" dirty="0" smtClean="0"/>
              <a:t>fair use</a:t>
            </a:r>
          </a:p>
          <a:p>
            <a:r>
              <a:rPr lang="en-US" altLang="fr-FR" dirty="0" smtClean="0"/>
              <a:t>Broadcast </a:t>
            </a:r>
            <a:r>
              <a:rPr lang="en-US" altLang="fr-FR" dirty="0" smtClean="0"/>
              <a:t>regulation</a:t>
            </a:r>
            <a:endParaRPr lang="en-US" altLang="fr-FR" dirty="0" smtClean="0"/>
          </a:p>
          <a:p>
            <a:r>
              <a:rPr lang="en-US" altLang="fr-FR" dirty="0" smtClean="0"/>
              <a:t>Telecommunications Act of 1996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Elements </a:t>
            </a:r>
            <a:r>
              <a:rPr lang="en-US" altLang="fr-FR" dirty="0" smtClean="0"/>
              <a:t>of Libel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dirty="0" smtClean="0"/>
              <a:t>Defamation</a:t>
            </a:r>
            <a:br>
              <a:rPr lang="en-US" altLang="fr-FR" dirty="0" smtClean="0"/>
            </a:br>
            <a:r>
              <a:rPr lang="en-US" altLang="fr-FR" i="1" dirty="0" smtClean="0"/>
              <a:t>Damaging a </a:t>
            </a:r>
            <a:r>
              <a:rPr lang="en-US" altLang="fr-FR" i="1" dirty="0" smtClean="0"/>
              <a:t>person’</a:t>
            </a:r>
            <a:r>
              <a:rPr lang="en-US" altLang="ja-JP" i="1" dirty="0" smtClean="0"/>
              <a:t>s </a:t>
            </a:r>
            <a:r>
              <a:rPr lang="en-US" altLang="ja-JP" i="1" dirty="0" smtClean="0"/>
              <a:t>reputation in some </a:t>
            </a:r>
            <a:r>
              <a:rPr lang="en-US" altLang="ja-JP" i="1" dirty="0" smtClean="0"/>
              <a:t>way</a:t>
            </a:r>
            <a:endParaRPr lang="en-US" altLang="ja-JP" i="1" dirty="0" smtClean="0"/>
          </a:p>
          <a:p>
            <a:r>
              <a:rPr lang="en-US" altLang="fr-FR" dirty="0" smtClean="0"/>
              <a:t>Identification</a:t>
            </a:r>
            <a:br>
              <a:rPr lang="en-US" altLang="fr-FR" dirty="0" smtClean="0"/>
            </a:br>
            <a:r>
              <a:rPr lang="en-US" altLang="fr-FR" i="1" dirty="0" smtClean="0"/>
              <a:t>Can other people recognize person in story, even if name </a:t>
            </a:r>
            <a:r>
              <a:rPr lang="en-US" altLang="fr-FR" i="1" dirty="0" smtClean="0"/>
              <a:t>isn’</a:t>
            </a:r>
            <a:r>
              <a:rPr lang="en-US" altLang="ja-JP" i="1" dirty="0" smtClean="0"/>
              <a:t>t used</a:t>
            </a:r>
            <a:endParaRPr lang="en-US" altLang="ja-JP" i="1" dirty="0" smtClean="0"/>
          </a:p>
          <a:p>
            <a:r>
              <a:rPr lang="en-US" altLang="fr-FR" dirty="0" smtClean="0"/>
              <a:t>Publication</a:t>
            </a:r>
            <a:r>
              <a:rPr lang="en-US" altLang="fr-FR" i="1" dirty="0" smtClean="0"/>
              <a:t/>
            </a:r>
            <a:br>
              <a:rPr lang="en-US" altLang="fr-FR" i="1" dirty="0" smtClean="0"/>
            </a:br>
            <a:r>
              <a:rPr lang="en-US" altLang="fr-FR" i="1" dirty="0" smtClean="0"/>
              <a:t>Story is published or </a:t>
            </a:r>
            <a:r>
              <a:rPr lang="en-US" altLang="fr-FR" i="1" dirty="0" smtClean="0"/>
              <a:t>broadcast/seen </a:t>
            </a:r>
            <a:r>
              <a:rPr lang="en-US" altLang="fr-FR" i="1" dirty="0" smtClean="0"/>
              <a:t>by a third </a:t>
            </a:r>
            <a:r>
              <a:rPr lang="en-US" altLang="fr-FR" i="1" dirty="0" smtClean="0"/>
              <a:t>party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Defenses </a:t>
            </a:r>
            <a:r>
              <a:rPr lang="en-US" altLang="fr-FR" dirty="0" smtClean="0"/>
              <a:t>against </a:t>
            </a:r>
            <a:r>
              <a:rPr lang="en-US" altLang="fr-FR" dirty="0" smtClean="0"/>
              <a:t>Libel</a:t>
            </a:r>
            <a:endParaRPr lang="en-US" altLang="fr-F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fr-FR" dirty="0" smtClean="0"/>
              <a:t>Truth</a:t>
            </a:r>
            <a:br>
              <a:rPr lang="en-US" altLang="fr-FR" dirty="0" smtClean="0"/>
            </a:br>
            <a:r>
              <a:rPr lang="en-US" altLang="fr-FR" i="1" dirty="0" smtClean="0"/>
              <a:t>Based </a:t>
            </a:r>
            <a:r>
              <a:rPr lang="en-US" altLang="fr-FR" i="1" dirty="0" smtClean="0"/>
              <a:t>on Zenger defense.</a:t>
            </a:r>
            <a:r>
              <a:rPr lang="en-US" altLang="fr-FR" dirty="0" smtClean="0"/>
              <a:t> </a:t>
            </a:r>
            <a:r>
              <a:rPr lang="en-US" altLang="fr-FR" i="1" dirty="0" smtClean="0"/>
              <a:t>But what is truth?</a:t>
            </a:r>
          </a:p>
          <a:p>
            <a:pPr>
              <a:lnSpc>
                <a:spcPct val="90000"/>
              </a:lnSpc>
            </a:pPr>
            <a:r>
              <a:rPr lang="en-US" altLang="fr-FR" dirty="0" smtClean="0"/>
              <a:t>Privilege</a:t>
            </a:r>
            <a:br>
              <a:rPr lang="en-US" altLang="fr-FR" dirty="0" smtClean="0"/>
            </a:br>
            <a:r>
              <a:rPr lang="en-US" altLang="fr-FR" i="1" dirty="0" smtClean="0"/>
              <a:t>Statements made in government meetings, in court, or in government documents is protected. Strong </a:t>
            </a:r>
            <a:r>
              <a:rPr lang="en-US" altLang="fr-FR" i="1" dirty="0" smtClean="0"/>
              <a:t>defense</a:t>
            </a:r>
            <a:endParaRPr lang="en-US" altLang="fr-FR" i="1" dirty="0" smtClean="0"/>
          </a:p>
          <a:p>
            <a:pPr>
              <a:lnSpc>
                <a:spcPct val="90000"/>
              </a:lnSpc>
            </a:pPr>
            <a:r>
              <a:rPr lang="en-US" altLang="fr-FR" dirty="0" smtClean="0"/>
              <a:t>Opinion</a:t>
            </a:r>
            <a:br>
              <a:rPr lang="en-US" altLang="fr-FR" dirty="0" smtClean="0"/>
            </a:br>
            <a:r>
              <a:rPr lang="en-US" altLang="fr-FR" i="1" dirty="0" smtClean="0"/>
              <a:t>Opinions neither true nor false so can</a:t>
            </a:r>
            <a:r>
              <a:rPr lang="en-US" altLang="en-US" i="1" dirty="0" smtClean="0"/>
              <a:t>’</a:t>
            </a:r>
            <a:r>
              <a:rPr lang="en-US" altLang="fr-FR" i="1" dirty="0" smtClean="0"/>
              <a:t>t be </a:t>
            </a:r>
            <a:r>
              <a:rPr lang="en-US" altLang="fr-FR" i="1" dirty="0" smtClean="0"/>
              <a:t>libelous</a:t>
            </a:r>
            <a:endParaRPr lang="en-US" altLang="fr-FR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Hanson4e</Template>
  <TotalTime>325</TotalTime>
  <Words>1160</Words>
  <Application>Microsoft Office PowerPoint</Application>
  <PresentationFormat>On-screen Show (4:3)</PresentationFormat>
  <Paragraphs>158</Paragraphs>
  <Slides>32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1_Office Theme</vt:lpstr>
      <vt:lpstr>Media Law: Free Speech and Fairness</vt:lpstr>
      <vt:lpstr>Bringing Copyright into 20th Century</vt:lpstr>
      <vt:lpstr>The First Amendment</vt:lpstr>
      <vt:lpstr>Roots of American Free Speech</vt:lpstr>
      <vt:lpstr>Limits on Free Speech</vt:lpstr>
      <vt:lpstr>Post-9/11 Limits on Free Speech</vt:lpstr>
      <vt:lpstr>Media Law Issues</vt:lpstr>
      <vt:lpstr>Elements of Libel</vt:lpstr>
      <vt:lpstr>Defenses against Libel</vt:lpstr>
      <vt:lpstr>Libel—New York Times v. Sullivan</vt:lpstr>
      <vt:lpstr>Libel—New York Times v. Sullivan</vt:lpstr>
      <vt:lpstr>Invasion of Privacy</vt:lpstr>
      <vt:lpstr>Invasion of Privacy</vt:lpstr>
      <vt:lpstr>Free Press/Fair Trial</vt:lpstr>
      <vt:lpstr>Free Press/Fair Trial</vt:lpstr>
      <vt:lpstr>Honesty and the Press</vt:lpstr>
      <vt:lpstr>Prior Restraint—Near v. Minnesota</vt:lpstr>
      <vt:lpstr>Prior Restraint—The Pentagon Papers</vt:lpstr>
      <vt:lpstr>Prior Restraint—The Progressive</vt:lpstr>
      <vt:lpstr>Free Speech and Students</vt:lpstr>
      <vt:lpstr>Free Speech and Students</vt:lpstr>
      <vt:lpstr>Shield Laws</vt:lpstr>
      <vt:lpstr>Shield Laws</vt:lpstr>
      <vt:lpstr>Obscenity—Roth v. United States</vt:lpstr>
      <vt:lpstr>Obscenity—Miller v. California</vt:lpstr>
      <vt:lpstr>Obscenity in the Information Age</vt:lpstr>
      <vt:lpstr>Copyright and Fair Use</vt:lpstr>
      <vt:lpstr>Copyright and Fair Use</vt:lpstr>
      <vt:lpstr>Media Transformations: Who Owns Your Social Media?</vt:lpstr>
      <vt:lpstr>Broadcast Regulation</vt:lpstr>
      <vt:lpstr> Broadcast Regulation—Fairness</vt:lpstr>
      <vt:lpstr>Telecommunications Act of 1996</vt:lpstr>
    </vt:vector>
  </TitlesOfParts>
  <Company>University of Nebraska at Kearney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Media Law: Free Speech and Fairness</dc:title>
  <dc:creator>Ralph Hanson</dc:creator>
  <cp:lastModifiedBy>CE</cp:lastModifiedBy>
  <cp:revision>38</cp:revision>
  <dcterms:created xsi:type="dcterms:W3CDTF">2010-07-29T14:14:29Z</dcterms:created>
  <dcterms:modified xsi:type="dcterms:W3CDTF">2015-07-21T13:35:45Z</dcterms:modified>
</cp:coreProperties>
</file>