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36"/>
  </p:notesMasterIdLst>
  <p:sldIdLst>
    <p:sldId id="256" r:id="rId2"/>
    <p:sldId id="290" r:id="rId3"/>
    <p:sldId id="257" r:id="rId4"/>
    <p:sldId id="258" r:id="rId5"/>
    <p:sldId id="259" r:id="rId6"/>
    <p:sldId id="261" r:id="rId7"/>
    <p:sldId id="262" r:id="rId8"/>
    <p:sldId id="264" r:id="rId9"/>
    <p:sldId id="265" r:id="rId10"/>
    <p:sldId id="266" r:id="rId11"/>
    <p:sldId id="267" r:id="rId12"/>
    <p:sldId id="269" r:id="rId13"/>
    <p:sldId id="270" r:id="rId14"/>
    <p:sldId id="271" r:id="rId15"/>
    <p:sldId id="272" r:id="rId16"/>
    <p:sldId id="273" r:id="rId17"/>
    <p:sldId id="274" r:id="rId18"/>
    <p:sldId id="289" r:id="rId19"/>
    <p:sldId id="275" r:id="rId20"/>
    <p:sldId id="276" r:id="rId21"/>
    <p:sldId id="277" r:id="rId22"/>
    <p:sldId id="278" r:id="rId23"/>
    <p:sldId id="291" r:id="rId24"/>
    <p:sldId id="279" r:id="rId25"/>
    <p:sldId id="280" r:id="rId26"/>
    <p:sldId id="281" r:id="rId27"/>
    <p:sldId id="292" r:id="rId28"/>
    <p:sldId id="282" r:id="rId29"/>
    <p:sldId id="283" r:id="rId30"/>
    <p:sldId id="284" r:id="rId31"/>
    <p:sldId id="285" r:id="rId32"/>
    <p:sldId id="286" r:id="rId33"/>
    <p:sldId id="287" r:id="rId34"/>
    <p:sldId id="288" r:id="rId35"/>
  </p:sldIdLst>
  <p:sldSz cx="9144000" cy="6858000" type="screen4x3"/>
  <p:notesSz cx="6858000" cy="9144000"/>
  <p:defaultTextStyle>
    <a:defPPr>
      <a:defRPr lang="en-US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541" autoAdjust="0"/>
    <p:restoredTop sz="86352" autoAdjust="0"/>
  </p:normalViewPr>
  <p:slideViewPr>
    <p:cSldViewPr snapToGrid="0" snapToObjects="1">
      <p:cViewPr>
        <p:scale>
          <a:sx n="125" d="100"/>
          <a:sy n="125" d="100"/>
        </p:scale>
        <p:origin x="-1224" y="-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24008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4B17013-ACB1-4094-8AFC-53261137E582}" type="datetimeFigureOut">
              <a:rPr lang="en-US"/>
              <a:t>7/20/2015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6F0EAD8-3666-48B8-A48B-9983FBF156FD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64673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F0EAD8-3666-48B8-A48B-9983FBF156FD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805204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F0EAD8-3666-48B8-A48B-9983FBF156FD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606379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F0EAD8-3666-48B8-A48B-9983FBF156FD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089061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F0EAD8-3666-48B8-A48B-9983FBF156FD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459646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F0EAD8-3666-48B8-A48B-9983FBF156FD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56637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F0EAD8-3666-48B8-A48B-9983FBF156FD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778417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F0EAD8-3666-48B8-A48B-9983FBF156FD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369709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F0EAD8-3666-48B8-A48B-9983FBF156FD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364393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F0EAD8-3666-48B8-A48B-9983FBF156FD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405303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F0EAD8-3666-48B8-A48B-9983FBF156FD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253758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F0EAD8-3666-48B8-A48B-9983FBF156FD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426287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F0EAD8-3666-48B8-A48B-9983FBF156FD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35084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F0EAD8-3666-48B8-A48B-9983FBF156FD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74577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Placeholder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9699" name="Text Placeholder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Arial" charset="0"/>
              <a:buNone/>
              <a:defRPr sz="4400">
                <a:solidFill>
                  <a:srgbClr val="E29927"/>
                </a:solidFill>
              </a:defRPr>
            </a:lvl1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BE6CE17A-47D6-420A-B5C7-2A4430875F33}" type="datetime1">
              <a:rPr lang="en-US" altLang="en-US"/>
              <a:pPr/>
              <a:t>7/20/2015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0FB42665-E76B-42EB-86B7-4DD1736CAD6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77940123"/>
      </p:ext>
    </p:extLst>
  </p:cSld>
  <p:clrMapOvr>
    <a:masterClrMapping/>
  </p:clrMapOvr>
  <p:transition>
    <p:pull dir="r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829F333-7107-465B-9DAB-2B47A2190056}" type="datetime1">
              <a:rPr lang="en-US" altLang="en-US"/>
              <a:pPr/>
              <a:t>7/20/2015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27B6C21-28B6-44EE-A82E-1FCCED30380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62414630"/>
      </p:ext>
    </p:extLst>
  </p:cSld>
  <p:clrMapOvr>
    <a:masterClrMapping/>
  </p:clrMapOvr>
  <p:transition>
    <p:pull dir="r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BB62D97-A527-4E29-9767-37EE158D8FAE}" type="datetime1">
              <a:rPr lang="en-US" altLang="en-US"/>
              <a:pPr/>
              <a:t>7/20/2015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4385048-1E4B-4C67-8B3B-474CD5F0EB74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93335402"/>
      </p:ext>
    </p:extLst>
  </p:cSld>
  <p:clrMapOvr>
    <a:masterClrMapping/>
  </p:clrMapOvr>
  <p:transition>
    <p:pull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8403974-CEA6-4EF3-BBEE-367F92938871}" type="datetime1">
              <a:rPr lang="en-US" altLang="en-US"/>
              <a:pPr/>
              <a:t>7/20/2015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02AC544-59D0-46C9-9F51-61ECB83995E4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69377521"/>
      </p:ext>
    </p:extLst>
  </p:cSld>
  <p:clrMapOvr>
    <a:masterClrMapping/>
  </p:clrMapOvr>
  <p:transition>
    <p:pull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04E406E-9FA6-42C9-A166-1D3076DB6BBB}" type="datetime1">
              <a:rPr lang="en-US" altLang="en-US"/>
              <a:pPr/>
              <a:t>7/20/2015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75E6672-E28E-4527-8347-7FEE1552C9D3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56806097"/>
      </p:ext>
    </p:extLst>
  </p:cSld>
  <p:clrMapOvr>
    <a:masterClrMapping/>
  </p:clrMapOvr>
  <p:transition>
    <p:pull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9C9B6BD-885F-4454-9AA1-F620C61DA633}" type="datetime1">
              <a:rPr lang="en-US" altLang="en-US"/>
              <a:pPr/>
              <a:t>7/20/2015</a:t>
            </a:fld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BF4BA3E-252D-41F8-93FD-5C67A3527B71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74847549"/>
      </p:ext>
    </p:extLst>
  </p:cSld>
  <p:clrMapOvr>
    <a:masterClrMapping/>
  </p:clrMapOvr>
  <p:transition>
    <p:pull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43639FC-B7D6-425D-9820-8E4080467680}" type="datetime1">
              <a:rPr lang="en-US" altLang="en-US"/>
              <a:pPr/>
              <a:t>7/20/2015</a:t>
            </a:fld>
            <a:endParaRPr lang="en-US" alt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7F32CF1-41B4-45E5-A1D5-D52CD140A4DC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4138815"/>
      </p:ext>
    </p:extLst>
  </p:cSld>
  <p:clrMapOvr>
    <a:masterClrMapping/>
  </p:clrMapOvr>
  <p:transition>
    <p:pull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5054261-06E8-487D-8609-0D165F13FB44}" type="datetime1">
              <a:rPr lang="en-US" altLang="en-US"/>
              <a:pPr/>
              <a:t>7/20/2015</a:t>
            </a:fld>
            <a:endParaRPr lang="en-US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9E1F762-E988-4F9E-A887-F15D89C83B2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72433207"/>
      </p:ext>
    </p:extLst>
  </p:cSld>
  <p:clrMapOvr>
    <a:masterClrMapping/>
  </p:clrMapOvr>
  <p:transition>
    <p:pull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D7CCE7F-B217-4A92-8EF9-7FC09892361E}" type="datetime1">
              <a:rPr lang="en-US" altLang="en-US"/>
              <a:pPr/>
              <a:t>7/20/2015</a:t>
            </a:fld>
            <a:endParaRPr lang="en-US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C5A7634-8B22-42F8-B4B8-06122D5E523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61102571"/>
      </p:ext>
    </p:extLst>
  </p:cSld>
  <p:clrMapOvr>
    <a:masterClrMapping/>
  </p:clrMapOvr>
  <p:transition>
    <p:pull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8BAD168-BC50-49ED-9795-67B1D98F431B}" type="datetime1">
              <a:rPr lang="en-US" altLang="en-US"/>
              <a:pPr/>
              <a:t>7/20/2015</a:t>
            </a:fld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3C3E3E5-28A6-417D-919E-63BA8F2DE6F4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98106236"/>
      </p:ext>
    </p:extLst>
  </p:cSld>
  <p:clrMapOvr>
    <a:masterClrMapping/>
  </p:clrMapOvr>
  <p:transition>
    <p:pull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C398A10-3E70-4D36-A858-ED64968B4584}" type="datetime1">
              <a:rPr lang="en-US" altLang="en-US"/>
              <a:pPr/>
              <a:t>7/20/2015</a:t>
            </a:fld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92EA0B9-BD74-4115-BED5-34EFAE41706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01203607"/>
      </p:ext>
    </p:extLst>
  </p:cSld>
  <p:clrMapOvr>
    <a:masterClrMapping/>
  </p:clrMapOvr>
  <p:transition>
    <p:pull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fld id="{0D5272E2-F9DE-4C3A-BA19-FD65B33F0F91}" type="datetime1">
              <a:rPr lang="en-US" altLang="en-US"/>
              <a:pPr/>
              <a:t>7/20/2015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fld id="{F2A9D0DC-AECE-4E63-B62E-55E0B8AE2306}" type="slidenum">
              <a:rPr lang="en-US" altLang="en-US"/>
              <a:pPr/>
              <a:t>‹#›</a:t>
            </a:fld>
            <a:endParaRPr lang="en-US" altLang="en-US"/>
          </a:p>
        </p:txBody>
      </p:sp>
      <p:pic>
        <p:nvPicPr>
          <p:cNvPr id="1031" name="Picture 13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2" name="Picture 14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400800"/>
            <a:ext cx="9144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73" r:id="rId2"/>
    <p:sldLayoutId id="2147483674" r:id="rId3"/>
    <p:sldLayoutId id="2147483675" r:id="rId4"/>
    <p:sldLayoutId id="2147483676" r:id="rId5"/>
    <p:sldLayoutId id="2147483677" r:id="rId6"/>
    <p:sldLayoutId id="2147483678" r:id="rId7"/>
    <p:sldLayoutId id="2147483679" r:id="rId8"/>
    <p:sldLayoutId id="2147483680" r:id="rId9"/>
    <p:sldLayoutId id="2147483681" r:id="rId10"/>
    <p:sldLayoutId id="2147483682" r:id="rId11"/>
  </p:sldLayoutIdLst>
  <p:transition>
    <p:pull dir="r"/>
  </p:transition>
  <p:txStyles>
    <p:titleStyle>
      <a:lvl1pPr algn="ctr" defTabSz="457200" rtl="0" fontAlgn="base">
        <a:spcBef>
          <a:spcPct val="0"/>
        </a:spcBef>
        <a:spcAft>
          <a:spcPct val="0"/>
        </a:spcAft>
        <a:defRPr sz="4400" b="1">
          <a:solidFill>
            <a:srgbClr val="00669B"/>
          </a:solidFill>
          <a:latin typeface="+mj-lt"/>
          <a:ea typeface="+mj-ea"/>
          <a:cs typeface="+mj-cs"/>
        </a:defRPr>
      </a:lvl1pPr>
      <a:lvl2pPr algn="ctr" defTabSz="457200" rtl="0" fontAlgn="base">
        <a:spcBef>
          <a:spcPct val="0"/>
        </a:spcBef>
        <a:spcAft>
          <a:spcPct val="0"/>
        </a:spcAft>
        <a:defRPr sz="4400" b="1">
          <a:solidFill>
            <a:srgbClr val="00669B"/>
          </a:solidFill>
          <a:latin typeface="Calibri" charset="0"/>
          <a:ea typeface="ＭＳ Ｐゴシック" charset="-128"/>
        </a:defRPr>
      </a:lvl2pPr>
      <a:lvl3pPr algn="ctr" defTabSz="457200" rtl="0" fontAlgn="base">
        <a:spcBef>
          <a:spcPct val="0"/>
        </a:spcBef>
        <a:spcAft>
          <a:spcPct val="0"/>
        </a:spcAft>
        <a:defRPr sz="4400" b="1">
          <a:solidFill>
            <a:srgbClr val="00669B"/>
          </a:solidFill>
          <a:latin typeface="Calibri" charset="0"/>
          <a:ea typeface="ＭＳ Ｐゴシック" charset="-128"/>
        </a:defRPr>
      </a:lvl3pPr>
      <a:lvl4pPr algn="ctr" defTabSz="457200" rtl="0" fontAlgn="base">
        <a:spcBef>
          <a:spcPct val="0"/>
        </a:spcBef>
        <a:spcAft>
          <a:spcPct val="0"/>
        </a:spcAft>
        <a:defRPr sz="4400" b="1">
          <a:solidFill>
            <a:srgbClr val="00669B"/>
          </a:solidFill>
          <a:latin typeface="Calibri" charset="0"/>
          <a:ea typeface="ＭＳ Ｐゴシック" charset="-128"/>
        </a:defRPr>
      </a:lvl4pPr>
      <a:lvl5pPr algn="ctr" defTabSz="457200" rtl="0" fontAlgn="base">
        <a:spcBef>
          <a:spcPct val="0"/>
        </a:spcBef>
        <a:spcAft>
          <a:spcPct val="0"/>
        </a:spcAft>
        <a:defRPr sz="4400" b="1">
          <a:solidFill>
            <a:srgbClr val="00669B"/>
          </a:solidFill>
          <a:latin typeface="Calibri" charset="0"/>
          <a:ea typeface="ＭＳ Ｐゴシック" charset="-128"/>
        </a:defRPr>
      </a:lvl5pPr>
      <a:lvl6pPr marL="4572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rgbClr val="E29927"/>
          </a:solidFill>
          <a:latin typeface="Calibri" charset="0"/>
          <a:ea typeface="ＭＳ Ｐゴシック" charset="-128"/>
        </a:defRPr>
      </a:lvl6pPr>
      <a:lvl7pPr marL="9144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rgbClr val="E29927"/>
          </a:solidFill>
          <a:latin typeface="Calibri" charset="0"/>
          <a:ea typeface="ＭＳ Ｐゴシック" charset="-128"/>
        </a:defRPr>
      </a:lvl7pPr>
      <a:lvl8pPr marL="13716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rgbClr val="E29927"/>
          </a:solidFill>
          <a:latin typeface="Calibri" charset="0"/>
          <a:ea typeface="ＭＳ Ｐゴシック" charset="-128"/>
        </a:defRPr>
      </a:lvl8pPr>
      <a:lvl9pPr marL="18288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rgbClr val="E29927"/>
          </a:solidFill>
          <a:latin typeface="Calibri" charset="0"/>
          <a:ea typeface="ＭＳ Ｐゴシック" charset="-128"/>
        </a:defRPr>
      </a:lvl9pPr>
    </p:titleStyle>
    <p:bodyStyle>
      <a:lvl1pPr marL="342900" indent="-342900" algn="l" defTabSz="457200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defTabSz="457200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defTabSz="457200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defTabSz="457200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bg1"/>
          </a:solidFill>
          <a:latin typeface="+mn-lt"/>
          <a:ea typeface="+mn-ea"/>
        </a:defRPr>
      </a:lvl6pPr>
      <a:lvl7pPr marL="2971800" indent="-22860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bg1"/>
          </a:solidFill>
          <a:latin typeface="+mn-lt"/>
          <a:ea typeface="+mn-ea"/>
        </a:defRPr>
      </a:lvl7pPr>
      <a:lvl8pPr marL="3429000" indent="-22860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bg1"/>
          </a:solidFill>
          <a:latin typeface="+mn-lt"/>
          <a:ea typeface="+mn-ea"/>
        </a:defRPr>
      </a:lvl8pPr>
      <a:lvl9pPr marL="3886200" indent="-22860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bg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/>
              <a:t>Mass Communication Effects: How Society &amp; Media Interact</a:t>
            </a:r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>
          <a:xfrm>
            <a:off x="1371600" y="4052888"/>
            <a:ext cx="6400800" cy="1752600"/>
          </a:xfrm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r>
              <a:rPr lang="en-US" altLang="en-US" smtClean="0"/>
              <a:t>Chapter 2</a:t>
            </a:r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Message Effects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US" altLang="en-US" b="1" dirty="0" smtClean="0"/>
              <a:t>Behavioral </a:t>
            </a:r>
            <a:r>
              <a:rPr lang="en-US" altLang="en-US" b="1" dirty="0" smtClean="0"/>
              <a:t>effects</a:t>
            </a:r>
            <a:r>
              <a:rPr lang="en-US" altLang="en-US" dirty="0" smtClean="0"/>
              <a:t/>
            </a:r>
            <a:br>
              <a:rPr lang="en-US" altLang="en-US" dirty="0" smtClean="0"/>
            </a:br>
            <a:r>
              <a:rPr lang="en-US" altLang="en-US" i="1" dirty="0" smtClean="0"/>
              <a:t>Inducing people to adopt new behaviors or change existing ones.  Much harder than changing </a:t>
            </a:r>
            <a:r>
              <a:rPr lang="en-US" altLang="en-US" i="1" dirty="0" smtClean="0"/>
              <a:t>attitudes</a:t>
            </a:r>
            <a:endParaRPr lang="en-US" altLang="en-US" i="1" dirty="0" smtClean="0"/>
          </a:p>
          <a:p>
            <a:pPr>
              <a:lnSpc>
                <a:spcPct val="90000"/>
              </a:lnSpc>
            </a:pPr>
            <a:r>
              <a:rPr lang="en-US" altLang="en-US" b="1" dirty="0" smtClean="0"/>
              <a:t>Psychological </a:t>
            </a:r>
            <a:r>
              <a:rPr lang="en-US" altLang="en-US" b="1" dirty="0" smtClean="0"/>
              <a:t>effects</a:t>
            </a:r>
            <a:r>
              <a:rPr lang="en-US" altLang="en-US" dirty="0" smtClean="0"/>
              <a:t/>
            </a:r>
            <a:br>
              <a:rPr lang="en-US" altLang="en-US" dirty="0" smtClean="0"/>
            </a:br>
            <a:r>
              <a:rPr lang="en-US" altLang="en-US" i="1" dirty="0" smtClean="0"/>
              <a:t>Inspiring strong feelings or arousal in audience members.  People often seek feelings such as fear, joy, revulsion, happiness, or </a:t>
            </a:r>
            <a:r>
              <a:rPr lang="en-US" altLang="en-US" i="1" dirty="0" smtClean="0"/>
              <a:t>amusement</a:t>
            </a:r>
            <a:r>
              <a:rPr lang="en-US" altLang="en-US" dirty="0" smtClean="0"/>
              <a:t/>
            </a:r>
            <a:br>
              <a:rPr lang="en-US" altLang="en-US" dirty="0" smtClean="0"/>
            </a:br>
            <a:endParaRPr lang="en-US" altLang="en-US" dirty="0" smtClean="0"/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Medium Effects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 smtClean="0"/>
              <a:t>How does the medium </a:t>
            </a:r>
            <a:r>
              <a:rPr lang="en-US" altLang="en-US" dirty="0" smtClean="0"/>
              <a:t>used </a:t>
            </a:r>
            <a:r>
              <a:rPr lang="en-US" altLang="en-US" dirty="0" smtClean="0"/>
              <a:t>change the nature of the message and the </a:t>
            </a:r>
            <a:r>
              <a:rPr lang="en-US" altLang="en-US" dirty="0" smtClean="0"/>
              <a:t>receiver’</a:t>
            </a:r>
            <a:r>
              <a:rPr lang="en-US" altLang="ja-JP" dirty="0" smtClean="0"/>
              <a:t>s </a:t>
            </a:r>
            <a:r>
              <a:rPr lang="en-US" altLang="ja-JP" dirty="0" smtClean="0"/>
              <a:t>response to the message?</a:t>
            </a:r>
          </a:p>
          <a:p>
            <a:r>
              <a:rPr lang="en-US" altLang="en-US" dirty="0" smtClean="0"/>
              <a:t>What are the social effects of each medium?</a:t>
            </a:r>
          </a:p>
          <a:p>
            <a:r>
              <a:rPr lang="en-US" altLang="ja-JP" dirty="0" smtClean="0"/>
              <a:t>“The </a:t>
            </a:r>
            <a:r>
              <a:rPr lang="en-US" altLang="ja-JP" dirty="0" smtClean="0"/>
              <a:t>medium is the message</a:t>
            </a:r>
            <a:r>
              <a:rPr lang="en-US" altLang="ja-JP" dirty="0" smtClean="0"/>
              <a:t>.”</a:t>
            </a:r>
            <a:r>
              <a:rPr lang="en-US" altLang="en-US" dirty="0" smtClean="0"/>
              <a:t>—</a:t>
            </a:r>
            <a:r>
              <a:rPr lang="en-US" altLang="ja-JP" dirty="0" smtClean="0"/>
              <a:t>Marshall </a:t>
            </a:r>
            <a:r>
              <a:rPr lang="en-US" altLang="ja-JP" dirty="0" smtClean="0"/>
              <a:t>McLuhan</a:t>
            </a:r>
            <a:endParaRPr lang="en-US" altLang="en-US" dirty="0" smtClean="0"/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Ownership Effects</a:t>
            </a:r>
          </a:p>
        </p:txBody>
      </p:sp>
      <p:sp>
        <p:nvSpPr>
          <p:cNvPr id="2355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 smtClean="0"/>
              <a:t>How does ownership affect the media?</a:t>
            </a:r>
          </a:p>
          <a:p>
            <a:r>
              <a:rPr lang="en-US" altLang="en-US" dirty="0" smtClean="0"/>
              <a:t>Do we get different messages from different owners?</a:t>
            </a:r>
          </a:p>
          <a:p>
            <a:r>
              <a:rPr lang="en-US" altLang="en-US" dirty="0" smtClean="0"/>
              <a:t>How important are the six largest media companies?</a:t>
            </a:r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35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35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35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35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5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Active Audience Effects</a:t>
            </a:r>
          </a:p>
        </p:txBody>
      </p:sp>
      <p:sp>
        <p:nvSpPr>
          <p:cNvPr id="2457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 smtClean="0"/>
              <a:t>Audience members seek out and respond to media for a variety of </a:t>
            </a:r>
            <a:r>
              <a:rPr lang="en-US" altLang="en-US" dirty="0" smtClean="0"/>
              <a:t>reasons</a:t>
            </a:r>
            <a:endParaRPr lang="en-US" altLang="en-US" dirty="0" smtClean="0"/>
          </a:p>
          <a:p>
            <a:r>
              <a:rPr lang="en-US" altLang="en-US" dirty="0" smtClean="0"/>
              <a:t>People can be segmented by </a:t>
            </a:r>
            <a:r>
              <a:rPr lang="en-US" altLang="en-US" dirty="0" err="1" smtClean="0"/>
              <a:t>geographics</a:t>
            </a:r>
            <a:r>
              <a:rPr lang="en-US" altLang="en-US" dirty="0" smtClean="0"/>
              <a:t>, demographics, or </a:t>
            </a:r>
            <a:r>
              <a:rPr lang="en-US" altLang="en-US" dirty="0" smtClean="0"/>
              <a:t>psychographics</a:t>
            </a:r>
            <a:endParaRPr lang="en-US" altLang="en-US" dirty="0" smtClean="0"/>
          </a:p>
          <a:p>
            <a:r>
              <a:rPr lang="en-US" altLang="en-US" dirty="0" smtClean="0"/>
              <a:t>Looks at audience members as selective consumers rather than </a:t>
            </a:r>
            <a:r>
              <a:rPr lang="en-US" altLang="en-US" dirty="0" smtClean="0"/>
              <a:t>as naïve </a:t>
            </a:r>
            <a:r>
              <a:rPr lang="en-US" altLang="en-US" dirty="0" smtClean="0"/>
              <a:t>victims of the </a:t>
            </a:r>
            <a:r>
              <a:rPr lang="en-US" altLang="en-US" dirty="0" smtClean="0"/>
              <a:t>media</a:t>
            </a:r>
            <a:endParaRPr lang="en-US" altLang="en-US" dirty="0" smtClean="0"/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45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45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45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45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9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Theories of Media and Society</a:t>
            </a:r>
          </a:p>
        </p:txBody>
      </p:sp>
      <p:sp>
        <p:nvSpPr>
          <p:cNvPr id="16387" name="Content Placeholder 3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altLang="en-US" dirty="0" smtClean="0"/>
              <a:t>Functional </a:t>
            </a:r>
            <a:r>
              <a:rPr lang="en-US" altLang="en-US" dirty="0" smtClean="0"/>
              <a:t>analysis</a:t>
            </a:r>
            <a:endParaRPr lang="en-US" altLang="en-US" dirty="0" smtClean="0"/>
          </a:p>
          <a:p>
            <a:r>
              <a:rPr lang="en-US" altLang="en-US" dirty="0" smtClean="0"/>
              <a:t>Agenda </a:t>
            </a:r>
            <a:r>
              <a:rPr lang="en-US" altLang="en-US" dirty="0" smtClean="0"/>
              <a:t>setting</a:t>
            </a:r>
            <a:endParaRPr lang="en-US" altLang="en-US" dirty="0" smtClean="0"/>
          </a:p>
          <a:p>
            <a:r>
              <a:rPr lang="en-US" altLang="en-US" dirty="0" smtClean="0"/>
              <a:t>Uses and </a:t>
            </a:r>
            <a:r>
              <a:rPr lang="en-US" altLang="en-US" dirty="0" smtClean="0"/>
              <a:t>gratifications</a:t>
            </a:r>
            <a:endParaRPr lang="en-US" altLang="en-US" dirty="0" smtClean="0"/>
          </a:p>
          <a:p>
            <a:r>
              <a:rPr lang="en-US" altLang="en-US" dirty="0" smtClean="0"/>
              <a:t>Social </a:t>
            </a:r>
            <a:r>
              <a:rPr lang="en-US" altLang="en-US" dirty="0" smtClean="0"/>
              <a:t>learning</a:t>
            </a:r>
            <a:endParaRPr lang="en-US" altLang="en-US" dirty="0" smtClean="0"/>
          </a:p>
          <a:p>
            <a:endParaRPr lang="en-US" altLang="en-US" dirty="0" smtClean="0"/>
          </a:p>
        </p:txBody>
      </p:sp>
      <p:sp>
        <p:nvSpPr>
          <p:cNvPr id="16388" name="Content Placeholder 4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altLang="en-US" dirty="0" smtClean="0"/>
              <a:t>Spiral of </a:t>
            </a:r>
            <a:r>
              <a:rPr lang="en-US" altLang="en-US" dirty="0" smtClean="0"/>
              <a:t>silence</a:t>
            </a:r>
            <a:endParaRPr lang="en-US" altLang="en-US" dirty="0" smtClean="0"/>
          </a:p>
          <a:p>
            <a:r>
              <a:rPr lang="en-US" altLang="en-US" dirty="0" smtClean="0"/>
              <a:t>Media </a:t>
            </a:r>
            <a:r>
              <a:rPr lang="en-US" altLang="en-US" dirty="0" smtClean="0"/>
              <a:t>logic</a:t>
            </a:r>
            <a:endParaRPr lang="en-US" altLang="en-US" dirty="0" smtClean="0"/>
          </a:p>
          <a:p>
            <a:r>
              <a:rPr lang="en-US" altLang="en-US" dirty="0" smtClean="0"/>
              <a:t>Cultivation </a:t>
            </a:r>
            <a:r>
              <a:rPr lang="en-US" altLang="en-US" dirty="0" smtClean="0"/>
              <a:t>analysis</a:t>
            </a:r>
            <a:endParaRPr lang="en-US" altLang="en-US" dirty="0" smtClean="0"/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Functional Analysis</a:t>
            </a:r>
          </a:p>
        </p:txBody>
      </p:sp>
      <p:sp>
        <p:nvSpPr>
          <p:cNvPr id="26627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 smtClean="0"/>
              <a:t>Surveillance of the </a:t>
            </a:r>
            <a:r>
              <a:rPr lang="en-US" altLang="en-US" dirty="0" smtClean="0"/>
              <a:t>environment</a:t>
            </a:r>
            <a:endParaRPr lang="en-US" altLang="en-US" dirty="0" smtClean="0"/>
          </a:p>
          <a:p>
            <a:r>
              <a:rPr lang="en-US" altLang="en-US" dirty="0" smtClean="0"/>
              <a:t>Correlation of different elements of </a:t>
            </a:r>
            <a:r>
              <a:rPr lang="en-US" altLang="en-US" dirty="0" smtClean="0"/>
              <a:t>society</a:t>
            </a:r>
            <a:endParaRPr lang="en-US" altLang="en-US" dirty="0" smtClean="0"/>
          </a:p>
          <a:p>
            <a:r>
              <a:rPr lang="en-US" altLang="en-US" dirty="0" smtClean="0"/>
              <a:t>Transmission of culture from one generation to the </a:t>
            </a:r>
            <a:r>
              <a:rPr lang="en-US" altLang="en-US" dirty="0" smtClean="0"/>
              <a:t>next</a:t>
            </a:r>
            <a:endParaRPr lang="en-US" altLang="en-US" dirty="0" smtClean="0"/>
          </a:p>
          <a:p>
            <a:r>
              <a:rPr lang="en-US" altLang="en-US" dirty="0" smtClean="0"/>
              <a:t>Entertainment</a:t>
            </a:r>
            <a:endParaRPr lang="en-US" altLang="en-US" dirty="0" smtClean="0"/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66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66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66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66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66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66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7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Agenda Setting</a:t>
            </a:r>
          </a:p>
        </p:txBody>
      </p:sp>
      <p:sp>
        <p:nvSpPr>
          <p:cNvPr id="2765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 smtClean="0"/>
              <a:t>The media </a:t>
            </a:r>
            <a:r>
              <a:rPr lang="en-US" altLang="en-US" dirty="0" smtClean="0"/>
              <a:t>don’</a:t>
            </a:r>
            <a:r>
              <a:rPr lang="en-US" altLang="ja-JP" dirty="0" smtClean="0"/>
              <a:t>t </a:t>
            </a:r>
            <a:r>
              <a:rPr lang="en-US" altLang="ja-JP" dirty="0" smtClean="0"/>
              <a:t>tell the public what to think, but rather what to think </a:t>
            </a:r>
            <a:r>
              <a:rPr lang="en-US" altLang="ja-JP" dirty="0" smtClean="0"/>
              <a:t>about</a:t>
            </a:r>
            <a:endParaRPr lang="en-US" altLang="ja-JP" dirty="0" smtClean="0"/>
          </a:p>
          <a:p>
            <a:r>
              <a:rPr lang="en-US" altLang="en-US" dirty="0" smtClean="0"/>
              <a:t>Media </a:t>
            </a:r>
            <a:r>
              <a:rPr lang="en-US" altLang="en-US" dirty="0" smtClean="0"/>
              <a:t>set </a:t>
            </a:r>
            <a:r>
              <a:rPr lang="en-US" altLang="en-US" dirty="0" smtClean="0"/>
              <a:t>the terms of public </a:t>
            </a:r>
            <a:r>
              <a:rPr lang="en-US" altLang="en-US" dirty="0" smtClean="0"/>
              <a:t>discourse</a:t>
            </a:r>
            <a:endParaRPr lang="en-US" altLang="en-US" dirty="0" smtClean="0"/>
          </a:p>
          <a:p>
            <a:r>
              <a:rPr lang="en-US" altLang="en-US" dirty="0" smtClean="0"/>
              <a:t>But can media determine what people will care about?</a:t>
            </a:r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7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7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76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76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1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Uses and Gratifications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 smtClean="0"/>
              <a:t>What do audience members attempt to get out of their media use?</a:t>
            </a:r>
          </a:p>
          <a:p>
            <a:r>
              <a:rPr lang="en-US" altLang="en-US" dirty="0" smtClean="0"/>
              <a:t>And do they receive it?</a:t>
            </a:r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Uses and Gratifications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Arial" panose="020B0604020202020204" pitchFamily="34" charset="0"/>
              <a:buNone/>
            </a:pPr>
            <a:r>
              <a:rPr lang="en-US" altLang="en-US" dirty="0" smtClean="0"/>
              <a:t>Possible </a:t>
            </a:r>
            <a:r>
              <a:rPr lang="en-US" altLang="en-US" dirty="0" smtClean="0"/>
              <a:t>gratifications </a:t>
            </a:r>
            <a:endParaRPr lang="en-US" altLang="en-US" dirty="0" smtClean="0"/>
          </a:p>
          <a:p>
            <a:r>
              <a:rPr lang="en-US" altLang="en-US" dirty="0" smtClean="0"/>
              <a:t>To be amused</a:t>
            </a:r>
          </a:p>
          <a:p>
            <a:r>
              <a:rPr lang="en-US" altLang="en-US" dirty="0" smtClean="0"/>
              <a:t>To experience the beautiful</a:t>
            </a:r>
          </a:p>
          <a:p>
            <a:r>
              <a:rPr lang="en-US" altLang="en-US" dirty="0" smtClean="0"/>
              <a:t>To have shared experiences with others</a:t>
            </a:r>
          </a:p>
          <a:p>
            <a:r>
              <a:rPr lang="en-US" altLang="en-US" dirty="0" smtClean="0"/>
              <a:t>To find models to imitate</a:t>
            </a:r>
          </a:p>
          <a:p>
            <a:r>
              <a:rPr lang="en-US" altLang="en-US" dirty="0" smtClean="0"/>
              <a:t>To believe in romantic love</a:t>
            </a:r>
          </a:p>
        </p:txBody>
      </p:sp>
    </p:spTree>
  </p:cSld>
  <p:clrMapOvr>
    <a:masterClrMapping/>
  </p:clrMapOvr>
  <p:transition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Social Learning</a:t>
            </a:r>
          </a:p>
        </p:txBody>
      </p:sp>
      <p:sp>
        <p:nvSpPr>
          <p:cNvPr id="2150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 smtClean="0"/>
              <a:t>Albert Bandura: We are able to learn by observing others and the consequences they </a:t>
            </a:r>
            <a:r>
              <a:rPr lang="en-US" altLang="en-US" dirty="0" smtClean="0"/>
              <a:t>face</a:t>
            </a:r>
            <a:endParaRPr lang="en-US" altLang="en-US" dirty="0" smtClean="0"/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1143000"/>
          </a:xfrm>
        </p:spPr>
        <p:txBody>
          <a:bodyPr/>
          <a:lstStyle/>
          <a:p>
            <a:r>
              <a:rPr lang="en-US" altLang="en-US" dirty="0" smtClean="0"/>
              <a:t>Edward Snowden and the NSA: The </a:t>
            </a:r>
            <a:r>
              <a:rPr lang="en-US" altLang="en-US" dirty="0" smtClean="0"/>
              <a:t>Changing Flow </a:t>
            </a:r>
            <a:r>
              <a:rPr lang="en-US" altLang="en-US" dirty="0" smtClean="0"/>
              <a:t>of </a:t>
            </a:r>
            <a:r>
              <a:rPr lang="en-US" altLang="en-US" dirty="0" smtClean="0"/>
              <a:t>Information</a:t>
            </a:r>
            <a:endParaRPr lang="en-US" altLang="en-US" dirty="0"/>
          </a:p>
        </p:txBody>
      </p:sp>
      <p:sp>
        <p:nvSpPr>
          <p:cNvPr id="4099" name="Content Placeholder 2"/>
          <p:cNvSpPr>
            <a:spLocks noGrp="1"/>
          </p:cNvSpPr>
          <p:nvPr>
            <p:ph idx="1"/>
          </p:nvPr>
        </p:nvSpPr>
        <p:spPr>
          <a:xfrm>
            <a:off x="457200" y="2130850"/>
            <a:ext cx="8229600" cy="3995313"/>
          </a:xfrm>
        </p:spPr>
        <p:txBody>
          <a:bodyPr/>
          <a:lstStyle/>
          <a:p>
            <a:r>
              <a:rPr lang="en-US" altLang="en-US" dirty="0" smtClean="0"/>
              <a:t>Snowden smuggled huge numbers of documents out of the NSA on a single flash </a:t>
            </a:r>
            <a:r>
              <a:rPr lang="en-US" altLang="en-US" dirty="0" smtClean="0"/>
              <a:t>drive</a:t>
            </a:r>
            <a:endParaRPr lang="en-US" altLang="en-US" dirty="0" smtClean="0"/>
          </a:p>
          <a:p>
            <a:r>
              <a:rPr lang="en-US" altLang="en-US" dirty="0" smtClean="0"/>
              <a:t>Worked with journalists to get the story out about government </a:t>
            </a:r>
            <a:r>
              <a:rPr lang="en-US" altLang="en-US" dirty="0" smtClean="0"/>
              <a:t>surveillance</a:t>
            </a:r>
            <a:endParaRPr lang="en-US" altLang="en-US" dirty="0" smtClean="0"/>
          </a:p>
          <a:p>
            <a:r>
              <a:rPr lang="en-US" altLang="en-US" dirty="0" smtClean="0"/>
              <a:t>World with e-documents different from that with only paper </a:t>
            </a:r>
            <a:r>
              <a:rPr lang="en-US" altLang="en-US" dirty="0" smtClean="0"/>
              <a:t>documents</a:t>
            </a:r>
            <a:endParaRPr lang="en-US" altLang="en-US" dirty="0"/>
          </a:p>
        </p:txBody>
      </p:sp>
    </p:spTree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Social Learning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Arial" panose="020B0604020202020204" pitchFamily="34" charset="0"/>
              <a:buNone/>
            </a:pPr>
            <a:r>
              <a:rPr lang="en-US" altLang="en-US" dirty="0" smtClean="0"/>
              <a:t>Steps of </a:t>
            </a:r>
            <a:r>
              <a:rPr lang="en-US" altLang="en-US" dirty="0" smtClean="0"/>
              <a:t>social learning</a:t>
            </a:r>
            <a:endParaRPr lang="en-US" altLang="en-US" dirty="0" smtClean="0"/>
          </a:p>
          <a:p>
            <a:r>
              <a:rPr lang="en-US" altLang="en-US" dirty="0" smtClean="0"/>
              <a:t>We extract key information from situations we </a:t>
            </a:r>
            <a:r>
              <a:rPr lang="en-US" altLang="en-US" dirty="0" smtClean="0"/>
              <a:t>observe</a:t>
            </a:r>
            <a:endParaRPr lang="en-US" altLang="en-US" dirty="0" smtClean="0"/>
          </a:p>
          <a:p>
            <a:r>
              <a:rPr lang="en-US" altLang="en-US" dirty="0" smtClean="0"/>
              <a:t>We integrate these observations to create rules about how the world </a:t>
            </a:r>
            <a:r>
              <a:rPr lang="en-US" altLang="en-US" dirty="0" smtClean="0"/>
              <a:t>operates</a:t>
            </a:r>
            <a:endParaRPr lang="en-US" altLang="en-US" dirty="0" smtClean="0"/>
          </a:p>
          <a:p>
            <a:r>
              <a:rPr lang="en-US" altLang="en-US" dirty="0" smtClean="0"/>
              <a:t>We put these rules into practice to regulate our own behavior and predict the behavior of </a:t>
            </a:r>
            <a:r>
              <a:rPr lang="en-US" altLang="en-US" dirty="0" smtClean="0"/>
              <a:t>others</a:t>
            </a:r>
            <a:endParaRPr lang="en-US" altLang="en-US" dirty="0" smtClean="0"/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Symbolic Interactionism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 smtClean="0"/>
              <a:t>The process by which individuals produce meaning through interaction based on socially agreed-upon </a:t>
            </a:r>
            <a:r>
              <a:rPr lang="en-US" altLang="en-US" dirty="0" smtClean="0"/>
              <a:t>symbols</a:t>
            </a:r>
            <a:endParaRPr lang="en-US" altLang="en-US" dirty="0" smtClean="0"/>
          </a:p>
          <a:p>
            <a:r>
              <a:rPr lang="en-US" altLang="ja-JP" dirty="0" smtClean="0"/>
              <a:t>“If </a:t>
            </a:r>
            <a:r>
              <a:rPr lang="en-US" altLang="ja-JP" dirty="0" smtClean="0"/>
              <a:t>men define situations as real, they are real in their consequences</a:t>
            </a:r>
            <a:r>
              <a:rPr lang="en-US" altLang="ja-JP" dirty="0" smtClean="0"/>
              <a:t>.”</a:t>
            </a:r>
            <a:r>
              <a:rPr lang="en-US" altLang="en-US" dirty="0" smtClean="0"/>
              <a:t>—</a:t>
            </a:r>
            <a:r>
              <a:rPr lang="en-US" altLang="ja-JP" dirty="0" smtClean="0"/>
              <a:t>W.I</a:t>
            </a:r>
            <a:r>
              <a:rPr lang="en-US" altLang="ja-JP" dirty="0" smtClean="0"/>
              <a:t>. Thomas</a:t>
            </a:r>
            <a:endParaRPr lang="en-US" altLang="en-US" dirty="0" smtClean="0"/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Spiral of Silence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 smtClean="0"/>
              <a:t>People want to see themselves as part of a </a:t>
            </a:r>
            <a:r>
              <a:rPr lang="en-US" altLang="en-US" dirty="0" smtClean="0"/>
              <a:t>majority</a:t>
            </a:r>
            <a:endParaRPr lang="en-US" altLang="en-US" dirty="0" smtClean="0"/>
          </a:p>
          <a:p>
            <a:r>
              <a:rPr lang="en-US" altLang="en-US" dirty="0" smtClean="0"/>
              <a:t>They will remain silent if they perceive themselves as being in a </a:t>
            </a:r>
            <a:r>
              <a:rPr lang="en-US" altLang="en-US" dirty="0" smtClean="0"/>
              <a:t>minority</a:t>
            </a:r>
            <a:endParaRPr lang="en-US" altLang="en-US" dirty="0" smtClean="0"/>
          </a:p>
          <a:p>
            <a:r>
              <a:rPr lang="en-US" altLang="en-US" dirty="0" smtClean="0"/>
              <a:t>This tends to make minority opinions appear less prevalent than they </a:t>
            </a:r>
            <a:r>
              <a:rPr lang="en-US" altLang="en-US" dirty="0" smtClean="0"/>
              <a:t>are</a:t>
            </a:r>
            <a:endParaRPr lang="en-US" altLang="en-US" dirty="0" smtClean="0"/>
          </a:p>
          <a:p>
            <a:r>
              <a:rPr lang="en-US" altLang="en-US" dirty="0" smtClean="0"/>
              <a:t>But some people like having contrary opinions; others speak out because they </a:t>
            </a:r>
            <a:r>
              <a:rPr lang="en-US" altLang="en-US" dirty="0" smtClean="0"/>
              <a:t>care</a:t>
            </a:r>
            <a:endParaRPr lang="en-US" altLang="en-US" dirty="0" smtClean="0"/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Spiral of Silence</a:t>
            </a:r>
            <a:r>
              <a:rPr lang="en-US" baseline="0" dirty="0" smtClean="0"/>
              <a:t> </a:t>
            </a:r>
            <a:r>
              <a:rPr lang="en-US" baseline="0" dirty="0" smtClean="0"/>
              <a:t>and </a:t>
            </a:r>
            <a:r>
              <a:rPr lang="en-US" baseline="0" dirty="0" smtClean="0"/>
              <a:t>Social Media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Pew</a:t>
            </a:r>
            <a:r>
              <a:rPr lang="en-US" baseline="0" dirty="0" smtClean="0"/>
              <a:t> Foundation study of people’s willingness to discuss Snowden case on social media </a:t>
            </a:r>
            <a:r>
              <a:rPr lang="en-US" baseline="0" dirty="0" smtClean="0"/>
              <a:t>found</a:t>
            </a:r>
            <a:endParaRPr lang="en-US" baseline="0" dirty="0" smtClean="0"/>
          </a:p>
          <a:p>
            <a:r>
              <a:rPr lang="en-US" baseline="0" dirty="0" smtClean="0"/>
              <a:t>People less willing to discuss case on social media than in </a:t>
            </a:r>
            <a:r>
              <a:rPr lang="en-US" baseline="0" dirty="0" smtClean="0"/>
              <a:t>person</a:t>
            </a:r>
            <a:endParaRPr lang="en-US" baseline="0" dirty="0" smtClean="0"/>
          </a:p>
          <a:p>
            <a:r>
              <a:rPr lang="en-US" baseline="0" dirty="0" smtClean="0"/>
              <a:t>People more likely to share opinions when they think audience agrees with </a:t>
            </a:r>
            <a:r>
              <a:rPr lang="en-US" baseline="0" dirty="0" smtClean="0"/>
              <a:t>them</a:t>
            </a:r>
            <a:endParaRPr lang="en-US" baseline="0" dirty="0" smtClean="0"/>
          </a:p>
          <a:p>
            <a:r>
              <a:rPr lang="en-US" baseline="0" dirty="0" smtClean="0"/>
              <a:t>People who won’t share opinion face-to-face even less likely to do so on social media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1799745"/>
      </p:ext>
    </p:extLst>
  </p:cSld>
  <p:clrMapOvr>
    <a:masterClrMapping/>
  </p:clrMapOvr>
  <p:transition>
    <p:pull dir="r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Media Logic</a:t>
            </a:r>
          </a:p>
        </p:txBody>
      </p:sp>
      <p:sp>
        <p:nvSpPr>
          <p:cNvPr id="3379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 smtClean="0"/>
              <a:t>The forms the media use to present the world become the forms we use to perceive the </a:t>
            </a:r>
            <a:r>
              <a:rPr lang="en-US" altLang="en-US" dirty="0" smtClean="0"/>
              <a:t>world</a:t>
            </a:r>
            <a:endParaRPr lang="en-US" altLang="en-US" dirty="0" smtClean="0"/>
          </a:p>
          <a:p>
            <a:r>
              <a:rPr lang="en-US" altLang="en-US" dirty="0" smtClean="0"/>
              <a:t>People use media formats to describe the </a:t>
            </a:r>
            <a:r>
              <a:rPr lang="en-US" altLang="en-US" dirty="0" smtClean="0"/>
              <a:t>world</a:t>
            </a:r>
            <a:endParaRPr lang="en-US" altLang="en-US" dirty="0" smtClean="0"/>
          </a:p>
          <a:p>
            <a:r>
              <a:rPr lang="en-US" altLang="en-US" dirty="0" smtClean="0"/>
              <a:t>People use media formats to prepare for events so that they will be portrayed better through the </a:t>
            </a:r>
            <a:r>
              <a:rPr lang="en-US" altLang="en-US" dirty="0" smtClean="0"/>
              <a:t>media</a:t>
            </a:r>
            <a:endParaRPr lang="en-US" altLang="en-US" dirty="0" smtClean="0"/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37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37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37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37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37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37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5" grpId="0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Cultivation Analysis</a:t>
            </a:r>
          </a:p>
        </p:txBody>
      </p:sp>
      <p:sp>
        <p:nvSpPr>
          <p:cNvPr id="3481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 smtClean="0"/>
              <a:t>Watching significant amounts of television alters the way an individual views the nature of the surrounding </a:t>
            </a:r>
            <a:r>
              <a:rPr lang="en-US" altLang="en-US" dirty="0" smtClean="0"/>
              <a:t>world</a:t>
            </a:r>
            <a:endParaRPr lang="en-US" altLang="en-US" dirty="0" smtClean="0"/>
          </a:p>
          <a:p>
            <a:r>
              <a:rPr lang="en-US" altLang="en-US" dirty="0" smtClean="0"/>
              <a:t>Can cultivate a response known as the Mean World </a:t>
            </a:r>
            <a:r>
              <a:rPr lang="en-US" altLang="en-US" dirty="0" smtClean="0"/>
              <a:t>Syndrome</a:t>
            </a:r>
            <a:endParaRPr lang="en-US" altLang="en-US" dirty="0" smtClean="0"/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48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48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48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48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19" grpId="0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Mean World Syndrome</a:t>
            </a:r>
          </a:p>
        </p:txBody>
      </p:sp>
      <p:sp>
        <p:nvSpPr>
          <p:cNvPr id="3584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Arial" panose="020B0604020202020204" pitchFamily="34" charset="0"/>
              <a:buNone/>
            </a:pPr>
            <a:r>
              <a:rPr lang="en-US" altLang="en-US" dirty="0" smtClean="0"/>
              <a:t>Heavy television viewers are more likely </a:t>
            </a:r>
            <a:r>
              <a:rPr lang="en-US" altLang="en-US" dirty="0" smtClean="0"/>
              <a:t>to</a:t>
            </a:r>
            <a:endParaRPr lang="en-US" altLang="en-US" dirty="0" smtClean="0"/>
          </a:p>
          <a:p>
            <a:r>
              <a:rPr lang="en-US" altLang="en-US" dirty="0" smtClean="0"/>
              <a:t>Overestimate chance of experiencing violence</a:t>
            </a:r>
          </a:p>
          <a:p>
            <a:r>
              <a:rPr lang="en-US" altLang="en-US" dirty="0" smtClean="0"/>
              <a:t>Believe their neighborhood is unsafe</a:t>
            </a:r>
          </a:p>
          <a:p>
            <a:r>
              <a:rPr lang="en-US" altLang="en-US" dirty="0" smtClean="0"/>
              <a:t>Say fear of crime is a serious personal problem</a:t>
            </a:r>
          </a:p>
          <a:p>
            <a:r>
              <a:rPr lang="en-US" altLang="en-US" dirty="0" smtClean="0"/>
              <a:t>Assume the crime rate is </a:t>
            </a:r>
            <a:r>
              <a:rPr lang="en-US" altLang="en-US" dirty="0" smtClean="0"/>
              <a:t>rising</a:t>
            </a:r>
            <a:endParaRPr lang="en-US" altLang="en-US" dirty="0" smtClean="0"/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58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58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58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58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58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58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58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58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58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58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3" grpId="0" build="p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45712"/>
            <a:ext cx="8229600" cy="1151520"/>
          </a:xfrm>
        </p:spPr>
        <p:txBody>
          <a:bodyPr/>
          <a:lstStyle/>
          <a:p>
            <a:pPr lvl="0"/>
            <a:r>
              <a:rPr lang="en-US" altLang="en-US" dirty="0" smtClean="0"/>
              <a:t>Media Transformations: </a:t>
            </a:r>
            <a:br>
              <a:rPr lang="en-US" altLang="en-US" dirty="0" smtClean="0"/>
            </a:br>
            <a:r>
              <a:rPr lang="en-US" altLang="en-US" dirty="0" smtClean="0"/>
              <a:t>25 </a:t>
            </a:r>
            <a:r>
              <a:rPr lang="en-US" altLang="en-US" dirty="0" smtClean="0"/>
              <a:t>Years </a:t>
            </a:r>
            <a:r>
              <a:rPr lang="en-US" altLang="en-US" dirty="0" smtClean="0"/>
              <a:t>of </a:t>
            </a:r>
            <a:r>
              <a:rPr lang="en-US" altLang="en-US" dirty="0" smtClean="0"/>
              <a:t>Cultivation Analysis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077040"/>
            <a:ext cx="8229600" cy="4049123"/>
          </a:xfrm>
        </p:spPr>
        <p:txBody>
          <a:bodyPr/>
          <a:lstStyle/>
          <a:p>
            <a:pPr marL="0" indent="0">
              <a:buNone/>
            </a:pPr>
            <a:r>
              <a:rPr lang="en-US" dirty="0" smtClean="0"/>
              <a:t>Cultivation theory is one of top three cited approaches</a:t>
            </a:r>
            <a:r>
              <a:rPr lang="en-US" baseline="0" dirty="0" smtClean="0"/>
              <a:t> in communication research.</a:t>
            </a:r>
            <a:r>
              <a:rPr lang="en-US" dirty="0" smtClean="0"/>
              <a:t> Recent cultivation research </a:t>
            </a:r>
            <a:r>
              <a:rPr lang="en-US" dirty="0" smtClean="0"/>
              <a:t>shows</a:t>
            </a:r>
            <a:endParaRPr lang="en-US" dirty="0" smtClean="0"/>
          </a:p>
          <a:p>
            <a:r>
              <a:rPr lang="en-US" baseline="0" dirty="0" smtClean="0"/>
              <a:t>Violent</a:t>
            </a:r>
            <a:r>
              <a:rPr lang="en-US" dirty="0" smtClean="0"/>
              <a:t> crime in </a:t>
            </a:r>
            <a:r>
              <a:rPr lang="en-US" dirty="0" smtClean="0"/>
              <a:t>U.S. </a:t>
            </a:r>
            <a:r>
              <a:rPr lang="en-US" dirty="0" smtClean="0"/>
              <a:t>has declined steadily since </a:t>
            </a:r>
            <a:r>
              <a:rPr lang="en-US" dirty="0" smtClean="0"/>
              <a:t>1994</a:t>
            </a:r>
            <a:endParaRPr lang="en-US" dirty="0" smtClean="0"/>
          </a:p>
          <a:p>
            <a:r>
              <a:rPr lang="en-US" baseline="0" dirty="0" smtClean="0"/>
              <a:t>Increased</a:t>
            </a:r>
            <a:r>
              <a:rPr lang="en-US" dirty="0" smtClean="0"/>
              <a:t> levels of TV violence </a:t>
            </a:r>
            <a:r>
              <a:rPr lang="en-US" dirty="0" smtClean="0"/>
              <a:t>do </a:t>
            </a:r>
            <a:r>
              <a:rPr lang="en-US" dirty="0" smtClean="0"/>
              <a:t>not lead to increased perception of violence, BUT it does lead to increased fear of </a:t>
            </a:r>
            <a:r>
              <a:rPr lang="en-US" dirty="0" smtClean="0"/>
              <a:t>violence</a:t>
            </a:r>
            <a:endParaRPr lang="en-US" baseline="0" dirty="0" smtClean="0"/>
          </a:p>
        </p:txBody>
      </p:sp>
    </p:spTree>
    <p:extLst>
      <p:ext uri="{BB962C8B-B14F-4D97-AF65-F5344CB8AC3E}">
        <p14:creationId xmlns:p14="http://schemas.microsoft.com/office/powerpoint/2010/main" val="3131165258"/>
      </p:ext>
    </p:extLst>
  </p:cSld>
  <p:clrMapOvr>
    <a:masterClrMapping/>
  </p:clrMapOvr>
  <p:transition>
    <p:pull dir="r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How Do Campaigns Affect Voters?</a:t>
            </a:r>
          </a:p>
        </p:txBody>
      </p:sp>
      <p:sp>
        <p:nvSpPr>
          <p:cNvPr id="3686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 smtClean="0"/>
              <a:t>Resonance </a:t>
            </a:r>
            <a:r>
              <a:rPr lang="en-US" altLang="en-US" dirty="0" smtClean="0"/>
              <a:t>model</a:t>
            </a:r>
            <a:r>
              <a:rPr lang="en-US" altLang="en-US" dirty="0" smtClean="0"/>
              <a:t/>
            </a:r>
            <a:br>
              <a:rPr lang="en-US" altLang="en-US" dirty="0" smtClean="0"/>
            </a:br>
            <a:r>
              <a:rPr lang="en-US" altLang="en-US" i="1" dirty="0" smtClean="0"/>
              <a:t>A </a:t>
            </a:r>
            <a:r>
              <a:rPr lang="en-US" altLang="en-US" i="1" dirty="0" smtClean="0"/>
              <a:t>candidate’</a:t>
            </a:r>
            <a:r>
              <a:rPr lang="en-US" altLang="ja-JP" i="1" dirty="0" smtClean="0"/>
              <a:t>s </a:t>
            </a:r>
            <a:r>
              <a:rPr lang="en-US" altLang="ja-JP" i="1" dirty="0" smtClean="0"/>
              <a:t>success depends on how well his or her basic message resonates with and reinforces </a:t>
            </a:r>
            <a:r>
              <a:rPr lang="en-US" altLang="ja-JP" i="1" dirty="0" smtClean="0"/>
              <a:t>voters’ </a:t>
            </a:r>
            <a:r>
              <a:rPr lang="en-US" altLang="ja-JP" i="1" dirty="0" smtClean="0"/>
              <a:t>preexisting political </a:t>
            </a:r>
            <a:r>
              <a:rPr lang="en-US" altLang="ja-JP" i="1" dirty="0" smtClean="0"/>
              <a:t>feelings</a:t>
            </a:r>
            <a:endParaRPr lang="en-US" altLang="ja-JP" dirty="0" smtClean="0"/>
          </a:p>
          <a:p>
            <a:r>
              <a:rPr lang="en-US" altLang="en-US" dirty="0" smtClean="0"/>
              <a:t>Competitive </a:t>
            </a:r>
            <a:r>
              <a:rPr lang="en-US" altLang="en-US" dirty="0" smtClean="0"/>
              <a:t>model</a:t>
            </a:r>
            <a:r>
              <a:rPr lang="en-US" altLang="en-US" dirty="0" smtClean="0"/>
              <a:t/>
            </a:r>
            <a:br>
              <a:rPr lang="en-US" altLang="en-US" dirty="0" smtClean="0"/>
            </a:br>
            <a:r>
              <a:rPr lang="en-US" altLang="en-US" i="1" dirty="0" smtClean="0"/>
              <a:t>Views the political campaign as a competition for the hearts and minds of voters. A </a:t>
            </a:r>
            <a:r>
              <a:rPr lang="en-US" altLang="en-US" i="1" dirty="0" smtClean="0"/>
              <a:t>candidate’</a:t>
            </a:r>
            <a:r>
              <a:rPr lang="en-US" altLang="ja-JP" i="1" dirty="0" smtClean="0"/>
              <a:t>s </a:t>
            </a:r>
            <a:r>
              <a:rPr lang="en-US" altLang="ja-JP" i="1" dirty="0" smtClean="0"/>
              <a:t>response to an attack is as important as the attack </a:t>
            </a:r>
            <a:r>
              <a:rPr lang="en-US" altLang="ja-JP" i="1" dirty="0" smtClean="0"/>
              <a:t>itself</a:t>
            </a:r>
            <a:endParaRPr lang="en-US" altLang="en-US" i="1" dirty="0" smtClean="0"/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68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68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68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68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7" grpId="0" build="p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Media and Political Bias</a:t>
            </a:r>
          </a:p>
        </p:txBody>
      </p:sp>
      <p:sp>
        <p:nvSpPr>
          <p:cNvPr id="3789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 smtClean="0"/>
              <a:t>News with an explicit point of view is popular on cable </a:t>
            </a:r>
            <a:r>
              <a:rPr lang="en-US" altLang="en-US" dirty="0" smtClean="0"/>
              <a:t>television</a:t>
            </a:r>
            <a:endParaRPr lang="en-US" altLang="en-US" dirty="0" smtClean="0"/>
          </a:p>
          <a:p>
            <a:r>
              <a:rPr lang="en-US" altLang="en-US" dirty="0" smtClean="0"/>
              <a:t>Audience members tend to view news as biased if it does not actively match their own point of </a:t>
            </a:r>
            <a:r>
              <a:rPr lang="en-US" altLang="en-US" dirty="0" smtClean="0"/>
              <a:t>view</a:t>
            </a:r>
            <a:endParaRPr lang="en-US" altLang="en-US" dirty="0" smtClean="0"/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78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78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78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78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1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Rise of Mass Society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 smtClean="0"/>
              <a:t>Pre-1800s</a:t>
            </a:r>
            <a:r>
              <a:rPr lang="en-US" altLang="en-US" dirty="0"/>
              <a:t>: People in U.S. lived in rural communities with people of similar ethnic, </a:t>
            </a:r>
            <a:r>
              <a:rPr lang="en-US" altLang="en-US" dirty="0" smtClean="0"/>
              <a:t>racial, </a:t>
            </a:r>
            <a:r>
              <a:rPr lang="en-US" altLang="en-US" dirty="0"/>
              <a:t>and religious </a:t>
            </a:r>
            <a:r>
              <a:rPr lang="en-US" altLang="en-US" dirty="0" smtClean="0"/>
              <a:t>backgrounds</a:t>
            </a:r>
            <a:endParaRPr lang="en-US" altLang="en-US" dirty="0"/>
          </a:p>
          <a:p>
            <a:r>
              <a:rPr lang="en-US" altLang="en-US" dirty="0"/>
              <a:t>1800s: Industrial Revolution: People move into cities, live and work with people of diverse </a:t>
            </a:r>
            <a:r>
              <a:rPr lang="en-US" altLang="en-US" dirty="0" smtClean="0"/>
              <a:t>backgrounds</a:t>
            </a:r>
            <a:endParaRPr lang="en-US" altLang="en-US" dirty="0"/>
          </a:p>
          <a:p>
            <a:r>
              <a:rPr lang="en-US" altLang="en-US" dirty="0"/>
              <a:t>Media began to replace church, </a:t>
            </a:r>
            <a:r>
              <a:rPr lang="en-US" altLang="en-US" dirty="0" smtClean="0"/>
              <a:t>family, </a:t>
            </a:r>
            <a:r>
              <a:rPr lang="en-US" altLang="en-US" dirty="0"/>
              <a:t>and community in shaping public </a:t>
            </a:r>
            <a:r>
              <a:rPr lang="en-US" altLang="en-US" dirty="0" smtClean="0"/>
              <a:t>opinion</a:t>
            </a:r>
            <a:endParaRPr lang="en-US" altLang="en-US" dirty="0"/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Liberal vs. Conservative Bias</a:t>
            </a:r>
          </a:p>
        </p:txBody>
      </p:sp>
      <p:sp>
        <p:nvSpPr>
          <p:cNvPr id="38915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49813"/>
          </a:xfrm>
        </p:spPr>
        <p:txBody>
          <a:bodyPr/>
          <a:lstStyle/>
          <a:p>
            <a:r>
              <a:rPr lang="en-US" altLang="en-US" dirty="0" smtClean="0"/>
              <a:t>Conservatives point out </a:t>
            </a:r>
            <a:r>
              <a:rPr lang="en-US" altLang="en-US" dirty="0" smtClean="0"/>
              <a:t>that reporters </a:t>
            </a:r>
            <a:r>
              <a:rPr lang="en-US" altLang="en-US" dirty="0" smtClean="0"/>
              <a:t>tend to </a:t>
            </a:r>
            <a:r>
              <a:rPr lang="en-US" altLang="en-US" dirty="0" smtClean="0"/>
              <a:t>be more </a:t>
            </a:r>
            <a:r>
              <a:rPr lang="en-US" altLang="en-US" dirty="0" smtClean="0"/>
              <a:t>liberal than public at large.</a:t>
            </a:r>
            <a:br>
              <a:rPr lang="en-US" altLang="en-US" dirty="0" smtClean="0"/>
            </a:br>
            <a:r>
              <a:rPr lang="en-US" altLang="en-US" dirty="0" smtClean="0"/>
              <a:t>“</a:t>
            </a:r>
            <a:r>
              <a:rPr lang="en-US" altLang="ja-JP" i="1" dirty="0" smtClean="0"/>
              <a:t>The </a:t>
            </a:r>
            <a:r>
              <a:rPr lang="en-US" altLang="ja-JP" i="1" dirty="0" smtClean="0"/>
              <a:t>duty of the press is to comfort the afflicted and afflict the comfortable</a:t>
            </a:r>
            <a:r>
              <a:rPr lang="en-US" altLang="ja-JP" i="1" dirty="0" smtClean="0"/>
              <a:t>.”</a:t>
            </a:r>
            <a:endParaRPr lang="en-US" altLang="ja-JP" i="1" dirty="0" smtClean="0"/>
          </a:p>
          <a:p>
            <a:r>
              <a:rPr lang="en-US" altLang="en-US" dirty="0" smtClean="0"/>
              <a:t>Liberals point out that media are owned by large corporations that tend to be more conservative than the public at large.</a:t>
            </a:r>
            <a:br>
              <a:rPr lang="en-US" altLang="en-US" dirty="0" smtClean="0"/>
            </a:br>
            <a:r>
              <a:rPr lang="en-US" altLang="en-US" dirty="0" smtClean="0"/>
              <a:t>“</a:t>
            </a:r>
            <a:r>
              <a:rPr lang="en-US" altLang="ja-JP" i="1" dirty="0" smtClean="0"/>
              <a:t>Freedom </a:t>
            </a:r>
            <a:r>
              <a:rPr lang="en-US" altLang="ja-JP" i="1" dirty="0" smtClean="0"/>
              <a:t>of the press belongs to those who own a press</a:t>
            </a:r>
            <a:r>
              <a:rPr lang="en-US" altLang="ja-JP" i="1" dirty="0" smtClean="0"/>
              <a:t>.”</a:t>
            </a:r>
            <a:endParaRPr lang="en-US" altLang="en-US" i="1" dirty="0" smtClean="0"/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89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89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89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89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5" grpId="0" build="p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1143000"/>
          </a:xfrm>
        </p:spPr>
        <p:txBody>
          <a:bodyPr/>
          <a:lstStyle/>
          <a:p>
            <a:r>
              <a:rPr lang="en-US" altLang="en-US" dirty="0" smtClean="0"/>
              <a:t>Herbert </a:t>
            </a:r>
            <a:r>
              <a:rPr lang="en-US" altLang="en-US" dirty="0" err="1" smtClean="0"/>
              <a:t>Gans</a:t>
            </a:r>
            <a:r>
              <a:rPr lang="en-US" altLang="en-US" dirty="0" smtClean="0"/>
              <a:t>:</a:t>
            </a:r>
            <a:br>
              <a:rPr lang="en-US" altLang="en-US" dirty="0" smtClean="0"/>
            </a:br>
            <a:r>
              <a:rPr lang="en-US" altLang="en-US" dirty="0" smtClean="0"/>
              <a:t>Basic Journalistic Values</a:t>
            </a:r>
          </a:p>
        </p:txBody>
      </p:sp>
      <p:sp>
        <p:nvSpPr>
          <p:cNvPr id="3993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 smtClean="0"/>
              <a:t>Ethnocentrism</a:t>
            </a:r>
            <a:br>
              <a:rPr lang="en-US" altLang="en-US" dirty="0" smtClean="0"/>
            </a:br>
            <a:r>
              <a:rPr lang="en-US" altLang="en-US" i="1" dirty="0" smtClean="0"/>
              <a:t>The belief that your own country and culture </a:t>
            </a:r>
            <a:r>
              <a:rPr lang="en-US" altLang="en-US" i="1" dirty="0" smtClean="0"/>
              <a:t>is better </a:t>
            </a:r>
            <a:r>
              <a:rPr lang="en-US" altLang="en-US" i="1" dirty="0" smtClean="0"/>
              <a:t>than all others.</a:t>
            </a:r>
          </a:p>
          <a:p>
            <a:r>
              <a:rPr lang="en-US" altLang="en-US" dirty="0" smtClean="0"/>
              <a:t>Altruistic </a:t>
            </a:r>
            <a:r>
              <a:rPr lang="en-US" altLang="en-US" dirty="0" smtClean="0"/>
              <a:t>democracy</a:t>
            </a:r>
            <a:r>
              <a:rPr lang="en-US" altLang="en-US" dirty="0" smtClean="0"/>
              <a:t/>
            </a:r>
            <a:br>
              <a:rPr lang="en-US" altLang="en-US" dirty="0" smtClean="0"/>
            </a:br>
            <a:r>
              <a:rPr lang="en-US" altLang="en-US" i="1" dirty="0" smtClean="0"/>
              <a:t>The idea that politicians should serve the public </a:t>
            </a:r>
            <a:r>
              <a:rPr lang="en-US" altLang="en-US" i="1" dirty="0" smtClean="0"/>
              <a:t>good, </a:t>
            </a:r>
            <a:r>
              <a:rPr lang="en-US" altLang="en-US" i="1" dirty="0" smtClean="0"/>
              <a:t>not their own </a:t>
            </a:r>
            <a:r>
              <a:rPr lang="en-US" altLang="en-US" i="1" dirty="0" smtClean="0"/>
              <a:t>interests</a:t>
            </a:r>
            <a:endParaRPr lang="en-US" altLang="en-US" i="1" dirty="0" smtClean="0"/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99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99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99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99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39" grpId="0" build="p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1143000"/>
          </a:xfrm>
        </p:spPr>
        <p:txBody>
          <a:bodyPr/>
          <a:lstStyle/>
          <a:p>
            <a:r>
              <a:rPr lang="en-US" altLang="en-US" dirty="0" smtClean="0"/>
              <a:t>Herbert </a:t>
            </a:r>
            <a:r>
              <a:rPr lang="en-US" altLang="en-US" dirty="0" err="1" smtClean="0"/>
              <a:t>Gans</a:t>
            </a:r>
            <a:r>
              <a:rPr lang="en-US" altLang="en-US" dirty="0" smtClean="0"/>
              <a:t>:</a:t>
            </a:r>
            <a:br>
              <a:rPr lang="en-US" altLang="en-US" dirty="0" smtClean="0"/>
            </a:br>
            <a:r>
              <a:rPr lang="en-US" altLang="en-US" dirty="0" smtClean="0"/>
              <a:t>Basic Journalistic Values</a:t>
            </a:r>
          </a:p>
        </p:txBody>
      </p:sp>
      <p:sp>
        <p:nvSpPr>
          <p:cNvPr id="4096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 smtClean="0"/>
              <a:t>Responsible </a:t>
            </a:r>
            <a:r>
              <a:rPr lang="en-US" altLang="en-US" dirty="0" smtClean="0"/>
              <a:t>capitalism</a:t>
            </a:r>
            <a:r>
              <a:rPr lang="en-US" altLang="en-US" dirty="0" smtClean="0"/>
              <a:t/>
            </a:r>
            <a:br>
              <a:rPr lang="en-US" altLang="en-US" dirty="0" smtClean="0"/>
            </a:br>
            <a:r>
              <a:rPr lang="en-US" altLang="en-US" i="1" dirty="0" smtClean="0"/>
              <a:t>The idea that open competition among businesses will create a better, more prosperous world. But must be </a:t>
            </a:r>
            <a:r>
              <a:rPr lang="en-US" altLang="en-US" i="1" dirty="0" smtClean="0"/>
              <a:t>responsible</a:t>
            </a:r>
            <a:endParaRPr lang="en-US" altLang="en-US" i="1" dirty="0" smtClean="0"/>
          </a:p>
          <a:p>
            <a:r>
              <a:rPr lang="en-US" altLang="en-US" dirty="0" smtClean="0"/>
              <a:t>Small town pastoralism</a:t>
            </a:r>
            <a:r>
              <a:rPr lang="en-US" altLang="en-US" dirty="0" smtClean="0"/>
              <a:t/>
            </a:r>
            <a:br>
              <a:rPr lang="en-US" altLang="en-US" dirty="0" smtClean="0"/>
            </a:br>
            <a:r>
              <a:rPr lang="en-US" altLang="en-US" i="1" dirty="0" smtClean="0"/>
              <a:t>Nostalgia for the old-fashioned rural </a:t>
            </a:r>
            <a:r>
              <a:rPr lang="en-US" altLang="en-US" i="1" dirty="0" smtClean="0"/>
              <a:t>community</a:t>
            </a:r>
            <a:endParaRPr lang="en-US" altLang="en-US" i="1" dirty="0" smtClean="0"/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9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9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09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09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3" grpId="0" build="p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1143000"/>
          </a:xfrm>
        </p:spPr>
        <p:txBody>
          <a:bodyPr/>
          <a:lstStyle/>
          <a:p>
            <a:r>
              <a:rPr lang="en-US" altLang="en-US" dirty="0" smtClean="0"/>
              <a:t>Herbert </a:t>
            </a:r>
            <a:r>
              <a:rPr lang="en-US" altLang="en-US" dirty="0" err="1" smtClean="0"/>
              <a:t>Gans</a:t>
            </a:r>
            <a:r>
              <a:rPr lang="en-US" altLang="en-US" dirty="0" smtClean="0"/>
              <a:t>:</a:t>
            </a:r>
            <a:br>
              <a:rPr lang="en-US" altLang="en-US" dirty="0" smtClean="0"/>
            </a:br>
            <a:r>
              <a:rPr lang="en-US" altLang="en-US" dirty="0" smtClean="0"/>
              <a:t>Basic Journalistic Values</a:t>
            </a:r>
          </a:p>
        </p:txBody>
      </p:sp>
      <p:sp>
        <p:nvSpPr>
          <p:cNvPr id="4198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 smtClean="0"/>
              <a:t>Individualism</a:t>
            </a:r>
            <a:br>
              <a:rPr lang="en-US" altLang="en-US" dirty="0" smtClean="0"/>
            </a:br>
            <a:r>
              <a:rPr lang="en-US" altLang="en-US" i="1" dirty="0" smtClean="0"/>
              <a:t>The quest to identify the one person who makes a </a:t>
            </a:r>
            <a:r>
              <a:rPr lang="en-US" altLang="en-US" i="1" dirty="0" smtClean="0"/>
              <a:t>difference</a:t>
            </a:r>
            <a:endParaRPr lang="en-US" altLang="en-US" i="1" dirty="0" smtClean="0"/>
          </a:p>
          <a:p>
            <a:r>
              <a:rPr lang="en-US" altLang="en-US" dirty="0" err="1" smtClean="0"/>
              <a:t>Moderatism</a:t>
            </a:r>
            <a:r>
              <a:rPr lang="en-US" altLang="en-US" dirty="0" smtClean="0"/>
              <a:t/>
            </a:r>
            <a:br>
              <a:rPr lang="en-US" altLang="en-US" dirty="0" smtClean="0"/>
            </a:br>
            <a:r>
              <a:rPr lang="en-US" altLang="en-US" i="1" dirty="0" smtClean="0"/>
              <a:t>The value of moderation in all things.  Extremists on left and right are viewed with </a:t>
            </a:r>
            <a:r>
              <a:rPr lang="en-US" altLang="en-US" i="1" dirty="0" smtClean="0"/>
              <a:t>suspicion</a:t>
            </a:r>
            <a:endParaRPr lang="en-US" altLang="en-US" i="1" dirty="0" smtClean="0"/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19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19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19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19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7" grpId="0" build="p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1143000"/>
          </a:xfrm>
        </p:spPr>
        <p:txBody>
          <a:bodyPr/>
          <a:lstStyle/>
          <a:p>
            <a:r>
              <a:rPr lang="en-US" altLang="en-US" dirty="0" smtClean="0"/>
              <a:t>Herbert </a:t>
            </a:r>
            <a:r>
              <a:rPr lang="en-US" altLang="en-US" dirty="0" err="1" smtClean="0"/>
              <a:t>Gans</a:t>
            </a:r>
            <a:r>
              <a:rPr lang="en-US" altLang="en-US" dirty="0" smtClean="0"/>
              <a:t>:</a:t>
            </a:r>
            <a:br>
              <a:rPr lang="en-US" altLang="en-US" dirty="0" smtClean="0"/>
            </a:br>
            <a:r>
              <a:rPr lang="en-US" altLang="en-US" dirty="0" smtClean="0"/>
              <a:t>Basic Journalistic Values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 smtClean="0"/>
              <a:t>Social </a:t>
            </a:r>
            <a:r>
              <a:rPr lang="en-US" altLang="en-US" dirty="0" smtClean="0"/>
              <a:t>order</a:t>
            </a:r>
            <a:r>
              <a:rPr lang="en-US" altLang="en-US" dirty="0" smtClean="0"/>
              <a:t/>
            </a:r>
            <a:br>
              <a:rPr lang="en-US" altLang="en-US" dirty="0" smtClean="0"/>
            </a:br>
            <a:r>
              <a:rPr lang="en-US" altLang="en-US" i="1" dirty="0" smtClean="0"/>
              <a:t>When journalists cover disorder they tend to focus on the restoration of </a:t>
            </a:r>
            <a:r>
              <a:rPr lang="en-US" altLang="en-US" i="1" dirty="0" smtClean="0"/>
              <a:t>order</a:t>
            </a:r>
            <a:endParaRPr lang="en-US" altLang="en-US" i="1" dirty="0" smtClean="0"/>
          </a:p>
          <a:p>
            <a:r>
              <a:rPr lang="en-US" altLang="en-US" dirty="0" smtClean="0"/>
              <a:t>Leadership</a:t>
            </a:r>
            <a:br>
              <a:rPr lang="en-US" altLang="en-US" dirty="0" smtClean="0"/>
            </a:br>
            <a:r>
              <a:rPr lang="en-US" altLang="en-US" i="1" dirty="0" smtClean="0"/>
              <a:t>Media look at the actions of leaders whereas the actions of lower-level bureaucrats </a:t>
            </a:r>
            <a:r>
              <a:rPr lang="en-US" altLang="en-US" i="1" smtClean="0"/>
              <a:t>are </a:t>
            </a:r>
            <a:r>
              <a:rPr lang="en-US" altLang="en-US" i="1" smtClean="0"/>
              <a:t>ignored</a:t>
            </a:r>
            <a:endParaRPr lang="en-US" altLang="en-US" i="1" dirty="0" smtClean="0"/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Direct Effects Model</a:t>
            </a:r>
          </a:p>
        </p:txBody>
      </p:sp>
      <p:sp>
        <p:nvSpPr>
          <p:cNvPr id="1536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/>
            <a:r>
              <a:rPr lang="en-US" altLang="en-US" dirty="0" smtClean="0"/>
              <a:t>Fears—</a:t>
            </a:r>
            <a:r>
              <a:rPr lang="en-US" altLang="en-US" dirty="0" smtClean="0"/>
              <a:t>direct </a:t>
            </a:r>
            <a:r>
              <a:rPr lang="en-US" altLang="en-US" dirty="0"/>
              <a:t>effects of WW I and WW II propaganda (via media) would be </a:t>
            </a:r>
            <a:r>
              <a:rPr lang="en-US" altLang="en-US" dirty="0" smtClean="0"/>
              <a:t>strong </a:t>
            </a:r>
            <a:endParaRPr lang="en-US" altLang="en-US" dirty="0"/>
          </a:p>
          <a:p>
            <a:pPr lvl="1"/>
            <a:r>
              <a:rPr lang="en-US" altLang="en-US" b="1" dirty="0"/>
              <a:t>Direct </a:t>
            </a:r>
            <a:r>
              <a:rPr lang="en-US" altLang="en-US" b="1" dirty="0" smtClean="0"/>
              <a:t>effects</a:t>
            </a:r>
            <a:r>
              <a:rPr lang="en-US" altLang="en-US" dirty="0" smtClean="0"/>
              <a:t>—presumes </a:t>
            </a:r>
            <a:r>
              <a:rPr lang="en-US" altLang="en-US" dirty="0"/>
              <a:t>media messages are a stimulus that leads to consistent, predictable </a:t>
            </a:r>
            <a:r>
              <a:rPr lang="en-US" altLang="en-US" dirty="0" smtClean="0"/>
              <a:t>attitudinal, </a:t>
            </a:r>
            <a:r>
              <a:rPr lang="en-US" altLang="en-US" dirty="0"/>
              <a:t>or behavioral </a:t>
            </a:r>
            <a:r>
              <a:rPr lang="en-US" altLang="en-US" dirty="0" smtClean="0"/>
              <a:t>effects</a:t>
            </a:r>
            <a:endParaRPr lang="en-US" altLang="en-US" dirty="0"/>
          </a:p>
          <a:p>
            <a:pPr lvl="1"/>
            <a:r>
              <a:rPr lang="en-US" altLang="en-US" b="1" dirty="0"/>
              <a:t>Indirect </a:t>
            </a:r>
            <a:r>
              <a:rPr lang="en-US" altLang="en-US" b="1" dirty="0" smtClean="0"/>
              <a:t>effects</a:t>
            </a:r>
            <a:r>
              <a:rPr lang="en-US" altLang="en-US" dirty="0"/>
              <a:t>—recognizes </a:t>
            </a:r>
            <a:r>
              <a:rPr lang="en-US" altLang="en-US" dirty="0"/>
              <a:t>that people have different backgrounds, needs, </a:t>
            </a:r>
            <a:r>
              <a:rPr lang="en-US" altLang="en-US" dirty="0" smtClean="0"/>
              <a:t>values, </a:t>
            </a:r>
            <a:r>
              <a:rPr lang="en-US" altLang="en-US" dirty="0"/>
              <a:t>and thus respond </a:t>
            </a:r>
            <a:r>
              <a:rPr lang="en-US" altLang="en-US" dirty="0" smtClean="0"/>
              <a:t>differently</a:t>
            </a:r>
            <a:endParaRPr lang="en-US" altLang="en-US" dirty="0"/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53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3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53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53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>
              <a:defRPr/>
            </a:pPr>
            <a:r>
              <a:rPr lang="en-US" sz="4000" dirty="0" smtClean="0"/>
              <a:t>People</a:t>
            </a:r>
            <a:r>
              <a:rPr lang="en-US" altLang="en-US" sz="4000" dirty="0" smtClean="0"/>
              <a:t>’</a:t>
            </a:r>
            <a:r>
              <a:rPr lang="en-US" sz="4000" dirty="0" smtClean="0"/>
              <a:t>s Choice Study</a:t>
            </a:r>
            <a:br>
              <a:rPr lang="en-US" sz="4000" dirty="0" smtClean="0"/>
            </a:br>
            <a:r>
              <a:rPr lang="en-US" sz="4000" dirty="0" smtClean="0"/>
              <a:t>and </a:t>
            </a:r>
            <a:r>
              <a:rPr lang="en-US" sz="4000" dirty="0" smtClean="0"/>
              <a:t>the Limited Effects Model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 err="1"/>
              <a:t>Lazarsfeld</a:t>
            </a:r>
            <a:r>
              <a:rPr lang="en-US" altLang="en-US" dirty="0"/>
              <a:t> study of voter decision making in 1940 presidential </a:t>
            </a:r>
            <a:r>
              <a:rPr lang="en-US" altLang="en-US" dirty="0" smtClean="0"/>
              <a:t>election</a:t>
            </a:r>
            <a:endParaRPr lang="en-US" altLang="en-US" dirty="0"/>
          </a:p>
          <a:p>
            <a:r>
              <a:rPr lang="en-US" altLang="en-US" b="1" dirty="0"/>
              <a:t>Opinion leaders</a:t>
            </a:r>
            <a:r>
              <a:rPr lang="en-US" altLang="en-US" dirty="0"/>
              <a:t> (friends and neighbors) more influential than media or </a:t>
            </a:r>
            <a:r>
              <a:rPr lang="en-US" altLang="en-US" dirty="0" smtClean="0"/>
              <a:t>campaign</a:t>
            </a:r>
            <a:endParaRPr lang="en-US" altLang="en-US" dirty="0"/>
          </a:p>
          <a:p>
            <a:r>
              <a:rPr lang="en-US" altLang="en-US" dirty="0"/>
              <a:t>Media content and campaign had indirect effect; interpersonal influence was </a:t>
            </a:r>
            <a:r>
              <a:rPr lang="en-US" altLang="en-US" dirty="0" smtClean="0"/>
              <a:t>stronger</a:t>
            </a:r>
            <a:endParaRPr lang="en-US" altLang="en-US" dirty="0"/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People</a:t>
            </a:r>
            <a:r>
              <a:rPr lang="en-US" altLang="ja-JP" dirty="0" smtClean="0"/>
              <a:t>’s </a:t>
            </a:r>
            <a:r>
              <a:rPr lang="en-US" altLang="ja-JP" dirty="0" smtClean="0"/>
              <a:t>Choice Findings</a:t>
            </a:r>
            <a:endParaRPr lang="en-US" altLang="en-US" dirty="0" smtClean="0"/>
          </a:p>
        </p:txBody>
      </p:sp>
      <p:sp>
        <p:nvSpPr>
          <p:cNvPr id="1741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Voters with strong opinions are unlikely to change </a:t>
            </a:r>
            <a:r>
              <a:rPr lang="en-US" altLang="en-US" dirty="0" smtClean="0"/>
              <a:t>them</a:t>
            </a:r>
            <a:endParaRPr lang="en-US" altLang="en-US" dirty="0"/>
          </a:p>
          <a:p>
            <a:r>
              <a:rPr lang="en-US" altLang="en-US" dirty="0"/>
              <a:t>Voters who pay most attention to campaign are those with strongest </a:t>
            </a:r>
            <a:r>
              <a:rPr lang="en-US" altLang="en-US" dirty="0" smtClean="0"/>
              <a:t>views</a:t>
            </a:r>
            <a:endParaRPr lang="en-US" altLang="en-US" dirty="0"/>
          </a:p>
          <a:p>
            <a:r>
              <a:rPr lang="en-US" altLang="en-US" dirty="0"/>
              <a:t>Most persuadable voters are not informed, not paying attention to campaign and not influenced by media </a:t>
            </a:r>
            <a:r>
              <a:rPr lang="en-US" altLang="en-US" dirty="0" smtClean="0"/>
              <a:t>coverage</a:t>
            </a:r>
            <a:endParaRPr lang="en-US" altLang="en-US" dirty="0"/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4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74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4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4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1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Critical Cultural Model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 smtClean="0"/>
              <a:t>Focus is on how people use media to construct view of the world; not effect of media on </a:t>
            </a:r>
            <a:r>
              <a:rPr lang="en-US" altLang="en-US" dirty="0" smtClean="0"/>
              <a:t>people’</a:t>
            </a:r>
            <a:r>
              <a:rPr lang="en-US" altLang="ja-JP" dirty="0" smtClean="0"/>
              <a:t>s behavior</a:t>
            </a:r>
            <a:endParaRPr lang="en-US" altLang="ja-JP" dirty="0" smtClean="0"/>
          </a:p>
          <a:p>
            <a:r>
              <a:rPr lang="en-US" altLang="en-US" dirty="0" smtClean="0"/>
              <a:t>Examines creation of meaning and how communication takes place;  not survey or experimental </a:t>
            </a:r>
            <a:r>
              <a:rPr lang="en-US" altLang="en-US" dirty="0" smtClean="0"/>
              <a:t>results</a:t>
            </a:r>
            <a:endParaRPr lang="en-US" altLang="en-US" dirty="0" smtClean="0"/>
          </a:p>
          <a:p>
            <a:r>
              <a:rPr lang="en-US" altLang="en-US" dirty="0" smtClean="0"/>
              <a:t>Who controls the creation and flow of information?</a:t>
            </a:r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Types of Media Effects</a:t>
            </a:r>
          </a:p>
        </p:txBody>
      </p:sp>
      <p:sp>
        <p:nvSpPr>
          <p:cNvPr id="1024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Message </a:t>
            </a:r>
            <a:r>
              <a:rPr lang="en-US" altLang="en-US" dirty="0" smtClean="0"/>
              <a:t>effects </a:t>
            </a:r>
            <a:endParaRPr lang="en-US" altLang="en-US" dirty="0"/>
          </a:p>
          <a:p>
            <a:r>
              <a:rPr lang="en-US" altLang="en-US" dirty="0"/>
              <a:t>Medium </a:t>
            </a:r>
            <a:r>
              <a:rPr lang="en-US" altLang="en-US" dirty="0" smtClean="0"/>
              <a:t>effects </a:t>
            </a:r>
            <a:endParaRPr lang="en-US" altLang="en-US" dirty="0"/>
          </a:p>
          <a:p>
            <a:r>
              <a:rPr lang="en-US" altLang="en-US" dirty="0"/>
              <a:t>Ownership </a:t>
            </a:r>
            <a:r>
              <a:rPr lang="en-US" altLang="en-US" dirty="0" smtClean="0"/>
              <a:t>effects </a:t>
            </a:r>
            <a:endParaRPr lang="en-US" altLang="en-US" dirty="0"/>
          </a:p>
          <a:p>
            <a:r>
              <a:rPr lang="en-US" altLang="en-US" dirty="0"/>
              <a:t>Active </a:t>
            </a:r>
            <a:r>
              <a:rPr lang="en-US" altLang="en-US" dirty="0" smtClean="0"/>
              <a:t>audience effects</a:t>
            </a:r>
            <a:endParaRPr lang="en-US" altLang="en-US" dirty="0"/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Message Effects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Arial" panose="020B0604020202020204" pitchFamily="34" charset="0"/>
              <a:buNone/>
            </a:pPr>
            <a:r>
              <a:rPr lang="en-US" altLang="en-US" dirty="0" smtClean="0"/>
              <a:t>How are people affected by the content of messages?</a:t>
            </a:r>
          </a:p>
          <a:p>
            <a:r>
              <a:rPr lang="en-US" altLang="en-US" b="1" dirty="0" smtClean="0"/>
              <a:t>Cognitive </a:t>
            </a:r>
            <a:r>
              <a:rPr lang="en-US" altLang="en-US" b="1" dirty="0" smtClean="0"/>
              <a:t>effects</a:t>
            </a:r>
            <a:r>
              <a:rPr lang="en-US" altLang="en-US" dirty="0" smtClean="0"/>
              <a:t/>
            </a:r>
            <a:br>
              <a:rPr lang="en-US" altLang="en-US" dirty="0" smtClean="0"/>
            </a:br>
            <a:r>
              <a:rPr lang="en-US" altLang="en-US" i="1" dirty="0" smtClean="0"/>
              <a:t>Short-term learning of </a:t>
            </a:r>
            <a:r>
              <a:rPr lang="en-US" altLang="en-US" i="1" dirty="0" smtClean="0"/>
              <a:t>information</a:t>
            </a:r>
            <a:endParaRPr lang="en-US" altLang="en-US" i="1" dirty="0" smtClean="0"/>
          </a:p>
          <a:p>
            <a:r>
              <a:rPr lang="en-US" altLang="en-US" b="1" dirty="0" smtClean="0"/>
              <a:t>Attitudinal </a:t>
            </a:r>
            <a:r>
              <a:rPr lang="en-US" altLang="en-US" b="1" dirty="0" smtClean="0"/>
              <a:t>effects</a:t>
            </a:r>
            <a:r>
              <a:rPr lang="en-US" altLang="en-US" dirty="0" smtClean="0"/>
              <a:t/>
            </a:r>
            <a:br>
              <a:rPr lang="en-US" altLang="en-US" dirty="0" smtClean="0"/>
            </a:br>
            <a:r>
              <a:rPr lang="en-US" altLang="en-US" i="1" dirty="0" smtClean="0"/>
              <a:t>Changing </a:t>
            </a:r>
            <a:r>
              <a:rPr lang="en-US" altLang="en-US" i="1" dirty="0" smtClean="0"/>
              <a:t>people’</a:t>
            </a:r>
            <a:r>
              <a:rPr lang="en-US" altLang="ja-JP" i="1" dirty="0" smtClean="0"/>
              <a:t>s </a:t>
            </a:r>
            <a:r>
              <a:rPr lang="en-US" altLang="ja-JP" i="1" dirty="0" smtClean="0"/>
              <a:t>attitudes about a person, product, institution, or </a:t>
            </a:r>
            <a:r>
              <a:rPr lang="en-US" altLang="ja-JP" i="1" dirty="0" smtClean="0"/>
              <a:t>idea</a:t>
            </a:r>
            <a:endParaRPr lang="en-US" altLang="en-US" i="1" dirty="0" smtClean="0"/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theme1.xml><?xml version="1.0" encoding="utf-8"?>
<a:theme xmlns:a="http://schemas.openxmlformats.org/drawingml/2006/main" name="1_Office Theme">
  <a:themeElements>
    <a:clrScheme name="1_Office Theme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1_Office Theme">
      <a:majorFont>
        <a:latin typeface="Calibri"/>
        <a:ea typeface="ＭＳ Ｐゴシック"/>
        <a:cs typeface=""/>
      </a:majorFont>
      <a:minorFont>
        <a:latin typeface="Calibri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Hanson4e</Template>
  <TotalTime>2873</TotalTime>
  <Words>1027</Words>
  <Application>Microsoft Office PowerPoint</Application>
  <PresentationFormat>On-screen Show (4:3)</PresentationFormat>
  <Paragraphs>148</Paragraphs>
  <Slides>34</Slides>
  <Notes>13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34</vt:i4>
      </vt:variant>
    </vt:vector>
  </HeadingPairs>
  <TitlesOfParts>
    <vt:vector size="35" baseType="lpstr">
      <vt:lpstr>1_Office Theme</vt:lpstr>
      <vt:lpstr>Mass Communication Effects: How Society &amp; Media Interact</vt:lpstr>
      <vt:lpstr>Edward Snowden and the NSA: The Changing Flow of Information</vt:lpstr>
      <vt:lpstr>Rise of Mass Society</vt:lpstr>
      <vt:lpstr>Direct Effects Model</vt:lpstr>
      <vt:lpstr>People’s Choice Study and the Limited Effects Model</vt:lpstr>
      <vt:lpstr>People’s Choice Findings</vt:lpstr>
      <vt:lpstr>Critical Cultural Model</vt:lpstr>
      <vt:lpstr>Types of Media Effects</vt:lpstr>
      <vt:lpstr>Message Effects</vt:lpstr>
      <vt:lpstr>Message Effects</vt:lpstr>
      <vt:lpstr>Medium Effects</vt:lpstr>
      <vt:lpstr>Ownership Effects</vt:lpstr>
      <vt:lpstr>Active Audience Effects</vt:lpstr>
      <vt:lpstr>Theories of Media and Society</vt:lpstr>
      <vt:lpstr>Functional Analysis</vt:lpstr>
      <vt:lpstr>Agenda Setting</vt:lpstr>
      <vt:lpstr>Uses and Gratifications</vt:lpstr>
      <vt:lpstr>Uses and Gratifications</vt:lpstr>
      <vt:lpstr>Social Learning</vt:lpstr>
      <vt:lpstr>Social Learning</vt:lpstr>
      <vt:lpstr>Symbolic Interactionism</vt:lpstr>
      <vt:lpstr>Spiral of Silence</vt:lpstr>
      <vt:lpstr>Spiral of Silence and Social Media</vt:lpstr>
      <vt:lpstr>Media Logic</vt:lpstr>
      <vt:lpstr>Cultivation Analysis</vt:lpstr>
      <vt:lpstr>Mean World Syndrome</vt:lpstr>
      <vt:lpstr>Media Transformations:  25 Years of Cultivation Analysis</vt:lpstr>
      <vt:lpstr>How Do Campaigns Affect Voters?</vt:lpstr>
      <vt:lpstr>Media and Political Bias</vt:lpstr>
      <vt:lpstr>Liberal vs. Conservative Bias</vt:lpstr>
      <vt:lpstr>Herbert Gans: Basic Journalistic Values</vt:lpstr>
      <vt:lpstr>Herbert Gans: Basic Journalistic Values</vt:lpstr>
      <vt:lpstr>Herbert Gans: Basic Journalistic Values</vt:lpstr>
      <vt:lpstr>Herbert Gans: Basic Journalistic Values</vt:lpstr>
    </vt:vector>
  </TitlesOfParts>
  <Company>University of Nebraska at Kearney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2 Mass Communication Effects: How Society &amp; Media Interact</dc:title>
  <dc:creator>Ralph Hanson</dc:creator>
  <cp:lastModifiedBy>CE</cp:lastModifiedBy>
  <cp:revision>76</cp:revision>
  <dcterms:created xsi:type="dcterms:W3CDTF">2010-07-29T19:11:14Z</dcterms:created>
  <dcterms:modified xsi:type="dcterms:W3CDTF">2015-07-20T11:09:11Z</dcterms:modified>
</cp:coreProperties>
</file>