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0"/>
  </p:notesMasterIdLst>
  <p:sldIdLst>
    <p:sldId id="256" r:id="rId2"/>
    <p:sldId id="273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9" r:id="rId15"/>
    <p:sldId id="270" r:id="rId16"/>
    <p:sldId id="271" r:id="rId17"/>
    <p:sldId id="272" r:id="rId18"/>
    <p:sldId id="274" r:id="rId19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18" d="100"/>
          <a:sy n="118" d="100"/>
        </p:scale>
        <p:origin x="-1434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6" y="1400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DD3515-F944-4775-ABB2-638A8AD579EA}" type="datetimeFigureOut">
              <a:rPr lang="en-US"/>
              <a:t>7/21/2015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31DCB0-8613-4F57-9012-4FD968A37A25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7624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31DCB0-8613-4F57-9012-4FD968A37A25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8234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31DCB0-8613-4F57-9012-4FD968A37A25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8706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31DCB0-8613-4F57-9012-4FD968A37A25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7818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31DCB0-8613-4F57-9012-4FD968A37A25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8984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31DCB0-8613-4F57-9012-4FD968A37A25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9330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31DCB0-8613-4F57-9012-4FD968A37A25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0238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31DCB0-8613-4F57-9012-4FD968A37A25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9433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31DCB0-8613-4F57-9012-4FD968A37A25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6310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31DCB0-8613-4F57-9012-4FD968A37A25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8632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31DCB0-8613-4F57-9012-4FD968A37A25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0897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31DCB0-8613-4F57-9012-4FD968A37A25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5530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31DCB0-8613-4F57-9012-4FD968A37A25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3988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31DCB0-8613-4F57-9012-4FD968A37A25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5741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31DCB0-8613-4F57-9012-4FD968A37A25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6746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31DCB0-8613-4F57-9012-4FD968A37A25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9089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31DCB0-8613-4F57-9012-4FD968A37A25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3754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31DCB0-8613-4F57-9012-4FD968A37A25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9004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31DCB0-8613-4F57-9012-4FD968A37A25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345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Placeholder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9699" name="Text Placeholder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Arial" charset="0"/>
              <a:buNone/>
              <a:defRPr sz="4400">
                <a:solidFill>
                  <a:srgbClr val="E29927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2F384FA-6BDC-4111-93E6-8F762EF32603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63105C5-9584-49E5-AB68-2E8719A4593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6944101"/>
      </p:ext>
    </p:extLst>
  </p:cSld>
  <p:clrMapOvr>
    <a:masterClrMapping/>
  </p:clrMapOvr>
  <p:transition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4F38A93-5462-4DDB-9612-59ACCEBF0F3C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3C62E7-DCAF-40FE-9800-84603CA24D0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6191578"/>
      </p:ext>
    </p:extLst>
  </p:cSld>
  <p:clrMapOvr>
    <a:masterClrMapping/>
  </p:clrMapOvr>
  <p:transition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E8A514-A66A-4AB2-BEA9-D1CF17A9B9BC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45524E-0933-46FF-B978-0A2E2D377EE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28685364"/>
      </p:ext>
    </p:extLst>
  </p:cSld>
  <p:clrMapOvr>
    <a:masterClrMapping/>
  </p:clrMapOvr>
  <p:transition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BFA11F1-A937-45E7-B075-A4FA3E6F8F16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110BA2-2239-4B7B-92FA-4DF4542C90F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3535238"/>
      </p:ext>
    </p:extLst>
  </p:cSld>
  <p:clrMapOvr>
    <a:masterClrMapping/>
  </p:clrMapOvr>
  <p:transition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5503DB-CFED-4315-8502-4885BCE346F5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1FBCF4-1AE3-4FA4-B970-4315C91A873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72898835"/>
      </p:ext>
    </p:extLst>
  </p:cSld>
  <p:clrMapOvr>
    <a:masterClrMapping/>
  </p:clrMapOvr>
  <p:transition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4C73F0C-36E8-4420-A544-8BFBD9576BB2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E9CF0E-1A0D-49C9-A38E-0D4CFB5ED9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6179616"/>
      </p:ext>
    </p:extLst>
  </p:cSld>
  <p:clrMapOvr>
    <a:masterClrMapping/>
  </p:clrMapOvr>
  <p:transition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FDBB05-DBEB-4035-A4AE-0151DEBD0E0B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3D0E22-0667-4B76-8514-25C0848319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0772603"/>
      </p:ext>
    </p:extLst>
  </p:cSld>
  <p:clrMapOvr>
    <a:masterClrMapping/>
  </p:clrMapOvr>
  <p:transition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DC2DE4-5495-4C46-88E2-E71C4F50A043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B7BF52-E8B0-42D8-B2E4-238D631109D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0919068"/>
      </p:ext>
    </p:extLst>
  </p:cSld>
  <p:clrMapOvr>
    <a:masterClrMapping/>
  </p:clrMapOvr>
  <p:transition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714FDB-040B-4026-9CCE-E382AB6C652F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BCE6F9-E77F-46FC-B595-98459979674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7299808"/>
      </p:ext>
    </p:extLst>
  </p:cSld>
  <p:clrMapOvr>
    <a:masterClrMapping/>
  </p:clrMapOvr>
  <p:transition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A4D146A-4BCD-4339-B345-83BCAAEE43FB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5E9818-E2AE-476E-9FE1-DEF62D197FD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783184"/>
      </p:ext>
    </p:extLst>
  </p:cSld>
  <p:clrMapOvr>
    <a:masterClrMapping/>
  </p:clrMapOvr>
  <p:transition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18968CB-52F0-4C56-B224-194FDFC1C5C3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343E4C-5004-41D9-907B-281C815EA52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90531561"/>
      </p:ext>
    </p:extLst>
  </p:cSld>
  <p:clrMapOvr>
    <a:masterClrMapping/>
  </p:clrMapOvr>
  <p:transition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9A7298D9-34BA-45A3-A6A9-F408F6A04EC4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E06065AE-A21F-4BAB-95C0-0B515FD40DBA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31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1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0080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>
    <p:pull dir="r"/>
  </p:transition>
  <p:txStyles>
    <p:titleStyle>
      <a:lvl1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1165225"/>
            <a:ext cx="7772400" cy="2435225"/>
          </a:xfrm>
        </p:spPr>
        <p:txBody>
          <a:bodyPr/>
          <a:lstStyle/>
          <a:p>
            <a:r>
              <a:rPr lang="en-US" altLang="en-US" smtClean="0"/>
              <a:t>Magazines:</a:t>
            </a:r>
            <a:br>
              <a:rPr lang="en-US" altLang="en-US" smtClean="0"/>
            </a:br>
            <a:r>
              <a:rPr lang="en-US" altLang="en-US" smtClean="0"/>
              <a:t>The Power of Words and Images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en-US" smtClean="0"/>
              <a:t>Chapter 5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i="1" dirty="0" smtClean="0"/>
              <a:t>Godey’</a:t>
            </a:r>
            <a:r>
              <a:rPr lang="en-US" altLang="ja-JP" i="1" dirty="0" smtClean="0"/>
              <a:t>s Lady’s </a:t>
            </a:r>
            <a:r>
              <a:rPr lang="en-US" altLang="ja-JP" i="1" dirty="0" smtClean="0"/>
              <a:t>Book</a:t>
            </a:r>
            <a:endParaRPr lang="en-US" altLang="en-US" i="1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Sarah Josepha Hale was editor from 1837 to </a:t>
            </a:r>
            <a:r>
              <a:rPr lang="en-US" altLang="en-US" dirty="0" smtClean="0"/>
              <a:t>1877</a:t>
            </a:r>
            <a:endParaRPr lang="en-US" altLang="en-US" dirty="0" smtClean="0"/>
          </a:p>
          <a:p>
            <a:r>
              <a:rPr lang="en-US" altLang="en-US" dirty="0" smtClean="0"/>
              <a:t>Defined what </a:t>
            </a:r>
            <a:r>
              <a:rPr lang="en-US" altLang="en-US" dirty="0" smtClean="0"/>
              <a:t>women’</a:t>
            </a:r>
            <a:r>
              <a:rPr lang="en-US" altLang="ja-JP" dirty="0" smtClean="0"/>
              <a:t>s </a:t>
            </a:r>
            <a:r>
              <a:rPr lang="en-US" altLang="ja-JP" dirty="0" smtClean="0"/>
              <a:t>magazines would </a:t>
            </a:r>
            <a:r>
              <a:rPr lang="en-US" altLang="ja-JP" dirty="0" smtClean="0"/>
              <a:t>become</a:t>
            </a:r>
            <a:endParaRPr lang="en-US" altLang="ja-JP" dirty="0" smtClean="0"/>
          </a:p>
          <a:p>
            <a:r>
              <a:rPr lang="en-US" altLang="en-US" dirty="0" smtClean="0"/>
              <a:t>Gave women a voice, professionalized magazine </a:t>
            </a:r>
            <a:r>
              <a:rPr lang="en-US" altLang="en-US" dirty="0" smtClean="0"/>
              <a:t>writing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Women’</a:t>
            </a:r>
            <a:r>
              <a:rPr lang="en-US" altLang="ja-JP" dirty="0" smtClean="0"/>
              <a:t>s </a:t>
            </a:r>
            <a:r>
              <a:rPr lang="en-US" altLang="ja-JP" dirty="0" smtClean="0"/>
              <a:t>Magazines</a:t>
            </a:r>
            <a:endParaRPr lang="en-US" alt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Service magazines</a:t>
            </a:r>
            <a:br>
              <a:rPr lang="en-US" altLang="en-US" dirty="0" smtClean="0"/>
            </a:br>
            <a:r>
              <a:rPr lang="en-US" altLang="en-US" dirty="0" smtClean="0"/>
              <a:t>“</a:t>
            </a:r>
            <a:r>
              <a:rPr lang="en-US" altLang="ja-JP" i="1" dirty="0" smtClean="0"/>
              <a:t>Seven Sisters” </a:t>
            </a:r>
            <a:r>
              <a:rPr lang="en-US" altLang="ja-JP" i="1" dirty="0" smtClean="0"/>
              <a:t>and others, how to do things better.  Health, cooking, employment, </a:t>
            </a:r>
            <a:r>
              <a:rPr lang="en-US" altLang="ja-JP" i="1" dirty="0" smtClean="0"/>
              <a:t>fashion</a:t>
            </a:r>
            <a:endParaRPr lang="en-US" altLang="ja-JP" i="1" dirty="0" smtClean="0"/>
          </a:p>
          <a:p>
            <a:r>
              <a:rPr lang="en-US" altLang="en-US" dirty="0"/>
              <a:t>FBL—Fashion</a:t>
            </a:r>
            <a:r>
              <a:rPr lang="en-US" altLang="en-US" dirty="0" smtClean="0"/>
              <a:t>, beauty, lifestyle</a:t>
            </a:r>
            <a:r>
              <a:rPr lang="en-US" altLang="en-US" i="1" dirty="0" smtClean="0"/>
              <a:t/>
            </a:r>
            <a:br>
              <a:rPr lang="en-US" altLang="en-US" i="1" dirty="0" smtClean="0"/>
            </a:br>
            <a:r>
              <a:rPr lang="en-US" altLang="en-US" i="1" dirty="0" smtClean="0"/>
              <a:t>Vogue, Glamour, </a:t>
            </a:r>
            <a:r>
              <a:rPr lang="en-US" altLang="en-US" i="1" dirty="0" smtClean="0"/>
              <a:t>Harper’</a:t>
            </a:r>
            <a:r>
              <a:rPr lang="en-US" altLang="ja-JP" i="1" dirty="0" smtClean="0"/>
              <a:t>s </a:t>
            </a:r>
            <a:r>
              <a:rPr lang="en-US" altLang="ja-JP" i="1" dirty="0" smtClean="0"/>
              <a:t>Bazaar</a:t>
            </a:r>
          </a:p>
          <a:p>
            <a:r>
              <a:rPr lang="en-US" altLang="en-US" i="1" dirty="0" smtClean="0"/>
              <a:t>Cosmopolitan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>Global magazine for young women, focus on unmarried </a:t>
            </a:r>
            <a:r>
              <a:rPr lang="en-US" altLang="en-US" dirty="0" smtClean="0"/>
              <a:t>women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Men’</a:t>
            </a:r>
            <a:r>
              <a:rPr lang="en-US" altLang="ja-JP" dirty="0" smtClean="0"/>
              <a:t>s </a:t>
            </a:r>
            <a:r>
              <a:rPr lang="en-US" altLang="ja-JP" dirty="0" smtClean="0"/>
              <a:t>Magazines</a:t>
            </a:r>
            <a:endParaRPr lang="en-US" alt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i="1" dirty="0" smtClean="0"/>
              <a:t>1933: Esquire</a:t>
            </a:r>
            <a:br>
              <a:rPr lang="en-US" altLang="en-US" i="1" dirty="0" smtClean="0"/>
            </a:br>
            <a:r>
              <a:rPr lang="en-US" altLang="en-US" dirty="0" smtClean="0"/>
              <a:t>Literature, pinups, and fashion for an intelligent </a:t>
            </a:r>
            <a:r>
              <a:rPr lang="en-US" altLang="en-US" dirty="0" smtClean="0"/>
              <a:t>readership</a:t>
            </a:r>
            <a:endParaRPr lang="en-US" altLang="en-US" dirty="0" smtClean="0"/>
          </a:p>
          <a:p>
            <a:r>
              <a:rPr lang="en-US" altLang="en-US" i="1" dirty="0" smtClean="0"/>
              <a:t>1953: Playboy</a:t>
            </a:r>
            <a:br>
              <a:rPr lang="en-US" altLang="en-US" i="1" dirty="0" smtClean="0"/>
            </a:br>
            <a:r>
              <a:rPr lang="en-US" altLang="en-US" dirty="0" smtClean="0"/>
              <a:t>Pictures and a lifestyle. First issue featured nude Marilyn Monroe </a:t>
            </a:r>
            <a:r>
              <a:rPr lang="en-US" altLang="en-US" dirty="0" smtClean="0"/>
              <a:t>centerfold</a:t>
            </a:r>
            <a:endParaRPr lang="en-US" altLang="en-US" dirty="0" smtClean="0"/>
          </a:p>
          <a:p>
            <a:r>
              <a:rPr lang="en-US" altLang="en-US" i="1" dirty="0" smtClean="0"/>
              <a:t>1993: Maxim</a:t>
            </a:r>
            <a:br>
              <a:rPr lang="en-US" altLang="en-US" i="1" dirty="0" smtClean="0"/>
            </a:br>
            <a:r>
              <a:rPr lang="en-US" altLang="en-US" i="1" dirty="0" smtClean="0"/>
              <a:t>“</a:t>
            </a:r>
            <a:r>
              <a:rPr lang="en-US" altLang="ja-JP" dirty="0" smtClean="0"/>
              <a:t>Lad” </a:t>
            </a:r>
            <a:r>
              <a:rPr lang="en-US" altLang="ja-JP" dirty="0" smtClean="0"/>
              <a:t>magazine featuring sex, sports, and humor. Meeting the needs of the </a:t>
            </a:r>
            <a:r>
              <a:rPr lang="en-US" altLang="ja-JP" dirty="0" smtClean="0"/>
              <a:t>“inner guy”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Magazines and Body Image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Critics charge that magazines and ads present excessively thin </a:t>
            </a:r>
            <a:r>
              <a:rPr lang="en-US" altLang="en-US" dirty="0" smtClean="0"/>
              <a:t>models</a:t>
            </a:r>
            <a:endParaRPr lang="en-US" altLang="en-US" dirty="0" smtClean="0"/>
          </a:p>
          <a:p>
            <a:r>
              <a:rPr lang="en-US" altLang="en-US" dirty="0" smtClean="0"/>
              <a:t>Dove reacted in 2005 with </a:t>
            </a:r>
            <a:r>
              <a:rPr lang="en-US" altLang="en-US" dirty="0" smtClean="0"/>
              <a:t>“</a:t>
            </a:r>
            <a:r>
              <a:rPr lang="en-US" altLang="ja-JP" dirty="0" smtClean="0"/>
              <a:t>Campaign </a:t>
            </a:r>
            <a:r>
              <a:rPr lang="en-US" altLang="ja-JP" dirty="0" smtClean="0"/>
              <a:t>for Real </a:t>
            </a:r>
            <a:r>
              <a:rPr lang="en-US" altLang="ja-JP" dirty="0" smtClean="0"/>
              <a:t>Beauty” </a:t>
            </a:r>
            <a:r>
              <a:rPr lang="en-US" altLang="ja-JP" dirty="0" smtClean="0"/>
              <a:t>featuring models of a variety of </a:t>
            </a:r>
            <a:r>
              <a:rPr lang="en-US" altLang="ja-JP" dirty="0" smtClean="0"/>
              <a:t>sizes</a:t>
            </a:r>
            <a:endParaRPr lang="en-US" altLang="ja-JP" dirty="0" smtClean="0"/>
          </a:p>
          <a:p>
            <a:r>
              <a:rPr lang="en-US" altLang="en-US" dirty="0" smtClean="0"/>
              <a:t>Magazines now occasionally featuring differently-sized women in </a:t>
            </a:r>
            <a:r>
              <a:rPr lang="en-US" altLang="en-US" dirty="0" smtClean="0"/>
              <a:t>photos</a:t>
            </a:r>
            <a:endParaRPr lang="en-US" altLang="en-US" dirty="0" smtClean="0"/>
          </a:p>
          <a:p>
            <a:r>
              <a:rPr lang="en-US" altLang="en-US" dirty="0" smtClean="0"/>
              <a:t>Attention drawn to the Lizzie Miller photo in </a:t>
            </a:r>
            <a:r>
              <a:rPr lang="en-US" altLang="en-US" i="1" dirty="0" smtClean="0"/>
              <a:t>Glamour</a:t>
            </a:r>
            <a:r>
              <a:rPr lang="en-US" altLang="en-US" dirty="0" smtClean="0"/>
              <a:t> </a:t>
            </a:r>
            <a:r>
              <a:rPr lang="en-US" altLang="en-US" dirty="0" smtClean="0"/>
              <a:t>magazine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Advertising vs. Editorial Control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Conflict between advertising and editorial </a:t>
            </a:r>
            <a:r>
              <a:rPr lang="en-US" altLang="en-US" dirty="0" smtClean="0"/>
              <a:t>departments</a:t>
            </a:r>
            <a:endParaRPr lang="en-US" altLang="en-US" dirty="0" smtClean="0"/>
          </a:p>
          <a:p>
            <a:r>
              <a:rPr lang="en-US" altLang="en-US" dirty="0" smtClean="0"/>
              <a:t>Synergy</a:t>
            </a:r>
            <a:br>
              <a:rPr lang="en-US" altLang="en-US" dirty="0" smtClean="0"/>
            </a:br>
            <a:r>
              <a:rPr lang="en-US" altLang="en-US" dirty="0" smtClean="0"/>
              <a:t>Magazines, models, and sponsors work together to match ads with stories about models and the products they </a:t>
            </a:r>
            <a:r>
              <a:rPr lang="en-US" altLang="en-US" dirty="0" smtClean="0"/>
              <a:t>endorse</a:t>
            </a:r>
            <a:endParaRPr lang="en-US" altLang="en-US" dirty="0" smtClean="0"/>
          </a:p>
          <a:p>
            <a:r>
              <a:rPr lang="en-US" altLang="en-US" dirty="0" smtClean="0"/>
              <a:t>Blurring of ads and editorial content</a:t>
            </a:r>
            <a:br>
              <a:rPr lang="en-US" altLang="en-US" dirty="0" smtClean="0"/>
            </a:br>
            <a:r>
              <a:rPr lang="en-US" altLang="en-US" dirty="0" smtClean="0"/>
              <a:t>Ads can be made to look like magazine </a:t>
            </a:r>
            <a:r>
              <a:rPr lang="en-US" altLang="en-US" dirty="0" smtClean="0"/>
              <a:t>content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Dick </a:t>
            </a:r>
            <a:r>
              <a:rPr lang="en-US" altLang="en-US" dirty="0" err="1" smtClean="0"/>
              <a:t>Stolley’</a:t>
            </a:r>
            <a:r>
              <a:rPr lang="en-US" altLang="ja-JP" dirty="0" err="1" smtClean="0"/>
              <a:t>s</a:t>
            </a:r>
            <a:r>
              <a:rPr lang="en-US" altLang="ja-JP" dirty="0" smtClean="0"/>
              <a:t> </a:t>
            </a:r>
            <a:r>
              <a:rPr lang="en-US" altLang="ja-JP" dirty="0" smtClean="0"/>
              <a:t>Cover Rules</a:t>
            </a:r>
            <a:endParaRPr lang="en-US" alt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Young is better than old</a:t>
            </a:r>
          </a:p>
          <a:p>
            <a:r>
              <a:rPr lang="en-US" altLang="en-US" dirty="0" smtClean="0"/>
              <a:t>Pretty is better than ugly</a:t>
            </a:r>
          </a:p>
          <a:p>
            <a:r>
              <a:rPr lang="en-US" altLang="en-US" dirty="0" smtClean="0"/>
              <a:t>Rich is better than poor</a:t>
            </a:r>
          </a:p>
          <a:p>
            <a:r>
              <a:rPr lang="en-US" altLang="en-US" dirty="0" smtClean="0"/>
              <a:t>Music is better than movies</a:t>
            </a:r>
          </a:p>
          <a:p>
            <a:r>
              <a:rPr lang="en-US" altLang="en-US" dirty="0" smtClean="0"/>
              <a:t>Movies are better than television</a:t>
            </a:r>
          </a:p>
          <a:p>
            <a:r>
              <a:rPr lang="en-US" altLang="en-US" dirty="0" smtClean="0"/>
              <a:t>Nothing is better than a dead celebrity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Covers and Race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16475"/>
          </a:xfrm>
        </p:spPr>
        <p:txBody>
          <a:bodyPr/>
          <a:lstStyle/>
          <a:p>
            <a:r>
              <a:rPr lang="en-US" altLang="en-US" dirty="0"/>
              <a:t>American magazines rarely feature non-whites on </a:t>
            </a:r>
            <a:r>
              <a:rPr lang="en-US" altLang="en-US" dirty="0" smtClean="0"/>
              <a:t>cover</a:t>
            </a:r>
            <a:endParaRPr lang="en-US" altLang="en-US" dirty="0"/>
          </a:p>
          <a:p>
            <a:r>
              <a:rPr lang="en-US" altLang="en-US" dirty="0"/>
              <a:t>In 2012-13, only 18 percent of magazine covers featured people of </a:t>
            </a:r>
            <a:r>
              <a:rPr lang="en-US" altLang="en-US" dirty="0" smtClean="0"/>
              <a:t>color</a:t>
            </a:r>
            <a:endParaRPr lang="en-US" altLang="en-US" dirty="0"/>
          </a:p>
          <a:p>
            <a:r>
              <a:rPr lang="en-US" altLang="en-US" i="1" dirty="0"/>
              <a:t>Sports Illustrated </a:t>
            </a:r>
            <a:r>
              <a:rPr lang="en-US" altLang="en-US" dirty="0"/>
              <a:t>swimsuit issue has only featured two women of color on the </a:t>
            </a:r>
            <a:r>
              <a:rPr lang="en-US" altLang="en-US" dirty="0" smtClean="0"/>
              <a:t>cover</a:t>
            </a:r>
            <a:endParaRPr lang="en-US" altLang="en-US" dirty="0"/>
          </a:p>
          <a:p>
            <a:r>
              <a:rPr lang="en-US" altLang="en-US" dirty="0"/>
              <a:t>May be changing; teen music magazines often have non-whites on </a:t>
            </a:r>
            <a:r>
              <a:rPr lang="en-US" altLang="en-US" dirty="0" smtClean="0"/>
              <a:t>cover</a:t>
            </a:r>
            <a:endParaRPr lang="en-US" altLang="en-US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altLang="en-US"/>
              <a:t>Current Trends </a:t>
            </a:r>
            <a:br>
              <a:rPr lang="en-US" altLang="en-US"/>
            </a:br>
            <a:r>
              <a:rPr lang="en-US" altLang="en-US"/>
              <a:t>in Magazine Publishing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Targeting narrower </a:t>
            </a:r>
            <a:r>
              <a:rPr lang="en-US" altLang="en-US" dirty="0" smtClean="0"/>
              <a:t>audiences</a:t>
            </a:r>
            <a:endParaRPr lang="en-US" altLang="en-US" dirty="0" smtClean="0"/>
          </a:p>
          <a:p>
            <a:r>
              <a:rPr lang="en-US" altLang="en-US" dirty="0" smtClean="0"/>
              <a:t>Presentation matters; layout and graphics </a:t>
            </a:r>
            <a:r>
              <a:rPr lang="en-US" altLang="en-US" dirty="0" smtClean="0"/>
              <a:t>critical</a:t>
            </a:r>
            <a:endParaRPr lang="en-US" altLang="en-US" dirty="0" smtClean="0"/>
          </a:p>
          <a:p>
            <a:r>
              <a:rPr lang="en-US" altLang="en-US" dirty="0" smtClean="0"/>
              <a:t>Articles are short; busy readers with short attention </a:t>
            </a:r>
            <a:r>
              <a:rPr lang="en-US" altLang="en-US" dirty="0" smtClean="0"/>
              <a:t>spans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Magazines in Digital Age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Numerous magazines, like </a:t>
            </a:r>
            <a:r>
              <a:rPr lang="en-US" altLang="en-US" i="1" dirty="0"/>
              <a:t>Newsweek</a:t>
            </a:r>
            <a:r>
              <a:rPr lang="en-US" altLang="en-US" dirty="0"/>
              <a:t>, are now </a:t>
            </a:r>
            <a:r>
              <a:rPr lang="en-US" altLang="en-US" dirty="0" smtClean="0"/>
              <a:t>digital-only</a:t>
            </a:r>
            <a:endParaRPr lang="en-US" altLang="en-US" dirty="0"/>
          </a:p>
          <a:p>
            <a:r>
              <a:rPr lang="en-US" altLang="en-US" dirty="0"/>
              <a:t>Time Inc. converting all its titles to “all-access” subscriptions that include both print and electronic </a:t>
            </a:r>
            <a:r>
              <a:rPr lang="en-US" altLang="en-US" dirty="0" smtClean="0"/>
              <a:t>editions</a:t>
            </a:r>
            <a:endParaRPr lang="en-US" altLang="en-US" dirty="0"/>
          </a:p>
          <a:p>
            <a:r>
              <a:rPr lang="en-US" altLang="en-US" i="1" dirty="0"/>
              <a:t>The Atlantic</a:t>
            </a:r>
            <a:r>
              <a:rPr lang="en-US" altLang="en-US" dirty="0"/>
              <a:t> has become profitable by adopting a </a:t>
            </a:r>
            <a:r>
              <a:rPr lang="en-US" altLang="en-US"/>
              <a:t>digital-first </a:t>
            </a:r>
            <a:r>
              <a:rPr lang="en-US" altLang="en-US" smtClean="0"/>
              <a:t>strategy</a:t>
            </a:r>
            <a:endParaRPr lang="en-US" altLang="en-US" i="1" dirty="0"/>
          </a:p>
          <a:p>
            <a:endParaRPr lang="en-US" altLang="en-US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615950"/>
            <a:ext cx="8229600" cy="1143000"/>
          </a:xfrm>
        </p:spPr>
        <p:txBody>
          <a:bodyPr/>
          <a:lstStyle/>
          <a:p>
            <a:r>
              <a:rPr lang="en-US" altLang="en-US" smtClean="0"/>
              <a:t>The Power of a </a:t>
            </a:r>
            <a:br>
              <a:rPr lang="en-US" altLang="en-US" smtClean="0"/>
            </a:br>
            <a:r>
              <a:rPr lang="en-US" altLang="en-US" smtClean="0"/>
              <a:t>Great Magazine Cover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2244725"/>
            <a:ext cx="8229600" cy="3881438"/>
          </a:xfrm>
        </p:spPr>
        <p:txBody>
          <a:bodyPr/>
          <a:lstStyle/>
          <a:p>
            <a:r>
              <a:rPr lang="en-US" altLang="en-US" dirty="0" smtClean="0"/>
              <a:t>Annie </a:t>
            </a:r>
            <a:r>
              <a:rPr lang="en-US" altLang="en-US" dirty="0" err="1" smtClean="0"/>
              <a:t>Leibovitz</a:t>
            </a:r>
            <a:r>
              <a:rPr lang="en-US" altLang="en-US" dirty="0" smtClean="0"/>
              <a:t> has been producing provocative magazine covers since the </a:t>
            </a:r>
            <a:r>
              <a:rPr lang="en-US" altLang="en-US" dirty="0" smtClean="0"/>
              <a:t>1970s</a:t>
            </a:r>
            <a:endParaRPr lang="en-US" altLang="en-US" dirty="0" smtClean="0"/>
          </a:p>
          <a:p>
            <a:r>
              <a:rPr lang="en-US" altLang="en-US" dirty="0" smtClean="0"/>
              <a:t>Her covers </a:t>
            </a:r>
            <a:r>
              <a:rPr lang="en-US" altLang="en-US" dirty="0" smtClean="0"/>
              <a:t>have </a:t>
            </a:r>
            <a:endParaRPr lang="en-US" altLang="en-US" dirty="0" smtClean="0"/>
          </a:p>
          <a:p>
            <a:pPr lvl="1"/>
            <a:r>
              <a:rPr lang="en-US" altLang="en-US" dirty="0" smtClean="0"/>
              <a:t>a recognizable </a:t>
            </a:r>
            <a:r>
              <a:rPr lang="en-US" altLang="en-US" dirty="0" smtClean="0"/>
              <a:t>subject </a:t>
            </a:r>
            <a:endParaRPr lang="en-US" altLang="en-US" dirty="0" smtClean="0"/>
          </a:p>
          <a:p>
            <a:pPr lvl="1"/>
            <a:r>
              <a:rPr lang="en-US" altLang="en-US" dirty="0" smtClean="0"/>
              <a:t>something worthy of notice in the </a:t>
            </a:r>
            <a:r>
              <a:rPr lang="en-US" altLang="en-US" dirty="0" smtClean="0"/>
              <a:t>image </a:t>
            </a:r>
            <a:endParaRPr lang="en-US" altLang="en-US" dirty="0" smtClean="0"/>
          </a:p>
          <a:p>
            <a:pPr lvl="1"/>
            <a:r>
              <a:rPr lang="en-US" altLang="en-US" dirty="0" smtClean="0"/>
              <a:t>room for the nameplate and a few </a:t>
            </a:r>
            <a:r>
              <a:rPr lang="en-US" altLang="en-US" dirty="0" err="1" smtClean="0"/>
              <a:t>coverlines</a:t>
            </a:r>
            <a:endParaRPr lang="en-US" altLang="en-US" dirty="0" smtClean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Early Magazines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What is a magazine? </a:t>
            </a:r>
            <a:br>
              <a:rPr lang="en-US" altLang="en-US" dirty="0" smtClean="0"/>
            </a:br>
            <a:r>
              <a:rPr lang="en-US" altLang="en-US" i="1" dirty="0" smtClean="0"/>
              <a:t>A publication of lasting interest targeted at a specific audience.  A collection of </a:t>
            </a:r>
            <a:r>
              <a:rPr lang="en-US" altLang="en-US" i="1" dirty="0" smtClean="0"/>
              <a:t>articles</a:t>
            </a:r>
            <a:endParaRPr lang="en-US" altLang="en-US" i="1" dirty="0" smtClean="0"/>
          </a:p>
          <a:p>
            <a:r>
              <a:rPr lang="en-US" altLang="en-US" dirty="0" smtClean="0"/>
              <a:t>1704: Daniel Defoe founds </a:t>
            </a:r>
            <a:r>
              <a:rPr lang="en-US" altLang="en-US" i="1" dirty="0" smtClean="0"/>
              <a:t>The Review. </a:t>
            </a:r>
            <a:r>
              <a:rPr lang="en-US" altLang="en-US" dirty="0" smtClean="0"/>
              <a:t>Commonly considered first </a:t>
            </a:r>
            <a:r>
              <a:rPr lang="en-US" altLang="en-US" dirty="0" smtClean="0"/>
              <a:t>magazine</a:t>
            </a:r>
            <a:endParaRPr lang="en-US" altLang="en-US" dirty="0" smtClean="0"/>
          </a:p>
          <a:p>
            <a:r>
              <a:rPr lang="en-US" altLang="en-US" dirty="0" smtClean="0"/>
              <a:t>1740: Competition between Ben Franklin and Andrew Bradford to launch first American magazine.  Bradford wins by three </a:t>
            </a:r>
            <a:r>
              <a:rPr lang="en-US" altLang="en-US" dirty="0" smtClean="0"/>
              <a:t>days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i="1" smtClean="0"/>
              <a:t>The Saturday Evening Post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First published in </a:t>
            </a:r>
            <a:r>
              <a:rPr lang="en-US" altLang="en-US" dirty="0" smtClean="0"/>
              <a:t>1821</a:t>
            </a:r>
            <a:endParaRPr lang="en-US" altLang="en-US" dirty="0" smtClean="0"/>
          </a:p>
          <a:p>
            <a:r>
              <a:rPr lang="en-US" altLang="en-US" dirty="0" smtClean="0"/>
              <a:t>Contained essays, poetry, obituaries, and a column called </a:t>
            </a:r>
            <a:r>
              <a:rPr lang="en-US" altLang="en-US" dirty="0" smtClean="0"/>
              <a:t>“</a:t>
            </a:r>
            <a:r>
              <a:rPr lang="en-US" altLang="ja-JP" dirty="0" smtClean="0"/>
              <a:t>The Ladies’ Friend”</a:t>
            </a:r>
          </a:p>
          <a:p>
            <a:r>
              <a:rPr lang="en-US" altLang="en-US" dirty="0" smtClean="0"/>
              <a:t>First </a:t>
            </a:r>
            <a:r>
              <a:rPr lang="en-US" altLang="en-US" dirty="0" smtClean="0"/>
              <a:t>truly national </a:t>
            </a:r>
            <a:r>
              <a:rPr lang="en-US" altLang="en-US" dirty="0" smtClean="0"/>
              <a:t>medium</a:t>
            </a:r>
            <a:endParaRPr lang="en-US" altLang="en-US" dirty="0" smtClean="0"/>
          </a:p>
          <a:p>
            <a:r>
              <a:rPr lang="en-US" altLang="en-US" i="1" dirty="0" smtClean="0"/>
              <a:t>Post</a:t>
            </a:r>
            <a:r>
              <a:rPr lang="en-US" altLang="en-US" dirty="0" smtClean="0"/>
              <a:t> remained important until coming of </a:t>
            </a:r>
            <a:r>
              <a:rPr lang="en-US" altLang="en-US" dirty="0" smtClean="0"/>
              <a:t>television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Birth of Photojournalism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Photographer Mathew Brady first became famous for portraits, Civil War photography team.</a:t>
            </a:r>
          </a:p>
          <a:p>
            <a:r>
              <a:rPr lang="en-US" altLang="en-US" dirty="0" smtClean="0"/>
              <a:t>By 1864, </a:t>
            </a:r>
            <a:r>
              <a:rPr lang="en-US" altLang="en-US" i="1" dirty="0" smtClean="0"/>
              <a:t>Harper’</a:t>
            </a:r>
            <a:r>
              <a:rPr lang="en-US" altLang="ja-JP" i="1" dirty="0" smtClean="0"/>
              <a:t>s </a:t>
            </a:r>
            <a:r>
              <a:rPr lang="en-US" altLang="ja-JP" i="1" dirty="0" smtClean="0"/>
              <a:t>Weekly</a:t>
            </a:r>
            <a:r>
              <a:rPr lang="en-US" altLang="ja-JP" dirty="0" smtClean="0"/>
              <a:t> was reproducing his </a:t>
            </a:r>
            <a:r>
              <a:rPr lang="en-US" altLang="ja-JP" dirty="0" smtClean="0"/>
              <a:t>team’s photos</a:t>
            </a:r>
            <a:endParaRPr lang="en-US" altLang="ja-JP" dirty="0" smtClean="0"/>
          </a:p>
          <a:p>
            <a:r>
              <a:rPr lang="en-US" altLang="en-US" dirty="0" smtClean="0"/>
              <a:t>Promoted idea that photographs could be published documents preserving </a:t>
            </a:r>
            <a:r>
              <a:rPr lang="en-US" altLang="en-US" dirty="0" smtClean="0"/>
              <a:t>history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Types of Magazines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Consumer magazines</a:t>
            </a:r>
            <a:br>
              <a:rPr lang="en-US" altLang="en-US" dirty="0" smtClean="0"/>
            </a:br>
            <a:r>
              <a:rPr lang="en-US" altLang="en-US" i="1" dirty="0" smtClean="0"/>
              <a:t>Publications targeting an audience of like-minded </a:t>
            </a:r>
            <a:r>
              <a:rPr lang="en-US" altLang="en-US" i="1" dirty="0" smtClean="0"/>
              <a:t>consumers</a:t>
            </a:r>
            <a:endParaRPr lang="en-US" altLang="en-US" i="1" dirty="0" smtClean="0"/>
          </a:p>
          <a:p>
            <a:r>
              <a:rPr lang="en-US" altLang="en-US" dirty="0" smtClean="0"/>
              <a:t>Trade </a:t>
            </a:r>
            <a:r>
              <a:rPr lang="en-US" altLang="en-US" dirty="0" smtClean="0"/>
              <a:t>magazines</a:t>
            </a:r>
            <a:br>
              <a:rPr lang="en-US" altLang="en-US" dirty="0" smtClean="0"/>
            </a:br>
            <a:r>
              <a:rPr lang="en-US" altLang="en-US" i="1" dirty="0" err="1" smtClean="0"/>
              <a:t>Magazines</a:t>
            </a:r>
            <a:r>
              <a:rPr lang="en-US" altLang="en-US" i="1" dirty="0" smtClean="0"/>
              <a:t> </a:t>
            </a:r>
            <a:r>
              <a:rPr lang="en-US" altLang="en-US" i="1" dirty="0" smtClean="0"/>
              <a:t>published for people who work in an industry or </a:t>
            </a:r>
            <a:r>
              <a:rPr lang="en-US" altLang="en-US" i="1" dirty="0" smtClean="0"/>
              <a:t>business</a:t>
            </a:r>
            <a:endParaRPr lang="en-US" altLang="en-US" i="1" dirty="0" smtClean="0"/>
          </a:p>
          <a:p>
            <a:r>
              <a:rPr lang="en-US" altLang="en-US" dirty="0" smtClean="0"/>
              <a:t>Literary magazines</a:t>
            </a:r>
            <a:br>
              <a:rPr lang="en-US" altLang="en-US" dirty="0" smtClean="0"/>
            </a:br>
            <a:r>
              <a:rPr lang="en-US" altLang="en-US" i="1" dirty="0" smtClean="0"/>
              <a:t>Publications that focus on serious essays and short </a:t>
            </a:r>
            <a:r>
              <a:rPr lang="en-US" altLang="en-US" i="1" dirty="0" smtClean="0"/>
              <a:t>fiction</a:t>
            </a:r>
            <a:endParaRPr lang="en-US" altLang="en-US" i="1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altLang="en-US" smtClean="0"/>
              <a:t>Literary and Commentary Magazines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i="1" dirty="0" smtClean="0"/>
              <a:t>Atlantic, New Republic, Nation</a:t>
            </a:r>
            <a:br>
              <a:rPr lang="en-US" altLang="en-US" i="1" dirty="0" smtClean="0"/>
            </a:br>
            <a:r>
              <a:rPr lang="en-US" altLang="en-US" dirty="0" smtClean="0"/>
              <a:t>Serious publications with progressive orientation published since the </a:t>
            </a:r>
            <a:r>
              <a:rPr lang="en-US" altLang="en-US" dirty="0" smtClean="0"/>
              <a:t>1800s</a:t>
            </a:r>
            <a:endParaRPr lang="en-US" altLang="en-US" dirty="0" smtClean="0"/>
          </a:p>
          <a:p>
            <a:r>
              <a:rPr lang="en-US" altLang="en-US" i="1" dirty="0" smtClean="0"/>
              <a:t>National Review</a:t>
            </a:r>
            <a:br>
              <a:rPr lang="en-US" altLang="en-US" i="1" dirty="0" smtClean="0"/>
            </a:br>
            <a:r>
              <a:rPr lang="en-US" altLang="en-US" dirty="0" smtClean="0"/>
              <a:t>Conservative response to </a:t>
            </a:r>
            <a:r>
              <a:rPr lang="en-US" altLang="en-US" i="1" dirty="0" smtClean="0"/>
              <a:t>New Republic </a:t>
            </a:r>
            <a:r>
              <a:rPr lang="en-US" altLang="en-US" dirty="0" smtClean="0"/>
              <a:t>and </a:t>
            </a:r>
            <a:r>
              <a:rPr lang="en-US" altLang="en-US" i="1" dirty="0" smtClean="0"/>
              <a:t>Nation </a:t>
            </a:r>
            <a:r>
              <a:rPr lang="en-US" altLang="en-US" dirty="0" smtClean="0"/>
              <a:t>by William F. </a:t>
            </a:r>
            <a:r>
              <a:rPr lang="en-US" altLang="en-US" dirty="0" smtClean="0"/>
              <a:t>Buckley</a:t>
            </a:r>
            <a:endParaRPr lang="en-US" altLang="en-US" dirty="0" smtClean="0"/>
          </a:p>
          <a:p>
            <a:r>
              <a:rPr lang="en-US" altLang="en-US" i="1" dirty="0" smtClean="0"/>
              <a:t>Crisis</a:t>
            </a:r>
            <a:br>
              <a:rPr lang="en-US" altLang="en-US" i="1" dirty="0" smtClean="0"/>
            </a:br>
            <a:r>
              <a:rPr lang="en-US" altLang="en-US" dirty="0" smtClean="0"/>
              <a:t>Published by NAACP to give voice to African </a:t>
            </a:r>
            <a:r>
              <a:rPr lang="en-US" altLang="en-US" dirty="0" smtClean="0"/>
              <a:t>Americans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The Muckrakers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Progressive investigative journalists writing in the late 1800s, early </a:t>
            </a:r>
            <a:r>
              <a:rPr lang="en-US" altLang="en-US" dirty="0" smtClean="0"/>
              <a:t>1900s</a:t>
            </a:r>
            <a:endParaRPr lang="en-US" altLang="en-US" dirty="0" smtClean="0"/>
          </a:p>
          <a:p>
            <a:r>
              <a:rPr lang="en-US" altLang="en-US" i="1" dirty="0" smtClean="0"/>
              <a:t>McClure’</a:t>
            </a:r>
            <a:r>
              <a:rPr lang="en-US" altLang="ja-JP" i="1" dirty="0" smtClean="0"/>
              <a:t>s</a:t>
            </a:r>
            <a:r>
              <a:rPr lang="en-US" altLang="ja-JP" i="1" dirty="0" smtClean="0"/>
              <a:t/>
            </a:r>
            <a:br>
              <a:rPr lang="en-US" altLang="ja-JP" i="1" dirty="0" smtClean="0"/>
            </a:br>
            <a:r>
              <a:rPr lang="en-US" altLang="ja-JP" dirty="0" smtClean="0"/>
              <a:t>Popular reform-oriented muckraking magazine featuring work by Lincoln Steffens and Ida </a:t>
            </a:r>
            <a:r>
              <a:rPr lang="en-US" altLang="ja-JP" dirty="0" smtClean="0"/>
              <a:t>Tarbell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Henry </a:t>
            </a:r>
            <a:r>
              <a:rPr lang="en-US" altLang="en-US" dirty="0" err="1" smtClean="0"/>
              <a:t>Luce</a:t>
            </a:r>
            <a:r>
              <a:rPr lang="en-US" altLang="en-US" dirty="0" smtClean="0"/>
              <a:t>  </a:t>
            </a:r>
            <a:r>
              <a:rPr lang="en-US" altLang="en-US" dirty="0" smtClean="0"/>
              <a:t>and </a:t>
            </a:r>
            <a:r>
              <a:rPr lang="en-US" altLang="en-US" dirty="0" smtClean="0"/>
              <a:t>Birth of Time Life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err="1" smtClean="0"/>
              <a:t>Luce</a:t>
            </a:r>
            <a:r>
              <a:rPr lang="en-US" altLang="en-US" dirty="0" smtClean="0"/>
              <a:t> developed idea of </a:t>
            </a:r>
            <a:r>
              <a:rPr lang="en-US" altLang="en-US" i="1" dirty="0" smtClean="0"/>
              <a:t>Time </a:t>
            </a:r>
            <a:r>
              <a:rPr lang="en-US" altLang="en-US" dirty="0" smtClean="0"/>
              <a:t>magazine in early 1920s to present the </a:t>
            </a:r>
            <a:r>
              <a:rPr lang="en-US" altLang="en-US" dirty="0" smtClean="0"/>
              <a:t>week’</a:t>
            </a:r>
            <a:r>
              <a:rPr lang="en-US" altLang="ja-JP" dirty="0" smtClean="0"/>
              <a:t>s </a:t>
            </a:r>
            <a:r>
              <a:rPr lang="en-US" altLang="ja-JP" dirty="0" smtClean="0"/>
              <a:t>news in </a:t>
            </a:r>
            <a:r>
              <a:rPr lang="en-US" altLang="ja-JP" dirty="0" smtClean="0"/>
              <a:t>context</a:t>
            </a:r>
            <a:endParaRPr lang="en-US" altLang="ja-JP" dirty="0" smtClean="0"/>
          </a:p>
          <a:p>
            <a:r>
              <a:rPr lang="en-US" altLang="en-US" dirty="0" smtClean="0"/>
              <a:t>Followed by </a:t>
            </a:r>
            <a:r>
              <a:rPr lang="en-US" altLang="en-US" i="1" dirty="0" smtClean="0"/>
              <a:t>Fortune</a:t>
            </a:r>
            <a:r>
              <a:rPr lang="en-US" altLang="en-US" dirty="0" smtClean="0"/>
              <a:t> covering </a:t>
            </a:r>
            <a:r>
              <a:rPr lang="en-US" altLang="en-US" dirty="0" smtClean="0"/>
              <a:t>business</a:t>
            </a:r>
            <a:endParaRPr lang="en-US" altLang="en-US" dirty="0" smtClean="0"/>
          </a:p>
          <a:p>
            <a:r>
              <a:rPr lang="en-US" altLang="en-US" i="1" dirty="0" smtClean="0"/>
              <a:t>Life </a:t>
            </a:r>
            <a:r>
              <a:rPr lang="en-US" altLang="en-US" dirty="0" smtClean="0"/>
              <a:t>magazine presented the news through photos, featured work of Margaret </a:t>
            </a:r>
            <a:r>
              <a:rPr lang="en-US" altLang="en-US" dirty="0" smtClean="0"/>
              <a:t>Bourke-White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1_Office Theme">
  <a:themeElements>
    <a:clrScheme name="1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Theme">
      <a:majorFont>
        <a:latin typeface="Calibri"/>
        <a:ea typeface="ＭＳ Ｐゴシック"/>
        <a:cs typeface=""/>
      </a:majorFont>
      <a:minorFont>
        <a:latin typeface="Calibri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Hanson4e</Template>
  <TotalTime>183</TotalTime>
  <Words>454</Words>
  <Application>Microsoft Office PowerPoint</Application>
  <PresentationFormat>On-screen Show (4:3)</PresentationFormat>
  <Paragraphs>95</Paragraphs>
  <Slides>18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1_Office Theme</vt:lpstr>
      <vt:lpstr>Magazines: The Power of Words and Images</vt:lpstr>
      <vt:lpstr>The Power of a  Great Magazine Cover</vt:lpstr>
      <vt:lpstr>Early Magazines</vt:lpstr>
      <vt:lpstr>The Saturday Evening Post</vt:lpstr>
      <vt:lpstr>Birth of Photojournalism</vt:lpstr>
      <vt:lpstr>Types of Magazines</vt:lpstr>
      <vt:lpstr>Literary and Commentary Magazines</vt:lpstr>
      <vt:lpstr>The Muckrakers</vt:lpstr>
      <vt:lpstr>Henry Luce  and Birth of Time Life</vt:lpstr>
      <vt:lpstr>Godey’s Lady’s Book</vt:lpstr>
      <vt:lpstr>Women’s Magazines</vt:lpstr>
      <vt:lpstr>Men’s Magazines</vt:lpstr>
      <vt:lpstr>Magazines and Body Image</vt:lpstr>
      <vt:lpstr>Advertising vs. Editorial Control</vt:lpstr>
      <vt:lpstr>Dick Stolley’s Cover Rules</vt:lpstr>
      <vt:lpstr>Covers and Race</vt:lpstr>
      <vt:lpstr>Current Trends  in Magazine Publishing</vt:lpstr>
      <vt:lpstr>Magazines in Digital Age</vt:lpstr>
    </vt:vector>
  </TitlesOfParts>
  <Company>University of Nebraska at Kearney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5 Magazines: The Power of Words and Images</dc:title>
  <dc:creator>Ralph Hanson</dc:creator>
  <cp:lastModifiedBy>CE</cp:lastModifiedBy>
  <cp:revision>29</cp:revision>
  <dcterms:created xsi:type="dcterms:W3CDTF">2010-07-16T18:58:25Z</dcterms:created>
  <dcterms:modified xsi:type="dcterms:W3CDTF">2015-07-21T10:34:53Z</dcterms:modified>
</cp:coreProperties>
</file>