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1"/>
  </p:notesMasterIdLst>
  <p:sldIdLst>
    <p:sldId id="256" r:id="rId2"/>
    <p:sldId id="286" r:id="rId3"/>
    <p:sldId id="258" r:id="rId4"/>
    <p:sldId id="259" r:id="rId5"/>
    <p:sldId id="260" r:id="rId6"/>
    <p:sldId id="261" r:id="rId7"/>
    <p:sldId id="263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87" r:id="rId16"/>
    <p:sldId id="272" r:id="rId17"/>
    <p:sldId id="273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8" r:id="rId26"/>
    <p:sldId id="282" r:id="rId27"/>
    <p:sldId id="283" r:id="rId28"/>
    <p:sldId id="289" r:id="rId29"/>
    <p:sldId id="285" r:id="rId30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2290" autoAdjust="0"/>
    <p:restoredTop sz="86402" autoAdjust="0"/>
  </p:normalViewPr>
  <p:slideViewPr>
    <p:cSldViewPr snapToGrid="0" snapToObjects="1">
      <p:cViewPr>
        <p:scale>
          <a:sx n="125" d="100"/>
          <a:sy n="125" d="100"/>
        </p:scale>
        <p:origin x="-1224" y="2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984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s-ES" altLang="es-E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57EFC0A-95DE-4F9B-84CF-B8DF293689A3}" type="datetimeFigureOut">
              <a:rPr lang="en-US" altLang="es-ES"/>
              <a:pPr/>
              <a:t>7/29/2015</a:t>
            </a:fld>
            <a:endParaRPr lang="en-US" altLang="es-E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s-ES" alt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1F72808-4DA1-4DD0-B257-4DA54ECDD966}" type="slidenum">
              <a:rPr lang="en-US" altLang="es-ES"/>
              <a:pPr/>
              <a:t>‹#›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353696710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F72808-4DA1-4DD0-B257-4DA54ECDD966}" type="slidenum">
              <a:rPr lang="en-US" altLang="es-ES"/>
              <a:pPr/>
              <a:t>1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1093215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F72808-4DA1-4DD0-B257-4DA54ECDD966}" type="slidenum">
              <a:rPr lang="en-US" altLang="es-ES"/>
              <a:pPr/>
              <a:t>10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35420159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F72808-4DA1-4DD0-B257-4DA54ECDD966}" type="slidenum">
              <a:rPr lang="en-US" altLang="es-ES"/>
              <a:pPr/>
              <a:t>11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37591710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F72808-4DA1-4DD0-B257-4DA54ECDD966}" type="slidenum">
              <a:rPr lang="en-US" altLang="es-ES"/>
              <a:pPr/>
              <a:t>12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342859339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F72808-4DA1-4DD0-B257-4DA54ECDD966}" type="slidenum">
              <a:rPr lang="en-US" altLang="es-ES"/>
              <a:pPr/>
              <a:t>13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279250713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F72808-4DA1-4DD0-B257-4DA54ECDD966}" type="slidenum">
              <a:rPr lang="en-US" altLang="es-ES"/>
              <a:pPr/>
              <a:t>14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198835879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F72808-4DA1-4DD0-B257-4DA54ECDD966}" type="slidenum">
              <a:rPr lang="en-US" altLang="es-ES"/>
              <a:pPr/>
              <a:t>15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240889412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F72808-4DA1-4DD0-B257-4DA54ECDD966}" type="slidenum">
              <a:rPr lang="en-US" altLang="es-ES"/>
              <a:pPr/>
              <a:t>16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395826490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F72808-4DA1-4DD0-B257-4DA54ECDD966}" type="slidenum">
              <a:rPr lang="en-US" altLang="es-ES"/>
              <a:pPr/>
              <a:t>17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171790464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F72808-4DA1-4DD0-B257-4DA54ECDD966}" type="slidenum">
              <a:rPr lang="en-US" altLang="es-ES"/>
              <a:pPr/>
              <a:t>18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365299449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F72808-4DA1-4DD0-B257-4DA54ECDD966}" type="slidenum">
              <a:rPr lang="en-US" altLang="es-ES"/>
              <a:pPr/>
              <a:t>19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33612452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F72808-4DA1-4DD0-B257-4DA54ECDD966}" type="slidenum">
              <a:rPr lang="en-US" altLang="es-ES"/>
              <a:pPr/>
              <a:t>2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207362238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F72808-4DA1-4DD0-B257-4DA54ECDD966}" type="slidenum">
              <a:rPr lang="en-US" altLang="es-ES"/>
              <a:pPr/>
              <a:t>20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390426866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F72808-4DA1-4DD0-B257-4DA54ECDD966}" type="slidenum">
              <a:rPr lang="en-US" altLang="es-ES"/>
              <a:pPr/>
              <a:t>21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365211137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F72808-4DA1-4DD0-B257-4DA54ECDD966}" type="slidenum">
              <a:rPr lang="en-US" altLang="es-ES"/>
              <a:pPr/>
              <a:t>22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15802813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F72808-4DA1-4DD0-B257-4DA54ECDD966}" type="slidenum">
              <a:rPr lang="en-US" altLang="es-ES"/>
              <a:pPr/>
              <a:t>23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333069944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F72808-4DA1-4DD0-B257-4DA54ECDD966}" type="slidenum">
              <a:rPr lang="en-US" altLang="es-ES"/>
              <a:pPr/>
              <a:t>24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307093654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F72808-4DA1-4DD0-B257-4DA54ECDD966}" type="slidenum">
              <a:rPr lang="en-US" altLang="es-ES"/>
              <a:pPr/>
              <a:t>25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258424456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F72808-4DA1-4DD0-B257-4DA54ECDD966}" type="slidenum">
              <a:rPr lang="en-US" altLang="es-ES"/>
              <a:pPr/>
              <a:t>26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320633034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altLang="es-ES" smtClean="0">
              <a:ea typeface="ＭＳ Ｐゴシック" panose="020B0600070205080204" pitchFamily="34" charset="-128"/>
            </a:endParaRPr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3833E40A-7734-41BB-9E59-D869934B3B15}" type="slidenum">
              <a:rPr lang="en-US" altLang="es-ES"/>
              <a:pPr eaLnBrk="1" hangingPunct="1"/>
              <a:t>27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124950598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F72808-4DA1-4DD0-B257-4DA54ECDD966}" type="slidenum">
              <a:rPr lang="en-US" altLang="es-ES"/>
              <a:pPr/>
              <a:t>29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510672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F72808-4DA1-4DD0-B257-4DA54ECDD966}" type="slidenum">
              <a:rPr lang="en-US" altLang="es-ES"/>
              <a:pPr/>
              <a:t>3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7557740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F72808-4DA1-4DD0-B257-4DA54ECDD966}" type="slidenum">
              <a:rPr lang="en-US" altLang="es-ES"/>
              <a:pPr/>
              <a:t>4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39923155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F72808-4DA1-4DD0-B257-4DA54ECDD966}" type="slidenum">
              <a:rPr lang="en-US" altLang="es-ES"/>
              <a:pPr/>
              <a:t>5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29640539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F72808-4DA1-4DD0-B257-4DA54ECDD966}" type="slidenum">
              <a:rPr lang="en-US" altLang="es-ES"/>
              <a:pPr/>
              <a:t>6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36717982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F72808-4DA1-4DD0-B257-4DA54ECDD966}" type="slidenum">
              <a:rPr lang="en-US" altLang="es-ES"/>
              <a:pPr/>
              <a:t>7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29288840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F72808-4DA1-4DD0-B257-4DA54ECDD966}" type="slidenum">
              <a:rPr lang="en-US" altLang="es-ES"/>
              <a:pPr/>
              <a:t>8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7965055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F72808-4DA1-4DD0-B257-4DA54ECDD966}" type="slidenum">
              <a:rPr lang="en-US" altLang="es-ES"/>
              <a:pPr/>
              <a:t>9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1122760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Placeholder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9699" name="Text Placeholder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Arial" charset="0"/>
              <a:buNone/>
              <a:defRPr sz="4400">
                <a:solidFill>
                  <a:srgbClr val="E29927"/>
                </a:solidFill>
              </a:defRPr>
            </a:lvl1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B0C4D3FC-42A2-4A7C-8259-DBAFF1FE761D}" type="datetime1">
              <a:rPr lang="en-US" altLang="es-ES"/>
              <a:pPr/>
              <a:t>7/29/2015</a:t>
            </a:fld>
            <a:endParaRPr lang="en-US" alt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65E3D0C0-4462-4CCA-8E72-A0574579A088}" type="slidenum">
              <a:rPr lang="en-US" altLang="es-ES"/>
              <a:pPr/>
              <a:t>‹#›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3091356882"/>
      </p:ext>
    </p:extLst>
  </p:cSld>
  <p:clrMapOvr>
    <a:masterClrMapping/>
  </p:clrMapOvr>
  <p:transition>
    <p:pull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783C963-7179-4407-81E9-72AFF68498EC}" type="datetime1">
              <a:rPr lang="en-US" altLang="es-ES"/>
              <a:pPr/>
              <a:t>7/29/2015</a:t>
            </a:fld>
            <a:endParaRPr lang="en-US" alt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E4120A-2848-4491-BF10-AB57F37905A4}" type="slidenum">
              <a:rPr lang="en-US" altLang="es-ES"/>
              <a:pPr/>
              <a:t>‹#›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1280263878"/>
      </p:ext>
    </p:extLst>
  </p:cSld>
  <p:clrMapOvr>
    <a:masterClrMapping/>
  </p:clrMapOvr>
  <p:transition>
    <p:pull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418E953-A19B-4492-8B47-83EE6BCAD09B}" type="datetime1">
              <a:rPr lang="en-US" altLang="es-ES"/>
              <a:pPr/>
              <a:t>7/29/2015</a:t>
            </a:fld>
            <a:endParaRPr lang="en-US" alt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CDEA60-757E-44FA-9250-9CA70A9F270F}" type="slidenum">
              <a:rPr lang="en-US" altLang="es-ES"/>
              <a:pPr/>
              <a:t>‹#›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2497927980"/>
      </p:ext>
    </p:extLst>
  </p:cSld>
  <p:clrMapOvr>
    <a:masterClrMapping/>
  </p:clrMapOvr>
  <p:transition>
    <p:pull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442D851-9E1B-46AC-A8A8-4C32ECF442F2}" type="datetime1">
              <a:rPr lang="en-US" altLang="es-ES"/>
              <a:pPr/>
              <a:t>7/29/2015</a:t>
            </a:fld>
            <a:endParaRPr lang="en-US" alt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B644B0-244A-469B-B13D-8D5CFE1CBD87}" type="slidenum">
              <a:rPr lang="en-US" altLang="es-ES"/>
              <a:pPr/>
              <a:t>‹#›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1831067669"/>
      </p:ext>
    </p:extLst>
  </p:cSld>
  <p:clrMapOvr>
    <a:masterClrMapping/>
  </p:clrMapOvr>
  <p:transition>
    <p:pull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CF49AE0-D403-4186-B47D-9C4A395F33C1}" type="datetime1">
              <a:rPr lang="en-US" altLang="es-ES"/>
              <a:pPr/>
              <a:t>7/29/2015</a:t>
            </a:fld>
            <a:endParaRPr lang="en-US" alt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008C74-44BB-44DB-BF0A-4FBBEAF98A98}" type="slidenum">
              <a:rPr lang="en-US" altLang="es-ES"/>
              <a:pPr/>
              <a:t>‹#›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783759061"/>
      </p:ext>
    </p:extLst>
  </p:cSld>
  <p:clrMapOvr>
    <a:masterClrMapping/>
  </p:clrMapOvr>
  <p:transition>
    <p:pull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C0CF6D7-8EE8-4922-8359-08EA15D5DB92}" type="datetime1">
              <a:rPr lang="en-US" altLang="es-ES"/>
              <a:pPr/>
              <a:t>7/29/2015</a:t>
            </a:fld>
            <a:endParaRPr lang="en-US" altLang="es-E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F5AAB2-913E-49F4-B7D6-E65D60C09F12}" type="slidenum">
              <a:rPr lang="en-US" altLang="es-ES"/>
              <a:pPr/>
              <a:t>‹#›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2696116753"/>
      </p:ext>
    </p:extLst>
  </p:cSld>
  <p:clrMapOvr>
    <a:masterClrMapping/>
  </p:clrMapOvr>
  <p:transition>
    <p:pull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D1A2A2-FE11-4F75-B05C-7E2011F82268}" type="datetime1">
              <a:rPr lang="en-US" altLang="es-ES"/>
              <a:pPr/>
              <a:t>7/29/2015</a:t>
            </a:fld>
            <a:endParaRPr lang="en-US" altLang="es-E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FD73A4-445A-40D1-9F9A-A761BD3385F9}" type="slidenum">
              <a:rPr lang="en-US" altLang="es-ES"/>
              <a:pPr/>
              <a:t>‹#›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3930328027"/>
      </p:ext>
    </p:extLst>
  </p:cSld>
  <p:clrMapOvr>
    <a:masterClrMapping/>
  </p:clrMapOvr>
  <p:transition>
    <p:pull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8BC3DDE-45C4-4CAD-8678-2BAFD865AC98}" type="datetime1">
              <a:rPr lang="en-US" altLang="es-ES"/>
              <a:pPr/>
              <a:t>7/29/2015</a:t>
            </a:fld>
            <a:endParaRPr lang="en-US" altLang="es-E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E5E615-D060-4FD7-9005-C2D79BD0F94A}" type="slidenum">
              <a:rPr lang="en-US" altLang="es-ES"/>
              <a:pPr/>
              <a:t>‹#›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41506812"/>
      </p:ext>
    </p:extLst>
  </p:cSld>
  <p:clrMapOvr>
    <a:masterClrMapping/>
  </p:clrMapOvr>
  <p:transition>
    <p:pull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E45A82-264F-4C5B-8F70-447B9FFEF275}" type="datetime1">
              <a:rPr lang="en-US" altLang="es-ES"/>
              <a:pPr/>
              <a:t>7/29/2015</a:t>
            </a:fld>
            <a:endParaRPr lang="en-US" altLang="es-E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3D2883-9E04-49EC-958A-ECA47222AB53}" type="slidenum">
              <a:rPr lang="en-US" altLang="es-ES"/>
              <a:pPr/>
              <a:t>‹#›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2221387354"/>
      </p:ext>
    </p:extLst>
  </p:cSld>
  <p:clrMapOvr>
    <a:masterClrMapping/>
  </p:clrMapOvr>
  <p:transition>
    <p:pull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A5BEB7C-4D01-4DFB-8381-C798EB4D5579}" type="datetime1">
              <a:rPr lang="en-US" altLang="es-ES"/>
              <a:pPr/>
              <a:t>7/29/2015</a:t>
            </a:fld>
            <a:endParaRPr lang="en-US" altLang="es-E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72C3D2-E84A-48EA-89C7-DE6EDE03D373}" type="slidenum">
              <a:rPr lang="en-US" altLang="es-ES"/>
              <a:pPr/>
              <a:t>‹#›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2367303626"/>
      </p:ext>
    </p:extLst>
  </p:cSld>
  <p:clrMapOvr>
    <a:masterClrMapping/>
  </p:clrMapOvr>
  <p:transition>
    <p:pull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4D9B18D-E16B-4BE6-A21A-97814AD743BC}" type="datetime1">
              <a:rPr lang="en-US" altLang="es-ES"/>
              <a:pPr/>
              <a:t>7/29/2015</a:t>
            </a:fld>
            <a:endParaRPr lang="en-US" altLang="es-E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356AD6-91D8-4617-A14D-60F2704EADD9}" type="slidenum">
              <a:rPr lang="en-US" altLang="es-ES"/>
              <a:pPr/>
              <a:t>‹#›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3773103203"/>
      </p:ext>
    </p:extLst>
  </p:cSld>
  <p:clrMapOvr>
    <a:masterClrMapping/>
  </p:clrMapOvr>
  <p:transition>
    <p:pull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s-E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s-ES" smtClean="0"/>
              <a:t>Click to edit Master text styles</a:t>
            </a:r>
          </a:p>
          <a:p>
            <a:pPr lvl="1"/>
            <a:r>
              <a:rPr lang="en-US" altLang="es-ES" smtClean="0"/>
              <a:t>Second level</a:t>
            </a:r>
          </a:p>
          <a:p>
            <a:pPr lvl="2"/>
            <a:r>
              <a:rPr lang="en-US" altLang="es-ES" smtClean="0"/>
              <a:t>Third level</a:t>
            </a:r>
          </a:p>
          <a:p>
            <a:pPr lvl="3"/>
            <a:r>
              <a:rPr lang="en-US" altLang="es-ES" smtClean="0"/>
              <a:t>Fourth level</a:t>
            </a:r>
          </a:p>
          <a:p>
            <a:pPr lvl="4"/>
            <a:r>
              <a:rPr lang="en-US" altLang="es-E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3E60CD53-FDF8-4263-AADA-5EC6510BB6FE}" type="datetime1">
              <a:rPr lang="en-US" altLang="es-ES"/>
              <a:pPr/>
              <a:t>7/29/2015</a:t>
            </a:fld>
            <a:endParaRPr lang="en-US" alt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endParaRPr lang="es-ES" alt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8BDB262E-4DC4-410E-ABFB-A8AB4D2112DA}" type="slidenum">
              <a:rPr lang="en-US" altLang="es-ES"/>
              <a:pPr/>
              <a:t>‹#›</a:t>
            </a:fld>
            <a:endParaRPr lang="en-US" altLang="es-ES"/>
          </a:p>
        </p:txBody>
      </p:sp>
      <p:pic>
        <p:nvPicPr>
          <p:cNvPr id="1031" name="Picture 1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1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0080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ransition>
    <p:pull dir="r"/>
  </p:transition>
  <p:txStyles>
    <p:titleStyle>
      <a:lvl1pPr algn="ctr" defTabSz="457200" rtl="0" fontAlgn="base">
        <a:spcBef>
          <a:spcPct val="0"/>
        </a:spcBef>
        <a:spcAft>
          <a:spcPct val="0"/>
        </a:spcAft>
        <a:defRPr sz="4400" b="1">
          <a:solidFill>
            <a:srgbClr val="00669B"/>
          </a:solidFill>
          <a:latin typeface="+mj-lt"/>
          <a:ea typeface="+mj-ea"/>
          <a:cs typeface="+mj-cs"/>
        </a:defRPr>
      </a:lvl1pPr>
      <a:lvl2pPr algn="ctr" defTabSz="457200" rtl="0" fontAlgn="base">
        <a:spcBef>
          <a:spcPct val="0"/>
        </a:spcBef>
        <a:spcAft>
          <a:spcPct val="0"/>
        </a:spcAft>
        <a:defRPr sz="4400" b="1">
          <a:solidFill>
            <a:srgbClr val="00669B"/>
          </a:solidFill>
          <a:latin typeface="Calibri" charset="0"/>
          <a:ea typeface="ＭＳ Ｐゴシック" charset="-128"/>
        </a:defRPr>
      </a:lvl2pPr>
      <a:lvl3pPr algn="ctr" defTabSz="457200" rtl="0" fontAlgn="base">
        <a:spcBef>
          <a:spcPct val="0"/>
        </a:spcBef>
        <a:spcAft>
          <a:spcPct val="0"/>
        </a:spcAft>
        <a:defRPr sz="4400" b="1">
          <a:solidFill>
            <a:srgbClr val="00669B"/>
          </a:solidFill>
          <a:latin typeface="Calibri" charset="0"/>
          <a:ea typeface="ＭＳ Ｐゴシック" charset="-128"/>
        </a:defRPr>
      </a:lvl3pPr>
      <a:lvl4pPr algn="ctr" defTabSz="457200" rtl="0" fontAlgn="base">
        <a:spcBef>
          <a:spcPct val="0"/>
        </a:spcBef>
        <a:spcAft>
          <a:spcPct val="0"/>
        </a:spcAft>
        <a:defRPr sz="4400" b="1">
          <a:solidFill>
            <a:srgbClr val="00669B"/>
          </a:solidFill>
          <a:latin typeface="Calibri" charset="0"/>
          <a:ea typeface="ＭＳ Ｐゴシック" charset="-128"/>
        </a:defRPr>
      </a:lvl4pPr>
      <a:lvl5pPr algn="ctr" defTabSz="457200" rtl="0" fontAlgn="base">
        <a:spcBef>
          <a:spcPct val="0"/>
        </a:spcBef>
        <a:spcAft>
          <a:spcPct val="0"/>
        </a:spcAft>
        <a:defRPr sz="4400" b="1">
          <a:solidFill>
            <a:srgbClr val="00669B"/>
          </a:solidFill>
          <a:latin typeface="Calibri" charset="0"/>
          <a:ea typeface="ＭＳ Ｐゴシック" charset="-128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rgbClr val="E29927"/>
          </a:solidFill>
          <a:latin typeface="Calibri" charset="0"/>
          <a:ea typeface="ＭＳ Ｐゴシック" charset="-128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rgbClr val="E29927"/>
          </a:solidFill>
          <a:latin typeface="Calibri" charset="0"/>
          <a:ea typeface="ＭＳ Ｐゴシック" charset="-128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rgbClr val="E29927"/>
          </a:solidFill>
          <a:latin typeface="Calibri" charset="0"/>
          <a:ea typeface="ＭＳ Ｐゴシック" charset="-128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rgbClr val="E29927"/>
          </a:solidFill>
          <a:latin typeface="Calibri" charset="0"/>
          <a:ea typeface="ＭＳ Ｐゴシック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bg1"/>
          </a:solidFill>
          <a:latin typeface="+mn-lt"/>
          <a:ea typeface="+mn-ea"/>
        </a:defRPr>
      </a:lvl6pPr>
      <a:lvl7pPr marL="29718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bg1"/>
          </a:solidFill>
          <a:latin typeface="+mn-lt"/>
          <a:ea typeface="+mn-ea"/>
        </a:defRPr>
      </a:lvl7pPr>
      <a:lvl8pPr marL="3429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bg1"/>
          </a:solidFill>
          <a:latin typeface="+mn-lt"/>
          <a:ea typeface="+mn-ea"/>
        </a:defRPr>
      </a:lvl8pPr>
      <a:lvl9pPr marL="3886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827088"/>
            <a:ext cx="7772400" cy="2773362"/>
          </a:xfrm>
        </p:spPr>
        <p:txBody>
          <a:bodyPr/>
          <a:lstStyle/>
          <a:p>
            <a:r>
              <a:rPr lang="en-US" altLang="es-ES" dirty="0" smtClean="0"/>
              <a:t>Audio:</a:t>
            </a:r>
            <a:br>
              <a:rPr lang="en-US" altLang="es-ES" dirty="0" smtClean="0"/>
            </a:br>
            <a:r>
              <a:rPr lang="en-US" altLang="es-ES" dirty="0" smtClean="0"/>
              <a:t>Music and Talk across Media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en-US" altLang="es-ES" dirty="0" smtClean="0"/>
              <a:t>Chapter 7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s-ES" smtClean="0"/>
              <a:t>The BBC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s-ES" dirty="0"/>
              <a:t>British Broadcasting Company created as public service in the </a:t>
            </a:r>
            <a:r>
              <a:rPr lang="en-US" altLang="es-ES" dirty="0" smtClean="0"/>
              <a:t>1920s</a:t>
            </a:r>
            <a:endParaRPr lang="en-US" altLang="es-ES" dirty="0"/>
          </a:p>
          <a:p>
            <a:r>
              <a:rPr lang="en-US" altLang="es-ES" dirty="0"/>
              <a:t>During World War II was international voice against Nazis, transmitting to global audiences on </a:t>
            </a:r>
            <a:r>
              <a:rPr lang="en-US" altLang="es-ES" dirty="0" smtClean="0"/>
              <a:t>shortwave</a:t>
            </a:r>
            <a:endParaRPr lang="en-US" altLang="es-ES" dirty="0"/>
          </a:p>
          <a:p>
            <a:r>
              <a:rPr lang="en-US" altLang="es-ES" dirty="0"/>
              <a:t>Current BBC reaches 95 percent of </a:t>
            </a:r>
            <a:r>
              <a:rPr lang="en-US" altLang="es-ES" dirty="0" smtClean="0"/>
              <a:t>world’</a:t>
            </a:r>
            <a:r>
              <a:rPr lang="en-US" altLang="ja-JP" dirty="0" smtClean="0"/>
              <a:t>s </a:t>
            </a:r>
            <a:r>
              <a:rPr lang="en-US" altLang="ja-JP" dirty="0"/>
              <a:t>population, uses Internet as well as FM, shortwave, and </a:t>
            </a:r>
            <a:r>
              <a:rPr lang="en-US" altLang="ja-JP" dirty="0" smtClean="0"/>
              <a:t>satellite</a:t>
            </a:r>
            <a:endParaRPr lang="en-US" altLang="es-ES" dirty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s-ES" smtClean="0"/>
              <a:t>The Changing Musical Experience</a:t>
            </a:r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s-ES" dirty="0" smtClean="0"/>
              <a:t>Radio became a companion medium of television</a:t>
            </a:r>
          </a:p>
          <a:p>
            <a:r>
              <a:rPr lang="en-US" altLang="es-ES" dirty="0" smtClean="0"/>
              <a:t>Death </a:t>
            </a:r>
            <a:r>
              <a:rPr lang="en-US" altLang="es-ES" dirty="0"/>
              <a:t>of social music, played and performed in home </a:t>
            </a:r>
          </a:p>
          <a:p>
            <a:r>
              <a:rPr lang="en-US" altLang="es-ES" dirty="0"/>
              <a:t>Rise of “personal </a:t>
            </a:r>
            <a:r>
              <a:rPr lang="en-US" altLang="ja-JP" dirty="0" smtClean="0"/>
              <a:t>soundtrack” </a:t>
            </a:r>
            <a:r>
              <a:rPr lang="en-US" altLang="ja-JP" dirty="0"/>
              <a:t>with Sony Walkman, then iPod </a:t>
            </a:r>
            <a:r>
              <a:rPr lang="en-US" altLang="ja-JP" dirty="0" smtClean="0"/>
              <a:t>and </a:t>
            </a:r>
            <a:r>
              <a:rPr lang="en-US" altLang="ja-JP" dirty="0"/>
              <a:t>other MP3 </a:t>
            </a:r>
            <a:r>
              <a:rPr lang="en-US" altLang="ja-JP" dirty="0" smtClean="0"/>
              <a:t>players</a:t>
            </a:r>
            <a:endParaRPr lang="en-US" altLang="ja-JP" dirty="0"/>
          </a:p>
          <a:p>
            <a:r>
              <a:rPr lang="en-US" altLang="es-ES" dirty="0"/>
              <a:t>Can lead to </a:t>
            </a:r>
            <a:r>
              <a:rPr lang="en-US" altLang="es-ES" dirty="0" smtClean="0"/>
              <a:t>“</a:t>
            </a:r>
            <a:r>
              <a:rPr lang="en-US" altLang="ja-JP" dirty="0" smtClean="0"/>
              <a:t>withdrawal </a:t>
            </a:r>
            <a:r>
              <a:rPr lang="en-US" altLang="ja-JP" dirty="0"/>
              <a:t>from social </a:t>
            </a:r>
            <a:r>
              <a:rPr lang="en-US" altLang="ja-JP" dirty="0" smtClean="0"/>
              <a:t>connections”</a:t>
            </a:r>
            <a:endParaRPr lang="en-US" altLang="es-ES" dirty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s-ES" sz="4000" dirty="0" smtClean="0"/>
              <a:t>Rock ‘</a:t>
            </a:r>
            <a:r>
              <a:rPr lang="en-US" altLang="ja-JP" sz="4000" dirty="0" smtClean="0"/>
              <a:t>n’ Roll and Musical Integration</a:t>
            </a:r>
            <a:endParaRPr lang="en-US" altLang="es-ES" sz="4000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s-ES" dirty="0" smtClean="0"/>
              <a:t>Race records: Rhythm and blues</a:t>
            </a:r>
          </a:p>
          <a:p>
            <a:r>
              <a:rPr lang="en-US" altLang="es-ES" dirty="0" smtClean="0"/>
              <a:t>“Covers”</a:t>
            </a:r>
          </a:p>
          <a:p>
            <a:r>
              <a:rPr lang="en-US" altLang="es-ES" dirty="0" smtClean="0"/>
              <a:t>Hillbilly music</a:t>
            </a:r>
          </a:p>
          <a:p>
            <a:r>
              <a:rPr lang="en-US" altLang="es-ES" dirty="0" smtClean="0"/>
              <a:t>1950s: Elvis Presley and Chuck Berry</a:t>
            </a:r>
          </a:p>
          <a:p>
            <a:r>
              <a:rPr lang="en-US" altLang="es-ES" dirty="0" smtClean="0"/>
              <a:t>Dewey Phillips attracted multi-racial audience for </a:t>
            </a:r>
            <a:r>
              <a:rPr lang="en-US" altLang="es-ES" i="1" dirty="0" smtClean="0"/>
              <a:t>Red, Hot &amp; Blue </a:t>
            </a:r>
            <a:r>
              <a:rPr lang="en-US" altLang="es-ES" dirty="0" smtClean="0"/>
              <a:t>radio show (rock radio)</a:t>
            </a:r>
          </a:p>
          <a:p>
            <a:r>
              <a:rPr lang="en-US" altLang="es-ES" dirty="0" smtClean="0"/>
              <a:t>1950s and 60s: Motown and girl groups</a:t>
            </a:r>
          </a:p>
          <a:p>
            <a:endParaRPr lang="en-US" altLang="es-E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s-ES" smtClean="0"/>
              <a:t>British Invasion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en-US" altLang="es-ES" dirty="0"/>
              <a:t>A </a:t>
            </a:r>
            <a:r>
              <a:rPr lang="en-US" altLang="es-ES" dirty="0" smtClean="0"/>
              <a:t>“rougher edge” </a:t>
            </a:r>
            <a:r>
              <a:rPr lang="en-US" altLang="es-ES" dirty="0"/>
              <a:t>sound from British bands</a:t>
            </a:r>
          </a:p>
          <a:p>
            <a:r>
              <a:rPr lang="en-US" altLang="es-ES" dirty="0"/>
              <a:t>The Beatles</a:t>
            </a:r>
          </a:p>
          <a:p>
            <a:r>
              <a:rPr lang="en-US" altLang="es-ES" dirty="0"/>
              <a:t>The Rolling Stones</a:t>
            </a:r>
          </a:p>
          <a:p>
            <a:r>
              <a:rPr lang="en-US" altLang="es-ES" dirty="0"/>
              <a:t>The Who</a:t>
            </a:r>
          </a:p>
          <a:p>
            <a:r>
              <a:rPr lang="en-US" altLang="es-ES" dirty="0"/>
              <a:t>Dusty Springfield</a:t>
            </a:r>
          </a:p>
          <a:p>
            <a:r>
              <a:rPr lang="en-US" altLang="es-ES" dirty="0"/>
              <a:t>Many others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s-ES" smtClean="0"/>
              <a:t>Role of Producers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s-ES" dirty="0" smtClean="0"/>
              <a:t>What does a producer do?</a:t>
            </a:r>
          </a:p>
          <a:p>
            <a:r>
              <a:rPr lang="en-US" altLang="es-ES" dirty="0" smtClean="0"/>
              <a:t>Rise of concept albums</a:t>
            </a:r>
          </a:p>
          <a:p>
            <a:r>
              <a:rPr lang="en-US" altLang="es-ES" dirty="0" smtClean="0"/>
              <a:t>Growing role of producer with disco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s-ES" smtClean="0"/>
              <a:t>Hip-Hop Culture</a:t>
            </a: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s-ES" dirty="0" err="1" smtClean="0"/>
              <a:t>Mcing</a:t>
            </a:r>
            <a:r>
              <a:rPr lang="en-US" altLang="es-ES" dirty="0" smtClean="0"/>
              <a:t>: Rapping over recorded music</a:t>
            </a:r>
          </a:p>
          <a:p>
            <a:r>
              <a:rPr lang="en-US" altLang="es-ES" dirty="0" err="1" smtClean="0"/>
              <a:t>Djing</a:t>
            </a:r>
            <a:r>
              <a:rPr lang="en-US" altLang="es-ES" dirty="0" smtClean="0"/>
              <a:t>: Playing recorded music from multiple sources</a:t>
            </a:r>
          </a:p>
          <a:p>
            <a:r>
              <a:rPr lang="en-US" altLang="es-ES" dirty="0" smtClean="0"/>
              <a:t>B-</a:t>
            </a:r>
            <a:r>
              <a:rPr lang="en-US" altLang="es-ES" dirty="0" err="1" smtClean="0"/>
              <a:t>boying</a:t>
            </a:r>
            <a:r>
              <a:rPr lang="en-US" altLang="es-ES" dirty="0" smtClean="0"/>
              <a:t>: Hip-hop dancing, often referred to as breakdancing</a:t>
            </a:r>
          </a:p>
          <a:p>
            <a:r>
              <a:rPr lang="en-US" altLang="es-ES" dirty="0" smtClean="0"/>
              <a:t>Graffiti art: The visual images of the culture</a:t>
            </a: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s-ES" dirty="0" smtClean="0"/>
              <a:t>Country Music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s-ES" dirty="0"/>
              <a:t>Grew out of folk, hillbilly, and </a:t>
            </a:r>
            <a:r>
              <a:rPr lang="en-US" altLang="es-ES" dirty="0" smtClean="0"/>
              <a:t>“</a:t>
            </a:r>
            <a:r>
              <a:rPr lang="en-US" altLang="ja-JP" dirty="0" smtClean="0"/>
              <a:t>old timey” music</a:t>
            </a:r>
            <a:endParaRPr lang="en-US" altLang="ja-JP" dirty="0"/>
          </a:p>
          <a:p>
            <a:r>
              <a:rPr lang="en-US" altLang="ja-JP" dirty="0"/>
              <a:t>Songs often relay a story about people in suburban or rural </a:t>
            </a:r>
            <a:r>
              <a:rPr lang="en-US" altLang="ja-JP" dirty="0" smtClean="0"/>
              <a:t>settings</a:t>
            </a:r>
            <a:endParaRPr lang="en-US" altLang="ja-JP" dirty="0"/>
          </a:p>
          <a:p>
            <a:r>
              <a:rPr lang="en-US" altLang="es-ES" dirty="0"/>
              <a:t>Revitalized in 1980 by movie </a:t>
            </a:r>
            <a:r>
              <a:rPr lang="en-US" altLang="es-ES" i="1" dirty="0"/>
              <a:t>Urban </a:t>
            </a:r>
            <a:r>
              <a:rPr lang="en-US" altLang="es-ES" i="1" dirty="0" smtClean="0"/>
              <a:t>Cowboy</a:t>
            </a:r>
            <a:endParaRPr lang="en-US" altLang="es-ES" i="1" dirty="0"/>
          </a:p>
          <a:p>
            <a:r>
              <a:rPr lang="en-US" altLang="es-ES" dirty="0" smtClean="0"/>
              <a:t>Pop music for adults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s-ES" smtClean="0"/>
              <a:t>Effects of Music on Young People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s-ES" dirty="0"/>
              <a:t>Have always been concerns about effects of lyrics on young </a:t>
            </a:r>
            <a:r>
              <a:rPr lang="en-US" altLang="es-ES" dirty="0" smtClean="0"/>
              <a:t>people</a:t>
            </a:r>
            <a:endParaRPr lang="en-US" altLang="es-ES" dirty="0"/>
          </a:p>
          <a:p>
            <a:r>
              <a:rPr lang="en-US" altLang="es-ES" dirty="0"/>
              <a:t>Adults and young adults have different interpretations of lyrics and meanings</a:t>
            </a:r>
          </a:p>
          <a:p>
            <a:r>
              <a:rPr lang="en-US" altLang="es-ES" dirty="0"/>
              <a:t>Hip-hop have attracted lots of </a:t>
            </a:r>
            <a:r>
              <a:rPr lang="en-US" altLang="es-ES" dirty="0" smtClean="0"/>
              <a:t>controversy</a:t>
            </a:r>
            <a:endParaRPr lang="en-US" altLang="es-ES" dirty="0"/>
          </a:p>
          <a:p>
            <a:r>
              <a:rPr lang="en-US" altLang="es-ES" dirty="0" smtClean="0"/>
              <a:t>Middle-class </a:t>
            </a:r>
            <a:r>
              <a:rPr lang="en-US" altLang="es-ES" dirty="0"/>
              <a:t>white parents concerned about effects of black </a:t>
            </a:r>
            <a:r>
              <a:rPr lang="en-US" altLang="es-ES" dirty="0" smtClean="0"/>
              <a:t>music</a:t>
            </a:r>
            <a:endParaRPr lang="en-US" altLang="es-ES" dirty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s-ES" smtClean="0"/>
              <a:t>Rise of Digital Music</a:t>
            </a:r>
          </a:p>
        </p:txBody>
      </p:sp>
      <p:sp>
        <p:nvSpPr>
          <p:cNvPr id="307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s-ES" dirty="0" smtClean="0"/>
              <a:t>LPs versus 45s</a:t>
            </a:r>
          </a:p>
          <a:p>
            <a:r>
              <a:rPr lang="en-US" altLang="es-ES" dirty="0" smtClean="0"/>
              <a:t>With </a:t>
            </a:r>
            <a:r>
              <a:rPr lang="en-US" altLang="es-ES" dirty="0"/>
              <a:t>analog recordings, quality of copies degrades with each </a:t>
            </a:r>
            <a:r>
              <a:rPr lang="en-US" altLang="es-ES" dirty="0" smtClean="0"/>
              <a:t>generation</a:t>
            </a:r>
            <a:endParaRPr lang="en-US" altLang="es-ES" dirty="0"/>
          </a:p>
          <a:p>
            <a:r>
              <a:rPr lang="en-US" altLang="es-ES" dirty="0"/>
              <a:t>Digital recordings allow consumers to make perfect </a:t>
            </a:r>
            <a:r>
              <a:rPr lang="en-US" altLang="es-ES" dirty="0" smtClean="0"/>
              <a:t>copies</a:t>
            </a:r>
            <a:endParaRPr lang="en-US" altLang="es-ES" dirty="0"/>
          </a:p>
          <a:p>
            <a:r>
              <a:rPr lang="en-US" altLang="es-ES" dirty="0">
                <a:latin typeface="Calibri" charset="0"/>
              </a:rPr>
              <a:t>CDs introduced in early 1980s, sold for premium </a:t>
            </a:r>
            <a:r>
              <a:rPr lang="en-US" altLang="es-ES" dirty="0" smtClean="0">
                <a:latin typeface="Calibri" charset="0"/>
              </a:rPr>
              <a:t>price</a:t>
            </a:r>
            <a:endParaRPr lang="en-US" altLang="es-ES" dirty="0">
              <a:latin typeface="Calibri" charset="0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s-ES" smtClean="0"/>
              <a:t>Consequences of Digital Music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s-ES" dirty="0"/>
              <a:t>Consumers </a:t>
            </a:r>
            <a:r>
              <a:rPr lang="en-US" altLang="es-ES" dirty="0" smtClean="0"/>
              <a:t>“</a:t>
            </a:r>
            <a:r>
              <a:rPr lang="en-US" altLang="ja-JP" dirty="0" smtClean="0"/>
              <a:t>share” </a:t>
            </a:r>
            <a:r>
              <a:rPr lang="en-US" altLang="ja-JP" dirty="0"/>
              <a:t>music over the Internet, violating copyright </a:t>
            </a:r>
            <a:r>
              <a:rPr lang="en-US" altLang="ja-JP" dirty="0" smtClean="0"/>
              <a:t>law</a:t>
            </a:r>
          </a:p>
          <a:p>
            <a:pPr marL="0" indent="0">
              <a:buNone/>
            </a:pPr>
            <a:r>
              <a:rPr lang="en-US" altLang="ja-JP" dirty="0" smtClean="0"/>
              <a:t>----------------------------------------------------------------</a:t>
            </a:r>
          </a:p>
          <a:p>
            <a:pPr marL="0" indent="0" algn="ctr">
              <a:buNone/>
            </a:pPr>
            <a:r>
              <a:rPr lang="en-US" sz="1600" cap="sm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recording industry has had more than a decade of declining sales. In 2000 American music fans bought 785.1 million albums. By 2006 that number had dropped to 588.2 </a:t>
            </a:r>
            <a:r>
              <a:rPr lang="en-US" sz="1600" cap="sm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million. (Secret 6) </a:t>
            </a:r>
            <a:endParaRPr lang="en-US" sz="1600" cap="small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en-US" altLang="ja-JP" dirty="0"/>
              <a:t>----------------------------------------------------------------</a:t>
            </a:r>
          </a:p>
          <a:p>
            <a:r>
              <a:rPr lang="en-US" altLang="es-ES" dirty="0" smtClean="0"/>
              <a:t>But </a:t>
            </a:r>
            <a:r>
              <a:rPr lang="en-US" altLang="es-ES" dirty="0"/>
              <a:t>artists can use Internet to promote music directly to consumers, bypassing record labels and moving to </a:t>
            </a:r>
            <a:r>
              <a:rPr lang="en-US" altLang="es-ES" dirty="0" smtClean="0"/>
              <a:t>“long tail” </a:t>
            </a:r>
            <a:endParaRPr lang="en-US" altLang="es-ES" dirty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s-ES" dirty="0" smtClean="0"/>
              <a:t>Girl Talk and Musical Mash-ups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1378426"/>
            <a:ext cx="8229600" cy="4870569"/>
          </a:xfrm>
        </p:spPr>
        <p:txBody>
          <a:bodyPr/>
          <a:lstStyle/>
          <a:p>
            <a:r>
              <a:rPr lang="en-US" altLang="es-ES" sz="2800" dirty="0" smtClean="0"/>
              <a:t>Mash-up artists create new music by combining samples from multiple musical sources</a:t>
            </a:r>
          </a:p>
          <a:p>
            <a:r>
              <a:rPr lang="en-US" altLang="es-ES" sz="2800" dirty="0" smtClean="0"/>
              <a:t>Typically these are not licensed and may be infringing on copyright</a:t>
            </a:r>
          </a:p>
          <a:p>
            <a:r>
              <a:rPr lang="en-US" altLang="es-ES" sz="2800" dirty="0" smtClean="0"/>
              <a:t>Mash-ups often depend on long-tail distribution</a:t>
            </a:r>
          </a:p>
          <a:p>
            <a:r>
              <a:rPr lang="en-US" altLang="es-ES" sz="2800" dirty="0" smtClean="0"/>
              <a:t>“</a:t>
            </a:r>
            <a:r>
              <a:rPr lang="en-US" altLang="es-ES" sz="2800" dirty="0" err="1" smtClean="0"/>
              <a:t>Recontextualizing</a:t>
            </a:r>
            <a:r>
              <a:rPr lang="en-US" altLang="es-ES" sz="2800" dirty="0" smtClean="0"/>
              <a:t>” can help an artist (e.g., Eminem samples Dido)</a:t>
            </a:r>
          </a:p>
          <a:p>
            <a:r>
              <a:rPr lang="en-US" altLang="es-ES" sz="2800" dirty="0" smtClean="0"/>
              <a:t>Secrets 2 and 5 are in play</a:t>
            </a: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/>
          <a:lstStyle/>
          <a:p>
            <a:r>
              <a:rPr lang="en-US" altLang="es-ES" sz="3200" dirty="0" smtClean="0"/>
              <a:t>Radio Business: Popular Radio Formats (2012)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Calibri" panose="020F0502020204030204" pitchFamily="34" charset="0"/>
              <a:buAutoNum type="arabicPeriod"/>
            </a:pPr>
            <a:r>
              <a:rPr lang="en-US" altLang="es-ES" dirty="0" smtClean="0"/>
              <a:t>Country/New Country	14.2%</a:t>
            </a:r>
          </a:p>
          <a:p>
            <a:pPr marL="514350" indent="-514350">
              <a:buFont typeface="Calibri" panose="020F0502020204030204" pitchFamily="34" charset="0"/>
              <a:buAutoNum type="arabicPeriod"/>
            </a:pPr>
            <a:r>
              <a:rPr lang="en-US" altLang="es-ES" dirty="0" smtClean="0"/>
              <a:t>News/Talk/Info         		11.4%</a:t>
            </a:r>
          </a:p>
          <a:p>
            <a:pPr marL="514350" indent="-514350">
              <a:buFont typeface="Calibri" panose="020F0502020204030204" pitchFamily="34" charset="0"/>
              <a:buAutoNum type="arabicPeriod"/>
            </a:pPr>
            <a:r>
              <a:rPr lang="en-US" altLang="es-ES" dirty="0" smtClean="0"/>
              <a:t>Pop Contemporary  		  8.2%</a:t>
            </a:r>
          </a:p>
          <a:p>
            <a:pPr marL="514350" indent="-514350">
              <a:buFont typeface="Calibri" panose="020F0502020204030204" pitchFamily="34" charset="0"/>
              <a:buAutoNum type="arabicPeriod"/>
            </a:pPr>
            <a:r>
              <a:rPr lang="en-US" altLang="es-ES" dirty="0" smtClean="0"/>
              <a:t>Adult Contemporary/</a:t>
            </a:r>
            <a:br>
              <a:rPr lang="en-US" altLang="es-ES" dirty="0" smtClean="0"/>
            </a:br>
            <a:r>
              <a:rPr lang="en-US" altLang="es-ES" dirty="0" smtClean="0"/>
              <a:t>Soft AC							  8.1%</a:t>
            </a:r>
          </a:p>
          <a:p>
            <a:pPr marL="514350" indent="-514350">
              <a:buFont typeface="Calibri" panose="020F0502020204030204" pitchFamily="34" charset="0"/>
              <a:buAutoNum type="arabicPeriod"/>
            </a:pPr>
            <a:r>
              <a:rPr lang="en-US" altLang="es-ES" dirty="0" smtClean="0"/>
              <a:t>Classic Rock                 		  5.2%</a:t>
            </a:r>
          </a:p>
          <a:p>
            <a:pPr marL="514350" indent="-514350">
              <a:buFont typeface="Calibri" panose="020F0502020204030204" pitchFamily="34" charset="0"/>
              <a:buAutoNum type="arabicPeriod"/>
            </a:pPr>
            <a:r>
              <a:rPr lang="en-US" altLang="es-ES" dirty="0" smtClean="0"/>
              <a:t>Oldies							  1.2%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/>
          <a:lstStyle/>
          <a:p>
            <a:r>
              <a:rPr lang="en-US" altLang="es-ES" sz="3200" dirty="0" smtClean="0"/>
              <a:t>Radio Business: Spanish-Language Broadcasting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s-ES" dirty="0" smtClean="0"/>
              <a:t>As of 2009: 1300+ stations broadcasting in Spanish</a:t>
            </a:r>
          </a:p>
          <a:p>
            <a:r>
              <a:rPr lang="en-US" altLang="es-ES" dirty="0" smtClean="0"/>
              <a:t>Growing in popularity</a:t>
            </a:r>
          </a:p>
          <a:p>
            <a:r>
              <a:rPr lang="en-US" altLang="es-ES" dirty="0" smtClean="0"/>
              <a:t>Multiple formats, including ESPN (lots of soccer)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/>
          <a:lstStyle/>
          <a:p>
            <a:r>
              <a:rPr lang="en-US" altLang="es-ES" dirty="0" smtClean="0"/>
              <a:t>Radio Business: Talk Radio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s-ES" dirty="0" smtClean="0"/>
              <a:t>Political talk radio</a:t>
            </a:r>
            <a:br>
              <a:rPr lang="en-US" altLang="es-ES" dirty="0" smtClean="0"/>
            </a:br>
            <a:r>
              <a:rPr lang="en-US" altLang="es-ES" i="1" dirty="0" smtClean="0"/>
              <a:t>Most political talk is conservative; Rush Limbaugh, Sean Hannity most popular</a:t>
            </a:r>
          </a:p>
          <a:p>
            <a:r>
              <a:rPr lang="en-US" altLang="es-ES" dirty="0" smtClean="0"/>
              <a:t>Shock Jocks</a:t>
            </a:r>
            <a:br>
              <a:rPr lang="en-US" altLang="es-ES" dirty="0" smtClean="0"/>
            </a:br>
            <a:r>
              <a:rPr lang="en-US" altLang="es-ES" i="1" dirty="0" smtClean="0"/>
              <a:t>Howard Stern, Opie and Anthony, Bubba the Love Sponge</a:t>
            </a:r>
          </a:p>
          <a:p>
            <a:r>
              <a:rPr lang="en-US" altLang="es-ES" dirty="0" smtClean="0"/>
              <a:t>All-sports radio</a:t>
            </a:r>
            <a:br>
              <a:rPr lang="en-US" altLang="es-ES" dirty="0" smtClean="0"/>
            </a:br>
            <a:r>
              <a:rPr lang="en-US" altLang="es-ES" i="1" dirty="0" smtClean="0"/>
              <a:t>Passionate listeners who won’</a:t>
            </a:r>
            <a:r>
              <a:rPr lang="en-US" altLang="ja-JP" i="1" dirty="0" smtClean="0"/>
              <a:t>t change channel</a:t>
            </a:r>
            <a:endParaRPr lang="en-US" altLang="es-ES" i="1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s-ES" dirty="0" smtClean="0"/>
              <a:t>Radio Consolidation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322498"/>
            <a:ext cx="8524771" cy="4803666"/>
          </a:xfrm>
        </p:spPr>
        <p:txBody>
          <a:bodyPr/>
          <a:lstStyle/>
          <a:p>
            <a:r>
              <a:rPr lang="en-US" altLang="es-ES" dirty="0" smtClean="0"/>
              <a:t>Broadcast ownership largely deregulated with Telecommunications Act of 1996</a:t>
            </a:r>
          </a:p>
          <a:p>
            <a:r>
              <a:rPr lang="en-US" altLang="es-ES" dirty="0" smtClean="0"/>
              <a:t>Prior to 1985, could own no more than 7 AM and 7 FM stations nation-wide</a:t>
            </a:r>
          </a:p>
          <a:p>
            <a:r>
              <a:rPr lang="en-US" altLang="es-ES" dirty="0" smtClean="0"/>
              <a:t>After 1996,  could own unlimited number of radio stations</a:t>
            </a:r>
          </a:p>
          <a:p>
            <a:r>
              <a:rPr lang="en-US" altLang="es-ES" dirty="0" smtClean="0"/>
              <a:t>By 2003, Clear Channel owned 1,200+ stations. As of 2014, still owned 860 stations (239 million listeners) and renamed </a:t>
            </a:r>
            <a:r>
              <a:rPr lang="en-US" altLang="es-ES" dirty="0" err="1" smtClean="0"/>
              <a:t>iHeartMedia</a:t>
            </a:r>
            <a:endParaRPr lang="en-US" altLang="es-E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s-ES" smtClean="0"/>
              <a:t> Public Radio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53109"/>
            <a:ext cx="8229600" cy="4525963"/>
          </a:xfrm>
        </p:spPr>
        <p:txBody>
          <a:bodyPr/>
          <a:lstStyle/>
          <a:p>
            <a:r>
              <a:rPr lang="en-US" altLang="es-ES" dirty="0" smtClean="0"/>
              <a:t>NPR founded in 1967</a:t>
            </a:r>
          </a:p>
          <a:p>
            <a:r>
              <a:rPr lang="en-US" altLang="es-ES" i="1" dirty="0" smtClean="0"/>
              <a:t>All Things Considered </a:t>
            </a:r>
            <a:r>
              <a:rPr lang="en-US" altLang="es-ES" dirty="0" smtClean="0"/>
              <a:t>goes on the air in 1971.</a:t>
            </a:r>
          </a:p>
          <a:p>
            <a:r>
              <a:rPr lang="en-US" altLang="es-ES" dirty="0" smtClean="0"/>
              <a:t>NPR’</a:t>
            </a:r>
            <a:r>
              <a:rPr lang="en-US" altLang="ja-JP" dirty="0" smtClean="0"/>
              <a:t>s </a:t>
            </a:r>
            <a:r>
              <a:rPr lang="en-US" altLang="ja-JP" i="1" dirty="0" smtClean="0"/>
              <a:t>Morning Edition</a:t>
            </a:r>
            <a:r>
              <a:rPr lang="en-US" altLang="ja-JP" dirty="0" smtClean="0"/>
              <a:t> news show has bigger audience than any of the morning TV programs</a:t>
            </a:r>
          </a:p>
          <a:p>
            <a:r>
              <a:rPr lang="en-US" altLang="es-ES" dirty="0" smtClean="0"/>
              <a:t>NPR’</a:t>
            </a:r>
            <a:r>
              <a:rPr lang="en-US" altLang="ja-JP" dirty="0" smtClean="0"/>
              <a:t>s web site is key part of network’s strategy </a:t>
            </a:r>
          </a:p>
          <a:p>
            <a:r>
              <a:rPr lang="en-US" altLang="es-ES" dirty="0" smtClean="0"/>
              <a:t>Provides wide variety of podcasts and live music radio (e.g., </a:t>
            </a:r>
            <a:r>
              <a:rPr lang="en-US" altLang="es-ES" i="1" dirty="0" smtClean="0"/>
              <a:t>A Prairie Home Companion</a:t>
            </a:r>
            <a:r>
              <a:rPr lang="en-US" altLang="es-ES" dirty="0" smtClean="0"/>
              <a:t>)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s-ES" smtClean="0"/>
              <a:t>NPR Controversy</a:t>
            </a:r>
          </a:p>
        </p:txBody>
      </p:sp>
      <p:sp>
        <p:nvSpPr>
          <p:cNvPr id="2765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s-ES" dirty="0" smtClean="0"/>
              <a:t>Firing of Juan Williams</a:t>
            </a:r>
          </a:p>
          <a:p>
            <a:r>
              <a:rPr lang="en-US" altLang="es-ES" dirty="0" smtClean="0"/>
              <a:t>Calls in congress to defund NPR</a:t>
            </a:r>
          </a:p>
          <a:p>
            <a:r>
              <a:rPr lang="en-US" altLang="es-ES" dirty="0" smtClean="0"/>
              <a:t>Challenge of funding NPR programming</a:t>
            </a:r>
          </a:p>
          <a:p>
            <a:r>
              <a:rPr lang="en-GB" dirty="0"/>
              <a:t>For 2014 NPR had expected revenue of $178.1 million and projected expenses of $183 million, leading to a deficit of $6.1 </a:t>
            </a:r>
            <a:r>
              <a:rPr lang="en-GB" dirty="0" smtClean="0"/>
              <a:t>million (little direct tax aid)</a:t>
            </a:r>
            <a:endParaRPr lang="en-US" altLang="es-ES" dirty="0" smtClean="0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s-ES" dirty="0" smtClean="0"/>
              <a:t>Future of Sound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s-ES" dirty="0" smtClean="0"/>
              <a:t>HD trying to bring new life to broadcast radio, but few receivers</a:t>
            </a:r>
          </a:p>
          <a:p>
            <a:r>
              <a:rPr lang="en-US" altLang="es-ES" dirty="0" smtClean="0"/>
              <a:t>Satellite Radio: XM and Sirius merge.  Are people willing to pay for subscription radio?</a:t>
            </a:r>
          </a:p>
          <a:p>
            <a:r>
              <a:rPr lang="en-US" altLang="es-ES" dirty="0" smtClean="0"/>
              <a:t>Streaming audio</a:t>
            </a:r>
            <a:br>
              <a:rPr lang="en-US" altLang="es-ES" dirty="0" smtClean="0"/>
            </a:br>
            <a:r>
              <a:rPr lang="en-US" altLang="es-ES" i="1" dirty="0" smtClean="0"/>
              <a:t>Streaming talk and music over the Internet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/>
          <a:lstStyle/>
          <a:p>
            <a:r>
              <a:rPr lang="en-US" altLang="es-ES" sz="3600" dirty="0" smtClean="0"/>
              <a:t>Media Transformations: </a:t>
            </a:r>
            <a:br>
              <a:rPr lang="en-US" altLang="es-ES" sz="3600" dirty="0" smtClean="0"/>
            </a:br>
            <a:r>
              <a:rPr lang="en-US" altLang="es-ES" sz="3600" dirty="0" smtClean="0"/>
              <a:t>Radio without Radio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s-ES" dirty="0" smtClean="0"/>
              <a:t>Audio shows no longer need radio stations to get widespread distribution</a:t>
            </a:r>
          </a:p>
          <a:p>
            <a:r>
              <a:rPr lang="en-US" altLang="es-ES" dirty="0" smtClean="0"/>
              <a:t>Podcasting gives both senders and receivers new opportunities for programming</a:t>
            </a:r>
          </a:p>
          <a:p>
            <a:r>
              <a:rPr lang="en-US" altLang="es-ES" dirty="0" smtClean="0"/>
              <a:t>What can we hear (see, watch) if we get away from legacy media?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Music, Culture, and</a:t>
            </a:r>
            <a:r>
              <a:rPr lang="en-US" baseline="0" dirty="0" smtClean="0"/>
              <a:t> Society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Music transforms by bringing together and mixing range of forms</a:t>
            </a:r>
          </a:p>
          <a:p>
            <a:r>
              <a:rPr lang="en-US" dirty="0" smtClean="0"/>
              <a:t>Musicians, producers, and DJs all affect what we hear</a:t>
            </a:r>
          </a:p>
          <a:p>
            <a:r>
              <a:rPr lang="en-US" dirty="0" smtClean="0"/>
              <a:t>Music moving from being a corporate product to more individualized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750076"/>
      </p:ext>
    </p:extLst>
  </p:cSld>
  <p:clrMapOvr>
    <a:masterClrMapping/>
  </p:clrMapOvr>
  <p:transition>
    <p:pull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/>
          <a:lstStyle/>
          <a:p>
            <a:r>
              <a:rPr lang="en-US" altLang="es-ES" sz="3600" dirty="0" smtClean="0"/>
              <a:t>New Economic Models for Music Industry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s-ES" dirty="0"/>
              <a:t>CD sales </a:t>
            </a:r>
            <a:r>
              <a:rPr lang="en-US" altLang="es-ES" dirty="0" smtClean="0"/>
              <a:t>declining</a:t>
            </a:r>
            <a:endParaRPr lang="en-US" altLang="es-ES" dirty="0"/>
          </a:p>
          <a:p>
            <a:r>
              <a:rPr lang="en-US" altLang="es-ES" dirty="0"/>
              <a:t>Pirating and illegal </a:t>
            </a:r>
            <a:r>
              <a:rPr lang="en-US" altLang="es-ES" dirty="0" smtClean="0"/>
              <a:t>file-sharing common</a:t>
            </a:r>
            <a:endParaRPr lang="en-US" altLang="es-ES" dirty="0"/>
          </a:p>
          <a:p>
            <a:r>
              <a:rPr lang="en-US" altLang="es-ES" dirty="0"/>
              <a:t>Artists seeking new ways to make </a:t>
            </a:r>
            <a:r>
              <a:rPr lang="en-US" altLang="es-ES" dirty="0" smtClean="0"/>
              <a:t>money</a:t>
            </a:r>
            <a:endParaRPr lang="en-US" altLang="es-ES" dirty="0"/>
          </a:p>
          <a:p>
            <a:r>
              <a:rPr lang="en-US" altLang="es-ES" dirty="0"/>
              <a:t>Touring, sale of merchandise, commercial endorsements, direct sales of music to consumers are all </a:t>
            </a:r>
            <a:r>
              <a:rPr lang="en-US" altLang="es-ES" dirty="0" smtClean="0"/>
              <a:t>options</a:t>
            </a:r>
          </a:p>
          <a:p>
            <a:r>
              <a:rPr lang="en-US" altLang="es-ES" dirty="0" smtClean="0"/>
              <a:t>What do you think of Trent </a:t>
            </a:r>
            <a:r>
              <a:rPr lang="en-US" altLang="es-ES" dirty="0" err="1" smtClean="0"/>
              <a:t>Reznor’s</a:t>
            </a:r>
            <a:r>
              <a:rPr lang="en-US" altLang="es-ES" dirty="0" smtClean="0"/>
              <a:t> (of </a:t>
            </a:r>
            <a:r>
              <a:rPr lang="en-US" altLang="es-ES" i="1" dirty="0" smtClean="0"/>
              <a:t>Nine Inch Nails</a:t>
            </a:r>
            <a:r>
              <a:rPr lang="en-US" altLang="es-ES" dirty="0" smtClean="0"/>
              <a:t>) strategy?</a:t>
            </a:r>
            <a:endParaRPr lang="en-US" altLang="es-ES" dirty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s-ES" smtClean="0"/>
              <a:t>Storing Sound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s-ES" dirty="0" smtClean="0"/>
              <a:t>1877: Edison invents phonograph, records sound on foil cylinders</a:t>
            </a:r>
          </a:p>
          <a:p>
            <a:r>
              <a:rPr lang="en-US" altLang="es-ES" dirty="0" smtClean="0"/>
              <a:t>1888: Emile Berliner develops gramophone, plays music on mass-produced discs.</a:t>
            </a:r>
          </a:p>
          <a:p>
            <a:r>
              <a:rPr lang="en-US" altLang="es-ES" dirty="0" smtClean="0"/>
              <a:t>1953: Hi-Fi is combination of technologies to create better music reproduction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s-ES" dirty="0" smtClean="0"/>
              <a:t>Transmitting: Signals at a Distance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s-ES" dirty="0" smtClean="0"/>
              <a:t>1844: Samuel Morse’</a:t>
            </a:r>
            <a:r>
              <a:rPr lang="en-US" altLang="ja-JP" dirty="0" smtClean="0"/>
              <a:t>s telegraph allowed messages to be sent over wires</a:t>
            </a:r>
          </a:p>
          <a:p>
            <a:r>
              <a:rPr lang="en-US" altLang="es-ES" dirty="0" smtClean="0"/>
              <a:t>1890s: </a:t>
            </a:r>
            <a:r>
              <a:rPr lang="en-US" altLang="es-ES" dirty="0" err="1" smtClean="0"/>
              <a:t>Guglielmo</a:t>
            </a:r>
            <a:r>
              <a:rPr lang="en-US" altLang="es-ES" dirty="0" smtClean="0"/>
              <a:t> Marconi develops wireless telegraph using Heinrich Hertz’s discovery.</a:t>
            </a:r>
          </a:p>
          <a:p>
            <a:r>
              <a:rPr lang="en-US" altLang="es-ES" dirty="0" smtClean="0"/>
              <a:t>1905: Reginald Fessenden makes Christmas Eve broadcast with voices and music </a:t>
            </a:r>
            <a:endParaRPr lang="en-US" altLang="es-ES" dirty="0"/>
          </a:p>
          <a:p>
            <a:pPr lvl="1"/>
            <a:r>
              <a:rPr lang="en-US" altLang="es-ES" dirty="0" smtClean="0"/>
              <a:t>Radio as mass communication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s-ES" dirty="0" smtClean="0"/>
              <a:t>Radio Music Box Memo</a:t>
            </a: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s-ES" dirty="0" smtClean="0"/>
              <a:t>Written in 1915 by American Marconi engineer David Sarnoff</a:t>
            </a:r>
          </a:p>
          <a:p>
            <a:r>
              <a:rPr lang="en-US" altLang="es-ES" dirty="0" smtClean="0"/>
              <a:t>Suggested major uses for radio as mass communication tool including news, music, and sports</a:t>
            </a:r>
          </a:p>
          <a:p>
            <a:r>
              <a:rPr lang="en-US" altLang="es-ES" b="0" dirty="0" smtClean="0"/>
              <a:t>More receivers than transmitters were sold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71114"/>
          </a:xfrm>
        </p:spPr>
        <p:txBody>
          <a:bodyPr/>
          <a:lstStyle/>
          <a:p>
            <a:r>
              <a:rPr lang="en-US" altLang="es-ES" dirty="0" smtClean="0"/>
              <a:t>RCA Radio Monopoly</a:t>
            </a: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>
          <a:xfrm>
            <a:off x="431800" y="1257300"/>
            <a:ext cx="8179280" cy="4813510"/>
          </a:xfrm>
        </p:spPr>
        <p:txBody>
          <a:bodyPr/>
          <a:lstStyle/>
          <a:p>
            <a:r>
              <a:rPr lang="en-US" altLang="es-ES" dirty="0"/>
              <a:t>Created to bring together patents, develop radio as </a:t>
            </a:r>
            <a:r>
              <a:rPr lang="en-US" altLang="es-ES" dirty="0" smtClean="0"/>
              <a:t>medium</a:t>
            </a:r>
            <a:endParaRPr lang="en-US" altLang="es-ES" dirty="0"/>
          </a:p>
          <a:p>
            <a:r>
              <a:rPr lang="en-US" altLang="es-ES" dirty="0"/>
              <a:t>Composed of General Electric, AT&amp;T, Westinghouse, &amp; United Fruit </a:t>
            </a:r>
            <a:r>
              <a:rPr lang="en-US" altLang="es-ES" dirty="0" smtClean="0"/>
              <a:t>Company</a:t>
            </a:r>
            <a:endParaRPr lang="en-US" altLang="es-ES" dirty="0"/>
          </a:p>
          <a:p>
            <a:r>
              <a:rPr lang="en-US" altLang="es-ES" dirty="0"/>
              <a:t>Why United Fruit Company? </a:t>
            </a:r>
            <a:br>
              <a:rPr lang="en-US" altLang="es-ES" dirty="0"/>
            </a:br>
            <a:r>
              <a:rPr lang="en-US" altLang="es-ES" i="1" dirty="0"/>
              <a:t>Held many radio patents to communicate with ships carrying </a:t>
            </a:r>
            <a:r>
              <a:rPr lang="en-US" altLang="es-ES" i="1" dirty="0" smtClean="0"/>
              <a:t>fruit</a:t>
            </a:r>
            <a:endParaRPr lang="en-US" altLang="es-ES" dirty="0"/>
          </a:p>
          <a:p>
            <a:r>
              <a:rPr lang="en-US" altLang="es-ES" dirty="0"/>
              <a:t>1920: KDKA in Pittsburgh launched as first commercial radio </a:t>
            </a:r>
            <a:r>
              <a:rPr lang="en-US" altLang="es-ES" dirty="0" smtClean="0"/>
              <a:t>station (radio advertising)</a:t>
            </a:r>
            <a:endParaRPr lang="en-US" altLang="es-ES" dirty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s-ES" dirty="0" smtClean="0"/>
              <a:t>Growth of Radio Networks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s-ES" dirty="0" smtClean="0"/>
              <a:t>Sarnoff saw NBC as source of programming</a:t>
            </a:r>
          </a:p>
          <a:p>
            <a:r>
              <a:rPr lang="en-US" altLang="es-ES" dirty="0" smtClean="0"/>
              <a:t>William Paley saw CBS as advertising medium</a:t>
            </a:r>
          </a:p>
          <a:p>
            <a:r>
              <a:rPr lang="en-US" altLang="es-ES" dirty="0" smtClean="0"/>
              <a:t>ABC was splintered off from NBC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s-ES" dirty="0" smtClean="0"/>
              <a:t>Golden Age of Radio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s-ES" dirty="0" smtClean="0"/>
              <a:t>Music</a:t>
            </a:r>
          </a:p>
          <a:p>
            <a:r>
              <a:rPr lang="en-US" altLang="es-ES" dirty="0" smtClean="0"/>
              <a:t>Drama</a:t>
            </a:r>
            <a:br>
              <a:rPr lang="en-US" altLang="es-ES" dirty="0" smtClean="0"/>
            </a:br>
            <a:r>
              <a:rPr lang="en-US" altLang="es-ES" i="1" dirty="0" smtClean="0"/>
              <a:t>Little Orphan Annie, The Lone Ranger, The Shadow</a:t>
            </a:r>
          </a:p>
          <a:p>
            <a:r>
              <a:rPr lang="en-US" altLang="es-ES" dirty="0" smtClean="0"/>
              <a:t>Soap operas</a:t>
            </a:r>
            <a:br>
              <a:rPr lang="en-US" altLang="es-ES" dirty="0" smtClean="0"/>
            </a:br>
            <a:r>
              <a:rPr lang="en-US" altLang="es-ES" i="1" dirty="0" smtClean="0"/>
              <a:t>Guiding Light started on radio in 1937, moved to television in 1952, ran until 2009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s-ES" smtClean="0"/>
              <a:t>Golden Age of Radio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en-US" altLang="es-ES" i="1" dirty="0" smtClean="0"/>
              <a:t>Amos ‘</a:t>
            </a:r>
            <a:r>
              <a:rPr lang="en-US" altLang="ja-JP" i="1" dirty="0" smtClean="0"/>
              <a:t>n’  Andy</a:t>
            </a:r>
          </a:p>
          <a:p>
            <a:r>
              <a:rPr lang="en-US" altLang="es-ES" dirty="0" smtClean="0"/>
              <a:t>Started in 1926, became most popular show on radio</a:t>
            </a:r>
          </a:p>
          <a:p>
            <a:r>
              <a:rPr lang="en-US" altLang="es-ES" dirty="0" smtClean="0"/>
              <a:t>Story of two African American men; writers/actors were white</a:t>
            </a:r>
          </a:p>
          <a:p>
            <a:r>
              <a:rPr lang="en-US" altLang="es-ES" dirty="0" smtClean="0"/>
              <a:t>Controversial, but popular with both black and white audiences; portrayed black middle class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1_Office Theme">
  <a:themeElements>
    <a:clrScheme name="1_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Theme">
      <a:majorFont>
        <a:latin typeface="Calibri"/>
        <a:ea typeface="ＭＳ Ｐゴシック"/>
        <a:cs typeface=""/>
      </a:majorFont>
      <a:minorFont>
        <a:latin typeface="Calibri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Hanson4e</Template>
  <TotalTime>389</TotalTime>
  <Words>1110</Words>
  <Application>Microsoft Office PowerPoint</Application>
  <PresentationFormat>On-screen Show (4:3)</PresentationFormat>
  <Paragraphs>169</Paragraphs>
  <Slides>29</Slides>
  <Notes>28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1_Office Theme</vt:lpstr>
      <vt:lpstr>Audio: Music and Talk across Media</vt:lpstr>
      <vt:lpstr>Girl Talk and Musical Mash-ups</vt:lpstr>
      <vt:lpstr>Storing Sound</vt:lpstr>
      <vt:lpstr>Transmitting: Signals at a Distance</vt:lpstr>
      <vt:lpstr>Radio Music Box Memo</vt:lpstr>
      <vt:lpstr>RCA Radio Monopoly</vt:lpstr>
      <vt:lpstr>Growth of Radio Networks</vt:lpstr>
      <vt:lpstr>Golden Age of Radio</vt:lpstr>
      <vt:lpstr>Golden Age of Radio</vt:lpstr>
      <vt:lpstr>The BBC</vt:lpstr>
      <vt:lpstr>The Changing Musical Experience</vt:lpstr>
      <vt:lpstr>Rock ‘n’ Roll and Musical Integration</vt:lpstr>
      <vt:lpstr>British Invasion</vt:lpstr>
      <vt:lpstr>Role of Producers</vt:lpstr>
      <vt:lpstr>Hip-Hop Culture</vt:lpstr>
      <vt:lpstr>Country Music</vt:lpstr>
      <vt:lpstr>Effects of Music on Young People</vt:lpstr>
      <vt:lpstr>Rise of Digital Music</vt:lpstr>
      <vt:lpstr>Consequences of Digital Music</vt:lpstr>
      <vt:lpstr>Radio Business: Popular Radio Formats (2012)</vt:lpstr>
      <vt:lpstr>Radio Business: Spanish-Language Broadcasting</vt:lpstr>
      <vt:lpstr>Radio Business: Talk Radio</vt:lpstr>
      <vt:lpstr>Radio Consolidation</vt:lpstr>
      <vt:lpstr> Public Radio</vt:lpstr>
      <vt:lpstr>NPR Controversy</vt:lpstr>
      <vt:lpstr>Future of Sound </vt:lpstr>
      <vt:lpstr>Media Transformations:  Radio without Radio</vt:lpstr>
      <vt:lpstr>Music, Culture, and Society</vt:lpstr>
      <vt:lpstr>New Economic Models for Music Industry</vt:lpstr>
    </vt:vector>
  </TitlesOfParts>
  <Company>University of Nebraska at Kearney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7 Audio: Music and Talk Across Media</dc:title>
  <dc:creator>Ralph Hanson</dc:creator>
  <cp:lastModifiedBy>Piccininni, Gabrielle</cp:lastModifiedBy>
  <cp:revision>59</cp:revision>
  <dcterms:created xsi:type="dcterms:W3CDTF">2010-07-19T02:44:32Z</dcterms:created>
  <dcterms:modified xsi:type="dcterms:W3CDTF">2015-07-29T14:22:10Z</dcterms:modified>
</cp:coreProperties>
</file>