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8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2" r:id="rId16"/>
    <p:sldId id="274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64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A3144-4D59-4AD4-96FF-6D2366D9821A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18B7F-D5F9-4422-8B8C-21B0941B47C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31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534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349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80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5349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294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902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178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4820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163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11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39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324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728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508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825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28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390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7597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1692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596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38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77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634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365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06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42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8B7F-D5F9-4422-8B8C-21B0941B47CA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88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2F0F157-DF9A-4C68-8859-A9571B0A77A5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72F2210-86F9-4B53-A69B-CA44BFB06537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162714424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B961D6-7E77-412E-B559-61D9E59A2F1F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AB333-5705-4B21-8A79-720064015007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824641165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57873-65A6-4C8B-89CA-515CB6874B7D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EB09E-C56F-4170-94BA-03AE7D7CFE2D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79616311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0608D3-2C46-4A12-85B8-974F5C3E526C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F4D6A-8B0A-40B3-BA40-E44F5602D349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408284094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667501-348B-41F4-A485-75D003F62AE6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C42B3-F411-4B4D-8D89-E4D86EF72C1B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651566285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DAE1B6-E8F9-4603-8E83-7A7C5F9EB92E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0370C-4CFC-45BF-AE2D-D8332F0DD164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609281549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9DAA77-42C0-4016-9A20-F3EE96900BF7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0DC31-6D80-4011-AAA8-8957241629DA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459449336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A1FC6A-047D-48B4-B956-8B57D68C948F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016E5-F546-4AF2-8D48-DC08C621AA79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39486992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A67E1C-24EA-437A-85D4-F3797EFC9822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EAF68-36BD-4664-826B-99C3A9F13CB8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27988426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3C9702-05B9-41D8-ADDA-977BBD64CA4B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3A2D4-215A-4327-92FA-66F8204D2F5B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320162762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A24E6D-76A2-4DA9-A920-E98E8AF5C2D5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4A33B3-B717-4311-A6E8-28A41232D8D8}" type="slidenum">
              <a:rPr lang="en-US" altLang="es-ES"/>
              <a:pPr/>
              <a:t>‹#›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51422656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B3308B17-E5CD-4BA2-9B5E-0CA4006A5829}" type="datetime1">
              <a:rPr lang="en-US" altLang="es-ES"/>
              <a:pPr/>
              <a:t>7/21/2015</a:t>
            </a:fld>
            <a:endParaRPr lang="en-US" alt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s-ES" alt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4D114D4-C96E-4EE6-A4B6-B125590C46D9}" type="slidenum">
              <a:rPr lang="en-US" altLang="es-ES"/>
              <a:pPr/>
              <a:t>‹#›</a:t>
            </a:fld>
            <a:endParaRPr lang="en-US" altLang="es-E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879475"/>
            <a:ext cx="7772400" cy="2720975"/>
          </a:xfrm>
        </p:spPr>
        <p:txBody>
          <a:bodyPr/>
          <a:lstStyle/>
          <a:p>
            <a:r>
              <a:rPr lang="en-US" altLang="es-ES" sz="4800" smtClean="0"/>
              <a:t>Newspapers and the News:</a:t>
            </a:r>
            <a:br>
              <a:rPr lang="en-US" altLang="es-ES" sz="4800" smtClean="0"/>
            </a:br>
            <a:r>
              <a:rPr lang="en-US" altLang="es-ES" sz="4800" smtClean="0"/>
              <a:t>Reflections of a Democratic Society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smtClean="0"/>
              <a:t>Chapter 6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smtClean="0"/>
              <a:t>Newspaper Wars</a:t>
            </a:r>
            <a:br>
              <a:rPr lang="en-US" altLang="es-ES" smtClean="0"/>
            </a:br>
            <a:r>
              <a:rPr lang="en-US" altLang="es-ES" smtClean="0"/>
              <a:t>Hearst vs. Pulitzer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William Randolph </a:t>
            </a:r>
            <a:r>
              <a:rPr lang="en-US" altLang="es-ES" dirty="0" smtClean="0"/>
              <a:t>Hearst’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New York Journal</a:t>
            </a:r>
          </a:p>
          <a:p>
            <a:r>
              <a:rPr lang="en-US" altLang="es-ES" dirty="0" smtClean="0"/>
              <a:t>Rise of yellow </a:t>
            </a:r>
            <a:r>
              <a:rPr lang="en-US" altLang="es-ES" dirty="0" smtClean="0"/>
              <a:t>journalism</a:t>
            </a:r>
            <a:endParaRPr lang="en-US" altLang="es-ES" dirty="0" smtClean="0"/>
          </a:p>
          <a:p>
            <a:r>
              <a:rPr lang="en-US" altLang="es-ES" dirty="0" smtClean="0"/>
              <a:t>Popularized comics, including Yellow </a:t>
            </a:r>
            <a:r>
              <a:rPr lang="en-US" altLang="es-ES" dirty="0" smtClean="0"/>
              <a:t>Kid</a:t>
            </a:r>
            <a:endParaRPr lang="en-US" altLang="es-ES" dirty="0" smtClean="0"/>
          </a:p>
          <a:p>
            <a:r>
              <a:rPr lang="en-US" altLang="es-ES" dirty="0" smtClean="0"/>
              <a:t>Sensationalistic stories by both papers promoting Spanish-American War in </a:t>
            </a:r>
            <a:r>
              <a:rPr lang="en-US" altLang="es-ES" dirty="0" smtClean="0"/>
              <a:t>Cuba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Tabloids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Smaller format newspapers written in a lively, often </a:t>
            </a:r>
            <a:r>
              <a:rPr lang="en-US" altLang="es-ES" dirty="0" smtClean="0"/>
              <a:t>sensationalistic style</a:t>
            </a:r>
            <a:endParaRPr lang="en-US" altLang="es-ES" dirty="0" smtClean="0"/>
          </a:p>
          <a:p>
            <a:r>
              <a:rPr lang="en-US" altLang="es-ES" dirty="0" smtClean="0"/>
              <a:t>Tabloid jazz journalism </a:t>
            </a:r>
            <a:r>
              <a:rPr lang="en-US" altLang="es-ES" dirty="0" smtClean="0"/>
              <a:t>era</a:t>
            </a:r>
            <a:endParaRPr lang="en-US" altLang="es-ES" dirty="0" smtClean="0"/>
          </a:p>
          <a:p>
            <a:r>
              <a:rPr lang="en-US" altLang="es-ES" i="1" dirty="0" smtClean="0"/>
              <a:t>New York Daily News </a:t>
            </a:r>
            <a:r>
              <a:rPr lang="en-US" altLang="es-ES" dirty="0" smtClean="0"/>
              <a:t>and</a:t>
            </a:r>
            <a:r>
              <a:rPr lang="en-US" altLang="es-ES" i="1" dirty="0" smtClean="0"/>
              <a:t> </a:t>
            </a:r>
            <a:r>
              <a:rPr lang="en-US" altLang="es-ES" i="1" dirty="0" smtClean="0"/>
              <a:t>New York </a:t>
            </a:r>
            <a:r>
              <a:rPr lang="en-US" altLang="es-ES" i="1" dirty="0" smtClean="0"/>
              <a:t>Post</a:t>
            </a:r>
            <a:endParaRPr lang="en-US" altLang="es-ES" i="1" dirty="0" smtClean="0"/>
          </a:p>
          <a:p>
            <a:r>
              <a:rPr lang="en-US" altLang="es-ES" dirty="0" smtClean="0"/>
              <a:t>Racy London </a:t>
            </a:r>
            <a:r>
              <a:rPr lang="en-US" altLang="es-ES" dirty="0" smtClean="0"/>
              <a:t>tabloids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Broadcast </a:t>
            </a:r>
            <a:r>
              <a:rPr lang="en-US" altLang="es-ES" dirty="0" smtClean="0"/>
              <a:t>News</a:t>
            </a:r>
            <a:r>
              <a:rPr lang="en-US" altLang="en-US" dirty="0"/>
              <a:t>—</a:t>
            </a:r>
            <a:r>
              <a:rPr lang="en-US" altLang="es-ES" dirty="0" smtClean="0"/>
              <a:t>Radio</a:t>
            </a:r>
            <a:endParaRPr lang="en-US" altLang="es-E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1920: KDKA covers Harding-Cox presidential election </a:t>
            </a:r>
            <a:r>
              <a:rPr lang="en-US" altLang="es-ES" dirty="0" smtClean="0"/>
              <a:t>results</a:t>
            </a:r>
            <a:endParaRPr lang="en-US" altLang="es-ES" dirty="0" smtClean="0"/>
          </a:p>
          <a:p>
            <a:r>
              <a:rPr lang="en-US" altLang="es-ES" dirty="0" smtClean="0"/>
              <a:t>1930s: Newspapers argue radio should not broadcast </a:t>
            </a:r>
            <a:r>
              <a:rPr lang="en-US" altLang="es-ES" dirty="0" smtClean="0"/>
              <a:t>news</a:t>
            </a:r>
            <a:endParaRPr lang="en-US" altLang="es-ES" dirty="0" smtClean="0"/>
          </a:p>
          <a:p>
            <a:r>
              <a:rPr lang="en-US" altLang="es-ES" dirty="0" smtClean="0"/>
              <a:t>WW II: Edward R. Murrow broadcasting for CBS from Europe. Brought the war home for </a:t>
            </a:r>
            <a:r>
              <a:rPr lang="en-US" altLang="es-ES" dirty="0" smtClean="0"/>
              <a:t>listeners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Broadcast </a:t>
            </a:r>
            <a:r>
              <a:rPr lang="en-US" altLang="es-ES" dirty="0" smtClean="0"/>
              <a:t>News</a:t>
            </a:r>
            <a:r>
              <a:rPr lang="en-US" altLang="en-US" dirty="0"/>
              <a:t>—</a:t>
            </a:r>
            <a:r>
              <a:rPr lang="en-US" altLang="es-ES" dirty="0" smtClean="0"/>
              <a:t>Television</a:t>
            </a:r>
            <a:endParaRPr lang="en-US" altLang="es-E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1940: Republican national convention covered by experimental NBC television </a:t>
            </a:r>
            <a:r>
              <a:rPr lang="en-US" altLang="es-ES" dirty="0" smtClean="0"/>
              <a:t>network</a:t>
            </a:r>
            <a:endParaRPr lang="en-US" altLang="es-ES" dirty="0" smtClean="0"/>
          </a:p>
          <a:p>
            <a:r>
              <a:rPr lang="en-US" altLang="es-ES" dirty="0" smtClean="0"/>
              <a:t>Murrow makes jump from radio to </a:t>
            </a:r>
            <a:r>
              <a:rPr lang="en-US" altLang="es-ES" dirty="0" smtClean="0"/>
              <a:t>television</a:t>
            </a:r>
            <a:endParaRPr lang="en-US" altLang="es-ES" dirty="0" smtClean="0"/>
          </a:p>
          <a:p>
            <a:r>
              <a:rPr lang="en-US" altLang="es-ES" dirty="0" smtClean="0"/>
              <a:t>1948: CBS starts nightly 15-minute </a:t>
            </a:r>
            <a:r>
              <a:rPr lang="en-US" altLang="es-ES" dirty="0" smtClean="0"/>
              <a:t>newscast</a:t>
            </a:r>
            <a:endParaRPr lang="en-US" altLang="es-ES" dirty="0" smtClean="0"/>
          </a:p>
          <a:p>
            <a:r>
              <a:rPr lang="en-US" altLang="es-ES" dirty="0" smtClean="0"/>
              <a:t>1963: CBS expands newscast to 30 minutes with Walter </a:t>
            </a:r>
            <a:r>
              <a:rPr lang="en-US" altLang="es-ES" dirty="0" smtClean="0"/>
              <a:t>Cronkite</a:t>
            </a:r>
            <a:endParaRPr lang="en-US" altLang="es-ES" dirty="0" smtClean="0"/>
          </a:p>
          <a:p>
            <a:r>
              <a:rPr lang="en-US" altLang="es-ES" dirty="0" smtClean="0"/>
              <a:t>1979: ABC starts </a:t>
            </a:r>
            <a:r>
              <a:rPr lang="en-US" altLang="es-ES" i="1" dirty="0" smtClean="0"/>
              <a:t>Nightline</a:t>
            </a:r>
            <a:r>
              <a:rPr lang="en-US" altLang="es-ES" dirty="0" smtClean="0"/>
              <a:t> during Iranian hostage </a:t>
            </a:r>
            <a:r>
              <a:rPr lang="en-US" altLang="es-ES" dirty="0" smtClean="0"/>
              <a:t>crisis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Broadcast </a:t>
            </a:r>
            <a:r>
              <a:rPr lang="en-US" altLang="es-ES" dirty="0" smtClean="0"/>
              <a:t>News</a:t>
            </a:r>
            <a:r>
              <a:rPr lang="en-US" altLang="en-US" dirty="0"/>
              <a:t>—</a:t>
            </a:r>
            <a:r>
              <a:rPr lang="en-US" altLang="es-ES" dirty="0" smtClean="0"/>
              <a:t>Cable</a:t>
            </a:r>
            <a:endParaRPr lang="en-US" altLang="es-E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1980: CNN goes on the air, promises not to sign off until the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end </a:t>
            </a:r>
            <a:r>
              <a:rPr lang="en-US" altLang="ja-JP" dirty="0" smtClean="0"/>
              <a:t>of the </a:t>
            </a:r>
            <a:r>
              <a:rPr lang="en-US" altLang="ja-JP" dirty="0" smtClean="0"/>
              <a:t>world”</a:t>
            </a:r>
            <a:endParaRPr lang="en-US" altLang="ja-JP" dirty="0" smtClean="0"/>
          </a:p>
          <a:p>
            <a:r>
              <a:rPr lang="en-US" altLang="es-ES" dirty="0" smtClean="0"/>
              <a:t>1991: Gulf War makes CNN the place to go for current </a:t>
            </a:r>
            <a:r>
              <a:rPr lang="en-US" altLang="es-ES" dirty="0" smtClean="0"/>
              <a:t>news</a:t>
            </a:r>
            <a:endParaRPr lang="en-US" altLang="es-ES" dirty="0" smtClean="0"/>
          </a:p>
          <a:p>
            <a:r>
              <a:rPr lang="en-US" altLang="es-ES" dirty="0" smtClean="0"/>
              <a:t>2000s: Fox News comes to dominate the cable news ratings with programming that takes a strong point of </a:t>
            </a:r>
            <a:r>
              <a:rPr lang="en-US" altLang="es-ES" dirty="0" smtClean="0"/>
              <a:t>view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Newspapers Today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Few cities have competing daily </a:t>
            </a:r>
            <a:r>
              <a:rPr lang="en-US" altLang="es-ES" dirty="0" smtClean="0"/>
              <a:t>newspapers</a:t>
            </a:r>
            <a:endParaRPr lang="en-US" altLang="es-ES" dirty="0" smtClean="0"/>
          </a:p>
          <a:p>
            <a:r>
              <a:rPr lang="en-US" altLang="es-ES" dirty="0" smtClean="0"/>
              <a:t>Most newspapers owned by large </a:t>
            </a:r>
            <a:r>
              <a:rPr lang="en-US" altLang="es-ES" dirty="0" smtClean="0"/>
              <a:t>chains</a:t>
            </a:r>
            <a:endParaRPr lang="en-US" altLang="es-ES" dirty="0" smtClean="0"/>
          </a:p>
          <a:p>
            <a:r>
              <a:rPr lang="en-US" altLang="es-ES" dirty="0" smtClean="0"/>
              <a:t>Largest chain is Gannett, publisher of </a:t>
            </a:r>
            <a:r>
              <a:rPr lang="en-US" altLang="es-ES" i="1" dirty="0" smtClean="0"/>
              <a:t>USA Today</a:t>
            </a:r>
            <a:r>
              <a:rPr lang="en-US" altLang="es-ES" dirty="0" smtClean="0"/>
              <a:t>; owns approximately 85 daily </a:t>
            </a:r>
            <a:r>
              <a:rPr lang="en-US" altLang="es-ES" dirty="0" smtClean="0"/>
              <a:t>papers</a:t>
            </a:r>
            <a:endParaRPr lang="en-US" altLang="es-ES" dirty="0" smtClean="0"/>
          </a:p>
          <a:p>
            <a:r>
              <a:rPr lang="en-US" altLang="es-ES" dirty="0" smtClean="0"/>
              <a:t>Newspaper revenues falling; worst problems at metropolitan </a:t>
            </a:r>
            <a:r>
              <a:rPr lang="en-US" altLang="es-ES" dirty="0" smtClean="0"/>
              <a:t>papers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smtClean="0"/>
              <a:t>National Newspapers</a:t>
            </a:r>
            <a:br>
              <a:rPr lang="en-US" altLang="es-ES" smtClean="0"/>
            </a:br>
            <a:r>
              <a:rPr lang="en-US" altLang="es-ES" i="1" smtClean="0"/>
              <a:t>Wall Street Journal</a:t>
            </a:r>
            <a:endParaRPr lang="en-US" altLang="es-E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Traditional look with focus on financial </a:t>
            </a:r>
            <a:r>
              <a:rPr lang="en-US" altLang="es-ES" dirty="0" smtClean="0"/>
              <a:t>news</a:t>
            </a:r>
            <a:endParaRPr lang="en-US" altLang="es-ES" dirty="0" smtClean="0"/>
          </a:p>
          <a:p>
            <a:r>
              <a:rPr lang="en-US" altLang="es-ES" dirty="0" smtClean="0"/>
              <a:t>Owned by Rupert </a:t>
            </a:r>
            <a:r>
              <a:rPr lang="en-US" altLang="es-ES" dirty="0" smtClean="0"/>
              <a:t>Murdoch’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News </a:t>
            </a:r>
            <a:r>
              <a:rPr lang="en-US" altLang="ja-JP" dirty="0" smtClean="0"/>
              <a:t>Corp</a:t>
            </a:r>
            <a:endParaRPr lang="en-US" altLang="ja-JP" dirty="0" smtClean="0"/>
          </a:p>
          <a:p>
            <a:r>
              <a:rPr lang="en-US" altLang="es-ES" dirty="0" smtClean="0"/>
              <a:t>Daily circulation of approximately 2.1 </a:t>
            </a:r>
            <a:r>
              <a:rPr lang="en-US" altLang="es-ES" dirty="0" smtClean="0"/>
              <a:t>million</a:t>
            </a:r>
            <a:endParaRPr lang="en-US" altLang="es-ES" dirty="0" smtClean="0"/>
          </a:p>
          <a:p>
            <a:r>
              <a:rPr lang="en-US" altLang="es-ES" dirty="0" smtClean="0"/>
              <a:t>Editorial page is one of </a:t>
            </a:r>
            <a:r>
              <a:rPr lang="en-US" altLang="es-ES" dirty="0" smtClean="0"/>
              <a:t>nation’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leading conservative </a:t>
            </a:r>
            <a:r>
              <a:rPr lang="en-US" altLang="ja-JP" dirty="0" smtClean="0"/>
              <a:t>voices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National </a:t>
            </a:r>
            <a:r>
              <a:rPr lang="en-US" altLang="es-ES" dirty="0" smtClean="0"/>
              <a:t>Newspapers</a:t>
            </a:r>
            <a:r>
              <a:rPr lang="en-US" altLang="en-US" dirty="0"/>
              <a:t>—</a:t>
            </a:r>
            <a:r>
              <a:rPr lang="en-US" altLang="es-ES" i="1" dirty="0" smtClean="0"/>
              <a:t>USA </a:t>
            </a:r>
            <a:r>
              <a:rPr lang="en-US" altLang="es-ES" i="1" dirty="0" smtClean="0"/>
              <a:t>Today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Brought color and design to </a:t>
            </a:r>
            <a:r>
              <a:rPr lang="en-US" altLang="es-ES" dirty="0" smtClean="0"/>
              <a:t>forefront</a:t>
            </a:r>
            <a:endParaRPr lang="en-US" altLang="es-ES" dirty="0" smtClean="0"/>
          </a:p>
          <a:p>
            <a:r>
              <a:rPr lang="en-US" altLang="es-ES" dirty="0" smtClean="0"/>
              <a:t>Originally described as having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News </a:t>
            </a:r>
            <a:r>
              <a:rPr lang="en-US" altLang="ja-JP" dirty="0" err="1" smtClean="0"/>
              <a:t>McNuggets</a:t>
            </a:r>
            <a:r>
              <a:rPr lang="en-US" altLang="ja-JP" dirty="0" smtClean="0"/>
              <a:t>”</a:t>
            </a:r>
            <a:endParaRPr lang="en-US" altLang="ja-JP" dirty="0" smtClean="0"/>
          </a:p>
          <a:p>
            <a:r>
              <a:rPr lang="en-US" altLang="es-ES" dirty="0" smtClean="0"/>
              <a:t>Mid-2000s</a:t>
            </a:r>
            <a:r>
              <a:rPr lang="en-US" altLang="en-US" dirty="0"/>
              <a:t>—</a:t>
            </a:r>
            <a:r>
              <a:rPr lang="en-US" altLang="es-ES" dirty="0" smtClean="0"/>
              <a:t>Strengthens </a:t>
            </a:r>
            <a:r>
              <a:rPr lang="en-US" altLang="es-ES" dirty="0" smtClean="0"/>
              <a:t>reporting; has daily circulation </a:t>
            </a:r>
            <a:r>
              <a:rPr lang="en-US" altLang="es-ES" dirty="0" smtClean="0"/>
              <a:t>of 1.8 million</a:t>
            </a:r>
            <a:endParaRPr lang="en-US" altLang="es-ES" dirty="0" smtClean="0"/>
          </a:p>
          <a:p>
            <a:r>
              <a:rPr lang="en-US" altLang="es-ES" dirty="0" smtClean="0"/>
              <a:t>Has successful </a:t>
            </a:r>
            <a:r>
              <a:rPr lang="en-US" altLang="es-ES" dirty="0" smtClean="0"/>
              <a:t>website </a:t>
            </a:r>
            <a:r>
              <a:rPr lang="en-US" altLang="es-ES" dirty="0" smtClean="0"/>
              <a:t>to go with national distribution of </a:t>
            </a:r>
            <a:r>
              <a:rPr lang="en-US" altLang="es-ES" dirty="0" smtClean="0"/>
              <a:t>paper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Metro </a:t>
            </a:r>
            <a:r>
              <a:rPr lang="en-US" altLang="es-ES" dirty="0" smtClean="0"/>
              <a:t>Papers</a:t>
            </a:r>
            <a:r>
              <a:rPr lang="en-US" altLang="en-US" dirty="0"/>
              <a:t>—</a:t>
            </a:r>
            <a:r>
              <a:rPr lang="en-US" altLang="es-ES" i="1" dirty="0" smtClean="0"/>
              <a:t>New </a:t>
            </a:r>
            <a:r>
              <a:rPr lang="en-US" altLang="es-ES" i="1" dirty="0" smtClean="0"/>
              <a:t>York Times</a:t>
            </a:r>
            <a:endParaRPr lang="en-US" altLang="es-E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Started as penny </a:t>
            </a:r>
            <a:r>
              <a:rPr lang="en-US" altLang="es-ES" dirty="0" smtClean="0"/>
              <a:t>paper</a:t>
            </a:r>
            <a:endParaRPr lang="en-US" altLang="es-ES" dirty="0"/>
          </a:p>
          <a:p>
            <a:r>
              <a:rPr lang="en-US" altLang="es-ES" dirty="0"/>
              <a:t>Influential in defining national </a:t>
            </a:r>
            <a:r>
              <a:rPr lang="en-US" altLang="es-ES" dirty="0" smtClean="0"/>
              <a:t>news</a:t>
            </a:r>
            <a:endParaRPr lang="en-US" altLang="es-ES" dirty="0"/>
          </a:p>
          <a:p>
            <a:r>
              <a:rPr lang="en-US" altLang="es-ES" dirty="0"/>
              <a:t>Although tied to New York, has national </a:t>
            </a:r>
            <a:r>
              <a:rPr lang="en-US" altLang="es-ES" dirty="0" smtClean="0"/>
              <a:t>circulation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Metro </a:t>
            </a:r>
            <a:r>
              <a:rPr lang="en-US" altLang="es-ES" dirty="0" smtClean="0"/>
              <a:t>Papers</a:t>
            </a:r>
            <a:r>
              <a:rPr lang="en-US" altLang="en-US" dirty="0"/>
              <a:t>—</a:t>
            </a:r>
            <a:r>
              <a:rPr lang="en-US" altLang="es-ES" i="1" dirty="0" smtClean="0"/>
              <a:t>Washington </a:t>
            </a:r>
            <a:r>
              <a:rPr lang="en-US" altLang="es-ES" i="1" dirty="0" smtClean="0"/>
              <a:t>Post</a:t>
            </a:r>
            <a:endParaRPr lang="en-US" altLang="es-E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Came to national prominence with Watergate reporting of Woodward and </a:t>
            </a:r>
            <a:r>
              <a:rPr lang="en-US" altLang="es-ES" dirty="0" smtClean="0"/>
              <a:t>Bernstein</a:t>
            </a:r>
            <a:endParaRPr lang="en-US" altLang="es-ES" dirty="0"/>
          </a:p>
          <a:p>
            <a:r>
              <a:rPr lang="en-US" altLang="es-ES" dirty="0"/>
              <a:t>Low point for paper was Janet Cooke </a:t>
            </a:r>
            <a:r>
              <a:rPr lang="en-US" altLang="es-ES" dirty="0" smtClean="0"/>
              <a:t>scandal</a:t>
            </a:r>
            <a:endParaRPr lang="en-US" altLang="es-ES" dirty="0"/>
          </a:p>
          <a:p>
            <a:r>
              <a:rPr lang="en-US" altLang="es-ES" dirty="0"/>
              <a:t>Prominent source of government </a:t>
            </a:r>
            <a:r>
              <a:rPr lang="en-US" altLang="es-ES" dirty="0" smtClean="0"/>
              <a:t>news</a:t>
            </a:r>
            <a:endParaRPr lang="en-US" altLang="es-ES" dirty="0"/>
          </a:p>
          <a:p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/>
              <a:t> </a:t>
            </a:r>
            <a:r>
              <a:rPr lang="en-US" altLang="es-ES" i="1"/>
              <a:t>Washington Post: 2013</a:t>
            </a:r>
            <a:endParaRPr lang="en-US" alt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Traditional newspaper sold to Amazon founder Jeff </a:t>
            </a:r>
            <a:r>
              <a:rPr lang="en-US" altLang="es-ES" dirty="0" smtClean="0"/>
              <a:t>Bezos</a:t>
            </a:r>
            <a:endParaRPr lang="en-US" altLang="es-ES" dirty="0"/>
          </a:p>
          <a:p>
            <a:r>
              <a:rPr lang="en-US" altLang="es-ES" dirty="0"/>
              <a:t>Notable for </a:t>
            </a:r>
            <a:r>
              <a:rPr lang="en-US" altLang="es-ES" dirty="0" smtClean="0"/>
              <a:t>Bezos’ </a:t>
            </a:r>
            <a:r>
              <a:rPr lang="en-US" altLang="es-ES" dirty="0"/>
              <a:t>massive investment in print journalism, which has declined in recent </a:t>
            </a:r>
            <a:r>
              <a:rPr lang="en-US" altLang="es-ES" dirty="0" smtClean="0"/>
              <a:t>years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Metro </a:t>
            </a:r>
            <a:r>
              <a:rPr lang="en-US" altLang="es-ES" dirty="0" smtClean="0"/>
              <a:t>Papers</a:t>
            </a:r>
            <a:r>
              <a:rPr lang="en-US" altLang="en-US" dirty="0" smtClean="0"/>
              <a:t>—</a:t>
            </a:r>
            <a:r>
              <a:rPr lang="en-US" altLang="es-ES" i="1" dirty="0" smtClean="0"/>
              <a:t>Los </a:t>
            </a:r>
            <a:r>
              <a:rPr lang="en-US" altLang="es-ES" i="1" dirty="0" smtClean="0"/>
              <a:t>Angeles Times</a:t>
            </a:r>
            <a:endParaRPr lang="en-US" altLang="es-E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Leading </a:t>
            </a:r>
            <a:r>
              <a:rPr lang="en-US" altLang="es-ES" dirty="0" smtClean="0"/>
              <a:t>West Coast </a:t>
            </a:r>
            <a:r>
              <a:rPr lang="en-US" altLang="es-ES" dirty="0" smtClean="0"/>
              <a:t>paper</a:t>
            </a:r>
            <a:endParaRPr lang="en-US" altLang="es-ES" dirty="0" smtClean="0"/>
          </a:p>
          <a:p>
            <a:r>
              <a:rPr lang="en-US" altLang="es-ES" dirty="0" smtClean="0"/>
              <a:t>Controversy surrounding cost cutting at </a:t>
            </a:r>
            <a:r>
              <a:rPr lang="en-US" altLang="es-ES" dirty="0" smtClean="0"/>
              <a:t>paper</a:t>
            </a:r>
            <a:endParaRPr lang="en-US" altLang="es-ES" dirty="0" smtClean="0"/>
          </a:p>
          <a:p>
            <a:r>
              <a:rPr lang="en-US" altLang="es-ES" dirty="0" smtClean="0"/>
              <a:t>Experimented with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mainstreaming”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i="1" dirty="0" smtClean="0"/>
              <a:t>Attempt to include quotes from women and minorities; trying to appeal to larger, more diverse </a:t>
            </a:r>
            <a:r>
              <a:rPr lang="en-US" altLang="ja-JP" i="1" dirty="0" smtClean="0"/>
              <a:t>audience</a:t>
            </a:r>
            <a:endParaRPr lang="en-US" altLang="es-E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Community and Suburban Papers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Daily and weekly papers serving individual communities and </a:t>
            </a:r>
            <a:r>
              <a:rPr lang="en-US" altLang="es-ES" dirty="0" smtClean="0"/>
              <a:t>suburbs</a:t>
            </a:r>
            <a:endParaRPr lang="en-US" altLang="es-ES" dirty="0" smtClean="0"/>
          </a:p>
          <a:p>
            <a:r>
              <a:rPr lang="en-US" altLang="es-ES" dirty="0" smtClean="0"/>
              <a:t>Publish news people </a:t>
            </a:r>
            <a:r>
              <a:rPr lang="en-US" altLang="es-ES" dirty="0" smtClean="0"/>
              <a:t>can’</a:t>
            </a:r>
            <a:r>
              <a:rPr lang="en-US" altLang="ja-JP" dirty="0" smtClean="0"/>
              <a:t>t </a:t>
            </a:r>
            <a:r>
              <a:rPr lang="en-US" altLang="ja-JP" dirty="0" smtClean="0"/>
              <a:t>get anywhere </a:t>
            </a:r>
            <a:r>
              <a:rPr lang="en-US" altLang="ja-JP" dirty="0" smtClean="0"/>
              <a:t>else</a:t>
            </a:r>
            <a:endParaRPr lang="en-US" altLang="ja-JP" dirty="0" smtClean="0"/>
          </a:p>
          <a:p>
            <a:r>
              <a:rPr lang="en-US" altLang="ja-JP" dirty="0" smtClean="0"/>
              <a:t>“A </a:t>
            </a:r>
            <a:r>
              <a:rPr lang="en-US" altLang="ja-JP" dirty="0" smtClean="0"/>
              <a:t>local paper </a:t>
            </a:r>
            <a:r>
              <a:rPr lang="en-US" altLang="ja-JP" dirty="0" smtClean="0"/>
              <a:t>won’t </a:t>
            </a:r>
            <a:r>
              <a:rPr lang="en-US" altLang="ja-JP" dirty="0" smtClean="0"/>
              <a:t>get scooped by CNN</a:t>
            </a:r>
            <a:r>
              <a:rPr lang="en-US" altLang="ja-JP" dirty="0" smtClean="0"/>
              <a:t>.”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dirty="0" smtClean="0"/>
              <a:t>What </a:t>
            </a:r>
            <a:r>
              <a:rPr lang="en-US" altLang="es-ES" dirty="0" smtClean="0"/>
              <a:t>Is </a:t>
            </a:r>
            <a:r>
              <a:rPr lang="en-US" altLang="es-ES" dirty="0" smtClean="0"/>
              <a:t>News?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Timeliness</a:t>
            </a:r>
          </a:p>
          <a:p>
            <a:r>
              <a:rPr lang="en-US" altLang="es-ES" dirty="0" smtClean="0"/>
              <a:t>Proximity</a:t>
            </a:r>
          </a:p>
          <a:p>
            <a:r>
              <a:rPr lang="en-US" altLang="es-ES" dirty="0" smtClean="0"/>
              <a:t>Prominence</a:t>
            </a:r>
          </a:p>
          <a:p>
            <a:r>
              <a:rPr lang="en-US" altLang="es-ES" dirty="0" smtClean="0"/>
              <a:t>Consequence</a:t>
            </a:r>
          </a:p>
          <a:p>
            <a:r>
              <a:rPr lang="en-US" altLang="es-ES" dirty="0" smtClean="0"/>
              <a:t>Rarity</a:t>
            </a:r>
          </a:p>
          <a:p>
            <a:r>
              <a:rPr lang="en-US" altLang="es-ES" dirty="0" smtClean="0"/>
              <a:t>Human Interest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Dangers Journalists 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During the </a:t>
            </a:r>
            <a:r>
              <a:rPr lang="en-US" altLang="es-ES" dirty="0" smtClean="0"/>
              <a:t>U.S. </a:t>
            </a:r>
            <a:r>
              <a:rPr lang="en-US" altLang="es-ES" dirty="0" smtClean="0"/>
              <a:t>war with Iraq (2003-2011), 150 journalists died covering war in Iraq.  More than 60% deliberately </a:t>
            </a:r>
            <a:r>
              <a:rPr lang="en-US" altLang="es-ES" dirty="0" smtClean="0"/>
              <a:t>murdered</a:t>
            </a:r>
            <a:endParaRPr lang="en-US" altLang="es-ES" dirty="0" smtClean="0"/>
          </a:p>
          <a:p>
            <a:r>
              <a:rPr lang="en-US" altLang="es-ES" dirty="0" smtClean="0"/>
              <a:t>Trend of murdering journalists in war on terror started with death of Daniel </a:t>
            </a:r>
            <a:r>
              <a:rPr lang="en-US" altLang="es-ES" dirty="0" smtClean="0"/>
              <a:t>Pearl</a:t>
            </a:r>
            <a:endParaRPr lang="en-US" altLang="es-ES" dirty="0" smtClean="0"/>
          </a:p>
          <a:p>
            <a:r>
              <a:rPr lang="en-US" altLang="ja-JP" dirty="0" smtClean="0"/>
              <a:t>“They </a:t>
            </a:r>
            <a:r>
              <a:rPr lang="en-US" altLang="ja-JP" dirty="0" smtClean="0"/>
              <a:t>believe it is better for you to know that such things happen than not to know</a:t>
            </a:r>
            <a:r>
              <a:rPr lang="en-US" altLang="ja-JP" dirty="0" smtClean="0"/>
              <a:t>.”</a:t>
            </a:r>
            <a:r>
              <a:rPr lang="en-US" altLang="en-US" dirty="0" smtClean="0"/>
              <a:t>—</a:t>
            </a:r>
            <a:r>
              <a:rPr lang="en-US" altLang="ja-JP" i="1" dirty="0" smtClean="0"/>
              <a:t>Reporter </a:t>
            </a:r>
            <a:r>
              <a:rPr lang="en-US" altLang="ja-JP" i="1" dirty="0" smtClean="0"/>
              <a:t>Terry Anderson</a:t>
            </a:r>
            <a:endParaRPr lang="en-US" altLang="es-E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The Ethnic Press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African American press dates back to at least </a:t>
            </a:r>
            <a:r>
              <a:rPr lang="en-US" altLang="es-ES" dirty="0" smtClean="0"/>
              <a:t>1827</a:t>
            </a:r>
            <a:endParaRPr lang="en-US" altLang="es-ES" dirty="0" smtClean="0"/>
          </a:p>
          <a:p>
            <a:r>
              <a:rPr lang="en-US" altLang="es-ES" i="1" dirty="0" smtClean="0"/>
              <a:t>Freedom’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Journal, North Star</a:t>
            </a:r>
            <a:r>
              <a:rPr lang="en-US" altLang="ja-JP" dirty="0" smtClean="0"/>
              <a:t> published as emancipation </a:t>
            </a:r>
            <a:r>
              <a:rPr lang="en-US" altLang="ja-JP" dirty="0" smtClean="0"/>
              <a:t>papers</a:t>
            </a:r>
            <a:endParaRPr lang="en-US" altLang="ja-JP" dirty="0" smtClean="0"/>
          </a:p>
          <a:p>
            <a:r>
              <a:rPr lang="en-US" altLang="es-ES" i="1" dirty="0" smtClean="0"/>
              <a:t>Chicago Defender</a:t>
            </a:r>
            <a:r>
              <a:rPr lang="en-US" altLang="es-ES" dirty="0" smtClean="0"/>
              <a:t> started as yellow journalism paper; still published in </a:t>
            </a:r>
            <a:r>
              <a:rPr lang="en-US" altLang="es-ES" dirty="0" smtClean="0"/>
              <a:t>2000s</a:t>
            </a:r>
            <a:endParaRPr lang="en-US" altLang="es-ES" dirty="0" smtClean="0"/>
          </a:p>
          <a:p>
            <a:r>
              <a:rPr lang="en-US" altLang="es-ES" dirty="0" smtClean="0"/>
              <a:t>Spanish-language papers have growing advertising revenue; </a:t>
            </a:r>
            <a:r>
              <a:rPr lang="en-US" altLang="es-ES" i="1" dirty="0" smtClean="0"/>
              <a:t>El Nuevo Herald</a:t>
            </a:r>
            <a:r>
              <a:rPr lang="en-US" altLang="es-ES" dirty="0" smtClean="0"/>
              <a:t>, in Miami, Florida, is </a:t>
            </a:r>
            <a:r>
              <a:rPr lang="en-US" altLang="es-ES" dirty="0" smtClean="0"/>
              <a:t>largest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The Gay Press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Gay papers started in late 1960s, copied on office equipment, distributed in gay </a:t>
            </a:r>
            <a:r>
              <a:rPr lang="en-US" altLang="es-ES" dirty="0" smtClean="0"/>
              <a:t>bars</a:t>
            </a:r>
            <a:endParaRPr lang="en-US" altLang="es-ES" dirty="0" smtClean="0"/>
          </a:p>
          <a:p>
            <a:r>
              <a:rPr lang="en-US" altLang="es-ES" dirty="0" smtClean="0"/>
              <a:t>Grew into profitable, professional </a:t>
            </a:r>
            <a:r>
              <a:rPr lang="en-US" altLang="es-ES" dirty="0" smtClean="0"/>
              <a:t>papers</a:t>
            </a:r>
            <a:endParaRPr lang="en-US" altLang="es-ES" dirty="0" smtClean="0"/>
          </a:p>
          <a:p>
            <a:r>
              <a:rPr lang="en-US" altLang="es-ES" dirty="0" smtClean="0"/>
              <a:t>Hit hard by 2009 </a:t>
            </a:r>
            <a:r>
              <a:rPr lang="en-US" altLang="es-ES" dirty="0" smtClean="0"/>
              <a:t>recession</a:t>
            </a:r>
            <a:endParaRPr lang="en-US" altLang="es-ES" dirty="0" smtClean="0"/>
          </a:p>
          <a:p>
            <a:r>
              <a:rPr lang="en-US" altLang="es-ES" dirty="0" smtClean="0"/>
              <a:t>Losing revenue as gay advertising moves increasingly into big </a:t>
            </a:r>
            <a:r>
              <a:rPr lang="en-US" altLang="es-ES" dirty="0" smtClean="0"/>
              <a:t>media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Alternative Weeklies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Started in 1960s </a:t>
            </a:r>
            <a:r>
              <a:rPr lang="en-US" altLang="es-ES" dirty="0" smtClean="0"/>
              <a:t>and </a:t>
            </a:r>
            <a:r>
              <a:rPr lang="en-US" altLang="es-ES" dirty="0" smtClean="0"/>
              <a:t>70s as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underground” papers</a:t>
            </a:r>
            <a:endParaRPr lang="en-US" altLang="ja-JP" dirty="0" smtClean="0"/>
          </a:p>
          <a:p>
            <a:r>
              <a:rPr lang="en-US" altLang="es-ES" dirty="0" smtClean="0"/>
              <a:t>Two major alt chains, </a:t>
            </a:r>
            <a:r>
              <a:rPr lang="en-US" altLang="es-ES" i="1" dirty="0" smtClean="0"/>
              <a:t>New Times </a:t>
            </a:r>
            <a:r>
              <a:rPr lang="en-US" altLang="es-ES" dirty="0" smtClean="0"/>
              <a:t>and</a:t>
            </a:r>
            <a:r>
              <a:rPr lang="en-US" altLang="es-ES" i="1" dirty="0" smtClean="0"/>
              <a:t> </a:t>
            </a:r>
            <a:r>
              <a:rPr lang="en-US" altLang="es-ES" i="1" dirty="0" smtClean="0"/>
              <a:t>Village Voice,</a:t>
            </a:r>
            <a:r>
              <a:rPr lang="en-US" altLang="es-ES" dirty="0" smtClean="0"/>
              <a:t> merged in </a:t>
            </a:r>
            <a:r>
              <a:rPr lang="en-US" altLang="es-ES" dirty="0" smtClean="0"/>
              <a:t>2005</a:t>
            </a:r>
            <a:endParaRPr lang="en-US" altLang="es-ES" dirty="0" smtClean="0"/>
          </a:p>
          <a:p>
            <a:r>
              <a:rPr lang="en-US" altLang="es-ES" dirty="0" smtClean="0"/>
              <a:t>Targeted at young, urban readership that big media are having a hard time </a:t>
            </a:r>
            <a:r>
              <a:rPr lang="en-US" altLang="es-ES" dirty="0" smtClean="0"/>
              <a:t>reaching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Are Newspapers Dying?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National newspapers profitable, holding onto </a:t>
            </a:r>
            <a:r>
              <a:rPr lang="en-US" altLang="es-ES" dirty="0" smtClean="0"/>
              <a:t>circulation</a:t>
            </a:r>
            <a:endParaRPr lang="en-US" altLang="es-ES" dirty="0" smtClean="0"/>
          </a:p>
          <a:p>
            <a:r>
              <a:rPr lang="en-US" altLang="es-ES" dirty="0" smtClean="0"/>
              <a:t>Afternoon dailies have been closing for decades; several </a:t>
            </a:r>
            <a:r>
              <a:rPr lang="en-US" altLang="es-ES" dirty="0" smtClean="0"/>
              <a:t>high-profile </a:t>
            </a:r>
            <a:r>
              <a:rPr lang="en-US" altLang="es-ES" dirty="0" smtClean="0"/>
              <a:t>dailies have closed in recent </a:t>
            </a:r>
            <a:r>
              <a:rPr lang="en-US" altLang="es-ES" dirty="0" smtClean="0"/>
              <a:t>years</a:t>
            </a:r>
            <a:endParaRPr lang="en-US" altLang="es-ES" dirty="0" smtClean="0"/>
          </a:p>
          <a:p>
            <a:r>
              <a:rPr lang="en-US" altLang="es-ES" dirty="0" smtClean="0"/>
              <a:t>Most of the job losses have been at major urban </a:t>
            </a:r>
            <a:r>
              <a:rPr lang="en-US" altLang="es-ES" dirty="0" smtClean="0"/>
              <a:t>papers</a:t>
            </a:r>
            <a:endParaRPr lang="en-US" altLang="es-ES" dirty="0" smtClean="0"/>
          </a:p>
          <a:p>
            <a:r>
              <a:rPr lang="en-US" altLang="es-ES" i="1" dirty="0" smtClean="0"/>
              <a:t>Christian Science Monitor</a:t>
            </a:r>
            <a:r>
              <a:rPr lang="en-US" altLang="es-ES" dirty="0" smtClean="0"/>
              <a:t> went to an all-online </a:t>
            </a:r>
            <a:r>
              <a:rPr lang="en-US" altLang="es-ES" dirty="0" smtClean="0"/>
              <a:t>format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Newspapers in the 21</a:t>
            </a:r>
            <a:r>
              <a:rPr lang="en-US" altLang="es-ES" baseline="30000" smtClean="0"/>
              <a:t>st</a:t>
            </a:r>
            <a:r>
              <a:rPr lang="en-US" altLang="es-ES" smtClean="0"/>
              <a:t> Century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Paywalls for online </a:t>
            </a:r>
            <a:r>
              <a:rPr lang="en-US" altLang="es-ES" dirty="0" smtClean="0"/>
              <a:t>content</a:t>
            </a:r>
            <a:endParaRPr lang="en-US" altLang="es-ES" dirty="0"/>
          </a:p>
          <a:p>
            <a:r>
              <a:rPr lang="en-US" altLang="es-ES" dirty="0"/>
              <a:t>Newspapers offering mobile sites, podcasts, social media </a:t>
            </a:r>
            <a:r>
              <a:rPr lang="en-US" altLang="es-ES" dirty="0" smtClean="0"/>
              <a:t>feeds</a:t>
            </a:r>
            <a:endParaRPr lang="en-US" altLang="es-ES" dirty="0"/>
          </a:p>
          <a:p>
            <a:r>
              <a:rPr lang="en-US" altLang="es-ES" dirty="0"/>
              <a:t>Paying more attention to hyperlocal </a:t>
            </a:r>
            <a:r>
              <a:rPr lang="en-US" altLang="es-ES" dirty="0" smtClean="0"/>
              <a:t>news</a:t>
            </a:r>
            <a:endParaRPr lang="en-US" altLang="es-ES" dirty="0"/>
          </a:p>
          <a:p>
            <a:r>
              <a:rPr lang="en-US" altLang="es-ES" dirty="0"/>
              <a:t>Shift away from print papers to </a:t>
            </a:r>
            <a:r>
              <a:rPr lang="en-US" altLang="es-ES"/>
              <a:t>news </a:t>
            </a:r>
            <a:r>
              <a:rPr lang="en-US" altLang="es-ES" smtClean="0"/>
              <a:t>“brands”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Early Newspapers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1618: </a:t>
            </a:r>
            <a:r>
              <a:rPr lang="en-US" altLang="es-ES" i="1" dirty="0" err="1" smtClean="0"/>
              <a:t>Curanto</a:t>
            </a:r>
            <a:r>
              <a:rPr lang="en-US" altLang="es-ES" dirty="0" smtClean="0"/>
              <a:t>, published in Amsterdam, is first English-language </a:t>
            </a:r>
            <a:r>
              <a:rPr lang="en-US" altLang="es-ES" dirty="0" smtClean="0"/>
              <a:t>newspaper</a:t>
            </a:r>
            <a:endParaRPr lang="en-US" altLang="es-ES" dirty="0" smtClean="0"/>
          </a:p>
          <a:p>
            <a:r>
              <a:rPr lang="en-US" altLang="es-ES" dirty="0" smtClean="0"/>
              <a:t>1622: Newspapers being published in Britain, distributed through </a:t>
            </a:r>
            <a:r>
              <a:rPr lang="en-US" altLang="es-ES" dirty="0" smtClean="0"/>
              <a:t>coffeehouses</a:t>
            </a:r>
            <a:endParaRPr lang="en-US" altLang="es-ES" dirty="0" smtClean="0"/>
          </a:p>
          <a:p>
            <a:r>
              <a:rPr lang="en-US" altLang="es-ES" dirty="0" smtClean="0"/>
              <a:t>Followers of church reformers John Calvin and Martin Luther among earliest </a:t>
            </a:r>
            <a:r>
              <a:rPr lang="en-US" altLang="es-ES" dirty="0" smtClean="0"/>
              <a:t>publishers</a:t>
            </a:r>
            <a:endParaRPr lang="en-US" altLang="es-ES" dirty="0" smtClean="0"/>
          </a:p>
        </p:txBody>
      </p:sp>
    </p:spTree>
    <p:extLst>
      <p:ext uri="{BB962C8B-B14F-4D97-AF65-F5344CB8AC3E}">
        <p14:creationId xmlns:p14="http://schemas.microsoft.com/office/powerpoint/2010/main" val="1137747656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Colonial Publishing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1690: </a:t>
            </a:r>
            <a:r>
              <a:rPr lang="en-US" altLang="es-ES" i="1" dirty="0" err="1" smtClean="0"/>
              <a:t>Publick</a:t>
            </a:r>
            <a:r>
              <a:rPr lang="en-US" altLang="es-ES" i="1" dirty="0" smtClean="0"/>
              <a:t> Occurrences</a:t>
            </a:r>
            <a:r>
              <a:rPr lang="en-US" altLang="es-ES" dirty="0" smtClean="0"/>
              <a:t>: First paper published in American </a:t>
            </a:r>
            <a:r>
              <a:rPr lang="en-US" altLang="es-ES" dirty="0" smtClean="0"/>
              <a:t>colonies</a:t>
            </a:r>
            <a:endParaRPr lang="en-US" altLang="es-ES" dirty="0" smtClean="0"/>
          </a:p>
          <a:p>
            <a:r>
              <a:rPr lang="en-US" altLang="es-ES" dirty="0" smtClean="0"/>
              <a:t>Colonial newspapers subject to British </a:t>
            </a:r>
            <a:r>
              <a:rPr lang="en-US" altLang="es-ES" dirty="0" smtClean="0"/>
              <a:t>censorship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Colonial Publishing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1721: </a:t>
            </a:r>
            <a:r>
              <a:rPr lang="en-US" altLang="es-ES" i="1" dirty="0" smtClean="0"/>
              <a:t>New England Courant</a:t>
            </a:r>
          </a:p>
          <a:p>
            <a:r>
              <a:rPr lang="en-US" altLang="es-ES" dirty="0" smtClean="0"/>
              <a:t>Published by James Franklin, </a:t>
            </a:r>
            <a:r>
              <a:rPr lang="en-US" altLang="es-ES" dirty="0" smtClean="0"/>
              <a:t>Ben’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older </a:t>
            </a:r>
            <a:r>
              <a:rPr lang="en-US" altLang="ja-JP" dirty="0" smtClean="0"/>
              <a:t>brother</a:t>
            </a:r>
            <a:endParaRPr lang="en-US" altLang="ja-JP" dirty="0" smtClean="0"/>
          </a:p>
          <a:p>
            <a:r>
              <a:rPr lang="en-US" altLang="es-ES" dirty="0" smtClean="0"/>
              <a:t>First paper published without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By Authority” </a:t>
            </a:r>
            <a:r>
              <a:rPr lang="en-US" altLang="ja-JP" dirty="0" smtClean="0"/>
              <a:t>notice; James sent to prison for doing </a:t>
            </a:r>
            <a:r>
              <a:rPr lang="en-US" altLang="ja-JP" dirty="0" smtClean="0"/>
              <a:t>so; </a:t>
            </a:r>
            <a:r>
              <a:rPr lang="en-US" altLang="ja-JP" dirty="0" smtClean="0"/>
              <a:t>Ben takes over publishing </a:t>
            </a:r>
            <a:r>
              <a:rPr lang="en-US" altLang="ja-JP" dirty="0" smtClean="0"/>
              <a:t>paper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Early American Newspapers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Audience primarily wealthy </a:t>
            </a:r>
            <a:r>
              <a:rPr lang="en-US" altLang="es-ES" dirty="0" smtClean="0"/>
              <a:t>elite</a:t>
            </a:r>
            <a:endParaRPr lang="en-US" altLang="es-ES" dirty="0"/>
          </a:p>
          <a:p>
            <a:r>
              <a:rPr lang="en-US" altLang="es-ES" dirty="0"/>
              <a:t>Published by political </a:t>
            </a:r>
            <a:r>
              <a:rPr lang="en-US" altLang="es-ES" dirty="0" smtClean="0"/>
              <a:t>parties</a:t>
            </a:r>
            <a:endParaRPr lang="en-US" altLang="es-ES" dirty="0"/>
          </a:p>
          <a:p>
            <a:r>
              <a:rPr lang="en-US" altLang="es-ES" dirty="0"/>
              <a:t>Focused on opinion, not </a:t>
            </a:r>
            <a:r>
              <a:rPr lang="en-US" altLang="es-ES" dirty="0" smtClean="0"/>
              <a:t>news</a:t>
            </a:r>
            <a:endParaRPr lang="en-US" altLang="es-ES" dirty="0"/>
          </a:p>
          <a:p>
            <a:r>
              <a:rPr lang="en-US" altLang="es-ES" dirty="0"/>
              <a:t>Expensive, had small </a:t>
            </a:r>
            <a:r>
              <a:rPr lang="en-US" altLang="es-ES" dirty="0" smtClean="0"/>
              <a:t>circulation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Penny Press Revolution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/>
              <a:t>Benjamin </a:t>
            </a:r>
            <a:r>
              <a:rPr lang="en-US" altLang="es-ES" dirty="0" smtClean="0"/>
              <a:t>Day</a:t>
            </a:r>
            <a:r>
              <a:rPr lang="en-US" altLang="ja-JP" dirty="0" smtClean="0"/>
              <a:t>’s </a:t>
            </a:r>
            <a:r>
              <a:rPr lang="en-US" altLang="ja-JP" dirty="0"/>
              <a:t>idea: </a:t>
            </a:r>
            <a:r>
              <a:rPr lang="en-US" altLang="ja-JP" i="1" dirty="0"/>
              <a:t>The New York </a:t>
            </a:r>
            <a:r>
              <a:rPr lang="en-US" altLang="ja-JP" i="1" dirty="0" smtClean="0"/>
              <a:t>Sun</a:t>
            </a:r>
            <a:r>
              <a:rPr lang="en-US" altLang="en-US" dirty="0"/>
              <a:t>—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It </a:t>
            </a:r>
            <a:r>
              <a:rPr lang="en-US" altLang="ja-JP" dirty="0"/>
              <a:t>shines for all</a:t>
            </a:r>
            <a:r>
              <a:rPr lang="en-US" altLang="ja-JP" dirty="0" smtClean="0"/>
              <a:t>.”</a:t>
            </a:r>
            <a:endParaRPr lang="en-US" altLang="ja-JP" dirty="0"/>
          </a:p>
          <a:p>
            <a:r>
              <a:rPr lang="en-US" altLang="es-ES" dirty="0"/>
              <a:t>Sold on the street for one or two </a:t>
            </a:r>
            <a:r>
              <a:rPr lang="en-US" altLang="es-ES" dirty="0" smtClean="0"/>
              <a:t>cents</a:t>
            </a:r>
            <a:endParaRPr lang="en-US" altLang="es-ES" dirty="0"/>
          </a:p>
          <a:p>
            <a:r>
              <a:rPr lang="en-US" altLang="es-ES" dirty="0"/>
              <a:t>Supported primarily by </a:t>
            </a:r>
            <a:r>
              <a:rPr lang="en-US" altLang="es-ES" dirty="0" smtClean="0"/>
              <a:t>advertising</a:t>
            </a:r>
            <a:endParaRPr lang="en-US" altLang="es-ES" dirty="0"/>
          </a:p>
          <a:p>
            <a:r>
              <a:rPr lang="en-US" altLang="es-ES" dirty="0"/>
              <a:t>First papers to shift focus on </a:t>
            </a:r>
            <a:r>
              <a:rPr lang="en-US" altLang="ja-JP" dirty="0" smtClean="0"/>
              <a:t>news</a:t>
            </a:r>
            <a:endParaRPr lang="en-US" altLang="ja-JP" dirty="0"/>
          </a:p>
          <a:p>
            <a:r>
              <a:rPr lang="en-US" altLang="es-ES" dirty="0"/>
              <a:t>Journalistic objectivity developed as a way to appeal to larger </a:t>
            </a:r>
            <a:r>
              <a:rPr lang="en-US" altLang="es-ES" dirty="0" smtClean="0"/>
              <a:t>audiences</a:t>
            </a:r>
            <a:endParaRPr lang="en-US" altLang="es-E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s-ES" smtClean="0"/>
              <a:t>A Modern Democratic Society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s-ES" dirty="0" smtClean="0"/>
              <a:t>Rapidly growing number of </a:t>
            </a:r>
            <a:r>
              <a:rPr lang="en-US" altLang="es-ES" dirty="0" smtClean="0"/>
              <a:t>papers</a:t>
            </a:r>
            <a:endParaRPr lang="en-US" altLang="es-ES" dirty="0" smtClean="0"/>
          </a:p>
          <a:p>
            <a:r>
              <a:rPr lang="en-US" altLang="es-ES" dirty="0" smtClean="0"/>
              <a:t>Growing number of people working for </a:t>
            </a:r>
            <a:r>
              <a:rPr lang="en-US" altLang="es-ES" dirty="0" smtClean="0"/>
              <a:t>wages</a:t>
            </a:r>
            <a:endParaRPr lang="en-US" altLang="es-ES" dirty="0" smtClean="0"/>
          </a:p>
          <a:p>
            <a:r>
              <a:rPr lang="en-US" altLang="es-ES" dirty="0" smtClean="0"/>
              <a:t>U.S. </a:t>
            </a:r>
            <a:r>
              <a:rPr lang="en-US" altLang="es-ES" dirty="0" smtClean="0"/>
              <a:t>transforming from rural to urban </a:t>
            </a:r>
            <a:r>
              <a:rPr lang="en-US" altLang="es-ES" dirty="0" smtClean="0"/>
              <a:t>society</a:t>
            </a:r>
            <a:endParaRPr lang="en-US" altLang="es-ES" dirty="0" smtClean="0"/>
          </a:p>
          <a:p>
            <a:r>
              <a:rPr lang="en-US" altLang="es-ES" dirty="0" smtClean="0"/>
              <a:t>Newspapers promoted democratic market </a:t>
            </a:r>
            <a:r>
              <a:rPr lang="en-US" altLang="es-ES" dirty="0" smtClean="0"/>
              <a:t>society</a:t>
            </a:r>
            <a:endParaRPr lang="en-US" altLang="es-ES" dirty="0" smtClean="0"/>
          </a:p>
          <a:p>
            <a:r>
              <a:rPr lang="en-US" altLang="es-ES" dirty="0" smtClean="0"/>
              <a:t>People acquire the news </a:t>
            </a:r>
            <a:r>
              <a:rPr lang="en-US" altLang="es-ES" dirty="0" smtClean="0"/>
              <a:t>“</a:t>
            </a:r>
            <a:r>
              <a:rPr lang="en-US" altLang="ja-JP" dirty="0" smtClean="0"/>
              <a:t>habit”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s-ES" smtClean="0"/>
              <a:t>Newspaper Wars</a:t>
            </a:r>
            <a:br>
              <a:rPr lang="en-US" altLang="es-ES" smtClean="0"/>
            </a:br>
            <a:r>
              <a:rPr lang="en-US" altLang="es-ES" smtClean="0"/>
              <a:t>Hearst vs. Pulitzer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Joseph </a:t>
            </a:r>
            <a:r>
              <a:rPr lang="en-US" altLang="es-ES" dirty="0" smtClean="0"/>
              <a:t>Pulitzer’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New York World</a:t>
            </a:r>
          </a:p>
          <a:p>
            <a:r>
              <a:rPr lang="en-US" altLang="es-ES" dirty="0" smtClean="0"/>
              <a:t>Creation of the front </a:t>
            </a:r>
            <a:r>
              <a:rPr lang="en-US" altLang="es-ES" dirty="0" smtClean="0"/>
              <a:t>page</a:t>
            </a:r>
            <a:endParaRPr lang="en-US" altLang="es-ES" dirty="0" smtClean="0"/>
          </a:p>
          <a:p>
            <a:r>
              <a:rPr lang="en-US" altLang="es-ES" dirty="0" smtClean="0"/>
              <a:t>Created headlines with </a:t>
            </a:r>
            <a:r>
              <a:rPr lang="en-US" altLang="es-ES" dirty="0" smtClean="0"/>
              <a:t>news</a:t>
            </a:r>
            <a:endParaRPr lang="en-US" altLang="es-ES" dirty="0" smtClean="0"/>
          </a:p>
          <a:p>
            <a:r>
              <a:rPr lang="en-US" altLang="es-ES" dirty="0" smtClean="0"/>
              <a:t>Targeting immigrants and </a:t>
            </a:r>
            <a:r>
              <a:rPr lang="en-US" altLang="es-ES" dirty="0" smtClean="0"/>
              <a:t>women</a:t>
            </a:r>
            <a:endParaRPr lang="en-US" altLang="es-ES" dirty="0" smtClean="0"/>
          </a:p>
          <a:p>
            <a:r>
              <a:rPr lang="en-US" altLang="es-ES" dirty="0" smtClean="0"/>
              <a:t>Nellie Bly and stunt </a:t>
            </a:r>
            <a:r>
              <a:rPr lang="en-US" altLang="es-ES" dirty="0" smtClean="0"/>
              <a:t>journalism</a:t>
            </a:r>
            <a:endParaRPr lang="en-US" altLang="es-E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397</TotalTime>
  <Words>975</Words>
  <Application>Microsoft Office PowerPoint</Application>
  <PresentationFormat>On-screen Show (4:3)</PresentationFormat>
  <Paragraphs>157</Paragraphs>
  <Slides>28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1_Office Theme</vt:lpstr>
      <vt:lpstr>Newspapers and the News: Reflections of a Democratic Society</vt:lpstr>
      <vt:lpstr> Washington Post: 2013</vt:lpstr>
      <vt:lpstr>Early Newspapers</vt:lpstr>
      <vt:lpstr>Colonial Publishing</vt:lpstr>
      <vt:lpstr>Colonial Publishing</vt:lpstr>
      <vt:lpstr>Early American Newspapers</vt:lpstr>
      <vt:lpstr>Penny Press Revolution</vt:lpstr>
      <vt:lpstr>A Modern Democratic Society</vt:lpstr>
      <vt:lpstr>Newspaper Wars Hearst vs. Pulitzer</vt:lpstr>
      <vt:lpstr>Newspaper Wars Hearst vs. Pulitzer</vt:lpstr>
      <vt:lpstr>Tabloids</vt:lpstr>
      <vt:lpstr>Broadcast News—Radio</vt:lpstr>
      <vt:lpstr>Broadcast News—Television</vt:lpstr>
      <vt:lpstr>Broadcast News—Cable</vt:lpstr>
      <vt:lpstr>Newspapers Today</vt:lpstr>
      <vt:lpstr>National Newspapers Wall Street Journal</vt:lpstr>
      <vt:lpstr>National Newspapers—USA Today</vt:lpstr>
      <vt:lpstr>Metro Papers—New York Times</vt:lpstr>
      <vt:lpstr>Metro Papers—Washington Post</vt:lpstr>
      <vt:lpstr>Metro Papers—Los Angeles Times</vt:lpstr>
      <vt:lpstr>Community and Suburban Papers</vt:lpstr>
      <vt:lpstr>What Is News?</vt:lpstr>
      <vt:lpstr>Dangers Journalists Face</vt:lpstr>
      <vt:lpstr>The Ethnic Press</vt:lpstr>
      <vt:lpstr>The Gay Press</vt:lpstr>
      <vt:lpstr>Alternative Weeklies</vt:lpstr>
      <vt:lpstr>Are Newspapers Dying?</vt:lpstr>
      <vt:lpstr>Newspapers in the 21st Century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 Newspapers and the News: Reflections of a Democratic Society</dc:title>
  <dc:creator>Ralph Hanson</dc:creator>
  <cp:lastModifiedBy>CE</cp:lastModifiedBy>
  <cp:revision>57</cp:revision>
  <dcterms:created xsi:type="dcterms:W3CDTF">2010-07-29T19:52:10Z</dcterms:created>
  <dcterms:modified xsi:type="dcterms:W3CDTF">2015-07-21T11:04:12Z</dcterms:modified>
</cp:coreProperties>
</file>