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73" r:id="rId3"/>
    <p:sldId id="257" r:id="rId4"/>
    <p:sldId id="258" r:id="rId5"/>
    <p:sldId id="259" r:id="rId6"/>
    <p:sldId id="282" r:id="rId7"/>
    <p:sldId id="260" r:id="rId8"/>
    <p:sldId id="262" r:id="rId9"/>
    <p:sldId id="263" r:id="rId10"/>
    <p:sldId id="284" r:id="rId11"/>
    <p:sldId id="283" r:id="rId12"/>
    <p:sldId id="261" r:id="rId13"/>
    <p:sldId id="276" r:id="rId14"/>
    <p:sldId id="264" r:id="rId15"/>
    <p:sldId id="265" r:id="rId16"/>
    <p:sldId id="275" r:id="rId17"/>
    <p:sldId id="266" r:id="rId18"/>
    <p:sldId id="278" r:id="rId19"/>
    <p:sldId id="279" r:id="rId20"/>
    <p:sldId id="280" r:id="rId21"/>
    <p:sldId id="274" r:id="rId22"/>
    <p:sldId id="267" r:id="rId23"/>
    <p:sldId id="268" r:id="rId24"/>
    <p:sldId id="269" r:id="rId25"/>
    <p:sldId id="270" r:id="rId26"/>
    <p:sldId id="271" r:id="rId27"/>
    <p:sldId id="272" r:id="rId2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833" autoAdjust="0"/>
    <p:restoredTop sz="86384" autoAdjust="0"/>
  </p:normalViewPr>
  <p:slideViewPr>
    <p:cSldViewPr snapToGrid="0" snapToObjects="1">
      <p:cViewPr>
        <p:scale>
          <a:sx n="100" d="100"/>
          <a:sy n="100" d="100"/>
        </p:scale>
        <p:origin x="-19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42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C2C63-B8DF-4067-9547-8628D40D7281}" type="datetimeFigureOut">
              <a:rPr lang="en-US"/>
              <a:t>7/20/2015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3D965-F925-4C1B-8514-97430AB62B0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5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59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99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015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072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87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33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266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29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87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05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230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0758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085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2280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09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5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2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16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02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46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932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40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82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D965-F925-4C1B-8514-97430AB62B0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38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8897986-E304-4BBC-857D-AF5E72A64B6E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CB5D28-70CB-4FA1-9E70-F98461CB581A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578430286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C47F58-BDA4-45B0-AD45-717178313190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E3C2A-592B-4DC7-A0C1-8421E401E761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141701659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72680C-D524-4BD5-A9E4-5B618970A54C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10017-E871-4772-A0E8-334E7457A31A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342042058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9C5743-117C-4616-8F04-CAECC6F66B8C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369D5-07CB-4384-9C5F-DC5778EE98C1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70656584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D093D-4ABC-4B3D-A4BB-5FD7FB63684F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6EB2F-F5E8-4397-840A-19C72D47E154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996875227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5B933B-7776-4725-B65D-1AC07286A464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0B680-8986-4C30-8FDE-BE4E15789F8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34508326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F28B6B-1E64-4E22-BF60-81C4ACB01FF5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37D29-6BF2-49B4-98D0-5EB055DFA13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63180710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B0ECC6-FB1A-434C-A960-3CECA426540E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A70A3-414B-489C-8397-92FBEB275C0E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288639673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BC990-4C60-494B-9C95-3888D645315C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5EE0D-6DFA-4330-9150-8AF2F8A56810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05314188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CFF53D-B624-4DC7-B2C2-297B29F86D02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ABD4C-7FDB-41AD-A142-7A89C5928677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888297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EF9AF2-965D-46A1-A1CC-2FFE7E98E753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F0173-178A-414B-8D36-020351F74EB8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841914917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F819B6B-97F4-4998-86A2-B1FD07E34821}" type="datetime1">
              <a:rPr lang="en-US" altLang="es-ES"/>
              <a:pPr/>
              <a:t>7/20/2015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0C39195-17C4-4EB0-8008-63FCFD4BE6FB}" type="slidenum">
              <a:rPr lang="en-US" altLang="es-ES"/>
              <a:pPr/>
              <a:t>‹#›</a:t>
            </a:fld>
            <a:endParaRPr lang="en-US" altLang="es-E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979488"/>
            <a:ext cx="7772400" cy="2620962"/>
          </a:xfrm>
        </p:spPr>
        <p:txBody>
          <a:bodyPr/>
          <a:lstStyle/>
          <a:p>
            <a:r>
              <a:rPr lang="en-US" altLang="es-ES" sz="4800" dirty="0" smtClean="0"/>
              <a:t>The Media Business:</a:t>
            </a:r>
            <a:br>
              <a:rPr lang="en-US" altLang="es-ES" sz="4800" dirty="0" smtClean="0"/>
            </a:br>
            <a:r>
              <a:rPr lang="en-US" altLang="es-ES" sz="4800" dirty="0" smtClean="0"/>
              <a:t>Consolidation, Globalization, </a:t>
            </a:r>
            <a:br>
              <a:rPr lang="en-US" altLang="es-ES" sz="4800" dirty="0" smtClean="0"/>
            </a:br>
            <a:r>
              <a:rPr lang="en-US" altLang="es-ES" sz="4800" dirty="0" smtClean="0"/>
              <a:t>and the Long Tail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Chapter 3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 Corp. </a:t>
            </a:r>
            <a:r>
              <a:rPr lang="en-US" dirty="0" smtClean="0"/>
              <a:t>and </a:t>
            </a: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 smtClean="0"/>
              <a:t>Century Fox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News Corp. has</a:t>
            </a:r>
            <a:r>
              <a:rPr lang="en-US" altLang="es-ES" baseline="0" dirty="0" smtClean="0"/>
              <a:t> newspapers, information services, and books</a:t>
            </a:r>
          </a:p>
          <a:p>
            <a:r>
              <a:rPr lang="en-US" altLang="es-ES" baseline="0" dirty="0" smtClean="0"/>
              <a:t>21</a:t>
            </a:r>
            <a:r>
              <a:rPr lang="en-US" altLang="es-ES" baseline="30000" dirty="0" smtClean="0"/>
              <a:t>st</a:t>
            </a:r>
            <a:r>
              <a:rPr lang="en-US" altLang="es-ES" baseline="0" dirty="0" smtClean="0"/>
              <a:t> Century Fox has cable, broadcast, film, and satellite properties, including Fox News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782694"/>
      </p:ext>
    </p:extLst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News Corp. </a:t>
            </a:r>
            <a:r>
              <a:rPr lang="en-US" dirty="0" smtClean="0"/>
              <a:t>and </a:t>
            </a: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baseline="0" dirty="0" smtClean="0"/>
              <a:t> Century </a:t>
            </a:r>
            <a:r>
              <a:rPr lang="en-US" baseline="0" dirty="0" smtClean="0"/>
              <a:t>Fox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Home of Fox News, </a:t>
            </a:r>
            <a:r>
              <a:rPr lang="en-US" altLang="es-ES" dirty="0" smtClean="0">
                <a:latin typeface="Calibri" charset="0"/>
              </a:rPr>
              <a:t>Fox Broadcasting,</a:t>
            </a:r>
            <a:r>
              <a:rPr lang="en-US" altLang="es-ES" dirty="0" smtClean="0"/>
              <a:t> </a:t>
            </a:r>
            <a:r>
              <a:rPr lang="en-US" altLang="es-ES" i="1" dirty="0" smtClean="0"/>
              <a:t>Wall Street Journal </a:t>
            </a:r>
            <a:r>
              <a:rPr lang="en-US" altLang="es-ES" dirty="0" smtClean="0"/>
              <a:t>and</a:t>
            </a:r>
            <a:r>
              <a:rPr lang="en-US" altLang="es-ES" i="1" dirty="0" smtClean="0"/>
              <a:t> New York Post</a:t>
            </a:r>
            <a:r>
              <a:rPr lang="en-US" altLang="es-ES" dirty="0" smtClean="0"/>
              <a:t>, British </a:t>
            </a:r>
            <a:r>
              <a:rPr lang="en-US" altLang="es-ES" dirty="0" smtClean="0"/>
              <a:t>tabloids</a:t>
            </a:r>
            <a:endParaRPr lang="en-US" altLang="es-ES" dirty="0" smtClean="0"/>
          </a:p>
          <a:p>
            <a:r>
              <a:rPr lang="en-US" altLang="es-ES" dirty="0" smtClean="0"/>
              <a:t>Controlled by Rupert Murdoch and </a:t>
            </a:r>
            <a:r>
              <a:rPr lang="en-US" altLang="es-ES" dirty="0" smtClean="0"/>
              <a:t>family</a:t>
            </a:r>
            <a:endParaRPr lang="en-US" altLang="es-ES" dirty="0" smtClean="0"/>
          </a:p>
          <a:p>
            <a:r>
              <a:rPr lang="en-US" altLang="es-ES" i="1" dirty="0" smtClean="0"/>
              <a:t>News of the World</a:t>
            </a:r>
            <a:r>
              <a:rPr lang="en-US" altLang="es-ES" dirty="0" smtClean="0"/>
              <a:t> phone hacking scandal killed paper, hurt News </a:t>
            </a:r>
            <a:r>
              <a:rPr lang="en-US" altLang="es-ES" dirty="0" smtClean="0"/>
              <a:t>Corp</a:t>
            </a:r>
            <a:endParaRPr lang="en-US" altLang="es-ES" dirty="0" smtClean="0"/>
          </a:p>
        </p:txBody>
      </p:sp>
    </p:spTree>
    <p:extLst>
      <p:ext uri="{BB962C8B-B14F-4D97-AF65-F5344CB8AC3E}">
        <p14:creationId xmlns:p14="http://schemas.microsoft.com/office/powerpoint/2010/main" val="2890449927"/>
      </p:ext>
    </p:extLst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Time Warner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2013 </a:t>
            </a:r>
            <a:r>
              <a:rPr lang="en-US" altLang="es-ES" dirty="0" smtClean="0"/>
              <a:t>sales</a:t>
            </a:r>
            <a:r>
              <a:rPr lang="en-US" altLang="es-ES" dirty="0" smtClean="0"/>
              <a:t>: $29.8 </a:t>
            </a:r>
            <a:r>
              <a:rPr lang="en-US" altLang="es-ES" dirty="0" smtClean="0"/>
              <a:t>billion/down </a:t>
            </a:r>
            <a:r>
              <a:rPr lang="en-US" altLang="es-ES" dirty="0" smtClean="0"/>
              <a:t>from  $47 billion in </a:t>
            </a:r>
            <a:r>
              <a:rPr lang="en-US" altLang="es-ES" dirty="0" smtClean="0"/>
              <a:t>2008</a:t>
            </a:r>
            <a:endParaRPr lang="en-US" altLang="es-ES" dirty="0" smtClean="0"/>
          </a:p>
          <a:p>
            <a:r>
              <a:rPr lang="en-US" altLang="es-ES" dirty="0" smtClean="0"/>
              <a:t>But went from $13.4 billion loss in 2008</a:t>
            </a:r>
            <a:br>
              <a:rPr lang="en-US" altLang="es-ES" dirty="0" smtClean="0"/>
            </a:br>
            <a:r>
              <a:rPr lang="en-US" altLang="es-ES" dirty="0" smtClean="0"/>
              <a:t>to $3.7 billion profit in </a:t>
            </a:r>
            <a:r>
              <a:rPr lang="en-US" altLang="es-ES" dirty="0" smtClean="0"/>
              <a:t>2013</a:t>
            </a:r>
            <a:endParaRPr lang="en-US" altLang="es-ES" dirty="0" smtClean="0"/>
          </a:p>
          <a:p>
            <a:r>
              <a:rPr lang="en-US" altLang="es-ES" dirty="0" smtClean="0"/>
              <a:t>Improved profitability by selling off AOL and Time Warner </a:t>
            </a:r>
            <a:r>
              <a:rPr lang="en-US" altLang="es-ES" dirty="0" smtClean="0"/>
              <a:t>cable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Time </a:t>
            </a:r>
            <a:r>
              <a:rPr lang="en-US" altLang="es-ES" dirty="0" smtClean="0"/>
              <a:t>Warner</a:t>
            </a:r>
            <a:endParaRPr lang="en-US" altLang="es-E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Major player in film, television, cable, publishing, and online </a:t>
            </a:r>
            <a:r>
              <a:rPr lang="en-US" altLang="es-ES" dirty="0" smtClean="0"/>
              <a:t>content</a:t>
            </a:r>
            <a:endParaRPr lang="en-US" altLang="es-ES" dirty="0"/>
          </a:p>
          <a:p>
            <a:r>
              <a:rPr lang="en-US" altLang="es-ES" dirty="0"/>
              <a:t>Home of Scooby Doo, Harry Potter, </a:t>
            </a:r>
            <a:r>
              <a:rPr lang="en-US" altLang="es-ES" dirty="0" smtClean="0"/>
              <a:t>Batman</a:t>
            </a:r>
            <a:endParaRPr lang="en-US" altLang="es-ES" dirty="0"/>
          </a:p>
          <a:p>
            <a:r>
              <a:rPr lang="en-US" altLang="es-ES" dirty="0"/>
              <a:t>Lesson of merger with AOL: bigger </a:t>
            </a:r>
            <a:r>
              <a:rPr lang="en-US" altLang="es-ES" dirty="0" smtClean="0"/>
              <a:t>isn’</a:t>
            </a:r>
            <a:r>
              <a:rPr lang="en-US" altLang="ja-JP" dirty="0" smtClean="0"/>
              <a:t>t </a:t>
            </a:r>
            <a:r>
              <a:rPr lang="en-US" altLang="ja-JP" dirty="0"/>
              <a:t>always </a:t>
            </a:r>
            <a:r>
              <a:rPr lang="en-US" altLang="ja-JP" dirty="0" smtClean="0"/>
              <a:t>better</a:t>
            </a:r>
            <a:endParaRPr lang="en-US" altLang="ja-JP" dirty="0" smtClean="0"/>
          </a:p>
          <a:p>
            <a:r>
              <a:rPr lang="en-US" altLang="es-ES" dirty="0" smtClean="0"/>
              <a:t>Most recently made magazine division independent </a:t>
            </a:r>
            <a:r>
              <a:rPr lang="en-US" altLang="es-ES" dirty="0" smtClean="0"/>
              <a:t>company</a:t>
            </a:r>
            <a:endParaRPr lang="en-US" altLang="es-E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Viacom/CBS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Combined revenues: $28 billion (2012</a:t>
            </a:r>
            <a:r>
              <a:rPr lang="en-US" altLang="es-ES" dirty="0" smtClean="0"/>
              <a:t>)</a:t>
            </a:r>
            <a:endParaRPr lang="en-US" altLang="es-ES" dirty="0" smtClean="0"/>
          </a:p>
          <a:p>
            <a:r>
              <a:rPr lang="en-US" altLang="es-ES" dirty="0" smtClean="0"/>
              <a:t>Major </a:t>
            </a:r>
            <a:r>
              <a:rPr lang="en-US" altLang="es-ES" dirty="0"/>
              <a:t>player in broadcast television, cable, </a:t>
            </a:r>
            <a:r>
              <a:rPr lang="en-US" altLang="es-ES" dirty="0" smtClean="0"/>
              <a:t>movies</a:t>
            </a:r>
            <a:endParaRPr lang="en-US" altLang="es-ES" dirty="0"/>
          </a:p>
          <a:p>
            <a:r>
              <a:rPr lang="en-US" altLang="es-ES" dirty="0"/>
              <a:t>Home of MTV Networks (MTV, VH1, Nickelodeon), CBS, CW and </a:t>
            </a:r>
            <a:r>
              <a:rPr lang="en-US" altLang="es-ES" dirty="0" smtClean="0"/>
              <a:t>Paramount</a:t>
            </a:r>
            <a:endParaRPr lang="en-US" altLang="es-ES" dirty="0"/>
          </a:p>
          <a:p>
            <a:r>
              <a:rPr lang="en-US" altLang="es-ES" dirty="0"/>
              <a:t>CBS owned Viacom; then Viacom owned CBS; now separate companies for financial </a:t>
            </a:r>
            <a:r>
              <a:rPr lang="en-US" altLang="es-ES" dirty="0" smtClean="0"/>
              <a:t>reasons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Bertelsmann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2009 </a:t>
            </a:r>
            <a:r>
              <a:rPr lang="en-US" altLang="es-ES" dirty="0" smtClean="0"/>
              <a:t>sales</a:t>
            </a:r>
            <a:r>
              <a:rPr lang="en-US" altLang="es-ES" dirty="0" smtClean="0"/>
              <a:t>: $22 </a:t>
            </a:r>
            <a:r>
              <a:rPr lang="en-US" altLang="es-ES" dirty="0" smtClean="0"/>
              <a:t>billion</a:t>
            </a:r>
            <a:endParaRPr lang="en-US" altLang="es-ES" dirty="0" smtClean="0"/>
          </a:p>
          <a:p>
            <a:r>
              <a:rPr lang="en-US" altLang="es-ES" dirty="0" smtClean="0"/>
              <a:t>Major player in publishing; also magazines and European </a:t>
            </a:r>
            <a:r>
              <a:rPr lang="en-US" altLang="es-ES" dirty="0" smtClean="0"/>
              <a:t>broadcasting</a:t>
            </a:r>
            <a:endParaRPr lang="en-US" altLang="es-ES" dirty="0" smtClean="0"/>
          </a:p>
          <a:p>
            <a:r>
              <a:rPr lang="en-US" altLang="es-ES" dirty="0" smtClean="0"/>
              <a:t>Home of </a:t>
            </a:r>
            <a:r>
              <a:rPr lang="en-US" altLang="es-ES" i="1" dirty="0" smtClean="0"/>
              <a:t>American Idol</a:t>
            </a:r>
            <a:r>
              <a:rPr lang="en-US" altLang="es-ES" dirty="0" smtClean="0"/>
              <a:t> and </a:t>
            </a:r>
            <a:r>
              <a:rPr lang="en-US" altLang="es-ES" i="1" dirty="0" smtClean="0"/>
              <a:t>Idol</a:t>
            </a:r>
            <a:r>
              <a:rPr lang="en-US" altLang="es-ES" dirty="0" smtClean="0"/>
              <a:t> programs </a:t>
            </a:r>
            <a:r>
              <a:rPr lang="en-US" altLang="es-ES" dirty="0" smtClean="0"/>
              <a:t>globally</a:t>
            </a:r>
            <a:endParaRPr lang="en-US" altLang="es-ES" dirty="0" smtClean="0"/>
          </a:p>
          <a:p>
            <a:r>
              <a:rPr lang="en-US" altLang="es-ES" dirty="0" smtClean="0"/>
              <a:t>Privately held German </a:t>
            </a:r>
            <a:r>
              <a:rPr lang="en-US" altLang="es-ES" dirty="0" smtClean="0"/>
              <a:t>company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Big Media: The New Players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Comcast/NBC Universal</a:t>
            </a:r>
          </a:p>
          <a:p>
            <a:r>
              <a:rPr lang="en-US" altLang="es-ES" dirty="0" smtClean="0"/>
              <a:t>Google</a:t>
            </a:r>
          </a:p>
          <a:p>
            <a:r>
              <a:rPr lang="en-US" altLang="es-ES" dirty="0" smtClean="0"/>
              <a:t>Apple</a:t>
            </a:r>
          </a:p>
          <a:p>
            <a:endParaRPr lang="en-US" altLang="es-ES" dirty="0" smtClean="0"/>
          </a:p>
        </p:txBody>
      </p:sp>
    </p:spTree>
  </p:cSld>
  <p:clrMapOvr>
    <a:masterClrMapping/>
  </p:clrMapOvr>
  <p:transition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Comcast/NBC </a:t>
            </a:r>
            <a:r>
              <a:rPr lang="en-US" altLang="es-ES" dirty="0" smtClean="0"/>
              <a:t>Universal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Comcast had 2013 </a:t>
            </a:r>
            <a:r>
              <a:rPr lang="en-US" altLang="es-ES" dirty="0" smtClean="0"/>
              <a:t>sales </a:t>
            </a:r>
            <a:r>
              <a:rPr lang="en-US" altLang="es-ES" dirty="0" smtClean="0"/>
              <a:t>of $64.6 billion, about 1/3rd bigger than </a:t>
            </a:r>
            <a:r>
              <a:rPr lang="en-US" altLang="es-ES" dirty="0" smtClean="0"/>
              <a:t>Disney</a:t>
            </a:r>
            <a:endParaRPr lang="en-US" altLang="es-ES" dirty="0" smtClean="0"/>
          </a:p>
          <a:p>
            <a:r>
              <a:rPr lang="en-US" altLang="es-ES" dirty="0" smtClean="0"/>
              <a:t>Major player in cable services, cable networks, movies, broadcast </a:t>
            </a:r>
            <a:r>
              <a:rPr lang="en-US" altLang="es-ES" dirty="0" smtClean="0"/>
              <a:t>TV</a:t>
            </a:r>
            <a:endParaRPr lang="en-US" altLang="es-ES" dirty="0" smtClean="0"/>
          </a:p>
          <a:p>
            <a:r>
              <a:rPr lang="en-US" altLang="es-ES" dirty="0" smtClean="0"/>
              <a:t>NBC Universal</a:t>
            </a:r>
            <a:r>
              <a:rPr lang="en-US" altLang="en-US" dirty="0" smtClean="0"/>
              <a:t>’</a:t>
            </a:r>
            <a:r>
              <a:rPr lang="en-US" altLang="es-ES" dirty="0" smtClean="0"/>
              <a:t>s biggest value is for cable </a:t>
            </a:r>
            <a:r>
              <a:rPr lang="en-US" altLang="es-ES" dirty="0" smtClean="0"/>
              <a:t>channels</a:t>
            </a:r>
            <a:endParaRPr lang="en-US" altLang="es-ES" dirty="0" smtClean="0"/>
          </a:p>
          <a:p>
            <a:r>
              <a:rPr lang="en-US" altLang="es-ES" dirty="0" smtClean="0"/>
              <a:t>Comcast made failed attempt to buy Time Warner Cable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Google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2012 </a:t>
            </a:r>
            <a:r>
              <a:rPr lang="en-US" altLang="es-ES" dirty="0"/>
              <a:t>revenue </a:t>
            </a:r>
            <a:r>
              <a:rPr lang="en-US" altLang="es-ES" dirty="0">
                <a:solidFill>
                  <a:srgbClr val="000000"/>
                </a:solidFill>
              </a:rPr>
              <a:t>of </a:t>
            </a:r>
            <a:r>
              <a:rPr lang="en-US" altLang="es-ES" dirty="0" smtClean="0">
                <a:solidFill>
                  <a:srgbClr val="000000"/>
                </a:solidFill>
              </a:rPr>
              <a:t>$50.2 billion</a:t>
            </a:r>
            <a:r>
              <a:rPr lang="en-US" altLang="es-ES" dirty="0" smtClean="0"/>
              <a:t>, more than any of legacy media </a:t>
            </a:r>
            <a:r>
              <a:rPr lang="en-US" altLang="es-ES" dirty="0" smtClean="0"/>
              <a:t>companies</a:t>
            </a:r>
            <a:endParaRPr lang="en-US" altLang="es-ES" dirty="0"/>
          </a:p>
          <a:p>
            <a:r>
              <a:rPr lang="en-US" altLang="es-ES" dirty="0"/>
              <a:t>Big asset is search, major source of revenue is highly targeted online </a:t>
            </a:r>
            <a:r>
              <a:rPr lang="en-US" altLang="es-ES" dirty="0" smtClean="0"/>
              <a:t>advertising</a:t>
            </a:r>
            <a:endParaRPr lang="en-US" altLang="es-ES" dirty="0"/>
          </a:p>
          <a:p>
            <a:r>
              <a:rPr lang="en-US" altLang="es-ES" dirty="0"/>
              <a:t>Automated aggregator of </a:t>
            </a:r>
            <a:r>
              <a:rPr lang="en-US" altLang="es-ES" dirty="0" smtClean="0"/>
              <a:t>news</a:t>
            </a:r>
            <a:endParaRPr lang="en-US" altLang="es-ES" dirty="0"/>
          </a:p>
        </p:txBody>
      </p:sp>
    </p:spTree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Apple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>
                <a:solidFill>
                  <a:srgbClr val="000000"/>
                </a:solidFill>
              </a:rPr>
              <a:t>2013 </a:t>
            </a:r>
            <a:r>
              <a:rPr lang="en-US" altLang="es-ES" dirty="0">
                <a:solidFill>
                  <a:srgbClr val="000000"/>
                </a:solidFill>
              </a:rPr>
              <a:t>revenue of </a:t>
            </a:r>
            <a:r>
              <a:rPr lang="en-US" altLang="es-ES" dirty="0" smtClean="0">
                <a:solidFill>
                  <a:srgbClr val="000000"/>
                </a:solidFill>
              </a:rPr>
              <a:t>$170 </a:t>
            </a:r>
            <a:r>
              <a:rPr lang="en-US" altLang="es-ES" dirty="0" smtClean="0">
                <a:solidFill>
                  <a:srgbClr val="000000"/>
                </a:solidFill>
              </a:rPr>
              <a:t>billion</a:t>
            </a:r>
            <a:r>
              <a:rPr lang="en-US" altLang="es-ES" dirty="0" smtClean="0"/>
              <a:t> </a:t>
            </a:r>
            <a:endParaRPr lang="en-US" altLang="es-ES" dirty="0"/>
          </a:p>
          <a:p>
            <a:pPr lvl="1"/>
            <a:r>
              <a:rPr lang="en-US" altLang="es-ES" dirty="0" smtClean="0"/>
              <a:t>$91 </a:t>
            </a:r>
            <a:r>
              <a:rPr lang="en-US" altLang="es-ES" dirty="0"/>
              <a:t>billion from mobile phones (iPhone)</a:t>
            </a:r>
          </a:p>
          <a:p>
            <a:pPr lvl="1"/>
            <a:r>
              <a:rPr lang="en-US" altLang="es-ES" dirty="0" smtClean="0"/>
              <a:t>$32 billion from </a:t>
            </a:r>
            <a:r>
              <a:rPr lang="en-US" altLang="es-ES" dirty="0" err="1" smtClean="0"/>
              <a:t>iPads</a:t>
            </a:r>
            <a:endParaRPr lang="en-US" altLang="es-ES" dirty="0" smtClean="0"/>
          </a:p>
          <a:p>
            <a:pPr lvl="1"/>
            <a:r>
              <a:rPr lang="en-US" altLang="es-ES" dirty="0" smtClean="0"/>
              <a:t>$16 </a:t>
            </a:r>
            <a:r>
              <a:rPr lang="en-US" altLang="es-ES" dirty="0"/>
              <a:t>billion from music and video sales</a:t>
            </a:r>
          </a:p>
          <a:p>
            <a:pPr lvl="1"/>
            <a:r>
              <a:rPr lang="en-US" altLang="es-ES" dirty="0" smtClean="0"/>
              <a:t>$4.4 billion from iPods</a:t>
            </a:r>
          </a:p>
          <a:p>
            <a:r>
              <a:rPr lang="en-US" altLang="es-ES" dirty="0" smtClean="0"/>
              <a:t>Redefined </a:t>
            </a:r>
            <a:r>
              <a:rPr lang="en-US" altLang="es-ES" dirty="0"/>
              <a:t>how we consume and use </a:t>
            </a:r>
            <a:r>
              <a:rPr lang="en-US" altLang="es-ES" dirty="0" smtClean="0"/>
              <a:t>media</a:t>
            </a:r>
            <a:endParaRPr lang="en-US" altLang="es-ES" dirty="0"/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Crowd</a:t>
            </a:r>
            <a:r>
              <a:rPr lang="en-US" altLang="es-ES" baseline="0" dirty="0" smtClean="0"/>
              <a:t> Funding Media Projects</a:t>
            </a:r>
            <a:endParaRPr lang="en-US" altLang="es-E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altLang="es-ES" dirty="0" smtClean="0"/>
              <a:t>Kickstarter is an online crowd-funding company</a:t>
            </a:r>
            <a:r>
              <a:rPr lang="en-US" altLang="es-ES" baseline="0" dirty="0" smtClean="0"/>
              <a:t> that allows a wide range of people to support media projects made outside of the usual corporate </a:t>
            </a:r>
            <a:r>
              <a:rPr lang="en-US" altLang="es-ES" baseline="0" dirty="0" smtClean="0"/>
              <a:t>structure</a:t>
            </a:r>
            <a:endParaRPr lang="en-US" altLang="es-ES" dirty="0"/>
          </a:p>
          <a:p>
            <a:pPr lvl="0"/>
            <a:r>
              <a:rPr lang="en-US" altLang="es-ES" dirty="0" smtClean="0"/>
              <a:t>Big-name filmmaker Spike</a:t>
            </a:r>
            <a:r>
              <a:rPr lang="en-US" altLang="es-ES" baseline="0" dirty="0" smtClean="0"/>
              <a:t> Lee used Kickstarter to fund low-budget indie </a:t>
            </a:r>
            <a:r>
              <a:rPr lang="en-US" altLang="es-ES" baseline="0" dirty="0" smtClean="0"/>
              <a:t>film</a:t>
            </a:r>
            <a:r>
              <a:rPr lang="en-US" altLang="es-ES" dirty="0" smtClean="0"/>
              <a:t> </a:t>
            </a:r>
            <a:endParaRPr lang="en-US" altLang="es-ES" dirty="0"/>
          </a:p>
          <a:p>
            <a:r>
              <a:rPr lang="en-US" altLang="es-ES" dirty="0" smtClean="0">
                <a:latin typeface="Calibri" charset="0"/>
              </a:rPr>
              <a:t>Crowd sourcing lets people make media projects</a:t>
            </a:r>
            <a:r>
              <a:rPr lang="en-US" altLang="es-ES" baseline="0" dirty="0" smtClean="0">
                <a:latin typeface="Calibri" charset="0"/>
              </a:rPr>
              <a:t> that otherwise would not be commercially </a:t>
            </a:r>
            <a:r>
              <a:rPr lang="en-US" altLang="es-ES" baseline="0" dirty="0" smtClean="0">
                <a:latin typeface="Calibri" charset="0"/>
              </a:rPr>
              <a:t>viable</a:t>
            </a:r>
            <a:endParaRPr lang="en-US" altLang="es-ES" dirty="0">
              <a:latin typeface="Calibri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/>
              <a:t>Other Major Media Players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b="1" dirty="0"/>
              <a:t>Gannett</a:t>
            </a:r>
            <a:r>
              <a:rPr lang="en-US" altLang="es-ES" dirty="0"/>
              <a:t>: </a:t>
            </a:r>
            <a:r>
              <a:rPr lang="en-US" altLang="es-ES" i="1" dirty="0"/>
              <a:t>USA Today</a:t>
            </a:r>
            <a:r>
              <a:rPr lang="en-US" altLang="es-ES" dirty="0"/>
              <a:t>, eighty daily newspapers, TV stations and </a:t>
            </a:r>
            <a:r>
              <a:rPr lang="en-US" altLang="es-ES" dirty="0" smtClean="0"/>
              <a:t>publishing</a:t>
            </a:r>
            <a:endParaRPr lang="en-US" altLang="es-ES" dirty="0"/>
          </a:p>
          <a:p>
            <a:endParaRPr lang="en-US" altLang="es-ES" dirty="0"/>
          </a:p>
          <a:p>
            <a:r>
              <a:rPr lang="en-US" altLang="es-ES" b="1" dirty="0"/>
              <a:t>Clear </a:t>
            </a:r>
            <a:r>
              <a:rPr lang="en-US" altLang="es-ES" b="1" dirty="0" smtClean="0"/>
              <a:t>Channel/</a:t>
            </a:r>
            <a:r>
              <a:rPr lang="en-US" altLang="es-ES" b="1" dirty="0" err="1" smtClean="0"/>
              <a:t>iHeartMedia</a:t>
            </a:r>
            <a:r>
              <a:rPr lang="en-US" altLang="es-ES" dirty="0" smtClean="0"/>
              <a:t> </a:t>
            </a:r>
            <a:r>
              <a:rPr lang="en-US" altLang="es-ES" dirty="0" smtClean="0"/>
              <a:t/>
            </a:r>
            <a:br>
              <a:rPr lang="en-US" altLang="es-ES" dirty="0" smtClean="0"/>
            </a:br>
            <a:r>
              <a:rPr lang="en-US" altLang="es-ES" dirty="0" smtClean="0"/>
              <a:t>Emerged </a:t>
            </a:r>
            <a:r>
              <a:rPr lang="en-US" altLang="es-ES" dirty="0"/>
              <a:t>as major media player after massive mergers and consolidation in radio </a:t>
            </a:r>
            <a:r>
              <a:rPr lang="en-US" altLang="es-ES" dirty="0" smtClean="0"/>
              <a:t>industry. Renamed company to reflect its streaming music </a:t>
            </a:r>
            <a:r>
              <a:rPr lang="en-US" altLang="es-ES" dirty="0" smtClean="0"/>
              <a:t>business</a:t>
            </a:r>
            <a:endParaRPr lang="en-US" altLang="es-ES" dirty="0"/>
          </a:p>
          <a:p>
            <a:endParaRPr lang="en-US" altLang="es-ES" dirty="0"/>
          </a:p>
        </p:txBody>
      </p:sp>
    </p:spTree>
    <p:extLst>
      <p:ext uri="{BB962C8B-B14F-4D97-AF65-F5344CB8AC3E}">
        <p14:creationId xmlns:p14="http://schemas.microsoft.com/office/powerpoint/2010/main" val="2553900926"/>
      </p:ext>
    </p:extLst>
  </p:cSld>
  <p:clrMapOvr>
    <a:masterClrMapping/>
  </p:clrMapOvr>
  <p:transition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Media Transformations:</a:t>
            </a:r>
            <a:r>
              <a:rPr lang="en-US" altLang="es-ES" baseline="0" dirty="0" smtClean="0"/>
              <a:t> </a:t>
            </a:r>
            <a:r>
              <a:rPr lang="en-US" altLang="es-ES" dirty="0" smtClean="0"/>
              <a:t>Who Are Our Media?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>
                <a:latin typeface="Calibri" charset="0"/>
              </a:rPr>
              <a:t>1983:</a:t>
            </a:r>
            <a:r>
              <a:rPr lang="en-US" altLang="es-ES" baseline="0" dirty="0" smtClean="0">
                <a:latin typeface="Calibri" charset="0"/>
              </a:rPr>
              <a:t> 50 companies control majority </a:t>
            </a:r>
            <a:r>
              <a:rPr lang="en-US" altLang="es-ES" baseline="0" dirty="0" smtClean="0">
                <a:latin typeface="Calibri" charset="0"/>
              </a:rPr>
              <a:t>of our </a:t>
            </a:r>
            <a:r>
              <a:rPr lang="en-US" altLang="es-ES" baseline="0" dirty="0" smtClean="0">
                <a:latin typeface="Calibri" charset="0"/>
              </a:rPr>
              <a:t>media industry</a:t>
            </a:r>
          </a:p>
          <a:p>
            <a:r>
              <a:rPr lang="en-US" altLang="es-ES" baseline="0" dirty="0" smtClean="0">
                <a:latin typeface="Calibri" charset="0"/>
              </a:rPr>
              <a:t>2004: 5 companies control majority of media industry</a:t>
            </a:r>
          </a:p>
          <a:p>
            <a:r>
              <a:rPr lang="en-US" altLang="es-ES" dirty="0" smtClean="0">
                <a:latin typeface="Calibri" charset="0"/>
              </a:rPr>
              <a:t>2014: Time of </a:t>
            </a:r>
            <a:r>
              <a:rPr lang="en-US" altLang="es-ES" dirty="0" smtClean="0">
                <a:latin typeface="Calibri" charset="0"/>
              </a:rPr>
              <a:t>change</a:t>
            </a:r>
            <a:endParaRPr lang="en-US" altLang="es-ES" dirty="0" smtClean="0">
              <a:latin typeface="Calibri" charset="0"/>
            </a:endParaRPr>
          </a:p>
          <a:p>
            <a:pPr lvl="1"/>
            <a:r>
              <a:rPr lang="en-US" altLang="es-ES" dirty="0" smtClean="0">
                <a:latin typeface="Calibri" charset="0"/>
              </a:rPr>
              <a:t>Companies split and merged</a:t>
            </a:r>
          </a:p>
          <a:p>
            <a:pPr lvl="1"/>
            <a:r>
              <a:rPr lang="en-US" altLang="es-ES" dirty="0" smtClean="0">
                <a:latin typeface="Calibri" charset="0"/>
              </a:rPr>
              <a:t>New companies grow in </a:t>
            </a:r>
            <a:r>
              <a:rPr lang="en-US" altLang="es-ES" dirty="0" smtClean="0">
                <a:latin typeface="Calibri" charset="0"/>
              </a:rPr>
              <a:t>importance</a:t>
            </a:r>
            <a:endParaRPr lang="en-US" altLang="es-ES" dirty="0" smtClean="0">
              <a:latin typeface="Calibri" charset="0"/>
            </a:endParaRPr>
          </a:p>
          <a:p>
            <a:r>
              <a:rPr lang="en-US" altLang="es-ES" dirty="0" smtClean="0">
                <a:latin typeface="Calibri" charset="0"/>
              </a:rPr>
              <a:t>Secret </a:t>
            </a:r>
            <a:r>
              <a:rPr lang="en-US" altLang="es-ES" dirty="0" smtClean="0">
                <a:latin typeface="Calibri" charset="0"/>
              </a:rPr>
              <a:t>two</a:t>
            </a:r>
            <a:r>
              <a:rPr lang="en-US" altLang="es-ES" dirty="0" smtClean="0">
                <a:latin typeface="Calibri" charset="0"/>
              </a:rPr>
              <a:t>: There are no mainstream media</a:t>
            </a:r>
            <a:endParaRPr lang="en-US" altLang="es-ES" dirty="0">
              <a:latin typeface="Calibri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dirty="0" smtClean="0"/>
              <a:t>Long Tail Media </a:t>
            </a:r>
            <a:br>
              <a:rPr lang="en-US" altLang="es-ES" dirty="0" smtClean="0"/>
            </a:br>
            <a:r>
              <a:rPr lang="en-US" altLang="es-ES" dirty="0" smtClean="0"/>
              <a:t>vs. Big Media (Short Head Media)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Long </a:t>
            </a:r>
            <a:r>
              <a:rPr lang="en-US" altLang="es-ES" dirty="0" smtClean="0"/>
              <a:t>tail</a:t>
            </a:r>
            <a:r>
              <a:rPr lang="en-US" altLang="es-ES" dirty="0" smtClean="0"/>
              <a:t/>
            </a:r>
            <a:br>
              <a:rPr lang="en-US" altLang="es-ES" dirty="0" smtClean="0"/>
            </a:br>
            <a:r>
              <a:rPr lang="en-US" altLang="es-ES" i="1" dirty="0" smtClean="0"/>
              <a:t>Portion of a distribution curve where a limited number of people are interested in buying a lot of different </a:t>
            </a:r>
            <a:r>
              <a:rPr lang="en-US" altLang="es-ES" i="1" dirty="0" smtClean="0"/>
              <a:t>products</a:t>
            </a:r>
            <a:endParaRPr lang="en-US" altLang="es-ES" i="1" dirty="0" smtClean="0"/>
          </a:p>
          <a:p>
            <a:r>
              <a:rPr lang="en-US" altLang="es-ES" dirty="0" smtClean="0"/>
              <a:t>Short </a:t>
            </a:r>
            <a:r>
              <a:rPr lang="en-US" altLang="es-ES" dirty="0" smtClean="0"/>
              <a:t>head</a:t>
            </a:r>
            <a:r>
              <a:rPr lang="en-US" altLang="es-ES" dirty="0" smtClean="0"/>
              <a:t/>
            </a:r>
            <a:br>
              <a:rPr lang="en-US" altLang="es-ES" dirty="0" smtClean="0"/>
            </a:br>
            <a:r>
              <a:rPr lang="en-US" altLang="es-ES" i="1" dirty="0" smtClean="0"/>
              <a:t>Portion of a distribution curve where a large number of people are interested in buying a limited number of </a:t>
            </a:r>
            <a:r>
              <a:rPr lang="en-US" altLang="es-ES" i="1" dirty="0" smtClean="0"/>
              <a:t>products</a:t>
            </a:r>
            <a:endParaRPr lang="en-US" altLang="es-E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Long Tail vs. Short Head</a:t>
            </a:r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7825" y="1668463"/>
            <a:ext cx="5848350" cy="4391025"/>
          </a:xfr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Characteristics of the Long Tail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High number of goods; more niche goods than </a:t>
            </a:r>
            <a:r>
              <a:rPr lang="en-US" altLang="es-ES" dirty="0" smtClean="0"/>
              <a:t>hits</a:t>
            </a:r>
            <a:endParaRPr lang="en-US" altLang="es-ES" dirty="0" smtClean="0"/>
          </a:p>
          <a:p>
            <a:r>
              <a:rPr lang="en-US" altLang="es-ES" dirty="0" smtClean="0"/>
              <a:t>Low cost of reaching </a:t>
            </a:r>
            <a:r>
              <a:rPr lang="en-US" altLang="es-ES" dirty="0" smtClean="0"/>
              <a:t>markets</a:t>
            </a:r>
            <a:endParaRPr lang="en-US" altLang="es-ES" dirty="0" smtClean="0"/>
          </a:p>
          <a:p>
            <a:r>
              <a:rPr lang="en-US" altLang="es-ES" dirty="0" smtClean="0"/>
              <a:t>Ease of finding niche </a:t>
            </a:r>
            <a:r>
              <a:rPr lang="en-US" altLang="es-ES" dirty="0" smtClean="0"/>
              <a:t>products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Characteristics of the Long Tail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Flattening of the demand curve for mainstream hits; choice lowers demand for </a:t>
            </a:r>
            <a:r>
              <a:rPr lang="en-US" altLang="es-ES" dirty="0" smtClean="0"/>
              <a:t>hits</a:t>
            </a:r>
            <a:endParaRPr lang="en-US" altLang="es-ES" dirty="0" smtClean="0"/>
          </a:p>
          <a:p>
            <a:r>
              <a:rPr lang="en-US" altLang="es-ES" dirty="0" smtClean="0"/>
              <a:t>Size of collective market; collection of niche products can be as big as </a:t>
            </a:r>
            <a:r>
              <a:rPr lang="en-US" altLang="es-ES" dirty="0" smtClean="0"/>
              <a:t>hits</a:t>
            </a:r>
            <a:endParaRPr lang="en-US" altLang="es-ES" dirty="0" smtClean="0"/>
          </a:p>
          <a:p>
            <a:r>
              <a:rPr lang="en-US" altLang="es-ES" dirty="0" smtClean="0"/>
              <a:t>Tailoring to personal tastes; consumers want content that fits their own wants and </a:t>
            </a:r>
            <a:r>
              <a:rPr lang="en-US" altLang="es-ES" dirty="0" smtClean="0"/>
              <a:t>needs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Consequences of the Long Tail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Democratization of the means of </a:t>
            </a:r>
            <a:r>
              <a:rPr lang="en-US" altLang="es-ES" dirty="0" smtClean="0"/>
              <a:t>production</a:t>
            </a:r>
            <a:endParaRPr lang="en-US" altLang="es-ES" dirty="0" smtClean="0"/>
          </a:p>
          <a:p>
            <a:r>
              <a:rPr lang="en-US" altLang="es-ES" dirty="0" smtClean="0"/>
              <a:t>Democratization of the means of </a:t>
            </a:r>
            <a:r>
              <a:rPr lang="en-US" altLang="es-ES" dirty="0" smtClean="0"/>
              <a:t>distribution</a:t>
            </a:r>
            <a:endParaRPr lang="en-US" altLang="es-ES" dirty="0" smtClean="0"/>
          </a:p>
          <a:p>
            <a:r>
              <a:rPr lang="en-US" altLang="es-ES" dirty="0" smtClean="0"/>
              <a:t>Greatly reduced cost of connecting suppliers and </a:t>
            </a:r>
            <a:r>
              <a:rPr lang="en-US" altLang="es-ES" dirty="0" smtClean="0"/>
              <a:t>consumers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Who Controls the Media?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s-ES" dirty="0" smtClean="0"/>
              <a:t>Owners</a:t>
            </a:r>
          </a:p>
          <a:p>
            <a:r>
              <a:rPr lang="en-US" altLang="es-ES" dirty="0" smtClean="0"/>
              <a:t>Advertisers</a:t>
            </a:r>
          </a:p>
          <a:p>
            <a:r>
              <a:rPr lang="en-US" altLang="es-ES" dirty="0" smtClean="0"/>
              <a:t>Government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es-ES" dirty="0" smtClean="0"/>
              <a:t>Special </a:t>
            </a:r>
            <a:r>
              <a:rPr lang="en-US" altLang="es-ES" dirty="0" smtClean="0"/>
              <a:t>interest groups</a:t>
            </a:r>
            <a:endParaRPr lang="en-US" altLang="es-ES" dirty="0" smtClean="0"/>
          </a:p>
          <a:p>
            <a:r>
              <a:rPr lang="en-US" altLang="es-ES" dirty="0" smtClean="0"/>
              <a:t>News </a:t>
            </a:r>
            <a:r>
              <a:rPr lang="en-US" altLang="es-ES" dirty="0" smtClean="0"/>
              <a:t>sources</a:t>
            </a:r>
            <a:endParaRPr lang="en-US" altLang="es-ES" dirty="0" smtClean="0"/>
          </a:p>
          <a:p>
            <a:r>
              <a:rPr lang="en-US" altLang="es-ES" dirty="0" smtClean="0"/>
              <a:t>Audiences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mtClean="0"/>
              <a:t>Development of Private Ownership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1638: First printing press in North American colonies</a:t>
            </a:r>
          </a:p>
          <a:p>
            <a:r>
              <a:rPr lang="en-US" altLang="es-ES" dirty="0" smtClean="0"/>
              <a:t>1690: First newspaper published in colonies</a:t>
            </a:r>
          </a:p>
          <a:p>
            <a:r>
              <a:rPr lang="en-US" altLang="es-ES" dirty="0" smtClean="0"/>
              <a:t>1830s: Penny Press begins</a:t>
            </a:r>
          </a:p>
          <a:p>
            <a:r>
              <a:rPr lang="en-US" altLang="es-ES" dirty="0" smtClean="0"/>
              <a:t>1840s: Telegraph industry owned privately, not by government</a:t>
            </a:r>
          </a:p>
          <a:p>
            <a:r>
              <a:rPr lang="en-US" altLang="es-ES" dirty="0" smtClean="0"/>
              <a:t>1930s: Growth of national news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Big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Consumers have more choices for media content than ever </a:t>
            </a:r>
            <a:r>
              <a:rPr lang="en-US" altLang="es-ES" dirty="0" smtClean="0"/>
              <a:t>before</a:t>
            </a:r>
            <a:endParaRPr lang="en-US" altLang="es-ES" dirty="0"/>
          </a:p>
          <a:p>
            <a:r>
              <a:rPr lang="en-US" altLang="es-ES" dirty="0"/>
              <a:t>However, the number of individual, independent media companies providing those choices has </a:t>
            </a:r>
            <a:r>
              <a:rPr lang="en-US" altLang="es-ES" dirty="0" smtClean="0"/>
              <a:t>declined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Big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Media</a:t>
            </a:r>
            <a:r>
              <a:rPr lang="en-US" altLang="es-ES" baseline="0" dirty="0" smtClean="0"/>
              <a:t> business changing rapidly</a:t>
            </a:r>
          </a:p>
          <a:p>
            <a:r>
              <a:rPr lang="en-US" altLang="es-ES" i="0" baseline="0" dirty="0" smtClean="0"/>
              <a:t>Rise of mobile media</a:t>
            </a:r>
          </a:p>
          <a:p>
            <a:pPr lvl="0"/>
            <a:r>
              <a:rPr lang="en-US" altLang="es-ES" i="0" dirty="0" smtClean="0"/>
              <a:t>Thousands</a:t>
            </a:r>
            <a:r>
              <a:rPr lang="en-US" altLang="es-ES" i="0" baseline="0" dirty="0" smtClean="0"/>
              <a:t> of new outlets</a:t>
            </a:r>
          </a:p>
          <a:p>
            <a:pPr lvl="0"/>
            <a:r>
              <a:rPr lang="en-US" altLang="es-ES" i="0" baseline="0" dirty="0" smtClean="0"/>
              <a:t>Many new players in the business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Bigger </a:t>
            </a:r>
            <a:r>
              <a:rPr lang="en-US" dirty="0" smtClean="0"/>
              <a:t>vs. </a:t>
            </a:r>
            <a:r>
              <a:rPr lang="en-US" dirty="0" smtClean="0"/>
              <a:t>Smaller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es-ES" dirty="0" smtClean="0"/>
              <a:t>Synergy</a:t>
            </a:r>
            <a:br>
              <a:rPr lang="en-US" altLang="es-ES" dirty="0" smtClean="0"/>
            </a:br>
            <a:r>
              <a:rPr lang="en-US" altLang="es-ES" i="1" dirty="0" smtClean="0"/>
              <a:t>A large company can use the strengths of its various divisions to market its </a:t>
            </a:r>
            <a:r>
              <a:rPr lang="en-US" altLang="es-ES" i="1" dirty="0" smtClean="0"/>
              <a:t>content</a:t>
            </a:r>
            <a:endParaRPr lang="en-US" altLang="es-ES" i="1" dirty="0" smtClean="0"/>
          </a:p>
          <a:p>
            <a:r>
              <a:rPr lang="en-US" altLang="es-ES" dirty="0" smtClean="0"/>
              <a:t>But … </a:t>
            </a:r>
            <a:r>
              <a:rPr lang="en-US" altLang="es-ES" dirty="0" smtClean="0"/>
              <a:t>Big today isn</a:t>
            </a:r>
            <a:r>
              <a:rPr lang="en-US" altLang="en-US" dirty="0" smtClean="0"/>
              <a:t>’</a:t>
            </a:r>
            <a:r>
              <a:rPr lang="en-US" altLang="es-ES" dirty="0" smtClean="0"/>
              <a:t>t always </a:t>
            </a:r>
            <a:r>
              <a:rPr lang="en-US" altLang="es-ES" dirty="0" smtClean="0"/>
              <a:t>better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563406"/>
      </p:ext>
    </p:extLst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Big Media: The Conglomerates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Disney</a:t>
            </a:r>
          </a:p>
          <a:p>
            <a:r>
              <a:rPr lang="en-US" altLang="es-ES" dirty="0" smtClean="0"/>
              <a:t>News </a:t>
            </a:r>
            <a:r>
              <a:rPr lang="en-US" altLang="es-ES" dirty="0" smtClean="0"/>
              <a:t>Corporation/21</a:t>
            </a:r>
            <a:r>
              <a:rPr lang="en-US" altLang="es-ES" baseline="30000" dirty="0" smtClean="0"/>
              <a:t>st</a:t>
            </a:r>
            <a:r>
              <a:rPr lang="en-US" altLang="es-ES" dirty="0" smtClean="0"/>
              <a:t> </a:t>
            </a:r>
            <a:r>
              <a:rPr lang="en-US" altLang="es-ES" dirty="0" smtClean="0"/>
              <a:t>Century Fox</a:t>
            </a:r>
          </a:p>
          <a:p>
            <a:r>
              <a:rPr lang="en-US" altLang="es-ES" dirty="0" smtClean="0"/>
              <a:t>Time Warner</a:t>
            </a:r>
          </a:p>
          <a:p>
            <a:r>
              <a:rPr lang="en-US" altLang="es-ES" dirty="0" smtClean="0"/>
              <a:t>Viacom/CBS</a:t>
            </a:r>
            <a:endParaRPr lang="en-US" altLang="es-ES" dirty="0" smtClean="0"/>
          </a:p>
          <a:p>
            <a:r>
              <a:rPr lang="en-US" altLang="es-ES" dirty="0" smtClean="0"/>
              <a:t>Bertelsmann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Disney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2013 </a:t>
            </a:r>
            <a:r>
              <a:rPr lang="en-US" altLang="es-ES" dirty="0" smtClean="0"/>
              <a:t>sales</a:t>
            </a:r>
            <a:r>
              <a:rPr lang="en-US" altLang="es-ES" dirty="0"/>
              <a:t>: </a:t>
            </a:r>
            <a:r>
              <a:rPr lang="en-US" altLang="es-ES" dirty="0" smtClean="0"/>
              <a:t>$45 </a:t>
            </a:r>
            <a:r>
              <a:rPr lang="en-US" altLang="es-ES" dirty="0" smtClean="0"/>
              <a:t>billion</a:t>
            </a:r>
            <a:endParaRPr lang="en-US" altLang="es-ES" dirty="0"/>
          </a:p>
          <a:p>
            <a:r>
              <a:rPr lang="en-US" altLang="es-ES" dirty="0"/>
              <a:t>Major player in broadcast TV, cable, movies, theme </a:t>
            </a:r>
            <a:r>
              <a:rPr lang="en-US" altLang="es-ES" dirty="0" smtClean="0"/>
              <a:t>parks</a:t>
            </a:r>
            <a:endParaRPr lang="en-US" altLang="es-ES" dirty="0"/>
          </a:p>
          <a:p>
            <a:r>
              <a:rPr lang="en-US" altLang="es-ES" dirty="0"/>
              <a:t>Home of Mickey Mouse, Pixar, </a:t>
            </a:r>
            <a:r>
              <a:rPr lang="en-US" altLang="es-ES" dirty="0" smtClean="0"/>
              <a:t>Marvel, and </a:t>
            </a:r>
            <a:r>
              <a:rPr lang="en-US" altLang="es-ES" dirty="0" err="1" smtClean="0"/>
              <a:t>Lucasfilm</a:t>
            </a:r>
            <a:endParaRPr lang="en-US" altLang="es-ES" dirty="0"/>
          </a:p>
          <a:p>
            <a:r>
              <a:rPr lang="en-US" altLang="es-ES" dirty="0"/>
              <a:t>Pioneer in new media distribution and media convergence; among the first to offer content through </a:t>
            </a:r>
            <a:r>
              <a:rPr lang="en-US" altLang="es-ES" dirty="0" smtClean="0"/>
              <a:t>Apple’s iTunes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News Corp.</a:t>
            </a:r>
            <a:r>
              <a:rPr lang="en-US" altLang="es-ES" baseline="0" dirty="0" smtClean="0"/>
              <a:t> </a:t>
            </a:r>
            <a:r>
              <a:rPr lang="en-US" altLang="es-ES" baseline="0" dirty="0" smtClean="0"/>
              <a:t>and </a:t>
            </a:r>
            <a:r>
              <a:rPr lang="en-US" altLang="es-ES" baseline="0" dirty="0" smtClean="0"/>
              <a:t>21</a:t>
            </a:r>
            <a:r>
              <a:rPr lang="en-US" altLang="es-ES" baseline="30000" dirty="0" smtClean="0"/>
              <a:t>st</a:t>
            </a:r>
            <a:r>
              <a:rPr lang="en-US" altLang="es-ES" baseline="0" dirty="0" smtClean="0"/>
              <a:t> Century Fox</a:t>
            </a:r>
            <a:endParaRPr lang="en-US" altLang="es-ES" dirty="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Major player worldwide in all media, split into two 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companies</a:t>
            </a:r>
            <a:endParaRPr lang="en-US" sz="3200" dirty="0" smtClean="0">
              <a:effectLst/>
            </a:endParaRPr>
          </a:p>
          <a:p>
            <a:r>
              <a:rPr lang="en-US" altLang="es-ES" dirty="0" smtClean="0"/>
              <a:t>Fiscal </a:t>
            </a:r>
            <a:r>
              <a:rPr lang="en-US" altLang="es-ES" dirty="0" smtClean="0"/>
              <a:t>year </a:t>
            </a:r>
            <a:r>
              <a:rPr lang="en-US" altLang="es-ES" dirty="0" smtClean="0"/>
              <a:t>2012 </a:t>
            </a:r>
          </a:p>
          <a:p>
            <a:pPr lvl="1"/>
            <a:r>
              <a:rPr lang="en-US" altLang="es-ES" dirty="0" smtClean="0"/>
              <a:t>News </a:t>
            </a:r>
            <a:r>
              <a:rPr lang="en-US" altLang="es-ES" dirty="0" smtClean="0"/>
              <a:t>Corp</a:t>
            </a:r>
            <a:r>
              <a:rPr lang="en-US" altLang="en-US" dirty="0"/>
              <a:t>—</a:t>
            </a:r>
            <a:r>
              <a:rPr lang="en-US" altLang="es-ES" dirty="0" smtClean="0"/>
              <a:t>$8.6 </a:t>
            </a:r>
            <a:r>
              <a:rPr lang="en-US" altLang="es-ES" dirty="0" smtClean="0"/>
              <a:t>billion in </a:t>
            </a:r>
            <a:r>
              <a:rPr lang="en-US" altLang="es-ES" dirty="0" smtClean="0"/>
              <a:t>sales</a:t>
            </a:r>
            <a:endParaRPr lang="en-US" altLang="es-ES" dirty="0" smtClean="0"/>
          </a:p>
          <a:p>
            <a:pPr lvl="1"/>
            <a:r>
              <a:rPr lang="en-US" altLang="es-ES" dirty="0" smtClean="0"/>
              <a:t>21</a:t>
            </a:r>
            <a:r>
              <a:rPr lang="en-US" altLang="es-ES" baseline="30000" dirty="0" smtClean="0"/>
              <a:t>st</a:t>
            </a:r>
            <a:r>
              <a:rPr lang="en-US" altLang="es-ES" dirty="0" smtClean="0"/>
              <a:t> Century </a:t>
            </a:r>
            <a:r>
              <a:rPr lang="en-US" altLang="es-ES" dirty="0" smtClean="0"/>
              <a:t>Fox</a:t>
            </a:r>
            <a:r>
              <a:rPr lang="en-US" altLang="en-US" dirty="0"/>
              <a:t>—</a:t>
            </a:r>
            <a:r>
              <a:rPr lang="en-US" altLang="es-ES" dirty="0" smtClean="0"/>
              <a:t>$27.7 </a:t>
            </a:r>
            <a:r>
              <a:rPr lang="en-US" altLang="es-ES" dirty="0" smtClean="0"/>
              <a:t>billion in </a:t>
            </a:r>
            <a:r>
              <a:rPr lang="en-US" altLang="es-ES" dirty="0" smtClean="0"/>
              <a:t>sales</a:t>
            </a:r>
            <a:endParaRPr lang="en-US" altLang="es-ES" dirty="0" smtClean="0"/>
          </a:p>
          <a:p>
            <a:pPr lvl="1"/>
            <a:r>
              <a:rPr lang="en-US" altLang="es-ES" dirty="0" smtClean="0"/>
              <a:t>Total </a:t>
            </a:r>
            <a:r>
              <a:rPr lang="en-US" altLang="es-ES" dirty="0" smtClean="0"/>
              <a:t>$</a:t>
            </a:r>
            <a:r>
              <a:rPr lang="en-US" altLang="es-ES" dirty="0" smtClean="0"/>
              <a:t>36.6 billion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823</TotalTime>
  <Words>823</Words>
  <Application>Microsoft Office PowerPoint</Application>
  <PresentationFormat>On-screen Show (4:3)</PresentationFormat>
  <Paragraphs>144</Paragraphs>
  <Slides>27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1_Office Theme</vt:lpstr>
      <vt:lpstr>The Media Business: Consolidation, Globalization,  and the Long Tail</vt:lpstr>
      <vt:lpstr>Crowd Funding Media Projects</vt:lpstr>
      <vt:lpstr>Development of Private Ownership</vt:lpstr>
      <vt:lpstr>Big Media</vt:lpstr>
      <vt:lpstr>Big Media</vt:lpstr>
      <vt:lpstr>Bigger vs. Smaller</vt:lpstr>
      <vt:lpstr>Big Media: The Conglomerates</vt:lpstr>
      <vt:lpstr>Disney</vt:lpstr>
      <vt:lpstr>News Corp. and 21st Century Fox</vt:lpstr>
      <vt:lpstr>News Corp. and 21st Century Fox</vt:lpstr>
      <vt:lpstr>News Corp. and 21st Century Fox</vt:lpstr>
      <vt:lpstr>Time Warner</vt:lpstr>
      <vt:lpstr>Time Warner</vt:lpstr>
      <vt:lpstr>Viacom/CBS</vt:lpstr>
      <vt:lpstr>Bertelsmann</vt:lpstr>
      <vt:lpstr>Big Media: The New Players</vt:lpstr>
      <vt:lpstr>Comcast/NBC Universal</vt:lpstr>
      <vt:lpstr>Google</vt:lpstr>
      <vt:lpstr>Apple</vt:lpstr>
      <vt:lpstr>Other Major Media Players</vt:lpstr>
      <vt:lpstr>Media Transformations: Who Are Our Media?</vt:lpstr>
      <vt:lpstr>Long Tail Media  vs. Big Media (Short Head Media)</vt:lpstr>
      <vt:lpstr>Long Tail vs. Short Head</vt:lpstr>
      <vt:lpstr>Characteristics of the Long Tail</vt:lpstr>
      <vt:lpstr>Characteristics of the Long Tail</vt:lpstr>
      <vt:lpstr>Consequences of the Long Tail</vt:lpstr>
      <vt:lpstr>Who Controls the Media?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The Media Business: Consolidation, Globalization,  and the Long Tail</dc:title>
  <dc:creator>Ralph Hanson</dc:creator>
  <cp:lastModifiedBy>CE</cp:lastModifiedBy>
  <cp:revision>47</cp:revision>
  <dcterms:created xsi:type="dcterms:W3CDTF">2010-07-29T19:27:29Z</dcterms:created>
  <dcterms:modified xsi:type="dcterms:W3CDTF">2015-07-20T12:00:06Z</dcterms:modified>
</cp:coreProperties>
</file>