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70" r:id="rId9"/>
    <p:sldId id="262" r:id="rId10"/>
    <p:sldId id="263" r:id="rId11"/>
    <p:sldId id="272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6" autoAdjust="0"/>
    <p:restoredTop sz="86441" autoAdjust="0"/>
  </p:normalViewPr>
  <p:slideViewPr>
    <p:cSldViewPr snapToGrid="0" snapToObjects="1">
      <p:cViewPr>
        <p:scale>
          <a:sx n="118" d="100"/>
          <a:sy n="118" d="100"/>
        </p:scale>
        <p:origin x="-14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2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54C3F-1CAD-4FEE-9383-B34121B3663E}" type="datetimeFigureOut">
              <a:rPr lang="en-US"/>
              <a:t>7/20/2015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987E2-4A75-42C1-BA3E-CC27002C906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5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96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1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52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71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6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314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26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45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68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5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17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29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34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987E2-4A75-42C1-BA3E-CC27002C9063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21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699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 sz="4400">
                <a:solidFill>
                  <a:srgbClr val="E2992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D72D514-2EC8-4146-A816-B6688BF62349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AC2A10-0FF6-4048-AC45-780BF0379C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689773"/>
      </p:ext>
    </p:extLst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5A54E-2D62-4257-9CF4-2BB6B43B8D29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58D63-DD29-4F2C-AAEF-503A164CDC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147551"/>
      </p:ext>
    </p:extLst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D3C4FC-668A-43D1-B06D-E1084C793206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EAF5-0FA6-4F5E-BB54-29C2219B4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017735"/>
      </p:ext>
    </p:extLst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D6CDA-B32C-4DCA-9C86-B88957888CFC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F796F-9E05-47AA-970B-DDAC805EC9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162139"/>
      </p:ext>
    </p:extLst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91DBF-AE39-4562-8FAA-52AFD673D67E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83EC5-75BB-48A5-874C-E4E0E6DEE7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978848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1631A8-32EA-45A0-9ADA-56030496CD24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0D5B-2F86-41A4-A4E9-8AA40AEEE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687857"/>
      </p:ext>
    </p:extLst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2E1692-4EDA-4D16-BB8B-2203E1EB6014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D8F22-BB0D-4F62-80DF-784009CA16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001664"/>
      </p:ext>
    </p:extLst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7A3AA-C41A-43AB-9DD0-B44EA652CF67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04A92-3898-42A0-A680-A2F2E27DAD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6164506"/>
      </p:ext>
    </p:extLst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9FBE30-7C22-4A99-945E-9CD44FB9CB36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D5138-45F6-4A56-B772-B74DC9223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946170"/>
      </p:ext>
    </p:extLst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6ED7A5-1F77-4BAB-BA6F-834010EDBBFB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B2A3B-6927-4CAD-AB0E-1D4CBEFEF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591032"/>
      </p:ext>
    </p:extLst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BA2B7A-29E1-4DEF-8D12-F06D037F5C5B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E5D06-A164-4EEE-BA28-B5B7A3071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145349"/>
      </p:ext>
    </p:extLst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1568249-253D-41AE-8065-B8C372890595}" type="datetime1">
              <a:rPr lang="en-US" altLang="en-US"/>
              <a:pPr/>
              <a:t>7/20/2015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2E9CBD8-411B-49FE-A6D8-1E0853A24AD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pull dir="r"/>
  </p:transition>
  <p:txStyles>
    <p:titleStyle>
      <a:lvl1pPr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669B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669B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669B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669B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 b="1">
          <a:solidFill>
            <a:srgbClr val="00669B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E29927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E29927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E29927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E29927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Living in a Media World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dirty="0" smtClean="0"/>
              <a:t>Chapter 1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Evolution of the Media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1880s: Invention of the gramophone</a:t>
            </a:r>
          </a:p>
          <a:p>
            <a:r>
              <a:rPr lang="en-US" altLang="en-US" dirty="0" smtClean="0"/>
              <a:t>Late 1800s: Development of radio </a:t>
            </a:r>
          </a:p>
          <a:p>
            <a:r>
              <a:rPr lang="en-US" altLang="en-US" dirty="0" smtClean="0"/>
              <a:t>1890s: Development of motion pictures</a:t>
            </a:r>
          </a:p>
          <a:p>
            <a:r>
              <a:rPr lang="en-US" altLang="en-US" dirty="0" smtClean="0"/>
              <a:t>1939: First television broadcasts</a:t>
            </a:r>
          </a:p>
          <a:p>
            <a:r>
              <a:rPr lang="en-US" altLang="en-US" dirty="0" smtClean="0"/>
              <a:t>1990s: Internet becomes a channel of mass communication</a:t>
            </a:r>
          </a:p>
          <a:p>
            <a:r>
              <a:rPr lang="en-US" altLang="en-US" dirty="0" smtClean="0"/>
              <a:t>2000s: Rise of social media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6636"/>
            <a:ext cx="8229600" cy="1143000"/>
          </a:xfrm>
        </p:spPr>
        <p:txBody>
          <a:bodyPr/>
          <a:lstStyle/>
          <a:p>
            <a:r>
              <a:rPr lang="en-US" dirty="0" smtClean="0"/>
              <a:t>Media Transformations: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Nepal </a:t>
            </a:r>
            <a:r>
              <a:rPr lang="en-US" baseline="0" dirty="0" smtClean="0"/>
              <a:t>and </a:t>
            </a:r>
            <a:r>
              <a:rPr lang="en-US" baseline="0" dirty="0" smtClean="0"/>
              <a:t>Mt. Everest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6945"/>
            <a:ext cx="8229600" cy="3909218"/>
          </a:xfrm>
        </p:spPr>
        <p:txBody>
          <a:bodyPr/>
          <a:lstStyle/>
          <a:p>
            <a:r>
              <a:rPr lang="en-US" dirty="0" smtClean="0"/>
              <a:t>Media take us to remote areas of the world we wouldn’t see </a:t>
            </a:r>
            <a:r>
              <a:rPr lang="en-US" dirty="0" smtClean="0"/>
              <a:t>otherwise</a:t>
            </a:r>
            <a:endParaRPr lang="en-US" dirty="0" smtClean="0"/>
          </a:p>
          <a:p>
            <a:r>
              <a:rPr lang="en-US" dirty="0" smtClean="0"/>
              <a:t>Mobile media are spreading across the globe, even to the </a:t>
            </a:r>
            <a:r>
              <a:rPr lang="en-US" dirty="0" smtClean="0"/>
              <a:t>peak </a:t>
            </a:r>
            <a:r>
              <a:rPr lang="en-US" dirty="0" smtClean="0"/>
              <a:t>of </a:t>
            </a:r>
            <a:r>
              <a:rPr lang="en-US" dirty="0" smtClean="0"/>
              <a:t>Mt. </a:t>
            </a:r>
            <a:r>
              <a:rPr lang="en-US" dirty="0" smtClean="0"/>
              <a:t>Everest</a:t>
            </a:r>
            <a:endParaRPr lang="en-US" dirty="0" smtClean="0"/>
          </a:p>
          <a:p>
            <a:r>
              <a:rPr lang="en-US" dirty="0" smtClean="0"/>
              <a:t>News can flow from remote locations through social media to legacy mass </a:t>
            </a:r>
            <a:r>
              <a:rPr lang="en-US" dirty="0" smtClean="0"/>
              <a:t>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831773"/>
      </p:ext>
    </p:extLst>
  </p:cSld>
  <p:clrMapOvr>
    <a:masterClrMapping/>
  </p:clrMapOvr>
  <p:transition>
    <p:pull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Media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dirty="0"/>
              <a:t>Audience members</a:t>
            </a:r>
            <a:r>
              <a:rPr lang="ja-JP" altLang="en-US" dirty="0" smtClean="0"/>
              <a:t>’</a:t>
            </a:r>
            <a:r>
              <a:rPr lang="en-US" altLang="ja-JP" dirty="0" smtClean="0"/>
              <a:t>understanding </a:t>
            </a:r>
            <a:r>
              <a:rPr lang="en-US" altLang="ja-JP" dirty="0" smtClean="0"/>
              <a:t>of</a:t>
            </a:r>
            <a:endParaRPr lang="en-US" altLang="ja-JP" dirty="0"/>
          </a:p>
          <a:p>
            <a:r>
              <a:rPr lang="en-US" altLang="en-US" dirty="0"/>
              <a:t>Who/what the media are, and how they </a:t>
            </a:r>
            <a:r>
              <a:rPr lang="en-US" altLang="en-US" dirty="0" smtClean="0"/>
              <a:t>operate</a:t>
            </a:r>
            <a:endParaRPr lang="en-US" altLang="ja-JP" dirty="0"/>
          </a:p>
          <a:p>
            <a:r>
              <a:rPr lang="en-US" altLang="en-US" dirty="0"/>
              <a:t>The messages delivered by the </a:t>
            </a:r>
            <a:r>
              <a:rPr lang="en-US" altLang="en-US" dirty="0" smtClean="0"/>
              <a:t>media</a:t>
            </a:r>
            <a:endParaRPr lang="en-US" altLang="en-US" dirty="0"/>
          </a:p>
          <a:p>
            <a:r>
              <a:rPr lang="en-US" altLang="en-US" dirty="0"/>
              <a:t>The roles media </a:t>
            </a:r>
            <a:r>
              <a:rPr lang="en-US" altLang="en-US" dirty="0" smtClean="0"/>
              <a:t>play </a:t>
            </a:r>
            <a:r>
              <a:rPr lang="en-US" altLang="en-US" dirty="0"/>
              <a:t>in </a:t>
            </a:r>
            <a:r>
              <a:rPr lang="en-US" altLang="en-US" dirty="0" smtClean="0"/>
              <a:t>society</a:t>
            </a:r>
            <a:endParaRPr lang="en-US" altLang="en-US" dirty="0"/>
          </a:p>
          <a:p>
            <a:r>
              <a:rPr lang="en-US" altLang="en-US" dirty="0"/>
              <a:t>How audience members respond to media </a:t>
            </a:r>
            <a:r>
              <a:rPr lang="en-US" altLang="en-US" dirty="0" smtClean="0"/>
              <a:t>messages</a:t>
            </a:r>
            <a:endParaRPr lang="en-US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Basic Dimensions of Media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Cognitive </a:t>
            </a:r>
            <a:r>
              <a:rPr lang="en-US" altLang="en-US" dirty="0" smtClean="0"/>
              <a:t>dimension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Ability to intellectually process information communicated by the </a:t>
            </a:r>
            <a:r>
              <a:rPr lang="en-US" altLang="en-US" i="1" dirty="0" smtClean="0"/>
              <a:t>media</a:t>
            </a:r>
            <a:endParaRPr lang="en-US" altLang="en-US" i="1" dirty="0" smtClean="0"/>
          </a:p>
          <a:p>
            <a:r>
              <a:rPr lang="en-US" altLang="en-US" dirty="0" smtClean="0"/>
              <a:t>Emotional </a:t>
            </a:r>
            <a:r>
              <a:rPr lang="en-US" altLang="en-US" dirty="0" smtClean="0"/>
              <a:t>dimension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Understanding the feelings created by media </a:t>
            </a:r>
            <a:r>
              <a:rPr lang="en-US" altLang="en-US" i="1" dirty="0" smtClean="0"/>
              <a:t>messages</a:t>
            </a:r>
            <a:endParaRPr lang="en-US" altLang="en-US" i="1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Basic Dimensions of Media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Aesthetic </a:t>
            </a:r>
            <a:r>
              <a:rPr lang="en-US" altLang="en-US" dirty="0" smtClean="0"/>
              <a:t>dimension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Interpreting media content from an artistic or critical point of </a:t>
            </a:r>
            <a:r>
              <a:rPr lang="en-US" altLang="en-US" i="1" dirty="0" smtClean="0"/>
              <a:t>view</a:t>
            </a:r>
            <a:endParaRPr lang="en-US" altLang="en-US" i="1" dirty="0" smtClean="0"/>
          </a:p>
          <a:p>
            <a:r>
              <a:rPr lang="en-US" altLang="en-US" dirty="0" smtClean="0"/>
              <a:t>Moral </a:t>
            </a:r>
            <a:r>
              <a:rPr lang="en-US" altLang="en-US" dirty="0" smtClean="0"/>
              <a:t>dimension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Understanding the values of the medium or the </a:t>
            </a:r>
            <a:r>
              <a:rPr lang="en-US" altLang="en-US" i="1" dirty="0" smtClean="0"/>
              <a:t>message</a:t>
            </a:r>
            <a:endParaRPr lang="en-US" altLang="en-US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Seven Secrets </a:t>
            </a:r>
            <a:r>
              <a:rPr lang="en-US" altLang="en-US" sz="4000" dirty="0" smtClean="0"/>
              <a:t>“</a:t>
            </a:r>
            <a:r>
              <a:rPr lang="en-US" sz="4000" dirty="0" smtClean="0"/>
              <a:t>They</a:t>
            </a:r>
            <a:r>
              <a:rPr lang="en-US" altLang="en-US" sz="4000" dirty="0" smtClean="0"/>
              <a:t>”</a:t>
            </a:r>
            <a:r>
              <a:rPr lang="en-US" sz="4000" dirty="0" smtClean="0"/>
              <a:t> Don</a:t>
            </a:r>
            <a:r>
              <a:rPr lang="en-US" altLang="en-US" sz="4000" dirty="0" smtClean="0"/>
              <a:t>’</a:t>
            </a:r>
            <a:r>
              <a:rPr lang="en-US" sz="4000" dirty="0" smtClean="0"/>
              <a:t>t Want </a:t>
            </a:r>
            <a:br>
              <a:rPr lang="en-US" sz="4000" dirty="0" smtClean="0"/>
            </a:br>
            <a:r>
              <a:rPr lang="en-US" sz="4000" dirty="0" smtClean="0"/>
              <a:t>You </a:t>
            </a:r>
            <a:r>
              <a:rPr lang="en-US" sz="4000" dirty="0" smtClean="0"/>
              <a:t>to </a:t>
            </a:r>
            <a:r>
              <a:rPr lang="en-US" sz="4000" dirty="0" smtClean="0"/>
              <a:t>Know </a:t>
            </a:r>
            <a:r>
              <a:rPr lang="en-US" sz="4000" dirty="0" smtClean="0"/>
              <a:t>about </a:t>
            </a:r>
            <a:r>
              <a:rPr lang="en-US" sz="4000" dirty="0" smtClean="0"/>
              <a:t>the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Secret One: The media are essential components of our </a:t>
            </a:r>
            <a:r>
              <a:rPr lang="en-US" altLang="en-US" dirty="0" smtClean="0"/>
              <a:t>lives</a:t>
            </a:r>
            <a:endParaRPr lang="en-US" altLang="en-US" dirty="0" smtClean="0"/>
          </a:p>
          <a:p>
            <a:r>
              <a:rPr lang="en-US" altLang="en-US" dirty="0" smtClean="0"/>
              <a:t>Secret Two: There are no mainstream </a:t>
            </a:r>
            <a:r>
              <a:rPr lang="en-US" altLang="en-US" dirty="0" smtClean="0"/>
              <a:t>media</a:t>
            </a:r>
            <a:endParaRPr lang="en-US" altLang="en-US" dirty="0" smtClean="0"/>
          </a:p>
          <a:p>
            <a:r>
              <a:rPr lang="en-US" altLang="en-US" dirty="0" smtClean="0"/>
              <a:t>Secret Three: Everything from the margin moves to the </a:t>
            </a:r>
            <a:r>
              <a:rPr lang="en-US" altLang="en-US" dirty="0" smtClean="0"/>
              <a:t>center</a:t>
            </a:r>
            <a:endParaRPr lang="en-US" altLang="en-US" dirty="0" smtClean="0"/>
          </a:p>
          <a:p>
            <a:r>
              <a:rPr lang="en-US" altLang="en-US" dirty="0" smtClean="0"/>
              <a:t>Secret Four: </a:t>
            </a:r>
            <a:r>
              <a:rPr lang="en-US" altLang="en-US" dirty="0" smtClean="0"/>
              <a:t>Nothing</a:t>
            </a:r>
            <a:r>
              <a:rPr lang="en-US" altLang="ja-JP" dirty="0" smtClean="0"/>
              <a:t>’s </a:t>
            </a:r>
            <a:r>
              <a:rPr lang="en-US" altLang="ja-JP" dirty="0" smtClean="0"/>
              <a:t>new: Everything that happened in the past will happen </a:t>
            </a:r>
            <a:r>
              <a:rPr lang="en-US" altLang="ja-JP" dirty="0" smtClean="0"/>
              <a:t>again</a:t>
            </a:r>
            <a:endParaRPr lang="en-US" altLang="en-US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Seven Secrets </a:t>
            </a:r>
            <a:r>
              <a:rPr lang="en-US" altLang="en-US" sz="4000" dirty="0" smtClean="0"/>
              <a:t>“</a:t>
            </a:r>
            <a:r>
              <a:rPr lang="en-US" sz="4000" dirty="0" smtClean="0"/>
              <a:t>They</a:t>
            </a:r>
            <a:r>
              <a:rPr lang="en-US" altLang="en-US" sz="4000" dirty="0" smtClean="0"/>
              <a:t>”</a:t>
            </a:r>
            <a:r>
              <a:rPr lang="en-US" sz="4000" dirty="0" smtClean="0"/>
              <a:t> Don</a:t>
            </a:r>
            <a:r>
              <a:rPr lang="en-US" altLang="en-US" sz="4000" dirty="0" smtClean="0"/>
              <a:t>’</a:t>
            </a:r>
            <a:r>
              <a:rPr lang="en-US" sz="4000" dirty="0" smtClean="0"/>
              <a:t>t Want </a:t>
            </a:r>
            <a:br>
              <a:rPr lang="en-US" sz="4000" dirty="0" smtClean="0"/>
            </a:br>
            <a:r>
              <a:rPr lang="en-US" sz="4000" dirty="0" smtClean="0"/>
              <a:t>You </a:t>
            </a:r>
            <a:r>
              <a:rPr lang="en-US" sz="4000" dirty="0" smtClean="0"/>
              <a:t>to </a:t>
            </a:r>
            <a:r>
              <a:rPr lang="en-US" sz="4000" dirty="0" smtClean="0"/>
              <a:t>Know </a:t>
            </a:r>
            <a:r>
              <a:rPr lang="en-US" sz="4000" dirty="0" smtClean="0"/>
              <a:t>about </a:t>
            </a:r>
            <a:r>
              <a:rPr lang="en-US" sz="4000" dirty="0" smtClean="0"/>
              <a:t>the Media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Secret Five: New media are always </a:t>
            </a:r>
            <a:r>
              <a:rPr lang="en-US" altLang="en-US" dirty="0" smtClean="0"/>
              <a:t>scary</a:t>
            </a:r>
            <a:endParaRPr lang="en-US" altLang="en-US" dirty="0" smtClean="0"/>
          </a:p>
          <a:p>
            <a:r>
              <a:rPr lang="en-US" altLang="en-US" dirty="0" smtClean="0"/>
              <a:t>Secret Six: Activism and analysis are not the same </a:t>
            </a:r>
            <a:r>
              <a:rPr lang="en-US" altLang="en-US" dirty="0" smtClean="0"/>
              <a:t>thing</a:t>
            </a:r>
            <a:endParaRPr lang="en-US" altLang="en-US" dirty="0" smtClean="0"/>
          </a:p>
          <a:p>
            <a:r>
              <a:rPr lang="en-US" altLang="en-US" dirty="0" smtClean="0"/>
              <a:t>Secret Seven: There is </a:t>
            </a:r>
            <a:r>
              <a:rPr lang="en-US" altLang="en-US" smtClean="0"/>
              <a:t>no </a:t>
            </a:r>
            <a:r>
              <a:rPr lang="en-US" altLang="en-US" smtClean="0"/>
              <a:t>“</a:t>
            </a:r>
            <a:r>
              <a:rPr lang="en-US" altLang="ja-JP" smtClean="0"/>
              <a:t>they</a:t>
            </a:r>
            <a:r>
              <a:rPr lang="en-US" altLang="ja-JP" dirty="0" smtClean="0"/>
              <a:t>.”</a:t>
            </a:r>
            <a:endParaRPr lang="en-US" altLang="en-US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Living in a Media World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Astronaut Chris Hadfield used social media to communicate directly with millions of </a:t>
            </a:r>
            <a:r>
              <a:rPr lang="en-US" altLang="en-US" dirty="0" smtClean="0"/>
              <a:t>people</a:t>
            </a:r>
            <a:endParaRPr lang="en-US" altLang="en-US" dirty="0"/>
          </a:p>
          <a:p>
            <a:r>
              <a:rPr lang="en-US" altLang="en-US" dirty="0"/>
              <a:t>Hadfield shared anecdotes, </a:t>
            </a:r>
            <a:r>
              <a:rPr lang="en-US" altLang="en-US" dirty="0" smtClean="0"/>
              <a:t>photos, </a:t>
            </a:r>
            <a:r>
              <a:rPr lang="en-US" altLang="en-US" dirty="0"/>
              <a:t>and music to tell his </a:t>
            </a:r>
            <a:r>
              <a:rPr lang="en-US" altLang="en-US" dirty="0" smtClean="0"/>
              <a:t>story</a:t>
            </a:r>
            <a:endParaRPr lang="en-US" altLang="en-US" dirty="0"/>
          </a:p>
          <a:p>
            <a:r>
              <a:rPr lang="en-US" altLang="en-US" dirty="0"/>
              <a:t>Direct sharing with millions via sites like Twitter and </a:t>
            </a:r>
            <a:r>
              <a:rPr lang="en-US" altLang="en-US" dirty="0" smtClean="0"/>
              <a:t>YouTube </a:t>
            </a:r>
            <a:endParaRPr lang="en-US" altLang="en-US" dirty="0"/>
          </a:p>
        </p:txBody>
      </p:sp>
    </p:spTree>
  </p:cSld>
  <p:clrMapOvr>
    <a:masterClrMapping/>
  </p:clrMapOvr>
  <p:transition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</a:t>
            </a:r>
            <a:r>
              <a:rPr lang="en-US" altLang="en-US" dirty="0" smtClean="0"/>
              <a:t>Is </a:t>
            </a:r>
            <a:r>
              <a:rPr lang="en-US" altLang="en-US" dirty="0" smtClean="0"/>
              <a:t>Communication?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How we socially interact with the world </a:t>
            </a:r>
            <a:r>
              <a:rPr lang="en-US" altLang="en-US" dirty="0" smtClean="0"/>
              <a:t>around us </a:t>
            </a:r>
            <a:r>
              <a:rPr lang="en-US" altLang="en-US" dirty="0"/>
              <a:t>through </a:t>
            </a:r>
            <a:r>
              <a:rPr lang="en-US" altLang="en-US" dirty="0" smtClean="0"/>
              <a:t>messages</a:t>
            </a:r>
            <a:endParaRPr lang="en-US" altLang="en-US" dirty="0"/>
          </a:p>
          <a:p>
            <a:pPr>
              <a:buFont typeface="Arial" panose="020B0604020202020204" pitchFamily="34" charset="0"/>
              <a:buNone/>
            </a:pPr>
            <a:endParaRPr lang="en-US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Types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Intrapersonal </a:t>
            </a:r>
            <a:r>
              <a:rPr lang="en-US" dirty="0" smtClean="0"/>
              <a:t>communication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Communication you have with </a:t>
            </a:r>
            <a:r>
              <a:rPr lang="en-US" i="1" dirty="0" smtClean="0"/>
              <a:t>yourself</a:t>
            </a:r>
            <a:endParaRPr lang="en-US" i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Interpersonal </a:t>
            </a:r>
            <a:r>
              <a:rPr lang="en-US" dirty="0" smtClean="0"/>
              <a:t>communication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Communication between two </a:t>
            </a:r>
            <a:r>
              <a:rPr lang="en-US" i="1" dirty="0" smtClean="0"/>
              <a:t>people</a:t>
            </a:r>
            <a:endParaRPr lang="en-US" i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Group </a:t>
            </a:r>
            <a:r>
              <a:rPr lang="en-US" dirty="0" smtClean="0"/>
              <a:t>communication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>
                <a:solidFill>
                  <a:srgbClr val="000000"/>
                </a:solidFill>
                <a:latin typeface="Calibri"/>
              </a:rPr>
              <a:t>One </a:t>
            </a:r>
            <a:r>
              <a:rPr lang="en-US" i="1" dirty="0"/>
              <a:t>person is communicating with an audience of two or more </a:t>
            </a:r>
            <a:r>
              <a:rPr lang="en-US" i="1" dirty="0" smtClean="0"/>
              <a:t>people</a:t>
            </a:r>
            <a:endParaRPr lang="en-US" i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Mass </a:t>
            </a:r>
            <a:r>
              <a:rPr lang="en-US" dirty="0" smtClean="0"/>
              <a:t>communication</a:t>
            </a:r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</a:t>
            </a:r>
            <a:r>
              <a:rPr lang="en-US" altLang="en-US" dirty="0" smtClean="0"/>
              <a:t>Is </a:t>
            </a:r>
            <a:r>
              <a:rPr lang="en-US" altLang="en-US" dirty="0" smtClean="0"/>
              <a:t>Mass Communication?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When an individual or institution uses technology to send </a:t>
            </a:r>
            <a:r>
              <a:rPr lang="en-US" altLang="en-US" dirty="0" smtClean="0"/>
              <a:t>messages</a:t>
            </a:r>
            <a:endParaRPr lang="en-US" altLang="en-US" dirty="0"/>
          </a:p>
          <a:p>
            <a:r>
              <a:rPr lang="en-US" altLang="en-US" dirty="0"/>
              <a:t>Messages sent to large, mixed audience not known to the </a:t>
            </a:r>
            <a:r>
              <a:rPr lang="en-US" altLang="en-US" dirty="0" smtClean="0"/>
              <a:t>sender</a:t>
            </a:r>
            <a:endParaRPr lang="en-US" altLang="en-US" dirty="0"/>
          </a:p>
          <a:p>
            <a:r>
              <a:rPr lang="en-US" altLang="en-US" dirty="0"/>
              <a:t>Traditional methods of mass communication being replaced by social media </a:t>
            </a:r>
            <a:r>
              <a:rPr lang="en-US" altLang="en-US" dirty="0" smtClean="0"/>
              <a:t>and </a:t>
            </a:r>
            <a:r>
              <a:rPr lang="en-US" altLang="en-US" dirty="0"/>
              <a:t>online reading and </a:t>
            </a:r>
            <a:r>
              <a:rPr lang="en-US" altLang="en-US" dirty="0" smtClean="0"/>
              <a:t>viewing</a:t>
            </a:r>
            <a:endParaRPr lang="en-US" alt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Players in the </a:t>
            </a:r>
            <a:br>
              <a:rPr lang="en-US" dirty="0" smtClean="0"/>
            </a:br>
            <a:r>
              <a:rPr lang="en-US" dirty="0" smtClean="0"/>
              <a:t>Mass Communication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9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000" dirty="0" smtClean="0"/>
              <a:t>Sender</a:t>
            </a:r>
            <a:br>
              <a:rPr lang="en-US" altLang="en-US" sz="3000" dirty="0" smtClean="0"/>
            </a:br>
            <a:r>
              <a:rPr lang="en-US" altLang="en-US" sz="3000" i="1" dirty="0" smtClean="0"/>
              <a:t>The organization or individual responsible for the message being </a:t>
            </a:r>
            <a:r>
              <a:rPr lang="en-US" altLang="en-US" sz="3000" i="1" dirty="0" smtClean="0"/>
              <a:t>sent</a:t>
            </a:r>
            <a:endParaRPr lang="en-US" altLang="en-US" sz="3000" dirty="0" smtClean="0"/>
          </a:p>
          <a:p>
            <a:pPr>
              <a:lnSpc>
                <a:spcPct val="80000"/>
              </a:lnSpc>
            </a:pPr>
            <a:r>
              <a:rPr lang="en-US" altLang="en-US" sz="3000" dirty="0" smtClean="0"/>
              <a:t>Message</a:t>
            </a:r>
            <a:br>
              <a:rPr lang="en-US" altLang="en-US" sz="3000" dirty="0" smtClean="0"/>
            </a:br>
            <a:r>
              <a:rPr lang="en-US" altLang="en-US" sz="3000" i="1" dirty="0" smtClean="0"/>
              <a:t>The content being transmitted by the sender to the </a:t>
            </a:r>
            <a:r>
              <a:rPr lang="en-US" altLang="en-US" sz="3000" i="1" dirty="0" smtClean="0"/>
              <a:t>receiver</a:t>
            </a:r>
            <a:endParaRPr lang="en-US" altLang="en-US" sz="3000" dirty="0" smtClean="0"/>
          </a:p>
          <a:p>
            <a:pPr>
              <a:lnSpc>
                <a:spcPct val="80000"/>
              </a:lnSpc>
            </a:pPr>
            <a:r>
              <a:rPr lang="en-US" altLang="en-US" sz="3000" dirty="0" smtClean="0"/>
              <a:t>Channel</a:t>
            </a:r>
            <a:br>
              <a:rPr lang="en-US" altLang="en-US" sz="3000" dirty="0" smtClean="0"/>
            </a:br>
            <a:r>
              <a:rPr lang="en-US" altLang="en-US" sz="3000" i="1" dirty="0" smtClean="0"/>
              <a:t>The medium used to transmit the </a:t>
            </a:r>
            <a:r>
              <a:rPr lang="en-US" altLang="en-US" sz="3000" i="1" dirty="0" smtClean="0"/>
              <a:t>message</a:t>
            </a:r>
            <a:endParaRPr lang="en-US" altLang="en-US" sz="3000" dirty="0" smtClean="0"/>
          </a:p>
          <a:p>
            <a:pPr>
              <a:lnSpc>
                <a:spcPct val="80000"/>
              </a:lnSpc>
            </a:pPr>
            <a:r>
              <a:rPr lang="en-US" altLang="en-US" sz="3000" dirty="0" smtClean="0"/>
              <a:t>Receiver</a:t>
            </a:r>
            <a:br>
              <a:rPr lang="en-US" altLang="en-US" sz="3000" dirty="0" smtClean="0"/>
            </a:br>
            <a:r>
              <a:rPr lang="en-US" altLang="en-US" sz="3000" i="1" dirty="0" smtClean="0"/>
              <a:t>The audience for the mass communication </a:t>
            </a:r>
            <a:r>
              <a:rPr lang="en-US" altLang="en-US" sz="3000" i="1" dirty="0" smtClean="0"/>
              <a:t>message</a:t>
            </a:r>
            <a:endParaRPr lang="en-US" altLang="en-US" sz="3000" i="1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Mass Communication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0800"/>
          </a:xfrm>
        </p:spPr>
        <p:txBody>
          <a:bodyPr/>
          <a:lstStyle/>
          <a:p>
            <a:r>
              <a:rPr lang="en-US" altLang="en-US" dirty="0" smtClean="0"/>
              <a:t>Transmission </a:t>
            </a:r>
            <a:r>
              <a:rPr lang="en-US" altLang="en-US" dirty="0" smtClean="0"/>
              <a:t>model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A dated model useful for identifying players in the mass communication </a:t>
            </a:r>
            <a:r>
              <a:rPr lang="en-US" altLang="en-US" i="1" dirty="0" smtClean="0"/>
              <a:t>process</a:t>
            </a:r>
            <a:endParaRPr lang="en-US" altLang="en-US" dirty="0" smtClean="0"/>
          </a:p>
          <a:p>
            <a:r>
              <a:rPr lang="en-US" altLang="en-US" dirty="0" smtClean="0"/>
              <a:t>Ritual </a:t>
            </a:r>
            <a:r>
              <a:rPr lang="en-US" altLang="en-US" dirty="0" smtClean="0"/>
              <a:t>model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Media use is an interactive ritual by audience members. Looks at how and why audiences </a:t>
            </a:r>
            <a:r>
              <a:rPr lang="en-US" altLang="en-US" i="1" dirty="0" smtClean="0"/>
              <a:t>consume messages</a:t>
            </a:r>
            <a:endParaRPr lang="en-US" altLang="en-US" i="1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Mass Communication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0800"/>
          </a:xfrm>
        </p:spPr>
        <p:txBody>
          <a:bodyPr/>
          <a:lstStyle/>
          <a:p>
            <a:r>
              <a:rPr lang="en-US" altLang="en-US" dirty="0" smtClean="0"/>
              <a:t>Publicity </a:t>
            </a:r>
            <a:r>
              <a:rPr lang="en-US" altLang="en-US" dirty="0" smtClean="0"/>
              <a:t>model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How media attention makes a person, concept, or thing </a:t>
            </a:r>
            <a:r>
              <a:rPr lang="en-US" altLang="en-US" i="1" dirty="0" smtClean="0"/>
              <a:t>important</a:t>
            </a:r>
            <a:endParaRPr lang="en-US" altLang="en-US" i="1" dirty="0" smtClean="0"/>
          </a:p>
          <a:p>
            <a:r>
              <a:rPr lang="en-US" altLang="en-US" dirty="0" smtClean="0"/>
              <a:t>Reception </a:t>
            </a:r>
            <a:r>
              <a:rPr lang="en-US" altLang="en-US" dirty="0" smtClean="0"/>
              <a:t>model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i="1" dirty="0" smtClean="0"/>
              <a:t>How audience members derive and create meaning out of media </a:t>
            </a:r>
            <a:r>
              <a:rPr lang="en-US" altLang="en-US" i="1" dirty="0" smtClean="0"/>
              <a:t>content</a:t>
            </a:r>
            <a:endParaRPr lang="en-US" altLang="en-US" i="1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Evolution of the Media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1100-1400 AD: Pre-mass media communication networks</a:t>
            </a:r>
          </a:p>
          <a:p>
            <a:r>
              <a:rPr lang="en-US" altLang="en-US" dirty="0" smtClean="0"/>
              <a:t>1450s: Development of movable type, printing</a:t>
            </a:r>
          </a:p>
          <a:p>
            <a:r>
              <a:rPr lang="en-US" altLang="en-US" dirty="0" smtClean="0"/>
              <a:t>1814: Steam-powered printing press</a:t>
            </a:r>
          </a:p>
          <a:p>
            <a:r>
              <a:rPr lang="en-US" altLang="en-US" dirty="0" smtClean="0"/>
              <a:t>1844: First U.S. telegraph line</a:t>
            </a:r>
          </a:p>
          <a:p>
            <a:r>
              <a:rPr lang="en-US" altLang="en-US" dirty="0" smtClean="0"/>
              <a:t>1866: First </a:t>
            </a:r>
            <a:r>
              <a:rPr lang="en-US" altLang="en-US" dirty="0" smtClean="0"/>
              <a:t>Trans-Atlantic telegraph </a:t>
            </a:r>
            <a:r>
              <a:rPr lang="en-US" altLang="en-US" dirty="0" smtClean="0"/>
              <a:t>line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Hanson4e</Template>
  <TotalTime>397</TotalTime>
  <Words>400</Words>
  <Application>Microsoft Office PowerPoint</Application>
  <PresentationFormat>On-screen Show (4:3)</PresentationFormat>
  <Paragraphs>81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1_Office Theme</vt:lpstr>
      <vt:lpstr>Living in a Media World</vt:lpstr>
      <vt:lpstr>Living in a Media World</vt:lpstr>
      <vt:lpstr>What Is Communication?</vt:lpstr>
      <vt:lpstr>Types of Communication</vt:lpstr>
      <vt:lpstr>What Is Mass Communication?</vt:lpstr>
      <vt:lpstr>Players in the  Mass Communication Process</vt:lpstr>
      <vt:lpstr>Mass Communication Models</vt:lpstr>
      <vt:lpstr>Mass Communication Models</vt:lpstr>
      <vt:lpstr>Evolution of the Media World</vt:lpstr>
      <vt:lpstr>Evolution of the Media World</vt:lpstr>
      <vt:lpstr>Media Transformations: Nepal and Mt. Everest</vt:lpstr>
      <vt:lpstr>Media Literacy</vt:lpstr>
      <vt:lpstr>Basic Dimensions of Media Literacy</vt:lpstr>
      <vt:lpstr>Basic Dimensions of Media Literacy</vt:lpstr>
      <vt:lpstr>Seven Secrets “They” Don’t Want  You to Know about the Media</vt:lpstr>
      <vt:lpstr>Seven Secrets “They” Don’t Want  You to Know about the Media </vt:lpstr>
    </vt:vector>
  </TitlesOfParts>
  <Company>University of Nebraska at Kearney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Living in a Media World</dc:title>
  <dc:creator>Ralph Hanson</dc:creator>
  <cp:lastModifiedBy>CE</cp:lastModifiedBy>
  <cp:revision>42</cp:revision>
  <dcterms:created xsi:type="dcterms:W3CDTF">2010-07-09T16:02:21Z</dcterms:created>
  <dcterms:modified xsi:type="dcterms:W3CDTF">2015-07-20T09:37:18Z</dcterms:modified>
</cp:coreProperties>
</file>