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76" r:id="rId4"/>
    <p:sldId id="259" r:id="rId5"/>
    <p:sldId id="263" r:id="rId6"/>
    <p:sldId id="262" r:id="rId7"/>
    <p:sldId id="271" r:id="rId8"/>
    <p:sldId id="273" r:id="rId9"/>
    <p:sldId id="261" r:id="rId10"/>
    <p:sldId id="275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F5711"/>
    <a:srgbClr val="70330A"/>
    <a:srgbClr val="AD4F0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1206" autoAdjust="0"/>
    <p:restoredTop sz="75943" autoAdjust="0"/>
  </p:normalViewPr>
  <p:slideViewPr>
    <p:cSldViewPr snapToGrid="0">
      <p:cViewPr>
        <p:scale>
          <a:sx n="25" d="100"/>
          <a:sy n="25" d="100"/>
        </p:scale>
        <p:origin x="2208" y="7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0775793-2240-4FEE-A87B-AE82ACED61D7}" type="datetimeFigureOut">
              <a:rPr lang="en-US" smtClean="0"/>
              <a:t>11/28/2014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AF18B61-B433-43E7-AD01-317EF4ECD1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52920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F18B61-B433-43E7-AD01-317EF4ECD1F1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01095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 b="1" dirty="0" smtClean="0"/>
              <a:t>Marshall McLuhan</a:t>
            </a:r>
            <a:r>
              <a:rPr lang="ja-JP" altLang="en-US" b="1" dirty="0" smtClean="0"/>
              <a:t>’</a:t>
            </a:r>
            <a:r>
              <a:rPr lang="en-US" altLang="ja-JP" b="1" dirty="0" smtClean="0"/>
              <a:t>s Global Village</a:t>
            </a:r>
            <a:endParaRPr lang="en-US" altLang="en-US" b="1" dirty="0" smtClean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dirty="0" smtClean="0"/>
              <a:t>McLuhan wrote about global village in 1962</a:t>
            </a:r>
            <a:r>
              <a:rPr lang="ja-JP" altLang="en-US" dirty="0" smtClean="0"/>
              <a:t>’</a:t>
            </a:r>
            <a:r>
              <a:rPr lang="en-US" altLang="ja-JP" dirty="0" smtClean="0"/>
              <a:t>s </a:t>
            </a:r>
            <a:r>
              <a:rPr lang="en-US" altLang="ja-JP" i="1" dirty="0" smtClean="0"/>
              <a:t>The Gutenberg Galaxy.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dirty="0" smtClean="0"/>
              <a:t>Looked at how electronic media help people interact globally.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dirty="0" smtClean="0"/>
              <a:t>Electronic media do bridge distances.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dirty="0" smtClean="0"/>
              <a:t>But are we really residents of global village or just sightseers?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US" altLang="en-US" i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F18B61-B433-43E7-AD01-317EF4ECD1F1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840937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 b="1" dirty="0" smtClean="0"/>
              <a:t>Al Jazeera English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dirty="0" smtClean="0"/>
              <a:t>Al Jazeera is a global media organization out of Qatar presenting a pan-Arab point of view.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dirty="0" smtClean="0"/>
              <a:t>Difficult to find Al Jazeera English on American cable and satellite systems.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dirty="0" smtClean="0"/>
              <a:t>But network available via streaming on computers and mobile devices.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F18B61-B433-43E7-AD01-317EF4ECD1F1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675162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 b="1" dirty="0" smtClean="0"/>
              <a:t>Four</a:t>
            </a:r>
            <a:r>
              <a:rPr lang="en-US" altLang="en-US" b="1" baseline="0" dirty="0" smtClean="0"/>
              <a:t> Theories of the Press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dirty="0" smtClean="0"/>
              <a:t>First published in 1956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dirty="0" smtClean="0"/>
              <a:t>Reaction to Cold War world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US" altLang="en-US" dirty="0" smtClean="0"/>
          </a:p>
          <a:p>
            <a:pPr marL="0" indent="0">
              <a:buFont typeface="Arial" panose="020B0604020202020204" pitchFamily="34" charset="0"/>
              <a:buNone/>
            </a:pPr>
            <a:r>
              <a:rPr lang="en-US" altLang="en-US" b="1" dirty="0" smtClean="0"/>
              <a:t>Authoritarian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sz="1200" dirty="0" smtClean="0"/>
              <a:t>Roots in royal control of society where aristocracy got authority to rule from God.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sz="1200" dirty="0" smtClean="0"/>
              <a:t>The role of the press is to be a servant of the government, not a servant of the citizenry.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sz="1200" dirty="0" smtClean="0"/>
              <a:t>Controls press through regulation, intimidation, and force.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US" altLang="en-US" dirty="0" smtClean="0"/>
          </a:p>
          <a:p>
            <a:pPr marL="0" indent="0">
              <a:buFont typeface="Arial" panose="020B0604020202020204" pitchFamily="34" charset="0"/>
              <a:buNone/>
            </a:pPr>
            <a:r>
              <a:rPr lang="en-US" altLang="en-US" b="1" dirty="0" smtClean="0"/>
              <a:t>Communist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sz="1200" dirty="0" smtClean="0"/>
              <a:t>Product of Cold War Soviet Union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sz="1200" dirty="0" smtClean="0"/>
              <a:t>Media are an instrument of the Communist Party; independent press is undesirable and should be suppressed.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sz="1200" dirty="0" smtClean="0"/>
              <a:t>Media should be closely tied to government power.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sz="1200" dirty="0" smtClean="0"/>
              <a:t>Media</a:t>
            </a:r>
            <a:r>
              <a:rPr lang="ja-JP" altLang="en-US" sz="1200" dirty="0" smtClean="0"/>
              <a:t>’</a:t>
            </a:r>
            <a:r>
              <a:rPr lang="en-US" altLang="ja-JP" sz="1200" dirty="0" smtClean="0"/>
              <a:t>s main purpose is to act as a tool for government propaganda.</a:t>
            </a:r>
            <a:endParaRPr lang="en-US" altLang="en-US" sz="1200" dirty="0" smtClean="0"/>
          </a:p>
          <a:p>
            <a:pPr marL="0" indent="0">
              <a:buFont typeface="Arial" panose="020B0604020202020204" pitchFamily="34" charset="0"/>
              <a:buNone/>
            </a:pPr>
            <a:endParaRPr lang="en-US" altLang="en-US" dirty="0" smtClean="0"/>
          </a:p>
          <a:p>
            <a:pPr marL="0" indent="0">
              <a:buFont typeface="Arial" panose="020B0604020202020204" pitchFamily="34" charset="0"/>
              <a:buNone/>
            </a:pPr>
            <a:r>
              <a:rPr lang="en-US" altLang="en-US" b="1" dirty="0" smtClean="0"/>
              <a:t>Libertarian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sz="1200" dirty="0" smtClean="0"/>
              <a:t>People want to know the truth and be guided by it.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sz="1200" dirty="0" smtClean="0"/>
              <a:t>The only way to arrive at the truth is for ideas to be freely and openly discussed.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sz="1200" dirty="0" smtClean="0"/>
              <a:t>Different people will have different opinions, and everyone must be allowed to develop their own.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sz="1200" dirty="0" smtClean="0"/>
              <a:t>The most rational ideas will be the most accepted.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sz="1200" dirty="0" smtClean="0"/>
              <a:t>Assumes that government is greatest threat to free press, not corporate interests.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altLang="en-US" b="1" dirty="0" smtClean="0"/>
          </a:p>
          <a:p>
            <a:pPr marL="0" indent="0">
              <a:buFont typeface="Arial" panose="020B0604020202020204" pitchFamily="34" charset="0"/>
              <a:buNone/>
            </a:pPr>
            <a:r>
              <a:rPr lang="en-US" altLang="en-US" b="1" dirty="0" smtClean="0"/>
              <a:t>Social Responsibility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dirty="0" smtClean="0"/>
              <a:t>Press must provide following social functions: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dirty="0" smtClean="0"/>
              <a:t>Provide information needed for political system.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dirty="0" smtClean="0"/>
              <a:t>Give public information needed for self-governance.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dirty="0" smtClean="0"/>
              <a:t>Serve as a government watchdog.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dirty="0" smtClean="0"/>
              <a:t>Bring together buyers and sellers.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dirty="0" smtClean="0"/>
              <a:t>Provide entertainment.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dirty="0" smtClean="0"/>
              <a:t>Be profitable enough to avoid outside pressures.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dirty="0" smtClean="0"/>
              <a:t>Essentially advocates non-authoritarian media controls.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dirty="0" smtClean="0"/>
              <a:t>Response to Hutchins Commission report of the late 1940s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altLang="en-US" dirty="0" smtClean="0"/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altLang="en-US" b="1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F18B61-B433-43E7-AD01-317EF4ECD1F1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076407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 b="1" dirty="0" smtClean="0"/>
              <a:t>Plus One: Development Theory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dirty="0" smtClean="0"/>
              <a:t>Developing nations may need to implement press controls in order to promote industry, national identity, and partnerships with neighboring nations.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dirty="0" smtClean="0"/>
              <a:t>But do these controls differ from authoritarian controls?</a:t>
            </a:r>
          </a:p>
          <a:p>
            <a:endParaRPr lang="en-US" alt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F18B61-B433-43E7-AD01-317EF4ECD1F1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815228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r>
              <a:rPr lang="en-US" altLang="en-US" b="1" dirty="0" smtClean="0"/>
              <a:t>Media</a:t>
            </a:r>
            <a:r>
              <a:rPr lang="en-US" altLang="en-US" b="1" baseline="0" dirty="0" smtClean="0"/>
              <a:t> Around the World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US" altLang="en-US" dirty="0" smtClean="0"/>
          </a:p>
          <a:p>
            <a:r>
              <a:rPr lang="en-US" b="1" dirty="0" smtClean="0"/>
              <a:t>Canada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dirty="0" smtClean="0"/>
              <a:t>Relatively free press.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dirty="0" smtClean="0"/>
              <a:t>But rules to protect Canadian content.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dirty="0" smtClean="0"/>
              <a:t>Many U.S. media companies produce content in Canada because of lower costs.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US" altLang="en-US" dirty="0" smtClean="0"/>
          </a:p>
          <a:p>
            <a:pPr marL="0" indent="0">
              <a:buFont typeface="Arial" panose="020B0604020202020204" pitchFamily="34" charset="0"/>
              <a:buNone/>
            </a:pPr>
            <a:r>
              <a:rPr lang="en-US" altLang="en-US" b="1" dirty="0" smtClean="0"/>
              <a:t>Western Europe and Britain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dirty="0" smtClean="0"/>
              <a:t>Growing availability of cable/satellite television.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dirty="0" smtClean="0"/>
              <a:t>Broadcast networks heavily regulated with strong public service component.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dirty="0" smtClean="0"/>
              <a:t>Newspapers take a more obvious political point of view than do U.S. newspapers.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US" altLang="en-US" dirty="0" smtClean="0"/>
          </a:p>
          <a:p>
            <a:pPr marL="0" indent="0">
              <a:buFont typeface="Arial" panose="020B0604020202020204" pitchFamily="34" charset="0"/>
              <a:buNone/>
            </a:pPr>
            <a:r>
              <a:rPr lang="en-US" altLang="en-US" b="1" dirty="0" smtClean="0"/>
              <a:t>Danish Cartoons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dirty="0" smtClean="0"/>
              <a:t>2005: </a:t>
            </a:r>
            <a:r>
              <a:rPr lang="en-US" altLang="en-US" i="1" dirty="0" err="1" smtClean="0"/>
              <a:t>Jyllands-Posten</a:t>
            </a:r>
            <a:r>
              <a:rPr lang="en-US" altLang="en-US" i="1" dirty="0" smtClean="0"/>
              <a:t> </a:t>
            </a:r>
            <a:r>
              <a:rPr lang="en-US" altLang="en-US" dirty="0" smtClean="0"/>
              <a:t>publishes 12 cartoons portraying the prophet Muhammad.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dirty="0" smtClean="0"/>
              <a:t>2006: Cartoons are reprinted, leading to rioting in Middle East and dozens of deaths.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US" altLang="en-US" b="1" dirty="0" smtClean="0"/>
          </a:p>
          <a:p>
            <a:pPr marL="0" indent="0">
              <a:buFont typeface="Arial" panose="020B0604020202020204" pitchFamily="34" charset="0"/>
              <a:buNone/>
            </a:pPr>
            <a:r>
              <a:rPr lang="en-US" altLang="en-US" b="1" dirty="0" smtClean="0"/>
              <a:t>Why Were Cartoons Controversial?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dirty="0" smtClean="0"/>
              <a:t>Islam prohibits depictions of the prophet Muhammad.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dirty="0" smtClean="0"/>
              <a:t>Cartoons were created in reaction to fears about self-censorship.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dirty="0" smtClean="0"/>
              <a:t>Should newspapers reprint the cartoons.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dirty="0" smtClean="0"/>
              <a:t>Cartoons are offensive to Muslims but are also newsworthy.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altLang="en-US" dirty="0" smtClean="0"/>
          </a:p>
          <a:p>
            <a:pPr marL="0" indent="0">
              <a:buFont typeface="Arial" panose="020B0604020202020204" pitchFamily="34" charset="0"/>
              <a:buNone/>
            </a:pPr>
            <a:r>
              <a:rPr lang="en-US" altLang="en-US" b="1" dirty="0" smtClean="0"/>
              <a:t>Central and Latin America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dirty="0" smtClean="0"/>
              <a:t>Television dominated by North American, Mexican, and Brazilian programming.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dirty="0" smtClean="0"/>
              <a:t>Popular </a:t>
            </a:r>
            <a:r>
              <a:rPr lang="en-US" altLang="en-US" i="1" dirty="0" smtClean="0"/>
              <a:t>telenovelas</a:t>
            </a:r>
            <a:r>
              <a:rPr lang="en-US" altLang="en-US" dirty="0" smtClean="0"/>
              <a:t> exported to United States.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dirty="0" smtClean="0"/>
              <a:t>Since 1990s, governments more stable, have freer press.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dirty="0" smtClean="0"/>
              <a:t>Growing newspaper circulation.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F18B61-B433-43E7-AD01-317EF4ECD1F1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273906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altLang="en-US" b="1" dirty="0" smtClean="0"/>
              <a:t>Middle East &amp; Islamic Countries</a:t>
            </a:r>
          </a:p>
          <a:p>
            <a:pPr marL="171450" indent="-17145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altLang="en-US" dirty="0" smtClean="0"/>
              <a:t>Elements of Social Responsibility and Authoritarian theories.</a:t>
            </a:r>
          </a:p>
          <a:p>
            <a:pPr marL="171450" indent="-17145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altLang="en-US" dirty="0" smtClean="0"/>
              <a:t>Television heavily regulated; little audience research has been done.</a:t>
            </a:r>
          </a:p>
          <a:p>
            <a:pPr marL="171450" indent="-17145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altLang="en-US" dirty="0" smtClean="0"/>
              <a:t>Most popular programming comes from </a:t>
            </a:r>
            <a:r>
              <a:rPr lang="en-US" altLang="en-US" dirty="0" err="1" smtClean="0"/>
              <a:t>ARABSAT</a:t>
            </a:r>
            <a:r>
              <a:rPr lang="en-US" altLang="en-US" dirty="0" smtClean="0"/>
              <a:t>.</a:t>
            </a:r>
          </a:p>
          <a:p>
            <a:pPr marL="171450" indent="-17145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altLang="en-US" dirty="0" smtClean="0"/>
              <a:t>Importance of “small” media</a:t>
            </a:r>
            <a:br>
              <a:rPr lang="en-US" altLang="en-US" dirty="0" smtClean="0"/>
            </a:br>
            <a:r>
              <a:rPr lang="en-US" altLang="en-US" i="1" dirty="0" smtClean="0"/>
              <a:t>Alternative media such as faxes, photocopies, home video, blogs and social media</a:t>
            </a:r>
          </a:p>
          <a:p>
            <a:pPr marL="0" indent="0">
              <a:lnSpc>
                <a:spcPct val="90000"/>
              </a:lnSpc>
              <a:buFont typeface="Arial" panose="020B0604020202020204" pitchFamily="34" charset="0"/>
              <a:buNone/>
            </a:pPr>
            <a:endParaRPr lang="en-US" i="1" dirty="0" smtClean="0"/>
          </a:p>
          <a:p>
            <a:pPr marL="0" indent="0">
              <a:lnSpc>
                <a:spcPct val="90000"/>
              </a:lnSpc>
              <a:buFont typeface="Arial" panose="020B0604020202020204" pitchFamily="34" charset="0"/>
              <a:buNone/>
            </a:pPr>
            <a:r>
              <a:rPr lang="en-US" altLang="en-US" b="1" dirty="0" smtClean="0"/>
              <a:t>Al Jazeera</a:t>
            </a:r>
            <a:endParaRPr lang="en-US" b="1" i="1" dirty="0" smtClean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dirty="0" smtClean="0"/>
              <a:t>Arab-language satellite news channel originates in Qatar.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dirty="0" smtClean="0"/>
              <a:t>Popular in Arab world; controversial in West.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dirty="0" smtClean="0"/>
              <a:t>Audience of 40 million viewers dwarfs CNN or Fox.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dirty="0" smtClean="0"/>
              <a:t>Presents a broad Arab version of news rather than that of a single country.</a:t>
            </a:r>
          </a:p>
          <a:p>
            <a:pPr marL="0" indent="0">
              <a:lnSpc>
                <a:spcPct val="90000"/>
              </a:lnSpc>
              <a:buFont typeface="Arial" panose="020B0604020202020204" pitchFamily="34" charset="0"/>
              <a:buNone/>
            </a:pPr>
            <a:endParaRPr lang="en-US" dirty="0" smtClean="0"/>
          </a:p>
          <a:p>
            <a:pPr marL="0" indent="0">
              <a:lnSpc>
                <a:spcPct val="90000"/>
              </a:lnSpc>
              <a:buFont typeface="Arial" panose="020B0604020202020204" pitchFamily="34" charset="0"/>
              <a:buNone/>
            </a:pPr>
            <a:r>
              <a:rPr lang="en-US" altLang="en-US" b="1" dirty="0" smtClean="0"/>
              <a:t>Africa</a:t>
            </a:r>
            <a:endParaRPr lang="en-US" b="1" dirty="0" smtClean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dirty="0" smtClean="0"/>
              <a:t>Wide range of press controls.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dirty="0" smtClean="0"/>
              <a:t>Newspapers created to serve needs of white colonials; were published primarily in English and French.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dirty="0" smtClean="0"/>
              <a:t>Radio is most important medium.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dirty="0" smtClean="0"/>
              <a:t>Television not a major medium.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dirty="0" smtClean="0"/>
              <a:t>No dominant language or culture.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dirty="0" smtClean="0"/>
              <a:t>Popularity of South African music.</a:t>
            </a:r>
          </a:p>
          <a:p>
            <a:endParaRPr lang="en-US" altLang="en-US" dirty="0" smtClean="0"/>
          </a:p>
          <a:p>
            <a:pPr marL="171450" indent="-171450">
              <a:lnSpc>
                <a:spcPct val="90000"/>
              </a:lnSpc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F18B61-B433-43E7-AD01-317EF4ECD1F1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829035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r>
              <a:rPr lang="en-US" b="1" dirty="0" smtClean="0"/>
              <a:t>Russia and Former Soviet Republics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dirty="0" smtClean="0"/>
              <a:t>No tradition of free press.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dirty="0" smtClean="0"/>
              <a:t>High levels of self censorship.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dirty="0" err="1" smtClean="0"/>
              <a:t>Zakazukha</a:t>
            </a:r>
            <a:r>
              <a:rPr lang="en-US" altLang="en-US" dirty="0" smtClean="0"/>
              <a:t/>
            </a:r>
            <a:br>
              <a:rPr lang="en-US" altLang="en-US" dirty="0" smtClean="0"/>
            </a:br>
            <a:r>
              <a:rPr lang="en-US" altLang="en-US" i="1" dirty="0" smtClean="0"/>
              <a:t>News-by-order or news that supports patron</a:t>
            </a:r>
            <a:r>
              <a:rPr lang="ja-JP" altLang="en-US" i="1" dirty="0" smtClean="0"/>
              <a:t>’</a:t>
            </a:r>
            <a:r>
              <a:rPr lang="en-US" altLang="ja-JP" i="1" dirty="0" smtClean="0"/>
              <a:t>s political agenda.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dirty="0" smtClean="0"/>
              <a:t>Government controls television.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US" b="1" dirty="0" smtClean="0"/>
          </a:p>
          <a:p>
            <a:pPr marL="0" indent="0">
              <a:buFont typeface="Arial" panose="020B0604020202020204" pitchFamily="34" charset="0"/>
              <a:buNone/>
            </a:pPr>
            <a:r>
              <a:rPr lang="en-US" b="1" dirty="0" smtClean="0"/>
              <a:t>India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dirty="0" smtClean="0"/>
              <a:t>Very large media market.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dirty="0" smtClean="0"/>
              <a:t>World</a:t>
            </a:r>
            <a:r>
              <a:rPr lang="ja-JP" altLang="en-US" dirty="0" smtClean="0"/>
              <a:t>’</a:t>
            </a:r>
            <a:r>
              <a:rPr lang="en-US" altLang="ja-JP" dirty="0" smtClean="0"/>
              <a:t>s second largest newspaper readership.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dirty="0" smtClean="0"/>
              <a:t>All India Radio is dominant radio service.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dirty="0" smtClean="0"/>
              <a:t>Television going through period of growth, increasing freedoms; engage in self-censorship to prevent government controls.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dirty="0" smtClean="0"/>
              <a:t>Mumbai terror attacks highlighted importance of mobile social media.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altLang="en-US" dirty="0" smtClean="0"/>
          </a:p>
          <a:p>
            <a:r>
              <a:rPr lang="en-US" altLang="en-US" b="1" dirty="0" smtClean="0"/>
              <a:t>China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dirty="0" smtClean="0"/>
              <a:t>Rapidly changing media environment.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dirty="0" smtClean="0"/>
              <a:t>World</a:t>
            </a:r>
            <a:r>
              <a:rPr lang="ja-JP" altLang="en-US" dirty="0" smtClean="0"/>
              <a:t>’</a:t>
            </a:r>
            <a:r>
              <a:rPr lang="en-US" altLang="ja-JP" dirty="0" smtClean="0"/>
              <a:t>s largest newspaper market.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dirty="0" smtClean="0"/>
              <a:t>Talk radio popular, relatively free.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dirty="0" smtClean="0"/>
              <a:t>Levels of free speech vary over time.</a:t>
            </a:r>
          </a:p>
          <a:p>
            <a:endParaRPr lang="en-US" altLang="en-US" b="1" dirty="0" smtClean="0"/>
          </a:p>
          <a:p>
            <a:r>
              <a:rPr lang="en-US" altLang="en-US" b="1" dirty="0" smtClean="0"/>
              <a:t>Japan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dirty="0" smtClean="0"/>
              <a:t>Large manufacturer of media technology and innovations.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dirty="0" smtClean="0"/>
              <a:t>Broadcasting is mix of commercial and public service.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dirty="0" smtClean="0"/>
              <a:t>Popularity of </a:t>
            </a:r>
            <a:r>
              <a:rPr lang="en-US" altLang="en-US" i="1" dirty="0" smtClean="0"/>
              <a:t>manga</a:t>
            </a:r>
            <a:r>
              <a:rPr lang="en-US" altLang="en-US" dirty="0" smtClean="0"/>
              <a:t> comic books.</a:t>
            </a:r>
          </a:p>
          <a:p>
            <a:endParaRPr lang="en-US" altLang="en-US" dirty="0" smtClean="0"/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altLang="en-US" dirty="0" smtClean="0"/>
          </a:p>
          <a:p>
            <a:pPr marL="0" indent="0">
              <a:buFont typeface="Arial" panose="020B0604020202020204" pitchFamily="34" charset="0"/>
              <a:buNone/>
            </a:pPr>
            <a:endParaRPr 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F18B61-B433-43E7-AD01-317EF4ECD1F1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609158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dirty="0" smtClean="0"/>
              <a:t>Alternative to Four Theories:</a:t>
            </a:r>
            <a:r>
              <a:rPr lang="en-US" b="1" baseline="0" dirty="0" smtClean="0"/>
              <a:t> </a:t>
            </a:r>
            <a:r>
              <a:rPr lang="en-US" b="1" dirty="0" smtClean="0"/>
              <a:t>Five dimensions of Media</a:t>
            </a:r>
            <a:endParaRPr lang="en-US" altLang="en-US" b="1" dirty="0" smtClean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dirty="0" smtClean="0"/>
              <a:t>Control</a:t>
            </a:r>
            <a:br>
              <a:rPr lang="en-US" altLang="en-US" dirty="0" smtClean="0"/>
            </a:br>
            <a:r>
              <a:rPr lang="en-US" altLang="en-US" i="1" dirty="0" smtClean="0"/>
              <a:t>Who controls the media system?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dirty="0" smtClean="0"/>
              <a:t>Finance</a:t>
            </a:r>
            <a:br>
              <a:rPr lang="en-US" altLang="en-US" dirty="0" smtClean="0"/>
            </a:br>
            <a:r>
              <a:rPr lang="en-US" altLang="en-US" i="1" dirty="0" smtClean="0"/>
              <a:t>How do broadcasters pay the bills?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dirty="0" smtClean="0"/>
              <a:t>Programming goals</a:t>
            </a:r>
            <a:br>
              <a:rPr lang="en-US" altLang="en-US" dirty="0" smtClean="0"/>
            </a:br>
            <a:r>
              <a:rPr lang="en-US" altLang="en-US" i="1" dirty="0" smtClean="0"/>
              <a:t>What are the media trying to accomplish with their programming?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dirty="0" smtClean="0"/>
              <a:t>Target audience</a:t>
            </a:r>
            <a:br>
              <a:rPr lang="en-US" altLang="en-US" dirty="0" smtClean="0"/>
            </a:br>
            <a:r>
              <a:rPr lang="en-US" altLang="en-US" i="1" dirty="0" smtClean="0"/>
              <a:t>For whom are the media producing and distributing content?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dirty="0" smtClean="0"/>
              <a:t>Feedback mechanism</a:t>
            </a:r>
            <a:br>
              <a:rPr lang="en-US" altLang="en-US" dirty="0" smtClean="0"/>
            </a:br>
            <a:r>
              <a:rPr lang="en-US" altLang="en-US" i="1" dirty="0" smtClean="0"/>
              <a:t>How do media organizations hear back from their audiences?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altLang="en-US" i="1" dirty="0" smtClean="0"/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altLang="es-ES" dirty="0" smtClean="0"/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altLang="es-E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F18B61-B433-43E7-AD01-317EF4ECD1F1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330094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 b="1" dirty="0" smtClean="0"/>
              <a:t>Dangers to Journalists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dirty="0" smtClean="0"/>
              <a:t>Journalists face attacks, kidnapping, and murder to cover war zones.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dirty="0" smtClean="0"/>
              <a:t>2011 – 46 journalists killed globally, 7 in Pakistan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dirty="0" smtClean="0"/>
              <a:t>Journalists also taken hostage.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dirty="0" smtClean="0"/>
              <a:t>Pakistan, Iraq, Libya, Mexico and Brazil all dangerous.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F18B61-B433-43E7-AD01-317EF4ECD1F1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46527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75662B-791A-41FE-A6FE-0277206F5C32}" type="datetimeFigureOut">
              <a:rPr lang="en-US" smtClean="0"/>
              <a:t>11/28/2014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F7137-F706-492A-9D6C-E9F15E68D7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91215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75662B-791A-41FE-A6FE-0277206F5C32}" type="datetimeFigureOut">
              <a:rPr lang="en-US" smtClean="0"/>
              <a:t>11/28/2014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F7137-F706-492A-9D6C-E9F15E68D7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27489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75662B-791A-41FE-A6FE-0277206F5C32}" type="datetimeFigureOut">
              <a:rPr lang="en-US" smtClean="0"/>
              <a:t>11/28/2014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F7137-F706-492A-9D6C-E9F15E68D7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68248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75662B-791A-41FE-A6FE-0277206F5C32}" type="datetimeFigureOut">
              <a:rPr lang="en-US" smtClean="0"/>
              <a:t>11/28/2014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F7137-F706-492A-9D6C-E9F15E68D7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5551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75662B-791A-41FE-A6FE-0277206F5C32}" type="datetimeFigureOut">
              <a:rPr lang="en-US" smtClean="0"/>
              <a:t>11/28/2014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F7137-F706-492A-9D6C-E9F15E68D7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05624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75662B-791A-41FE-A6FE-0277206F5C32}" type="datetimeFigureOut">
              <a:rPr lang="en-US" smtClean="0"/>
              <a:t>11/28/2014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F7137-F706-492A-9D6C-E9F15E68D7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7561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75662B-791A-41FE-A6FE-0277206F5C32}" type="datetimeFigureOut">
              <a:rPr lang="en-US" smtClean="0"/>
              <a:t>11/28/2014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F7137-F706-492A-9D6C-E9F15E68D7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81736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75662B-791A-41FE-A6FE-0277206F5C32}" type="datetimeFigureOut">
              <a:rPr lang="en-US" smtClean="0"/>
              <a:t>11/28/2014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F7137-F706-492A-9D6C-E9F15E68D7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24594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75662B-791A-41FE-A6FE-0277206F5C32}" type="datetimeFigureOut">
              <a:rPr lang="en-US" smtClean="0"/>
              <a:t>11/28/2014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F7137-F706-492A-9D6C-E9F15E68D7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3381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75662B-791A-41FE-A6FE-0277206F5C32}" type="datetimeFigureOut">
              <a:rPr lang="en-US" smtClean="0"/>
              <a:t>11/28/2014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F7137-F706-492A-9D6C-E9F15E68D7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92048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75662B-791A-41FE-A6FE-0277206F5C32}" type="datetimeFigureOut">
              <a:rPr lang="en-US" smtClean="0"/>
              <a:t>11/28/2014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F7137-F706-492A-9D6C-E9F15E68D7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66069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75662B-791A-41FE-A6FE-0277206F5C32}" type="datetimeFigureOut">
              <a:rPr lang="en-US" smtClean="0"/>
              <a:t>11/28/2014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BF7137-F706-492A-9D6C-E9F15E68D7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48377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9834" y="0"/>
            <a:ext cx="12211834" cy="6858000"/>
          </a:xfrm>
          <a:prstGeom prst="rect">
            <a:avLst/>
          </a:prstGeom>
        </p:spPr>
      </p:pic>
      <p:sp>
        <p:nvSpPr>
          <p:cNvPr id="7" name="Rounded Rectangle 6"/>
          <p:cNvSpPr/>
          <p:nvPr/>
        </p:nvSpPr>
        <p:spPr>
          <a:xfrm>
            <a:off x="-417839" y="2674688"/>
            <a:ext cx="11752132" cy="751287"/>
          </a:xfrm>
          <a:prstGeom prst="roundRect">
            <a:avLst/>
          </a:prstGeom>
          <a:solidFill>
            <a:schemeClr val="tx1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ounded Rectangle 3"/>
          <p:cNvSpPr/>
          <p:nvPr/>
        </p:nvSpPr>
        <p:spPr>
          <a:xfrm>
            <a:off x="-583925" y="1300060"/>
            <a:ext cx="10259807" cy="1257302"/>
          </a:xfrm>
          <a:prstGeom prst="roundRect">
            <a:avLst/>
          </a:prstGeom>
          <a:solidFill>
            <a:schemeClr val="tx1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3470" y="1504808"/>
            <a:ext cx="9064030" cy="914401"/>
          </a:xfrm>
        </p:spPr>
        <p:txBody>
          <a:bodyPr>
            <a:normAutofit fontScale="90000"/>
          </a:bodyPr>
          <a:lstStyle/>
          <a:p>
            <a:pPr algn="l"/>
            <a:r>
              <a:rPr lang="en-US" sz="7200" b="1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Global Media</a:t>
            </a:r>
            <a:endParaRPr lang="en-US" sz="7200" b="1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526" y="2674688"/>
            <a:ext cx="7929562" cy="1042987"/>
          </a:xfrm>
        </p:spPr>
        <p:txBody>
          <a:bodyPr>
            <a:normAutofit/>
          </a:bodyPr>
          <a:lstStyle/>
          <a:p>
            <a:pPr algn="l"/>
            <a:r>
              <a:rPr lang="en-US" sz="4800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Communication Around the World</a:t>
            </a:r>
            <a:endParaRPr lang="en-US" sz="48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9052223" y="6133483"/>
            <a:ext cx="3427412" cy="305417"/>
          </a:xfrm>
          <a:prstGeom prst="roundRect">
            <a:avLst/>
          </a:prstGeom>
          <a:solidFill>
            <a:schemeClr val="tx1">
              <a:alpha val="4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9150899" y="6108083"/>
            <a:ext cx="335518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bg1"/>
                </a:solidFill>
              </a:rPr>
              <a:t>©iStockphoto.com/ </a:t>
            </a:r>
            <a:r>
              <a:rPr lang="en-US" sz="1600" dirty="0" err="1" smtClean="0">
                <a:solidFill>
                  <a:schemeClr val="bg1"/>
                </a:solidFill>
              </a:rPr>
              <a:t>ThomasVogel</a:t>
            </a:r>
            <a:endParaRPr lang="en-US" sz="1600" dirty="0" smtClean="0">
              <a:solidFill>
                <a:schemeClr val="bg1"/>
              </a:solidFill>
            </a:endParaRPr>
          </a:p>
        </p:txBody>
      </p:sp>
      <p:sp>
        <p:nvSpPr>
          <p:cNvPr id="12" name="Rounded Rectangle 11"/>
          <p:cNvSpPr/>
          <p:nvPr/>
        </p:nvSpPr>
        <p:spPr>
          <a:xfrm>
            <a:off x="4457701" y="4172174"/>
            <a:ext cx="8497590" cy="751287"/>
          </a:xfrm>
          <a:prstGeom prst="roundRect">
            <a:avLst/>
          </a:prstGeom>
          <a:solidFill>
            <a:schemeClr val="tx1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ubtitle 2"/>
          <p:cNvSpPr txBox="1">
            <a:spLocks/>
          </p:cNvSpPr>
          <p:nvPr/>
        </p:nvSpPr>
        <p:spPr>
          <a:xfrm>
            <a:off x="5160067" y="4166225"/>
            <a:ext cx="3671887" cy="10429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4800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Chapter 15</a:t>
            </a:r>
            <a:endParaRPr lang="en-US" sz="48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56751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/>
        </p:nvGrpSpPr>
        <p:grpSpPr>
          <a:xfrm>
            <a:off x="7403980" y="-458762"/>
            <a:ext cx="3448050" cy="3532853"/>
            <a:chOff x="-704850" y="-819150"/>
            <a:chExt cx="4114800" cy="4286250"/>
          </a:xfrm>
        </p:grpSpPr>
        <p:sp>
          <p:nvSpPr>
            <p:cNvPr id="12" name="Oval 11"/>
            <p:cNvSpPr/>
            <p:nvPr/>
          </p:nvSpPr>
          <p:spPr>
            <a:xfrm>
              <a:off x="-704850" y="-819150"/>
              <a:ext cx="4114800" cy="4286250"/>
            </a:xfrm>
            <a:prstGeom prst="ellipse">
              <a:avLst/>
            </a:prstGeom>
            <a:solidFill>
              <a:schemeClr val="accent1">
                <a:alpha val="75000"/>
              </a:schemeClr>
            </a:solidFill>
            <a:ln w="952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840638" y="194405"/>
              <a:ext cx="1023826" cy="2259138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n-US" sz="11500" b="1" dirty="0">
                  <a:ln w="10160">
                    <a:noFill/>
                    <a:prstDash val="solid"/>
                  </a:ln>
                  <a:solidFill>
                    <a:srgbClr val="FFFFFF"/>
                  </a:solidFill>
                  <a:effectLst>
                    <a:outerShdw blurRad="38100" dist="22860" dir="5400000" algn="tl" rotWithShape="0">
                      <a:srgbClr val="000000">
                        <a:alpha val="30000"/>
                      </a:srgbClr>
                    </a:outerShdw>
                  </a:effectLst>
                  <a:latin typeface="Arial Narrow" panose="020B0606020202030204" pitchFamily="34" charset="0"/>
                </a:rPr>
                <a:t>9</a:t>
              </a:r>
              <a:endParaRPr lang="en-US" sz="11500" b="1" cap="none" spc="0" dirty="0">
                <a:ln w="10160">
                  <a:noFill/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 Narrow" panose="020B0606020202030204" pitchFamily="34" charset="0"/>
              </a:endParaRPr>
            </a:p>
          </p:txBody>
        </p:sp>
      </p:grpSp>
      <p:sp>
        <p:nvSpPr>
          <p:cNvPr id="10" name="Rounded Rectangle 9"/>
          <p:cNvSpPr/>
          <p:nvPr/>
        </p:nvSpPr>
        <p:spPr>
          <a:xfrm>
            <a:off x="819151" y="3556575"/>
            <a:ext cx="11906249" cy="1257302"/>
          </a:xfrm>
          <a:prstGeom prst="roundRect">
            <a:avLst/>
          </a:prstGeom>
          <a:solidFill>
            <a:schemeClr val="accent1">
              <a:alpha val="75000"/>
            </a:schemeClr>
          </a:solidFill>
          <a:ln w="952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990600" y="3652600"/>
            <a:ext cx="108966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Marshall McLuhan’s Global Village</a:t>
            </a:r>
            <a:endParaRPr lang="en-US" sz="66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9460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844109" y="-933450"/>
            <a:ext cx="3448050" cy="3532853"/>
            <a:chOff x="-704850" y="-819150"/>
            <a:chExt cx="4114800" cy="4286250"/>
          </a:xfrm>
        </p:grpSpPr>
        <p:sp>
          <p:nvSpPr>
            <p:cNvPr id="4" name="Oval 3"/>
            <p:cNvSpPr/>
            <p:nvPr/>
          </p:nvSpPr>
          <p:spPr>
            <a:xfrm>
              <a:off x="-704850" y="-819150"/>
              <a:ext cx="4114800" cy="4286250"/>
            </a:xfrm>
            <a:prstGeom prst="ellipse">
              <a:avLst/>
            </a:prstGeom>
            <a:solidFill>
              <a:schemeClr val="accent1">
                <a:alpha val="75000"/>
              </a:schemeClr>
            </a:solidFill>
            <a:ln w="952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Rectangle 4"/>
            <p:cNvSpPr/>
            <p:nvPr/>
          </p:nvSpPr>
          <p:spPr>
            <a:xfrm>
              <a:off x="840637" y="194405"/>
              <a:ext cx="1023824" cy="2259138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n-US" sz="11500" b="1" cap="none" spc="0" dirty="0" smtClean="0">
                  <a:ln w="10160">
                    <a:noFill/>
                    <a:prstDash val="solid"/>
                  </a:ln>
                  <a:solidFill>
                    <a:srgbClr val="FFFFFF"/>
                  </a:solidFill>
                  <a:effectLst>
                    <a:outerShdw blurRad="38100" dist="22860" dir="5400000" algn="tl" rotWithShape="0">
                      <a:srgbClr val="000000">
                        <a:alpha val="30000"/>
                      </a:srgbClr>
                    </a:outerShdw>
                  </a:effectLst>
                  <a:latin typeface="Arial Narrow" panose="020B0606020202030204" pitchFamily="34" charset="0"/>
                </a:rPr>
                <a:t>1</a:t>
              </a:r>
              <a:endParaRPr lang="en-US" sz="11500" b="1" cap="none" spc="0" dirty="0">
                <a:ln w="10160">
                  <a:noFill/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 Narrow" panose="020B0606020202030204" pitchFamily="34" charset="0"/>
              </a:endParaRPr>
            </a:p>
          </p:txBody>
        </p:sp>
      </p:grpSp>
      <p:sp>
        <p:nvSpPr>
          <p:cNvPr id="9" name="Rounded Rectangle 8"/>
          <p:cNvSpPr/>
          <p:nvPr/>
        </p:nvSpPr>
        <p:spPr>
          <a:xfrm>
            <a:off x="-819150" y="3037471"/>
            <a:ext cx="12058649" cy="1182650"/>
          </a:xfrm>
          <a:prstGeom prst="roundRect">
            <a:avLst/>
          </a:prstGeom>
          <a:solidFill>
            <a:schemeClr val="accent1">
              <a:alpha val="75000"/>
            </a:schemeClr>
          </a:solidFill>
          <a:ln w="952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3164815" y="3077618"/>
            <a:ext cx="78105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6600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Al Jazeera English</a:t>
            </a:r>
            <a:endParaRPr lang="en-US" sz="66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22341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5401" y="1964"/>
            <a:ext cx="12307401" cy="6856035"/>
          </a:xfrm>
          <a:prstGeom prst="rect">
            <a:avLst/>
          </a:prstGeom>
        </p:spPr>
      </p:pic>
      <p:sp>
        <p:nvSpPr>
          <p:cNvPr id="8" name="Rounded Rectangle 7"/>
          <p:cNvSpPr/>
          <p:nvPr/>
        </p:nvSpPr>
        <p:spPr>
          <a:xfrm>
            <a:off x="-723900" y="1046263"/>
            <a:ext cx="9582150" cy="1257302"/>
          </a:xfrm>
          <a:prstGeom prst="roundRect">
            <a:avLst/>
          </a:prstGeom>
          <a:solidFill>
            <a:schemeClr val="tx1">
              <a:alpha val="75000"/>
            </a:schemeClr>
          </a:solidFill>
          <a:ln w="952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33644" y="1120916"/>
            <a:ext cx="851980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6600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Four Theories of the Press</a:t>
            </a:r>
            <a:endParaRPr lang="en-US" sz="66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grpSp>
        <p:nvGrpSpPr>
          <p:cNvPr id="11" name="Group 10"/>
          <p:cNvGrpSpPr/>
          <p:nvPr/>
        </p:nvGrpSpPr>
        <p:grpSpPr>
          <a:xfrm>
            <a:off x="9648518" y="-911183"/>
            <a:ext cx="3448050" cy="3532853"/>
            <a:chOff x="-704850" y="-819150"/>
            <a:chExt cx="4114800" cy="4286250"/>
          </a:xfrm>
        </p:grpSpPr>
        <p:sp>
          <p:nvSpPr>
            <p:cNvPr id="12" name="Oval 11"/>
            <p:cNvSpPr/>
            <p:nvPr/>
          </p:nvSpPr>
          <p:spPr>
            <a:xfrm>
              <a:off x="-704850" y="-819150"/>
              <a:ext cx="4114800" cy="4286250"/>
            </a:xfrm>
            <a:prstGeom prst="ellipse">
              <a:avLst/>
            </a:prstGeom>
            <a:solidFill>
              <a:schemeClr val="tx1">
                <a:alpha val="75000"/>
              </a:schemeClr>
            </a:solidFill>
            <a:ln w="952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840638" y="194405"/>
              <a:ext cx="1023826" cy="2259138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n-US" sz="11500" b="1" cap="none" spc="0" dirty="0" smtClean="0">
                  <a:ln w="10160">
                    <a:noFill/>
                    <a:prstDash val="solid"/>
                  </a:ln>
                  <a:solidFill>
                    <a:srgbClr val="FFFFFF"/>
                  </a:solidFill>
                  <a:effectLst>
                    <a:outerShdw blurRad="38100" dist="22860" dir="5400000" algn="tl" rotWithShape="0">
                      <a:srgbClr val="000000">
                        <a:alpha val="30000"/>
                      </a:srgbClr>
                    </a:outerShdw>
                  </a:effectLst>
                  <a:latin typeface="Arial Narrow" panose="020B0606020202030204" pitchFamily="34" charset="0"/>
                </a:rPr>
                <a:t>2</a:t>
              </a:r>
              <a:endParaRPr lang="en-US" sz="11500" b="1" cap="none" spc="0" dirty="0">
                <a:ln w="10160">
                  <a:noFill/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 Narrow" panose="020B0606020202030204" pitchFamily="34" charset="0"/>
              </a:endParaRPr>
            </a:p>
          </p:txBody>
        </p:sp>
      </p:grpSp>
      <p:sp>
        <p:nvSpPr>
          <p:cNvPr id="9" name="Rounded Rectangle 8"/>
          <p:cNvSpPr/>
          <p:nvPr/>
        </p:nvSpPr>
        <p:spPr>
          <a:xfrm>
            <a:off x="9017000" y="6133483"/>
            <a:ext cx="3427412" cy="305417"/>
          </a:xfrm>
          <a:prstGeom prst="roundRect">
            <a:avLst/>
          </a:prstGeom>
          <a:solidFill>
            <a:schemeClr val="tx1">
              <a:alpha val="4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9201941" y="6108083"/>
            <a:ext cx="346630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bg1"/>
                </a:solidFill>
              </a:rPr>
              <a:t>©iStockphoto.com/  </a:t>
            </a:r>
            <a:r>
              <a:rPr lang="en-US" sz="1600" dirty="0" err="1" smtClean="0">
                <a:solidFill>
                  <a:schemeClr val="bg1"/>
                </a:solidFill>
              </a:rPr>
              <a:t>samxmeg</a:t>
            </a:r>
            <a:endParaRPr lang="en-US" sz="1600" dirty="0" smtClean="0">
              <a:solidFill>
                <a:schemeClr val="bg1"/>
              </a:solidFill>
            </a:endParaRPr>
          </a:p>
        </p:txBody>
      </p:sp>
      <p:sp>
        <p:nvSpPr>
          <p:cNvPr id="14" name="Rounded Rectangle 13"/>
          <p:cNvSpPr/>
          <p:nvPr/>
        </p:nvSpPr>
        <p:spPr>
          <a:xfrm>
            <a:off x="-723900" y="2671960"/>
            <a:ext cx="7895474" cy="613148"/>
          </a:xfrm>
          <a:prstGeom prst="roundRect">
            <a:avLst/>
          </a:prstGeom>
          <a:solidFill>
            <a:schemeClr val="tx1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-254938" y="2658901"/>
            <a:ext cx="71319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3200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Authoritarian</a:t>
            </a:r>
            <a:endParaRPr lang="en-US" sz="32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sp>
        <p:nvSpPr>
          <p:cNvPr id="16" name="Rounded Rectangle 15"/>
          <p:cNvSpPr/>
          <p:nvPr/>
        </p:nvSpPr>
        <p:spPr>
          <a:xfrm>
            <a:off x="-723900" y="3378862"/>
            <a:ext cx="6191250" cy="613148"/>
          </a:xfrm>
          <a:prstGeom prst="roundRect">
            <a:avLst/>
          </a:prstGeom>
          <a:solidFill>
            <a:schemeClr val="tx1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1466850" y="3365803"/>
            <a:ext cx="36766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3200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Communist</a:t>
            </a:r>
            <a:endParaRPr lang="en-US" sz="32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sp>
        <p:nvSpPr>
          <p:cNvPr id="18" name="Rounded Rectangle 17"/>
          <p:cNvSpPr/>
          <p:nvPr/>
        </p:nvSpPr>
        <p:spPr>
          <a:xfrm>
            <a:off x="-723900" y="4101482"/>
            <a:ext cx="7448550" cy="613148"/>
          </a:xfrm>
          <a:prstGeom prst="roundRect">
            <a:avLst/>
          </a:prstGeom>
          <a:solidFill>
            <a:schemeClr val="tx1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/>
          <p:cNvSpPr txBox="1"/>
          <p:nvPr/>
        </p:nvSpPr>
        <p:spPr>
          <a:xfrm>
            <a:off x="71744" y="4088423"/>
            <a:ext cx="5943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3200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Libertarian</a:t>
            </a:r>
            <a:endParaRPr lang="en-US" sz="32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sp>
        <p:nvSpPr>
          <p:cNvPr id="20" name="Rounded Rectangle 19"/>
          <p:cNvSpPr/>
          <p:nvPr/>
        </p:nvSpPr>
        <p:spPr>
          <a:xfrm>
            <a:off x="-723900" y="4815048"/>
            <a:ext cx="5010150" cy="613148"/>
          </a:xfrm>
          <a:prstGeom prst="roundRect">
            <a:avLst/>
          </a:prstGeom>
          <a:solidFill>
            <a:schemeClr val="tx1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/>
          <p:cNvSpPr txBox="1"/>
          <p:nvPr/>
        </p:nvSpPr>
        <p:spPr>
          <a:xfrm>
            <a:off x="71744" y="4801989"/>
            <a:ext cx="402400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3200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Social Responsibility</a:t>
            </a:r>
            <a:endParaRPr lang="en-US" sz="32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13270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/>
          <p:cNvGrpSpPr/>
          <p:nvPr/>
        </p:nvGrpSpPr>
        <p:grpSpPr>
          <a:xfrm>
            <a:off x="9471537" y="-709737"/>
            <a:ext cx="3448050" cy="3532853"/>
            <a:chOff x="-704850" y="-819150"/>
            <a:chExt cx="4114800" cy="4286250"/>
          </a:xfrm>
        </p:grpSpPr>
        <p:sp>
          <p:nvSpPr>
            <p:cNvPr id="14" name="Oval 13"/>
            <p:cNvSpPr/>
            <p:nvPr/>
          </p:nvSpPr>
          <p:spPr>
            <a:xfrm>
              <a:off x="-704850" y="-819150"/>
              <a:ext cx="4114800" cy="4286250"/>
            </a:xfrm>
            <a:prstGeom prst="ellipse">
              <a:avLst/>
            </a:prstGeom>
            <a:solidFill>
              <a:schemeClr val="accent1">
                <a:alpha val="75000"/>
              </a:schemeClr>
            </a:solidFill>
            <a:ln w="952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840637" y="194405"/>
              <a:ext cx="1023826" cy="2259138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n-US" sz="11500" b="1" cap="none" spc="0" dirty="0" smtClean="0">
                  <a:ln w="10160">
                    <a:noFill/>
                    <a:prstDash val="solid"/>
                  </a:ln>
                  <a:solidFill>
                    <a:srgbClr val="FFFFFF"/>
                  </a:solidFill>
                  <a:effectLst>
                    <a:outerShdw blurRad="38100" dist="22860" dir="5400000" algn="tl" rotWithShape="0">
                      <a:srgbClr val="000000">
                        <a:alpha val="30000"/>
                      </a:srgbClr>
                    </a:outerShdw>
                  </a:effectLst>
                  <a:latin typeface="Arial Narrow" panose="020B0606020202030204" pitchFamily="34" charset="0"/>
                </a:rPr>
                <a:t>3</a:t>
              </a:r>
              <a:endParaRPr lang="en-US" sz="11500" b="1" cap="none" spc="0" dirty="0">
                <a:ln w="10160">
                  <a:noFill/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 Narrow" panose="020B0606020202030204" pitchFamily="34" charset="0"/>
              </a:endParaRPr>
            </a:p>
          </p:txBody>
        </p:sp>
      </p:grpSp>
      <p:sp>
        <p:nvSpPr>
          <p:cNvPr id="18" name="Rounded Rectangle 17"/>
          <p:cNvSpPr/>
          <p:nvPr/>
        </p:nvSpPr>
        <p:spPr>
          <a:xfrm>
            <a:off x="-389373" y="3470497"/>
            <a:ext cx="13308960" cy="1257302"/>
          </a:xfrm>
          <a:prstGeom prst="roundRect">
            <a:avLst/>
          </a:prstGeom>
          <a:solidFill>
            <a:schemeClr val="accent1">
              <a:alpha val="75000"/>
            </a:schemeClr>
          </a:solidFill>
          <a:ln w="952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/>
          <p:cNvSpPr txBox="1"/>
          <p:nvPr/>
        </p:nvSpPr>
        <p:spPr>
          <a:xfrm>
            <a:off x="62682" y="3511993"/>
            <a:ext cx="887760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Development Theory</a:t>
            </a:r>
            <a:endParaRPr lang="en-US" sz="66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92717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ed Rectangle 7"/>
          <p:cNvSpPr/>
          <p:nvPr/>
        </p:nvSpPr>
        <p:spPr>
          <a:xfrm>
            <a:off x="-351692" y="3507390"/>
            <a:ext cx="12871938" cy="1257302"/>
          </a:xfrm>
          <a:prstGeom prst="roundRect">
            <a:avLst/>
          </a:prstGeom>
          <a:solidFill>
            <a:schemeClr val="accent1">
              <a:alpha val="75000"/>
            </a:schemeClr>
          </a:solidFill>
          <a:ln w="952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0" y="3529288"/>
            <a:ext cx="121920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600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Media Around the World</a:t>
            </a:r>
            <a:endParaRPr lang="en-US" sz="66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grpSp>
        <p:nvGrpSpPr>
          <p:cNvPr id="11" name="Group 10"/>
          <p:cNvGrpSpPr/>
          <p:nvPr/>
        </p:nvGrpSpPr>
        <p:grpSpPr>
          <a:xfrm>
            <a:off x="-792111" y="-948023"/>
            <a:ext cx="3448050" cy="3532853"/>
            <a:chOff x="-704850" y="-819150"/>
            <a:chExt cx="4114800" cy="4286250"/>
          </a:xfrm>
        </p:grpSpPr>
        <p:sp>
          <p:nvSpPr>
            <p:cNvPr id="12" name="Oval 11"/>
            <p:cNvSpPr/>
            <p:nvPr/>
          </p:nvSpPr>
          <p:spPr>
            <a:xfrm>
              <a:off x="-704850" y="-819150"/>
              <a:ext cx="4114800" cy="4286250"/>
            </a:xfrm>
            <a:prstGeom prst="ellipse">
              <a:avLst/>
            </a:prstGeom>
            <a:solidFill>
              <a:schemeClr val="accent1">
                <a:alpha val="75000"/>
              </a:schemeClr>
            </a:solidFill>
            <a:ln w="952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840637" y="194405"/>
              <a:ext cx="1023826" cy="2259138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n-US" sz="11500" b="1" dirty="0">
                  <a:ln w="10160">
                    <a:noFill/>
                    <a:prstDash val="solid"/>
                  </a:ln>
                  <a:solidFill>
                    <a:srgbClr val="FFFFFF"/>
                  </a:solidFill>
                  <a:effectLst>
                    <a:outerShdw blurRad="38100" dist="22860" dir="5400000" algn="tl" rotWithShape="0">
                      <a:srgbClr val="000000">
                        <a:alpha val="30000"/>
                      </a:srgbClr>
                    </a:outerShdw>
                  </a:effectLst>
                  <a:latin typeface="Arial Narrow" panose="020B0606020202030204" pitchFamily="34" charset="0"/>
                </a:rPr>
                <a:t>4</a:t>
              </a:r>
              <a:endParaRPr lang="en-US" sz="11500" b="1" cap="none" spc="0" dirty="0">
                <a:ln w="10160">
                  <a:noFill/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 Narrow" panose="020B0606020202030204" pitchFamily="34" charset="0"/>
              </a:endParaRPr>
            </a:p>
          </p:txBody>
        </p:sp>
      </p:grpSp>
      <p:sp>
        <p:nvSpPr>
          <p:cNvPr id="7" name="Rounded Rectangle 6"/>
          <p:cNvSpPr/>
          <p:nvPr/>
        </p:nvSpPr>
        <p:spPr>
          <a:xfrm>
            <a:off x="7333172" y="308323"/>
            <a:ext cx="5187074" cy="613148"/>
          </a:xfrm>
          <a:prstGeom prst="roundRect">
            <a:avLst/>
          </a:prstGeom>
          <a:solidFill>
            <a:schemeClr val="accent1">
              <a:alpha val="75000"/>
            </a:schemeClr>
          </a:solidFill>
          <a:ln w="952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7802134" y="295264"/>
            <a:ext cx="422308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Canada</a:t>
            </a:r>
            <a:endParaRPr lang="en-US" sz="32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7333172" y="1187755"/>
            <a:ext cx="5187074" cy="613148"/>
          </a:xfrm>
          <a:prstGeom prst="roundRect">
            <a:avLst/>
          </a:prstGeom>
          <a:solidFill>
            <a:schemeClr val="accent1">
              <a:alpha val="75000"/>
            </a:schemeClr>
          </a:solidFill>
          <a:ln w="952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7802134" y="1174696"/>
            <a:ext cx="4389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Europe &amp; Britain</a:t>
            </a:r>
            <a:endParaRPr lang="en-US" sz="32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sp>
        <p:nvSpPr>
          <p:cNvPr id="15" name="Rounded Rectangle 14"/>
          <p:cNvSpPr/>
          <p:nvPr/>
        </p:nvSpPr>
        <p:spPr>
          <a:xfrm>
            <a:off x="7315920" y="2087924"/>
            <a:ext cx="5307844" cy="613148"/>
          </a:xfrm>
          <a:prstGeom prst="roundRect">
            <a:avLst/>
          </a:prstGeom>
          <a:solidFill>
            <a:schemeClr val="accent1">
              <a:alpha val="75000"/>
            </a:schemeClr>
          </a:solidFill>
          <a:ln w="952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7802134" y="2052593"/>
            <a:ext cx="4389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Danish Cartoon</a:t>
            </a:r>
            <a:endParaRPr lang="en-US" sz="32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91865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6" t="12139" r="-476" b="34767"/>
          <a:stretch/>
        </p:blipFill>
        <p:spPr>
          <a:xfrm>
            <a:off x="-100071" y="-630495"/>
            <a:ext cx="12403702" cy="7945695"/>
          </a:xfrm>
          <a:prstGeom prst="rect">
            <a:avLst/>
          </a:prstGeom>
        </p:spPr>
      </p:pic>
      <p:grpSp>
        <p:nvGrpSpPr>
          <p:cNvPr id="7" name="Group 6"/>
          <p:cNvGrpSpPr/>
          <p:nvPr/>
        </p:nvGrpSpPr>
        <p:grpSpPr>
          <a:xfrm>
            <a:off x="9693781" y="-1048544"/>
            <a:ext cx="3448050" cy="3532853"/>
            <a:chOff x="-704850" y="-819150"/>
            <a:chExt cx="4114800" cy="4286250"/>
          </a:xfrm>
        </p:grpSpPr>
        <p:sp>
          <p:nvSpPr>
            <p:cNvPr id="4" name="Oval 3"/>
            <p:cNvSpPr/>
            <p:nvPr/>
          </p:nvSpPr>
          <p:spPr>
            <a:xfrm>
              <a:off x="-704850" y="-819150"/>
              <a:ext cx="4114800" cy="4286250"/>
            </a:xfrm>
            <a:prstGeom prst="ellipse">
              <a:avLst/>
            </a:prstGeom>
            <a:solidFill>
              <a:schemeClr val="tx1">
                <a:alpha val="75000"/>
              </a:schemeClr>
            </a:solidFill>
            <a:ln w="952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Rectangle 4"/>
            <p:cNvSpPr/>
            <p:nvPr/>
          </p:nvSpPr>
          <p:spPr>
            <a:xfrm>
              <a:off x="840637" y="194405"/>
              <a:ext cx="1023826" cy="2259138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n-US" sz="11500" b="1" cap="none" spc="0" dirty="0" smtClean="0">
                  <a:ln w="10160">
                    <a:noFill/>
                    <a:prstDash val="solid"/>
                  </a:ln>
                  <a:solidFill>
                    <a:srgbClr val="FFFFFF"/>
                  </a:solidFill>
                  <a:effectLst>
                    <a:outerShdw blurRad="38100" dist="22860" dir="5400000" algn="tl" rotWithShape="0">
                      <a:srgbClr val="000000">
                        <a:alpha val="30000"/>
                      </a:srgbClr>
                    </a:outerShdw>
                  </a:effectLst>
                  <a:latin typeface="Arial Narrow" panose="020B0606020202030204" pitchFamily="34" charset="0"/>
                </a:rPr>
                <a:t>5</a:t>
              </a:r>
              <a:endParaRPr lang="en-US" sz="11500" b="1" cap="none" spc="0" dirty="0">
                <a:ln w="10160">
                  <a:noFill/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 Narrow" panose="020B0606020202030204" pitchFamily="34" charset="0"/>
              </a:endParaRPr>
            </a:p>
          </p:txBody>
        </p:sp>
      </p:grpSp>
      <p:sp>
        <p:nvSpPr>
          <p:cNvPr id="8" name="Rounded Rectangle 7"/>
          <p:cNvSpPr/>
          <p:nvPr/>
        </p:nvSpPr>
        <p:spPr>
          <a:xfrm>
            <a:off x="-796413" y="4294680"/>
            <a:ext cx="9883263" cy="1484659"/>
          </a:xfrm>
          <a:prstGeom prst="roundRect">
            <a:avLst/>
          </a:prstGeom>
          <a:solidFill>
            <a:schemeClr val="tx1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396810" y="4517281"/>
            <a:ext cx="8255067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600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Media Around the World</a:t>
            </a:r>
            <a:endParaRPr lang="en-US" sz="66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8902700" y="6136554"/>
            <a:ext cx="3427412" cy="305417"/>
          </a:xfrm>
          <a:prstGeom prst="roundRect">
            <a:avLst/>
          </a:prstGeom>
          <a:solidFill>
            <a:schemeClr val="tx1">
              <a:alpha val="4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8992391" y="6111154"/>
            <a:ext cx="335518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bg1"/>
                </a:solidFill>
              </a:rPr>
              <a:t>©iStockphoto.com/ </a:t>
            </a:r>
            <a:r>
              <a:rPr lang="en-US" sz="1600" dirty="0" err="1" smtClean="0">
                <a:solidFill>
                  <a:schemeClr val="bg1"/>
                </a:solidFill>
              </a:rPr>
              <a:t>simonbradfield</a:t>
            </a:r>
            <a:endParaRPr lang="en-US" sz="1600" dirty="0" smtClean="0">
              <a:solidFill>
                <a:schemeClr val="bg1"/>
              </a:solidFill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-684546" y="567115"/>
            <a:ext cx="7895474" cy="613148"/>
          </a:xfrm>
          <a:prstGeom prst="roundRect">
            <a:avLst/>
          </a:prstGeom>
          <a:solidFill>
            <a:schemeClr val="tx1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-215584" y="554056"/>
            <a:ext cx="71319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3200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Middle East &amp; Islamic Countries</a:t>
            </a:r>
            <a:endParaRPr lang="en-US" sz="32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-684546" y="1274017"/>
            <a:ext cx="6191250" cy="613148"/>
          </a:xfrm>
          <a:prstGeom prst="roundRect">
            <a:avLst/>
          </a:prstGeom>
          <a:solidFill>
            <a:schemeClr val="tx1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1506204" y="1260958"/>
            <a:ext cx="36766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3200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Al Jazeera</a:t>
            </a:r>
            <a:endParaRPr lang="en-US" sz="32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sp>
        <p:nvSpPr>
          <p:cNvPr id="15" name="Rounded Rectangle 14"/>
          <p:cNvSpPr/>
          <p:nvPr/>
        </p:nvSpPr>
        <p:spPr>
          <a:xfrm>
            <a:off x="-684546" y="1996637"/>
            <a:ext cx="7448550" cy="613148"/>
          </a:xfrm>
          <a:prstGeom prst="roundRect">
            <a:avLst/>
          </a:prstGeom>
          <a:solidFill>
            <a:schemeClr val="tx1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111098" y="1983578"/>
            <a:ext cx="636590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3200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Africa</a:t>
            </a:r>
            <a:endParaRPr lang="en-US" sz="32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70618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678489" y="-389103"/>
            <a:ext cx="3448050" cy="3532853"/>
            <a:chOff x="-704850" y="-819150"/>
            <a:chExt cx="4114800" cy="4286250"/>
          </a:xfrm>
        </p:grpSpPr>
        <p:sp>
          <p:nvSpPr>
            <p:cNvPr id="4" name="Oval 3"/>
            <p:cNvSpPr/>
            <p:nvPr/>
          </p:nvSpPr>
          <p:spPr>
            <a:xfrm>
              <a:off x="-704850" y="-819150"/>
              <a:ext cx="4114800" cy="4286250"/>
            </a:xfrm>
            <a:prstGeom prst="ellipse">
              <a:avLst/>
            </a:prstGeom>
            <a:solidFill>
              <a:schemeClr val="accent1">
                <a:alpha val="75000"/>
              </a:schemeClr>
            </a:solidFill>
            <a:ln w="952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Rectangle 4"/>
            <p:cNvSpPr/>
            <p:nvPr/>
          </p:nvSpPr>
          <p:spPr>
            <a:xfrm>
              <a:off x="840637" y="194405"/>
              <a:ext cx="1023826" cy="2259138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n-US" sz="11500" b="1" dirty="0">
                  <a:ln w="10160">
                    <a:noFill/>
                    <a:prstDash val="solid"/>
                  </a:ln>
                  <a:solidFill>
                    <a:srgbClr val="FFFFFF"/>
                  </a:solidFill>
                  <a:effectLst>
                    <a:outerShdw blurRad="38100" dist="22860" dir="5400000" algn="tl" rotWithShape="0">
                      <a:srgbClr val="000000">
                        <a:alpha val="30000"/>
                      </a:srgbClr>
                    </a:outerShdw>
                  </a:effectLst>
                  <a:latin typeface="Arial Narrow" panose="020B0606020202030204" pitchFamily="34" charset="0"/>
                </a:rPr>
                <a:t>6</a:t>
              </a:r>
              <a:endParaRPr lang="en-US" sz="11500" b="1" cap="none" spc="0" dirty="0">
                <a:ln w="10160">
                  <a:noFill/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 Narrow" panose="020B0606020202030204" pitchFamily="34" charset="0"/>
              </a:endParaRPr>
            </a:p>
          </p:txBody>
        </p:sp>
      </p:grpSp>
      <p:sp>
        <p:nvSpPr>
          <p:cNvPr id="10" name="Rounded Rectangle 9"/>
          <p:cNvSpPr/>
          <p:nvPr/>
        </p:nvSpPr>
        <p:spPr>
          <a:xfrm>
            <a:off x="-247649" y="4439128"/>
            <a:ext cx="12882562" cy="1257302"/>
          </a:xfrm>
          <a:prstGeom prst="roundRect">
            <a:avLst/>
          </a:prstGeom>
          <a:solidFill>
            <a:schemeClr val="accent1">
              <a:alpha val="75000"/>
            </a:schemeClr>
          </a:solidFill>
          <a:ln w="952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0" y="4535153"/>
            <a:ext cx="121920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600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Media Around the World</a:t>
            </a:r>
            <a:endParaRPr lang="en-US" sz="6600" i="1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7333172" y="308323"/>
            <a:ext cx="5187074" cy="613148"/>
          </a:xfrm>
          <a:prstGeom prst="roundRect">
            <a:avLst/>
          </a:prstGeom>
          <a:solidFill>
            <a:schemeClr val="accent1">
              <a:alpha val="75000"/>
            </a:schemeClr>
          </a:solidFill>
          <a:ln w="952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7802134" y="295264"/>
            <a:ext cx="422308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Russia</a:t>
            </a:r>
            <a:endParaRPr lang="en-US" sz="32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sp>
        <p:nvSpPr>
          <p:cNvPr id="12" name="Rounded Rectangle 11"/>
          <p:cNvSpPr/>
          <p:nvPr/>
        </p:nvSpPr>
        <p:spPr>
          <a:xfrm>
            <a:off x="7333172" y="1187755"/>
            <a:ext cx="5187074" cy="613148"/>
          </a:xfrm>
          <a:prstGeom prst="roundRect">
            <a:avLst/>
          </a:prstGeom>
          <a:solidFill>
            <a:schemeClr val="accent1">
              <a:alpha val="75000"/>
            </a:schemeClr>
          </a:solidFill>
          <a:ln w="952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7802134" y="1174696"/>
            <a:ext cx="4389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India</a:t>
            </a:r>
            <a:endParaRPr lang="en-US" sz="32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sp>
        <p:nvSpPr>
          <p:cNvPr id="14" name="Rounded Rectangle 13"/>
          <p:cNvSpPr/>
          <p:nvPr/>
        </p:nvSpPr>
        <p:spPr>
          <a:xfrm>
            <a:off x="7315920" y="2087924"/>
            <a:ext cx="5307844" cy="613148"/>
          </a:xfrm>
          <a:prstGeom prst="roundRect">
            <a:avLst/>
          </a:prstGeom>
          <a:solidFill>
            <a:schemeClr val="accent1">
              <a:alpha val="75000"/>
            </a:schemeClr>
          </a:solidFill>
          <a:ln w="952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7802134" y="2090693"/>
            <a:ext cx="4389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China</a:t>
            </a:r>
            <a:endParaRPr lang="en-US" sz="32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sp>
        <p:nvSpPr>
          <p:cNvPr id="16" name="Rounded Rectangle 15"/>
          <p:cNvSpPr/>
          <p:nvPr/>
        </p:nvSpPr>
        <p:spPr>
          <a:xfrm>
            <a:off x="7333172" y="2961358"/>
            <a:ext cx="5307844" cy="613148"/>
          </a:xfrm>
          <a:prstGeom prst="roundRect">
            <a:avLst/>
          </a:prstGeom>
          <a:solidFill>
            <a:schemeClr val="accent1">
              <a:alpha val="75000"/>
            </a:schemeClr>
          </a:solidFill>
          <a:ln w="952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7819386" y="2964127"/>
            <a:ext cx="4389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Japan</a:t>
            </a:r>
            <a:endParaRPr lang="en-US" sz="32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17711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ed Rectangle 7"/>
          <p:cNvSpPr/>
          <p:nvPr/>
        </p:nvSpPr>
        <p:spPr>
          <a:xfrm>
            <a:off x="-346375" y="720692"/>
            <a:ext cx="11052475" cy="1257302"/>
          </a:xfrm>
          <a:prstGeom prst="roundRect">
            <a:avLst/>
          </a:prstGeom>
          <a:solidFill>
            <a:schemeClr val="accent1">
              <a:alpha val="75000"/>
            </a:schemeClr>
          </a:solidFill>
          <a:ln w="952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330549" y="795345"/>
            <a:ext cx="8728265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Five Dimensions of Media</a:t>
            </a:r>
            <a:endParaRPr lang="en-US" sz="66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-660999" y="2442945"/>
            <a:ext cx="3448050" cy="3532853"/>
            <a:chOff x="-704850" y="-819149"/>
            <a:chExt cx="4114800" cy="4286250"/>
          </a:xfrm>
        </p:grpSpPr>
        <p:sp>
          <p:nvSpPr>
            <p:cNvPr id="10" name="Oval 9"/>
            <p:cNvSpPr/>
            <p:nvPr/>
          </p:nvSpPr>
          <p:spPr>
            <a:xfrm>
              <a:off x="-704850" y="-819149"/>
              <a:ext cx="4114800" cy="4286250"/>
            </a:xfrm>
            <a:prstGeom prst="ellipse">
              <a:avLst/>
            </a:prstGeom>
            <a:solidFill>
              <a:schemeClr val="accent1">
                <a:alpha val="75000"/>
              </a:schemeClr>
            </a:solidFill>
            <a:ln w="952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840638" y="194405"/>
              <a:ext cx="1023824" cy="2259138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n-US" sz="11500" b="1" dirty="0" smtClean="0">
                  <a:ln w="10160">
                    <a:noFill/>
                    <a:prstDash val="solid"/>
                  </a:ln>
                  <a:solidFill>
                    <a:srgbClr val="FFFFFF"/>
                  </a:solidFill>
                  <a:effectLst>
                    <a:outerShdw blurRad="38100" dist="22860" dir="5400000" algn="tl" rotWithShape="0">
                      <a:srgbClr val="000000">
                        <a:alpha val="30000"/>
                      </a:srgbClr>
                    </a:outerShdw>
                  </a:effectLst>
                  <a:latin typeface="Arial Narrow" panose="020B0606020202030204" pitchFamily="34" charset="0"/>
                </a:rPr>
                <a:t>7</a:t>
              </a:r>
              <a:endParaRPr lang="en-US" sz="11500" b="1" cap="none" spc="0" dirty="0">
                <a:ln w="10160">
                  <a:noFill/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 Narrow" panose="020B060602020203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02943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Oval 3"/>
          <p:cNvSpPr/>
          <p:nvPr/>
        </p:nvSpPr>
        <p:spPr>
          <a:xfrm>
            <a:off x="9186862" y="709541"/>
            <a:ext cx="3448050" cy="3532853"/>
          </a:xfrm>
          <a:prstGeom prst="ellipse">
            <a:avLst/>
          </a:prstGeom>
          <a:solidFill>
            <a:schemeClr val="tx1">
              <a:alpha val="75000"/>
            </a:schemeClr>
          </a:solidFill>
          <a:ln w="952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10481924" y="1544943"/>
            <a:ext cx="857927" cy="186204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11500" b="1" dirty="0" smtClean="0">
                <a:ln w="10160">
                  <a:noFill/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 Narrow" panose="020B0606020202030204" pitchFamily="34" charset="0"/>
              </a:rPr>
              <a:t>8</a:t>
            </a:r>
            <a:endParaRPr lang="en-US" sz="11500" b="1" cap="none" spc="0" dirty="0">
              <a:ln w="10160">
                <a:noFill/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 Narrow" panose="020B0606020202030204" pitchFamily="34" charset="0"/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2743199" y="4724878"/>
            <a:ext cx="9891713" cy="1257302"/>
          </a:xfrm>
          <a:prstGeom prst="roundRect">
            <a:avLst/>
          </a:prstGeom>
          <a:solidFill>
            <a:schemeClr val="tx1">
              <a:alpha val="75000"/>
            </a:schemeClr>
          </a:solidFill>
          <a:ln w="952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4700896" y="4820903"/>
            <a:ext cx="703390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6600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Dangers to Journalists</a:t>
            </a:r>
            <a:endParaRPr lang="en-US" sz="66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8902700" y="6136554"/>
            <a:ext cx="3427412" cy="305417"/>
          </a:xfrm>
          <a:prstGeom prst="roundRect">
            <a:avLst/>
          </a:prstGeom>
          <a:solidFill>
            <a:schemeClr val="tx1">
              <a:alpha val="4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8992391" y="6111154"/>
            <a:ext cx="335518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bg1"/>
                </a:solidFill>
              </a:rPr>
              <a:t>©iStockphoto.com</a:t>
            </a:r>
            <a:r>
              <a:rPr lang="en-US" sz="1600" dirty="0">
                <a:solidFill>
                  <a:schemeClr val="bg1"/>
                </a:solidFill>
              </a:rPr>
              <a:t>/ </a:t>
            </a:r>
            <a:r>
              <a:rPr lang="en-US" sz="1600" dirty="0" err="1">
                <a:solidFill>
                  <a:schemeClr val="bg1"/>
                </a:solidFill>
              </a:rPr>
              <a:t>chameleonseye</a:t>
            </a:r>
            <a:endParaRPr lang="en-US" sz="1600" dirty="0">
              <a:solidFill>
                <a:schemeClr val="bg1"/>
              </a:solidFill>
            </a:endParaRPr>
          </a:p>
          <a:p>
            <a:endParaRPr lang="en-US" sz="1600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7253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1700</TotalTime>
  <Words>750</Words>
  <Application>Microsoft Office PowerPoint</Application>
  <PresentationFormat>Widescreen</PresentationFormat>
  <Paragraphs>175</Paragraphs>
  <Slides>10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6" baseType="lpstr">
      <vt:lpstr>ＭＳ Ｐゴシック</vt:lpstr>
      <vt:lpstr>Arial</vt:lpstr>
      <vt:lpstr>Arial Narrow</vt:lpstr>
      <vt:lpstr>Calibri</vt:lpstr>
      <vt:lpstr>Calibri Light</vt:lpstr>
      <vt:lpstr>Office Theme</vt:lpstr>
      <vt:lpstr>Global Media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Living in a Media World</dc:title>
  <dc:creator>Craig Engstrom</dc:creator>
  <cp:lastModifiedBy>Craig Engstrom</cp:lastModifiedBy>
  <cp:revision>61</cp:revision>
  <dcterms:created xsi:type="dcterms:W3CDTF">2014-10-20T18:33:36Z</dcterms:created>
  <dcterms:modified xsi:type="dcterms:W3CDTF">2014-11-28T16:58:59Z</dcterms:modified>
</cp:coreProperties>
</file>