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70" r:id="rId9"/>
    <p:sldId id="271" r:id="rId10"/>
    <p:sldId id="26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5711"/>
    <a:srgbClr val="70330A"/>
    <a:srgbClr val="AD4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06" autoAdjust="0"/>
    <p:restoredTop sz="77379" autoAdjust="0"/>
  </p:normalViewPr>
  <p:slideViewPr>
    <p:cSldViewPr snapToGrid="0">
      <p:cViewPr>
        <p:scale>
          <a:sx n="33" d="100"/>
          <a:sy n="33" d="100"/>
        </p:scale>
        <p:origin x="192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s-ES" b="1" dirty="0" smtClean="0"/>
              <a:t>Enforcing Ethics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Ombudsman / reader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representative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Codes of ethics</a:t>
            </a:r>
          </a:p>
          <a:p>
            <a:endParaRPr lang="en-US" alt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Truth in Advertising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How important is it for advertising claims to be true?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Factual claims about drugs and food held to higher standard.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Claims of being “best” need to be documented.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“The only claims we’d make ought to be </a:t>
            </a:r>
            <a:r>
              <a:rPr lang="en-US" altLang="en-US" dirty="0" err="1" smtClean="0"/>
              <a:t>suffiently</a:t>
            </a:r>
            <a:r>
              <a:rPr lang="en-US" altLang="en-US" dirty="0" smtClean="0"/>
              <a:t> humorous, exaggerated, and far-fetched that no one will take them seriously.” 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Advertising and Media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Advertisers may pull ads from publications/stations in response to critical or offensive stories.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Magazine editors warn advertisers about controversial articles.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 Advertisers promote development of television programs they would like to advertise on.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00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Citizens for a Free Kuwait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Hill &amp; Knowlton did PR work for Kuwaiti government organization prior to 1991 Gulf War.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Agency arranged to have young Kuwaiti women testify about Iraqi atrocities before the Congressional Human Rights Caucus.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young woman was actually daughter of ambassador, stories told were highly suspect.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Should </a:t>
            </a:r>
            <a:r>
              <a:rPr lang="en-US" altLang="en-US" dirty="0" err="1" smtClean="0"/>
              <a:t>H&amp;K</a:t>
            </a:r>
            <a:r>
              <a:rPr lang="en-US" altLang="en-US" dirty="0" smtClean="0"/>
              <a:t> have investigated woman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claims before arranging her testimony?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Who should the PR agency have first loyalty to: the client or the public?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The Images of September 11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AP photographer Richard Drew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dilemma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Why take the pictures?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I photograph what happened, and, in turn, I record and document history, and this is what happened. This is history. </a:t>
            </a:r>
            <a:r>
              <a:rPr lang="ja-JP" altLang="en-US" dirty="0" smtClean="0"/>
              <a:t>“</a:t>
            </a:r>
            <a:r>
              <a:rPr lang="en-US" altLang="ja-JP" i="1" dirty="0" smtClean="0"/>
              <a:t> – Richard Drew</a:t>
            </a:r>
            <a:endParaRPr lang="en-US" alt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Morals vs. Ethics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Morals</a:t>
            </a:r>
            <a:br>
              <a:rPr lang="en-US" altLang="en-US" sz="1200" dirty="0" smtClean="0"/>
            </a:br>
            <a:r>
              <a:rPr lang="en-US" altLang="en-US" sz="1200" i="1" dirty="0" smtClean="0"/>
              <a:t>An individual’s code of behavior based on religious or philosophical principles. Morals define right and wrong in ways that may or may not be rational.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Ethics</a:t>
            </a:r>
            <a:br>
              <a:rPr lang="en-US" altLang="en-US" sz="1200" dirty="0" smtClean="0"/>
            </a:br>
            <a:r>
              <a:rPr lang="en-US" altLang="en-US" sz="1200" i="1" dirty="0" smtClean="0"/>
              <a:t>A rational way of deciding what is good for individuals or society.  A way to chose between competing moral principles or when there is not a clear right or wrong answer.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1200" i="1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1200" b="1" i="0" dirty="0" smtClean="0"/>
              <a:t>Aristotle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Golden Mean</a:t>
            </a:r>
            <a:br>
              <a:rPr lang="en-US" altLang="en-US" dirty="0" smtClean="0"/>
            </a:br>
            <a:r>
              <a:rPr lang="en-US" altLang="en-US" i="1" dirty="0" smtClean="0"/>
              <a:t>Moral virtue is appropriate location between two extremes.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Martinson says:</a:t>
            </a:r>
            <a:br>
              <a:rPr lang="en-US" altLang="en-US" dirty="0" smtClean="0"/>
            </a:br>
            <a:r>
              <a:rPr lang="en-US" altLang="en-US" i="1" dirty="0" smtClean="0"/>
              <a:t>Journalists take overly simplistic view of Golden Mean, assume it values compromise rather than finding virtue.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1200" i="0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Immanuel Kant</a:t>
            </a:r>
            <a:endParaRPr lang="en-US" altLang="en-US" sz="1200" b="1" i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Categorical imperative</a:t>
            </a:r>
            <a:br>
              <a:rPr lang="en-US" altLang="en-US" dirty="0" smtClean="0"/>
            </a:br>
            <a:r>
              <a:rPr lang="en-US" altLang="en-US" i="1" dirty="0" smtClean="0"/>
              <a:t>A moral obligation that we should act in a way in which we would be willing to have everyone else act.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Do not treat people as a means to reach an end.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Cannot justify behavior based on desirable outcomes.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1200" i="0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John Stuart Mill</a:t>
            </a:r>
            <a:endParaRPr lang="en-US" altLang="en-US" sz="1200" b="1" i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Principle of Utility</a:t>
            </a:r>
            <a:br>
              <a:rPr lang="en-US" altLang="en-US" dirty="0" smtClean="0"/>
            </a:br>
            <a:r>
              <a:rPr lang="en-US" altLang="en-US" i="1" dirty="0" smtClean="0"/>
              <a:t>Ethical behavior arises from that which will provide the greatest good for the greatest number.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An act’s rightness is a desirable end.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– </a:t>
            </a:r>
            <a:r>
              <a:rPr lang="en-US" altLang="ja-JP" i="1" dirty="0" err="1" smtClean="0"/>
              <a:t>J.S</a:t>
            </a:r>
            <a:r>
              <a:rPr lang="en-US" altLang="ja-JP" i="1" dirty="0" smtClean="0"/>
              <a:t>. Mill</a:t>
            </a:r>
            <a:endParaRPr lang="en-US" altLang="en-US" i="1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1200" i="0" dirty="0" smtClean="0"/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b="1" dirty="0" smtClean="0"/>
              <a:t>John Rawls</a:t>
            </a:r>
            <a:endParaRPr lang="en-US" altLang="en-US" sz="1200" b="1" i="0" dirty="0" smtClean="0"/>
          </a:p>
          <a:p>
            <a:pPr marL="171450" marR="0" indent="-1714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smtClean="0"/>
              <a:t>Veil of ignorance</a:t>
            </a:r>
            <a:r>
              <a:rPr lang="en-US" altLang="en-US" i="1" dirty="0" smtClean="0"/>
              <a:t/>
            </a:r>
            <a:br>
              <a:rPr lang="en-US" altLang="en-US" i="1" dirty="0" smtClean="0"/>
            </a:br>
            <a:r>
              <a:rPr lang="en-US" altLang="en-US" i="1" dirty="0" smtClean="0"/>
              <a:t>Justice comes from making decisions that maximize liberty for all people and without considering which outcome will give us personally the biggest  benefit.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1200" i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Social Responsibility Ethics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The press has a responsibility to give voice to the public and to society.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The free press may not live up to its obligations to the public because of its need to serve its owners.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Bok Model for Ethical Decision Making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Consult your conscience.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Seek alternatives.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Hold an imaginary ethical dialogue with all involved.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News: Truthfulness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the speaker/writer attempting to deceive people?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the statement itself true or false?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the person trying to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make them believe what we ourselves do not believe</a:t>
            </a:r>
            <a:r>
              <a:rPr lang="ja-JP" altLang="en-US" dirty="0" smtClean="0"/>
              <a:t>”</a:t>
            </a:r>
            <a:r>
              <a:rPr lang="en-US" altLang="ja-JP" dirty="0" smtClean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Are journalists providing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the truth about the fact</a:t>
            </a:r>
            <a:r>
              <a:rPr lang="ja-JP" altLang="en-US" dirty="0" smtClean="0"/>
              <a:t>”</a:t>
            </a:r>
            <a:r>
              <a:rPr lang="en-US" altLang="ja-JP" dirty="0" smtClean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Deliberate deception</a:t>
            </a:r>
            <a:br>
              <a:rPr lang="en-US" altLang="en-US" dirty="0" smtClean="0"/>
            </a:br>
            <a:r>
              <a:rPr lang="en-US" altLang="en-US" i="1" dirty="0" smtClean="0"/>
              <a:t>Stephen Glass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Lying about who you are</a:t>
            </a:r>
            <a:br>
              <a:rPr lang="en-US" altLang="en-US" dirty="0" smtClean="0"/>
            </a:br>
            <a:r>
              <a:rPr lang="en-US" altLang="en-US" i="1" dirty="0" smtClean="0"/>
              <a:t>Jose Antonio Vargas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deception by reporters ever OK?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News: Corporate Conflict of Interest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do you report on organizations your parent company owns?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 organizations and professional sports teams</a:t>
            </a:r>
          </a:p>
          <a:p>
            <a:endParaRPr lang="en-US" dirty="0" smtClean="0"/>
          </a:p>
          <a:p>
            <a:r>
              <a:rPr lang="en-US" altLang="en-US" b="1" dirty="0" smtClean="0"/>
              <a:t>News: Sensationalism</a:t>
            </a:r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Sensationalism</a:t>
            </a:r>
            <a:br>
              <a:rPr lang="en-US" altLang="en-US" dirty="0" smtClean="0"/>
            </a:br>
            <a:r>
              <a:rPr lang="en-US" altLang="en-US" i="1" dirty="0" smtClean="0"/>
              <a:t>News coverage that panders to audiences with lurid and highly emotional stories of crime, sex, violence, and celebrities.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Tabloid laundering</a:t>
            </a:r>
            <a:br>
              <a:rPr lang="en-US" altLang="en-US" dirty="0" smtClean="0"/>
            </a:br>
            <a:r>
              <a:rPr lang="en-US" altLang="en-US" i="1" dirty="0" smtClean="0"/>
              <a:t>When respectable media report on what tabloids are covering.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Sago: Getting the Story Wrong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13 miners were trapped deep underground.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 was found dead early in the evening.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About midnight rumors spread that remaining 12 miners were alive.  Papers went to press reporting the good news.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 reality, only one miner was alive.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Sago: What happened?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The problem of midnight deadlines.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 organizations were too comfortable passing on unconfirmed rumors.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Reporters were looking for a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miracle story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where everyone would be 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Reporters needed to be much more careful verifying updates and sources.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6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Digital Photo Editing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much is too much?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What is an acceptable level of photo manipulation?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Should viewers know to what degree a photo has been altered?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Does intentionally making changes in a photo change the viewer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response to the image?</a:t>
            </a: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656937" y="2523937"/>
            <a:ext cx="10092905" cy="751287"/>
          </a:xfrm>
          <a:prstGeom prst="roundRect">
            <a:avLst/>
          </a:prstGeom>
          <a:solidFill>
            <a:schemeClr val="accent5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656937" y="1103024"/>
            <a:ext cx="10092905" cy="1257302"/>
          </a:xfrm>
          <a:prstGeom prst="roundRect">
            <a:avLst/>
          </a:prstGeom>
          <a:solidFill>
            <a:schemeClr val="accent5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5463" y="1307772"/>
            <a:ext cx="9064030" cy="914401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Ethics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5302" y="2591669"/>
            <a:ext cx="8734910" cy="1042987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Truthfulness, Fairness, and Standards of Decency</a:t>
            </a:r>
            <a:endParaRPr lang="en-US" sz="3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052223" y="6133483"/>
            <a:ext cx="3427412" cy="305417"/>
          </a:xfrm>
          <a:prstGeom prst="roundRect">
            <a:avLst/>
          </a:prstGeom>
          <a:solidFill>
            <a:schemeClr val="accent5">
              <a:lumMod val="5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37164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JungKang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264771" y="255285"/>
            <a:ext cx="3485071" cy="751287"/>
          </a:xfrm>
          <a:prstGeom prst="roundRect">
            <a:avLst/>
          </a:prstGeom>
          <a:solidFill>
            <a:schemeClr val="accent5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437300" y="249336"/>
            <a:ext cx="2482912" cy="10429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14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875" y="-1766428"/>
            <a:ext cx="3448050" cy="3532856"/>
            <a:chOff x="-704850" y="-1905430"/>
            <a:chExt cx="4114800" cy="4286249"/>
          </a:xfrm>
        </p:grpSpPr>
        <p:sp>
          <p:nvSpPr>
            <p:cNvPr id="4" name="Oval 3"/>
            <p:cNvSpPr/>
            <p:nvPr/>
          </p:nvSpPr>
          <p:spPr>
            <a:xfrm>
              <a:off x="-704850" y="-1905430"/>
              <a:ext cx="4114800" cy="428624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-175394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00400" y="1481656"/>
            <a:ext cx="9848850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66900" y="1577681"/>
            <a:ext cx="9182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Enforcing Ethics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53776" y="3029804"/>
            <a:ext cx="7895474" cy="6131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22738" y="3016745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Ombudsman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602192" y="3765390"/>
            <a:ext cx="7895474" cy="6131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71154" y="3752331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Reader’s Representative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50608" y="4512662"/>
            <a:ext cx="7895474" cy="6131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519570" y="4499603"/>
            <a:ext cx="3927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Code of Ethics</a:t>
            </a:r>
            <a:endParaRPr lang="en-US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723900" y="4667301"/>
            <a:ext cx="13820468" cy="1257302"/>
          </a:xfrm>
          <a:prstGeom prst="roundRect">
            <a:avLst/>
          </a:prstGeom>
          <a:solidFill>
            <a:schemeClr val="accent5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4741954"/>
            <a:ext cx="11796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Truth in Advertising / Media Control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5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accent5">
              <a:lumMod val="5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yuriz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2566425"/>
            <a:ext cx="11052475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265" y="2641078"/>
            <a:ext cx="8972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Citizens for a Free Kuwait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615218" y="4040616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8435" y="194405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431906" y="1623647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-621102" y="2761423"/>
            <a:ext cx="9289929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6123" y="2836076"/>
            <a:ext cx="7810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September 11, 2001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22032" y="3227971"/>
            <a:ext cx="12937881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302624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Morals vs. Ethics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71975" y="-85133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471537" y="-709737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638355" y="3228955"/>
            <a:ext cx="12453762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387600" y="3320861"/>
            <a:ext cx="92369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Social Responsibility Ethics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51692" y="3507390"/>
            <a:ext cx="12871938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9288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Early American Newspapers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792111" y="-94802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830" y="-1"/>
            <a:ext cx="12240830" cy="754422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392441" y="1268528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5">
                <a:lumMod val="5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796413" y="1060376"/>
            <a:ext cx="9883263" cy="3949158"/>
          </a:xfrm>
          <a:prstGeom prst="roundRect">
            <a:avLst/>
          </a:prstGeom>
          <a:solidFill>
            <a:schemeClr val="accent5">
              <a:lumMod val="5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1948" y="1937362"/>
            <a:ext cx="74968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News: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Truthfulness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6554"/>
            <a:ext cx="3427412" cy="305417"/>
          </a:xfrm>
          <a:prstGeom prst="roundRect">
            <a:avLst/>
          </a:prstGeom>
          <a:solidFill>
            <a:schemeClr val="accent5">
              <a:lumMod val="5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11154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scyther5</a:t>
            </a: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994" y="1119195"/>
            <a:ext cx="12133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News: Conflict of Interest / Sensationalism</a:t>
            </a:r>
            <a:endParaRPr lang="en-US" sz="6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98812" y="269526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Sago -- Example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4600396" y="800218"/>
            <a:ext cx="8517727" cy="125730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48045" y="896243"/>
            <a:ext cx="73439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Digital Photo Editing</a:t>
            </a:r>
            <a:endParaRPr lang="en-US" sz="66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1679</TotalTime>
  <Words>627</Words>
  <Application>Microsoft Office PowerPoint</Application>
  <PresentationFormat>Widescreen</PresentationFormat>
  <Paragraphs>124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Arial Narrow</vt:lpstr>
      <vt:lpstr>Calibri</vt:lpstr>
      <vt:lpstr>Calibri Light</vt:lpstr>
      <vt:lpstr>Office Theme</vt:lpstr>
      <vt:lpstr>Media Ethics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57</cp:revision>
  <dcterms:created xsi:type="dcterms:W3CDTF">2014-10-20T18:33:36Z</dcterms:created>
  <dcterms:modified xsi:type="dcterms:W3CDTF">2014-11-28T16:56:27Z</dcterms:modified>
</cp:coreProperties>
</file>