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3" r:id="rId6"/>
    <p:sldId id="260" r:id="rId7"/>
    <p:sldId id="262" r:id="rId8"/>
    <p:sldId id="270" r:id="rId9"/>
    <p:sldId id="271" r:id="rId10"/>
    <p:sldId id="272" r:id="rId11"/>
    <p:sldId id="261" r:id="rId12"/>
    <p:sldId id="273" r:id="rId13"/>
    <p:sldId id="274" r:id="rId14"/>
    <p:sldId id="275" r:id="rId15"/>
    <p:sldId id="276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5711"/>
    <a:srgbClr val="70330A"/>
    <a:srgbClr val="AD4F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206" autoAdjust="0"/>
    <p:restoredTop sz="75943" autoAdjust="0"/>
  </p:normalViewPr>
  <p:slideViewPr>
    <p:cSldViewPr snapToGrid="0">
      <p:cViewPr>
        <p:scale>
          <a:sx n="33" d="100"/>
          <a:sy n="33" d="100"/>
        </p:scale>
        <p:origin x="1926" y="5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775793-2240-4FEE-A87B-AE82ACED61D7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F18B61-B433-43E7-AD01-317EF4ECD1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292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 smtClean="0"/>
              <a:t>The Power of Words and Images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109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Free Speech and Students</a:t>
            </a:r>
          </a:p>
          <a:p>
            <a:pPr>
              <a:buFont typeface="Arial" panose="020B0604020202020204" pitchFamily="34" charset="0"/>
              <a:buNone/>
            </a:pPr>
            <a:endParaRPr lang="en-US" altLang="fr-FR" i="1" dirty="0" smtClean="0"/>
          </a:p>
          <a:p>
            <a:pPr>
              <a:buFont typeface="Arial" panose="020B0604020202020204" pitchFamily="34" charset="0"/>
              <a:buNone/>
            </a:pPr>
            <a:r>
              <a:rPr lang="en-US" altLang="fr-FR" i="1" dirty="0" smtClean="0"/>
              <a:t>Hazelwood v. </a:t>
            </a:r>
            <a:r>
              <a:rPr lang="en-US" altLang="fr-FR" i="1" dirty="0" err="1" smtClean="0"/>
              <a:t>Kuhlmeier</a:t>
            </a:r>
            <a:endParaRPr lang="en-US" altLang="fr-FR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High school newspaper is a classroom exercise, not a vehicle for free speech.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Administrators could censor publications for any content </a:t>
            </a:r>
            <a:r>
              <a:rPr lang="ja-JP" altLang="en-US" dirty="0" smtClean="0"/>
              <a:t>“</a:t>
            </a:r>
            <a:r>
              <a:rPr lang="en-US" altLang="ja-JP" dirty="0" smtClean="0"/>
              <a:t>reasonably related to legitimate pedagogical concerns.</a:t>
            </a:r>
            <a:r>
              <a:rPr lang="ja-JP" altLang="en-US" dirty="0" smtClean="0"/>
              <a:t>”</a:t>
            </a:r>
            <a:endParaRPr lang="en-US" altLang="fr-FR" dirty="0" smtClean="0"/>
          </a:p>
          <a:p>
            <a:endParaRPr lang="en-US" b="1" dirty="0" smtClean="0"/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n-US" altLang="fr-FR" i="1" dirty="0" smtClean="0"/>
              <a:t>Morse v. Frederick</a:t>
            </a:r>
          </a:p>
          <a:p>
            <a:pPr marL="171450" indent="-1714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fr-FR" dirty="0" smtClean="0"/>
              <a:t>Frederick puts up banner saying </a:t>
            </a:r>
            <a:r>
              <a:rPr lang="en-US" altLang="en-US" dirty="0" smtClean="0"/>
              <a:t>“</a:t>
            </a:r>
            <a:r>
              <a:rPr lang="en-US" altLang="fr-FR" dirty="0" smtClean="0"/>
              <a:t>BONG </a:t>
            </a:r>
            <a:r>
              <a:rPr lang="en-US" altLang="fr-FR" dirty="0" err="1" smtClean="0"/>
              <a:t>HiTS</a:t>
            </a:r>
            <a:r>
              <a:rPr lang="en-US" altLang="fr-FR" dirty="0" smtClean="0"/>
              <a:t> 4 JESUS</a:t>
            </a:r>
            <a:r>
              <a:rPr lang="en-US" altLang="en-US" dirty="0" smtClean="0"/>
              <a:t>”</a:t>
            </a:r>
            <a:r>
              <a:rPr lang="en-US" altLang="fr-FR" dirty="0" smtClean="0"/>
              <a:t> outside school.</a:t>
            </a:r>
          </a:p>
          <a:p>
            <a:pPr marL="171450" indent="-1714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fr-FR" dirty="0" smtClean="0"/>
              <a:t>Suspended for two weeks.</a:t>
            </a:r>
          </a:p>
          <a:p>
            <a:pPr marL="171450" indent="-1714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fr-FR" dirty="0" smtClean="0"/>
              <a:t>Supreme Court said principal could punish speech that could </a:t>
            </a:r>
            <a:r>
              <a:rPr lang="en-US" altLang="en-US" dirty="0" smtClean="0"/>
              <a:t>“</a:t>
            </a:r>
            <a:r>
              <a:rPr lang="en-US" altLang="fr-FR" dirty="0" smtClean="0"/>
              <a:t>reasonably be viewed</a:t>
            </a:r>
            <a:r>
              <a:rPr lang="en-US" altLang="en-US" dirty="0" smtClean="0"/>
              <a:t>”</a:t>
            </a:r>
            <a:r>
              <a:rPr lang="en-US" altLang="fr-FR" dirty="0" smtClean="0"/>
              <a:t> as promoting illegal drugs.</a:t>
            </a:r>
          </a:p>
          <a:p>
            <a:pPr marL="171450" indent="-1714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fr-FR" dirty="0" smtClean="0"/>
              <a:t>Frederick supported in court by ACLU, gay rights groups, and Christian Legal Society.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5001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n-US" b="1" dirty="0" smtClean="0"/>
              <a:t>Shield Laws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Laws that give journalists special protection from testifying in court about their stories and sources.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Many states have shield laws, but no current federal law.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i="1" dirty="0" smtClean="0"/>
              <a:t>NYT</a:t>
            </a:r>
            <a:r>
              <a:rPr lang="en-US" dirty="0" smtClean="0"/>
              <a:t> reporter Judith Miller jailed for 85 days for refusing to testify in Libby case.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Question as to whether shield laws protect bloggers.</a:t>
            </a:r>
          </a:p>
          <a:p>
            <a:endParaRPr lang="en-US" altLang="en-US" dirty="0" smtClean="0"/>
          </a:p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6527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en-US" altLang="fr-FR" b="1" dirty="0" smtClean="0"/>
              <a:t>Obscenity – </a:t>
            </a:r>
            <a:r>
              <a:rPr lang="en-US" altLang="fr-FR" b="1" i="1" dirty="0" smtClean="0"/>
              <a:t>Roth v. United States</a:t>
            </a:r>
            <a:endParaRPr lang="en-US" altLang="fr-FR" b="1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fr-FR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Three-part test: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Whether to the average person,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Applying contemporary community standards,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The dominant theme of the material taken as a whole appeals to prurient (obsessively sexual) interest.</a:t>
            </a:r>
          </a:p>
          <a:p>
            <a:endParaRPr lang="en-US" altLang="en-US" b="1" i="1" dirty="0" smtClean="0"/>
          </a:p>
          <a:p>
            <a:r>
              <a:rPr lang="en-US" altLang="fr-FR" b="1" dirty="0" smtClean="0"/>
              <a:t>Obscenity – </a:t>
            </a:r>
            <a:r>
              <a:rPr lang="en-US" altLang="fr-FR" b="1" i="1" dirty="0" smtClean="0"/>
              <a:t>Miller v. California</a:t>
            </a:r>
            <a:endParaRPr lang="en-US" altLang="en-US" b="1" i="1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Starts with Roth test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States can ban specific types of content, such as child pornography.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Material that has </a:t>
            </a:r>
            <a:r>
              <a:rPr lang="ja-JP" altLang="en-US" dirty="0" smtClean="0"/>
              <a:t>“</a:t>
            </a:r>
            <a:r>
              <a:rPr lang="en-US" altLang="ja-JP" dirty="0" smtClean="0"/>
              <a:t>serious literary, artistic, political, or scientific value</a:t>
            </a:r>
            <a:r>
              <a:rPr lang="ja-JP" altLang="en-US" dirty="0" smtClean="0"/>
              <a:t>”</a:t>
            </a:r>
            <a:r>
              <a:rPr lang="en-US" altLang="ja-JP" dirty="0" smtClean="0"/>
              <a:t> cannot be banned (LAPS test).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Protects material such as sexual health information, explicit literature.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fr-FR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fr-FR" b="1" dirty="0" smtClean="0"/>
              <a:t>Obscenity in the Information Age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Internet and cable / satellite television make it difficult to define whose </a:t>
            </a:r>
            <a:r>
              <a:rPr lang="ja-JP" altLang="en-US" dirty="0" smtClean="0"/>
              <a:t>“</a:t>
            </a:r>
            <a:r>
              <a:rPr lang="en-US" altLang="ja-JP" dirty="0" smtClean="0"/>
              <a:t>community standards</a:t>
            </a:r>
            <a:r>
              <a:rPr lang="ja-JP" altLang="en-US" dirty="0" smtClean="0"/>
              <a:t>”</a:t>
            </a:r>
            <a:r>
              <a:rPr lang="en-US" altLang="ja-JP" dirty="0" smtClean="0"/>
              <a:t> apply.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Courts have yet to definitively rule on this issue.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Problem of </a:t>
            </a:r>
            <a:r>
              <a:rPr lang="ja-JP" altLang="en-US" dirty="0" smtClean="0"/>
              <a:t>“</a:t>
            </a:r>
            <a:r>
              <a:rPr lang="en-US" altLang="ja-JP" dirty="0" smtClean="0"/>
              <a:t>indecency</a:t>
            </a:r>
            <a:r>
              <a:rPr lang="ja-JP" altLang="en-US" dirty="0" smtClean="0"/>
              <a:t>”</a:t>
            </a:r>
            <a:r>
              <a:rPr lang="en-US" altLang="ja-JP" dirty="0" smtClean="0"/>
              <a:t> v. </a:t>
            </a:r>
            <a:r>
              <a:rPr lang="ja-JP" altLang="en-US" dirty="0" smtClean="0"/>
              <a:t>“</a:t>
            </a:r>
            <a:r>
              <a:rPr lang="en-US" altLang="ja-JP" dirty="0" smtClean="0"/>
              <a:t>obscenity.</a:t>
            </a:r>
            <a:r>
              <a:rPr lang="ja-JP" altLang="en-US" dirty="0" smtClean="0"/>
              <a:t>”</a:t>
            </a:r>
            <a:endParaRPr lang="en-US" altLang="fr-FR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fr-FR" dirty="0" smtClean="0"/>
          </a:p>
          <a:p>
            <a:endParaRPr lang="en-US" altLang="en-US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3009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fr-FR" b="1" dirty="0" smtClean="0"/>
              <a:t>Copyright &amp; Fair Use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1790: First U.S. copyright law passed, protects works for 14 years + can be extended for 14 more.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1890s: International works protected by copyright.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 1976: U.S. copyright law heavily revised, creates concept of fair use.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 1998: Copyright Extension Act extends copyright length, protects Mickey Mouse.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 1998: Digital Millennium Copyright Act extends protections on digital media.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 2002: Creative Commons creates middle ground between full copyright and public domain.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i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0982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fr-FR" b="1" dirty="0" smtClean="0"/>
              <a:t>Broadcast Regulation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1927: Federal Radio Commission created.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1937: Radio Commission becomes Federal Communication Commission (FCC), regulates all electronic communication.</a:t>
            </a:r>
          </a:p>
          <a:p>
            <a:pPr>
              <a:lnSpc>
                <a:spcPct val="80000"/>
              </a:lnSpc>
            </a:pPr>
            <a:endParaRPr lang="en-US" altLang="fr-FR" dirty="0" smtClean="0"/>
          </a:p>
          <a:p>
            <a:pPr>
              <a:lnSpc>
                <a:spcPct val="80000"/>
              </a:lnSpc>
            </a:pPr>
            <a:r>
              <a:rPr lang="en-US" altLang="fr-FR" b="1" dirty="0" smtClean="0"/>
              <a:t>Broadcast Regulation - Fairness</a:t>
            </a:r>
          </a:p>
          <a:p>
            <a:pPr marL="171450" indent="-17145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fr-FR" dirty="0" smtClean="0"/>
              <a:t>Equal time Provision</a:t>
            </a:r>
            <a:br>
              <a:rPr lang="en-US" altLang="fr-FR" dirty="0" smtClean="0"/>
            </a:br>
            <a:r>
              <a:rPr lang="en-US" altLang="fr-FR" i="1" dirty="0" smtClean="0"/>
              <a:t>FCC policy that requires broadcast stations to make equivalent amounts of time available to all candidates running for public office.  </a:t>
            </a:r>
          </a:p>
          <a:p>
            <a:pPr marL="171450" indent="-17145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fr-FR" dirty="0" smtClean="0"/>
              <a:t>Fairness Doctrine</a:t>
            </a:r>
            <a:br>
              <a:rPr lang="en-US" altLang="fr-FR" dirty="0" smtClean="0"/>
            </a:br>
            <a:r>
              <a:rPr lang="en-US" altLang="fr-FR" i="1" dirty="0" smtClean="0"/>
              <a:t>Former FCC policy requiring broadcast stations to </a:t>
            </a:r>
            <a:r>
              <a:rPr lang="ja-JP" altLang="en-US" i="1" dirty="0" smtClean="0"/>
              <a:t>“</a:t>
            </a:r>
            <a:r>
              <a:rPr lang="en-US" altLang="ja-JP" i="1" dirty="0" smtClean="0"/>
              <a:t>afford reasonable opportunity for the discussion of conflicting views.</a:t>
            </a:r>
            <a:r>
              <a:rPr lang="ja-JP" altLang="en-US" i="1" dirty="0" smtClean="0"/>
              <a:t>”</a:t>
            </a:r>
            <a:r>
              <a:rPr lang="en-US" altLang="ja-JP" i="1" dirty="0" smtClean="0"/>
              <a:t> Repealed in 1987 but language remained in rule until 2011.</a:t>
            </a:r>
            <a:endParaRPr lang="en-US" altLang="ja-JP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en-US" i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4093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fr-FR" b="1" dirty="0" smtClean="0"/>
              <a:t>Telecommunications Act of 1996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Required V-chip in television sets.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Relaxed ownership rules on broadcast stations.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Attempted to regulated content on Internet with Communications Decency Act portion of law.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1997: Supreme Court strikes down </a:t>
            </a:r>
            <a:r>
              <a:rPr lang="en-US" altLang="fr-FR" dirty="0" err="1" smtClean="0"/>
              <a:t>CDA</a:t>
            </a:r>
            <a:r>
              <a:rPr lang="en-US" altLang="fr-FR" dirty="0" smtClean="0"/>
              <a:t>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3334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fr-FR" b="1" dirty="0" smtClean="0"/>
              <a:t>Bringing Copyright Into 20</a:t>
            </a:r>
            <a:r>
              <a:rPr lang="en-US" altLang="fr-FR" b="1" baseline="30000" dirty="0" smtClean="0"/>
              <a:t>th</a:t>
            </a:r>
            <a:r>
              <a:rPr lang="en-US" altLang="fr-FR" b="1" dirty="0" smtClean="0"/>
              <a:t> Century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Barbara Ringer key developer of modern copyright law.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Extended copyright into new media.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Established concept of </a:t>
            </a:r>
            <a:r>
              <a:rPr lang="en-US" altLang="en-US" dirty="0" smtClean="0"/>
              <a:t>“</a:t>
            </a:r>
            <a:r>
              <a:rPr lang="en-US" altLang="fr-FR" dirty="0" smtClean="0"/>
              <a:t>fair use.</a:t>
            </a:r>
            <a:r>
              <a:rPr lang="en-US" altLang="en-US" dirty="0" smtClean="0"/>
              <a:t>”</a:t>
            </a:r>
            <a:endParaRPr lang="en-US" altLang="fr-FR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Extended life of copyright.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7516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dirty="0" smtClean="0"/>
              <a:t>The</a:t>
            </a:r>
            <a:r>
              <a:rPr lang="en-US" altLang="en-US" b="1" baseline="0" dirty="0" smtClean="0"/>
              <a:t> First Amendment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ja-JP" altLang="en-US" dirty="0" smtClean="0"/>
              <a:t>“</a:t>
            </a:r>
            <a:r>
              <a:rPr lang="en-US" altLang="ja-JP" dirty="0" smtClean="0"/>
              <a:t>Congress shall make no law respecting an establishment of religion, or prohibiting the free exercise thereof;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Or abridging the freedom of speech or of the press;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Or the right of the people peaceably to assemble, and to petitions the Government for a redress of grievances.</a:t>
            </a:r>
            <a:r>
              <a:rPr lang="ja-JP" altLang="en-US" dirty="0" smtClean="0"/>
              <a:t>”</a:t>
            </a:r>
            <a:endParaRPr lang="en-US" altLang="fr-FR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altLang="en-US" b="1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fr-FR" b="1" dirty="0" smtClean="0"/>
              <a:t>Roots of American Free Speech</a:t>
            </a:r>
            <a:endParaRPr lang="en-US" altLang="en-US" b="1" dirty="0" smtClean="0"/>
          </a:p>
          <a:p>
            <a:pPr>
              <a:buFont typeface="Arial" panose="020B0604020202020204" pitchFamily="34" charset="0"/>
              <a:buNone/>
            </a:pPr>
            <a:r>
              <a:rPr lang="en-US" altLang="fr-FR" dirty="0" smtClean="0"/>
              <a:t>John Peter Zenger case (1700s)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Zenger</a:t>
            </a:r>
            <a:r>
              <a:rPr lang="ja-JP" altLang="en-US" dirty="0" smtClean="0"/>
              <a:t>’</a:t>
            </a:r>
            <a:r>
              <a:rPr lang="en-US" altLang="ja-JP" dirty="0" smtClean="0"/>
              <a:t>s </a:t>
            </a:r>
            <a:r>
              <a:rPr lang="en-US" altLang="ja-JP" i="1" dirty="0" smtClean="0"/>
              <a:t>New York Journal</a:t>
            </a:r>
            <a:r>
              <a:rPr lang="en-US" altLang="ja-JP" dirty="0" smtClean="0"/>
              <a:t> accused New York governor of corruption.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Governor had Zenger thrown in jail for seditious libel (criticizing the government).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Zenger defense: The charges were true.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Jury found Zenger </a:t>
            </a:r>
            <a:r>
              <a:rPr lang="ja-JP" altLang="en-US" dirty="0" smtClean="0"/>
              <a:t>“</a:t>
            </a:r>
            <a:r>
              <a:rPr lang="en-US" altLang="ja-JP" dirty="0" smtClean="0"/>
              <a:t>not guilty.</a:t>
            </a:r>
            <a:r>
              <a:rPr lang="ja-JP" altLang="en-US" dirty="0" smtClean="0"/>
              <a:t>”</a:t>
            </a:r>
            <a:r>
              <a:rPr lang="en-US" altLang="ja-JP" dirty="0" smtClean="0"/>
              <a:t>  Established truth as defense against libel.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fr-FR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fr-FR" b="1" dirty="0" smtClean="0"/>
              <a:t>Limits on Free Speech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Alien and Sedition Acts (1798)</a:t>
            </a:r>
            <a:br>
              <a:rPr lang="en-US" altLang="fr-FR" dirty="0" smtClean="0"/>
            </a:br>
            <a:r>
              <a:rPr lang="en-US" altLang="fr-FR" i="1" dirty="0" smtClean="0"/>
              <a:t>Made it a crime to criticize government of the United States.</a:t>
            </a:r>
            <a:r>
              <a:rPr lang="en-US" altLang="fr-FR" dirty="0" smtClean="0"/>
              <a:t> </a:t>
            </a:r>
            <a:r>
              <a:rPr lang="en-US" altLang="fr-FR" i="1" dirty="0" smtClean="0"/>
              <a:t> Thomas Jefferson eventually pardoned everyone charged under it.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World Wars I &amp; II</a:t>
            </a:r>
            <a:br>
              <a:rPr lang="en-US" altLang="fr-FR" dirty="0" smtClean="0"/>
            </a:br>
            <a:r>
              <a:rPr lang="en-US" altLang="fr-FR" i="1" dirty="0" smtClean="0"/>
              <a:t>During times of major wars, sedition becomes a crime; suppresses dissent.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fr-FR" b="1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fr-FR" b="1" dirty="0" smtClean="0"/>
              <a:t>Post-9/11 Limits on Free Speech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USA Patriot Act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Permits more wiretaps and domestic surveillance.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Widens definition of what is terrorism.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Allows FBI to examine individual media use.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Truth #4 – Nothing</a:t>
            </a:r>
            <a:r>
              <a:rPr lang="ja-JP" altLang="en-US" dirty="0" smtClean="0"/>
              <a:t>’</a:t>
            </a:r>
            <a:r>
              <a:rPr lang="en-US" altLang="ja-JP" dirty="0" smtClean="0"/>
              <a:t>s new: Everything that happened in the past will happen again.</a:t>
            </a:r>
            <a:endParaRPr lang="en-US" altLang="fr-FR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altLang="fr-FR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alt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350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fr-FR" b="1" dirty="0" smtClean="0"/>
              <a:t>Media Law Issues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Libel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Invasion of privacy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Free press / fair trial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Honesty &amp; the press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Prior restraint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Free speech &amp; students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Shield laws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Obscenity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Copyright &amp; fair use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Broadcast Regulation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Telecommunications Act of 1996</a:t>
            </a:r>
          </a:p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1522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fr-FR" b="1" dirty="0" smtClean="0"/>
              <a:t>Libel - Elements of Libel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Defamation</a:t>
            </a:r>
            <a:br>
              <a:rPr lang="en-US" altLang="fr-FR" dirty="0" smtClean="0"/>
            </a:br>
            <a:r>
              <a:rPr lang="en-US" altLang="fr-FR" i="1" dirty="0" smtClean="0"/>
              <a:t>Damaging a person</a:t>
            </a:r>
            <a:r>
              <a:rPr lang="ja-JP" altLang="en-US" i="1" dirty="0" smtClean="0"/>
              <a:t>’</a:t>
            </a:r>
            <a:r>
              <a:rPr lang="en-US" altLang="ja-JP" i="1" dirty="0" smtClean="0"/>
              <a:t>s reputation in some way.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Identification</a:t>
            </a:r>
            <a:br>
              <a:rPr lang="en-US" altLang="fr-FR" dirty="0" smtClean="0"/>
            </a:br>
            <a:r>
              <a:rPr lang="en-US" altLang="fr-FR" i="1" dirty="0" smtClean="0"/>
              <a:t>Can other people recognize person in story, even if name </a:t>
            </a:r>
            <a:r>
              <a:rPr lang="en-US" altLang="fr-FR" i="1" dirty="0" err="1" smtClean="0"/>
              <a:t>isn</a:t>
            </a:r>
            <a:r>
              <a:rPr lang="ja-JP" altLang="en-US" i="1" dirty="0" smtClean="0"/>
              <a:t>’</a:t>
            </a:r>
            <a:r>
              <a:rPr lang="en-US" altLang="ja-JP" i="1" dirty="0" smtClean="0"/>
              <a:t>t used.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Publication</a:t>
            </a:r>
            <a:r>
              <a:rPr lang="en-US" altLang="fr-FR" i="1" dirty="0" smtClean="0"/>
              <a:t/>
            </a:r>
            <a:br>
              <a:rPr lang="en-US" altLang="fr-FR" i="1" dirty="0" smtClean="0"/>
            </a:br>
            <a:r>
              <a:rPr lang="en-US" altLang="fr-FR" i="1" dirty="0" smtClean="0"/>
              <a:t>Story is published or broadcast / seen by a third party.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fr-FR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fr-FR" b="1" dirty="0" smtClean="0"/>
              <a:t>Libel - Defenses against libel</a:t>
            </a:r>
          </a:p>
          <a:p>
            <a:pPr marL="171450" indent="-1714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fr-FR" dirty="0" smtClean="0"/>
              <a:t>Truth</a:t>
            </a:r>
            <a:br>
              <a:rPr lang="en-US" altLang="fr-FR" dirty="0" smtClean="0"/>
            </a:br>
            <a:r>
              <a:rPr lang="en-US" altLang="fr-FR" dirty="0" smtClean="0"/>
              <a:t> </a:t>
            </a:r>
            <a:r>
              <a:rPr lang="en-US" altLang="fr-FR" i="1" dirty="0" smtClean="0"/>
              <a:t>Based on Zenger defense.</a:t>
            </a:r>
            <a:r>
              <a:rPr lang="en-US" altLang="fr-FR" dirty="0" smtClean="0"/>
              <a:t> </a:t>
            </a:r>
            <a:r>
              <a:rPr lang="en-US" altLang="fr-FR" i="1" dirty="0" smtClean="0"/>
              <a:t>But what is truth?</a:t>
            </a:r>
          </a:p>
          <a:p>
            <a:pPr marL="171450" indent="-1714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fr-FR" dirty="0" smtClean="0"/>
              <a:t>Privilege</a:t>
            </a:r>
            <a:br>
              <a:rPr lang="en-US" altLang="fr-FR" dirty="0" smtClean="0"/>
            </a:br>
            <a:r>
              <a:rPr lang="en-US" altLang="fr-FR" i="1" dirty="0" smtClean="0"/>
              <a:t>Statements made in government meetings, in court, or in government documents is protected. Strong defense.</a:t>
            </a:r>
          </a:p>
          <a:p>
            <a:pPr marL="171450" indent="-1714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fr-FR" dirty="0" smtClean="0"/>
              <a:t>Opinion</a:t>
            </a:r>
            <a:br>
              <a:rPr lang="en-US" altLang="fr-FR" dirty="0" smtClean="0"/>
            </a:br>
            <a:r>
              <a:rPr lang="en-US" altLang="fr-FR" i="1" dirty="0" smtClean="0"/>
              <a:t>Opinions neither true nor false so can</a:t>
            </a:r>
            <a:r>
              <a:rPr lang="en-US" altLang="en-US" i="1" dirty="0" smtClean="0"/>
              <a:t>’</a:t>
            </a:r>
            <a:r>
              <a:rPr lang="en-US" altLang="fr-FR" i="1" dirty="0" smtClean="0"/>
              <a:t>t be libelous.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b="1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fr-FR" b="1" dirty="0" smtClean="0"/>
              <a:t>Libel – </a:t>
            </a:r>
            <a:r>
              <a:rPr lang="en-US" altLang="fr-FR" b="1" i="1" dirty="0" smtClean="0"/>
              <a:t>New York Times v. Sullivan</a:t>
            </a:r>
            <a:endParaRPr lang="en-US" altLang="en-US" b="1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Sullivan was Montgomery, AL police commissioner.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Civil rights ad in </a:t>
            </a:r>
            <a:r>
              <a:rPr lang="en-US" altLang="fr-FR" i="1" dirty="0" smtClean="0"/>
              <a:t>NYT</a:t>
            </a:r>
            <a:r>
              <a:rPr lang="en-US" altLang="fr-FR" dirty="0" smtClean="0"/>
              <a:t> had error, Sullivan claimed he was libeled by errors.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Alabama courts ruled Sullivan was libeled, even though not identified and errors in ad had nothing to do with Sullivan.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Supreme Court reversed ruling; said errors were </a:t>
            </a:r>
            <a:r>
              <a:rPr lang="ja-JP" altLang="en-US" dirty="0" smtClean="0"/>
              <a:t>“</a:t>
            </a:r>
            <a:r>
              <a:rPr lang="en-US" altLang="ja-JP" dirty="0" smtClean="0"/>
              <a:t>inevitable.</a:t>
            </a:r>
            <a:r>
              <a:rPr lang="ja-JP" altLang="en-US" dirty="0" smtClean="0"/>
              <a:t>”</a:t>
            </a:r>
            <a:endParaRPr lang="en-US" altLang="ja-JP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Truth must be open to public debate.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Ruled public officials must show </a:t>
            </a:r>
            <a:r>
              <a:rPr lang="ja-JP" altLang="en-US" dirty="0" smtClean="0"/>
              <a:t>“</a:t>
            </a:r>
            <a:r>
              <a:rPr lang="en-US" altLang="ja-JP" dirty="0" smtClean="0"/>
              <a:t>actual malice</a:t>
            </a:r>
            <a:r>
              <a:rPr lang="ja-JP" altLang="en-US" dirty="0" smtClean="0"/>
              <a:t>”</a:t>
            </a:r>
            <a:r>
              <a:rPr lang="en-US" altLang="ja-JP" dirty="0" smtClean="0"/>
              <a:t> to win libel suit.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i="1" dirty="0" err="1" smtClean="0"/>
              <a:t>Gertz</a:t>
            </a:r>
            <a:r>
              <a:rPr lang="en-US" altLang="fr-FR" i="1" dirty="0" smtClean="0"/>
              <a:t> v. Welch</a:t>
            </a:r>
            <a:r>
              <a:rPr lang="en-US" altLang="fr-FR" dirty="0" smtClean="0"/>
              <a:t> extends </a:t>
            </a:r>
            <a:r>
              <a:rPr lang="ja-JP" altLang="en-US" dirty="0" smtClean="0"/>
              <a:t>“</a:t>
            </a:r>
            <a:r>
              <a:rPr lang="en-US" altLang="ja-JP" dirty="0" smtClean="0"/>
              <a:t>actual malice</a:t>
            </a:r>
            <a:r>
              <a:rPr lang="ja-JP" altLang="en-US" dirty="0" smtClean="0"/>
              <a:t>”</a:t>
            </a:r>
            <a:r>
              <a:rPr lang="en-US" altLang="ja-JP" dirty="0" smtClean="0"/>
              <a:t> standard to public figures.</a:t>
            </a:r>
            <a:endParaRPr lang="en-US" altLang="fr-FR" i="1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fr-FR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7390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fr-FR" b="1" dirty="0" smtClean="0"/>
              <a:t>Invasion of Privacy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Intrusion</a:t>
            </a:r>
            <a:br>
              <a:rPr lang="en-US" altLang="fr-FR" dirty="0" smtClean="0"/>
            </a:br>
            <a:r>
              <a:rPr lang="en-US" altLang="fr-FR" i="1" dirty="0" smtClean="0"/>
              <a:t>Trespass into a space surrounding a person or property under his/her control.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Embarrassment</a:t>
            </a:r>
            <a:br>
              <a:rPr lang="en-US" altLang="fr-FR" dirty="0" smtClean="0"/>
            </a:br>
            <a:r>
              <a:rPr lang="en-US" altLang="fr-FR" i="1" dirty="0" smtClean="0"/>
              <a:t>True but embarrassing facts that are not newsworthy.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False light</a:t>
            </a:r>
            <a:br>
              <a:rPr lang="en-US" altLang="fr-FR" dirty="0" smtClean="0"/>
            </a:br>
            <a:r>
              <a:rPr lang="en-US" altLang="fr-FR" i="1" dirty="0" smtClean="0"/>
              <a:t>Untrue statements that change a person</a:t>
            </a:r>
            <a:r>
              <a:rPr lang="ja-JP" altLang="en-US" i="1" dirty="0" smtClean="0"/>
              <a:t>’</a:t>
            </a:r>
            <a:r>
              <a:rPr lang="en-US" altLang="ja-JP" i="1" dirty="0" smtClean="0"/>
              <a:t>s public image.</a:t>
            </a:r>
            <a:endParaRPr lang="en-US" altLang="ja-JP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Misappropriation</a:t>
            </a:r>
            <a:br>
              <a:rPr lang="en-US" altLang="fr-FR" dirty="0" smtClean="0"/>
            </a:br>
            <a:r>
              <a:rPr lang="en-US" altLang="fr-FR" i="1" dirty="0" smtClean="0"/>
              <a:t>Right to commercial use of name / image.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Privacy law in Europe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6479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fr-FR" b="1" dirty="0" smtClean="0"/>
              <a:t>Free Press / Fair Trial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1966: Sam Sheppard </a:t>
            </a:r>
            <a:r>
              <a:rPr lang="en-US" altLang="fr-FR" i="1" dirty="0" smtClean="0"/>
              <a:t>Fugitive</a:t>
            </a:r>
            <a:r>
              <a:rPr lang="en-US" altLang="fr-FR" dirty="0" smtClean="0"/>
              <a:t> case</a:t>
            </a:r>
            <a:br>
              <a:rPr lang="en-US" altLang="fr-FR" dirty="0" smtClean="0"/>
            </a:br>
            <a:r>
              <a:rPr lang="en-US" altLang="fr-FR" i="1" dirty="0" smtClean="0"/>
              <a:t>Judge</a:t>
            </a:r>
            <a:r>
              <a:rPr lang="ja-JP" altLang="en-US" i="1" dirty="0" smtClean="0"/>
              <a:t>’</a:t>
            </a:r>
            <a:r>
              <a:rPr lang="en-US" altLang="ja-JP" i="1" dirty="0" smtClean="0"/>
              <a:t>s job to get fair trial for defendant. Can</a:t>
            </a:r>
            <a:r>
              <a:rPr lang="ja-JP" altLang="en-US" i="1" dirty="0" smtClean="0"/>
              <a:t>’</a:t>
            </a:r>
            <a:r>
              <a:rPr lang="en-US" altLang="ja-JP" i="1" dirty="0" smtClean="0"/>
              <a:t>t stop coverage of trial.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1990:</a:t>
            </a:r>
            <a:r>
              <a:rPr lang="en-US" altLang="fr-FR" i="1" dirty="0" smtClean="0"/>
              <a:t> Noriega v. CNN</a:t>
            </a:r>
            <a:br>
              <a:rPr lang="en-US" altLang="fr-FR" i="1" dirty="0" smtClean="0"/>
            </a:br>
            <a:r>
              <a:rPr lang="en-US" altLang="fr-FR" i="1" dirty="0" smtClean="0"/>
              <a:t>Temporary restraining order against CNN.  CNN violated restraining order, paid fine.  Order eventually lifted.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fr-FR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fr-FR" dirty="0" smtClean="0"/>
              <a:t>Cameras in the Courtroom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Banned in 1935 for being disruptive.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New technology makes still/TV cameras less intrusive.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Allowed in many courts on a case-by-case basis.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2903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fr-FR" b="1" dirty="0" smtClean="0"/>
              <a:t>Honesty and the Press</a:t>
            </a:r>
            <a:endParaRPr lang="en-US" altLang="fr-FR" b="1" i="1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i="1" dirty="0" smtClean="0"/>
              <a:t>Cohen v. Cowles Media</a:t>
            </a:r>
            <a:br>
              <a:rPr lang="en-US" altLang="fr-FR" i="1" dirty="0" smtClean="0"/>
            </a:br>
            <a:r>
              <a:rPr lang="en-US" altLang="fr-FR" dirty="0" smtClean="0"/>
              <a:t>Is a reporter legally obliged to keep a promise of confidentiality?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i="1" dirty="0" smtClean="0"/>
              <a:t>Food Lion v. ABC</a:t>
            </a:r>
            <a:br>
              <a:rPr lang="en-US" altLang="fr-FR" i="1" dirty="0" smtClean="0"/>
            </a:br>
            <a:r>
              <a:rPr lang="en-US" altLang="fr-FR" dirty="0" smtClean="0"/>
              <a:t>Producers for </a:t>
            </a:r>
            <a:r>
              <a:rPr lang="en-US" altLang="fr-FR" i="1" dirty="0" smtClean="0"/>
              <a:t>Prime Time Live</a:t>
            </a:r>
            <a:r>
              <a:rPr lang="en-US" altLang="fr-FR" dirty="0" smtClean="0"/>
              <a:t> lied to go undercover to investigate Food Lion. Court said producer behavior was wrong, but only awarded Food Lion $2 in damages.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060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fr-FR" b="1" dirty="0" smtClean="0"/>
              <a:t>Prior Restraint – </a:t>
            </a:r>
            <a:r>
              <a:rPr lang="en-US" altLang="fr-FR" b="1" i="1" dirty="0" smtClean="0"/>
              <a:t>Near v. Minnesota</a:t>
            </a:r>
            <a:endParaRPr lang="en-US" altLang="fr-FR" b="1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1931 case, newspaper publisher Jay Near made racist, anti-Semitic charges in paper.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Minnesota court stopped Near from publishing.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U.S. Supreme court ruled that prior restraint could only be used to suppress military information in time of war and obscenity.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fr-FR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fr-FR" sz="1200" b="1" dirty="0" smtClean="0"/>
              <a:t>Prior Restraint – The Pentagon Papers</a:t>
            </a:r>
            <a:endParaRPr lang="en-US" altLang="fr-FR" b="1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sz="1200" dirty="0" smtClean="0"/>
              <a:t>Daniel Ellsberg leaked report on Vietnam policy.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sz="1200" dirty="0" smtClean="0"/>
              <a:t>Said leaked documents were embarrassing but had no secrets.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sz="1200" dirty="0" smtClean="0"/>
              <a:t>Restraining order against </a:t>
            </a:r>
            <a:r>
              <a:rPr lang="en-US" altLang="fr-FR" sz="1200" i="1" dirty="0" smtClean="0"/>
              <a:t>NYT </a:t>
            </a:r>
            <a:r>
              <a:rPr lang="en-US" altLang="fr-FR" sz="1200" dirty="0" smtClean="0"/>
              <a:t>and other newspapers kept story from being published for two weeks.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sz="1200" dirty="0" smtClean="0"/>
              <a:t>Supreme Court ruled that need for </a:t>
            </a:r>
            <a:r>
              <a:rPr lang="en-US" altLang="en-US" sz="1200" dirty="0" smtClean="0"/>
              <a:t>“</a:t>
            </a:r>
            <a:r>
              <a:rPr lang="en-US" altLang="fr-FR" sz="1200" dirty="0" smtClean="0"/>
              <a:t>informed and enlightened citizenry</a:t>
            </a:r>
            <a:r>
              <a:rPr lang="en-US" altLang="en-US" sz="1200" dirty="0" smtClean="0"/>
              <a:t>”</a:t>
            </a:r>
            <a:r>
              <a:rPr lang="en-US" altLang="fr-FR" sz="1200" dirty="0" smtClean="0"/>
              <a:t> outweighed government desire for secrecy.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fr-FR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fr-FR" b="1" dirty="0" smtClean="0"/>
              <a:t>Prior Restraint – </a:t>
            </a:r>
            <a:r>
              <a:rPr lang="en-US" altLang="fr-FR" b="1" i="1" dirty="0" smtClean="0"/>
              <a:t>The Progressive</a:t>
            </a:r>
            <a:endParaRPr lang="en-US" altLang="fr-FR" b="1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i="1" dirty="0" smtClean="0"/>
              <a:t>Progressive </a:t>
            </a:r>
            <a:r>
              <a:rPr lang="en-US" altLang="fr-FR" dirty="0" smtClean="0"/>
              <a:t>magazine tried to get story about how nuclear weapons worked censored.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Story was all based on public information.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District court issued restraining order against magazine.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Other authors published same information as was in </a:t>
            </a:r>
            <a:r>
              <a:rPr lang="en-US" altLang="fr-FR" i="1" dirty="0" smtClean="0"/>
              <a:t>Progressive</a:t>
            </a:r>
            <a:r>
              <a:rPr lang="en-US" altLang="fr-FR" dirty="0" smtClean="0"/>
              <a:t> article.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fr-FR" dirty="0" smtClean="0"/>
              <a:t>Order was rendered moot and dismissed.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0915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121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748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824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555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562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56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173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459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38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204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606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75662B-791A-41FE-A6FE-0277206F5C32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837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FilmGrain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72" y="-77302"/>
            <a:ext cx="12177328" cy="6935302"/>
          </a:xfrm>
          <a:prstGeom prst="rect">
            <a:avLst/>
          </a:prstGeom>
          <a:noFill/>
        </p:spPr>
      </p:pic>
      <p:sp>
        <p:nvSpPr>
          <p:cNvPr id="7" name="Rounded Rectangle 6"/>
          <p:cNvSpPr/>
          <p:nvPr/>
        </p:nvSpPr>
        <p:spPr>
          <a:xfrm>
            <a:off x="-417839" y="2674688"/>
            <a:ext cx="11752132" cy="751287"/>
          </a:xfrm>
          <a:prstGeom prst="roundRect">
            <a:avLst/>
          </a:prstGeom>
          <a:solidFill>
            <a:schemeClr val="accent4">
              <a:lumMod val="7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-583925" y="1300060"/>
            <a:ext cx="10259807" cy="1257302"/>
          </a:xfrm>
          <a:prstGeom prst="roundRect">
            <a:avLst/>
          </a:prstGeom>
          <a:solidFill>
            <a:schemeClr val="accent4">
              <a:lumMod val="7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470" y="1504808"/>
            <a:ext cx="9064030" cy="914401"/>
          </a:xfrm>
        </p:spPr>
        <p:txBody>
          <a:bodyPr>
            <a:normAutofit fontScale="90000"/>
          </a:bodyPr>
          <a:lstStyle/>
          <a:p>
            <a:pPr algn="l"/>
            <a:r>
              <a:rPr lang="en-US" sz="72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Media Law</a:t>
            </a:r>
            <a:endParaRPr lang="en-US" sz="72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526" y="2674688"/>
            <a:ext cx="7929562" cy="1042987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Free Speech and Fairness</a:t>
            </a:r>
            <a:endParaRPr lang="en-US" sz="48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9052223" y="6133483"/>
            <a:ext cx="3427412" cy="305417"/>
          </a:xfrm>
          <a:prstGeom prst="roundRect">
            <a:avLst/>
          </a:prstGeom>
          <a:solidFill>
            <a:schemeClr val="accent4">
              <a:lumMod val="75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237164" y="6108083"/>
            <a:ext cx="33551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©iStockphoto.com/ jerry2313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4457701" y="4172174"/>
            <a:ext cx="8497590" cy="751287"/>
          </a:xfrm>
          <a:prstGeom prst="roundRect">
            <a:avLst/>
          </a:prstGeom>
          <a:solidFill>
            <a:schemeClr val="accent4">
              <a:lumMod val="7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5160067" y="4166225"/>
            <a:ext cx="3671887" cy="1042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48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Chapter 13</a:t>
            </a:r>
            <a:endParaRPr lang="en-US" sz="48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6751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85" y="-1"/>
            <a:ext cx="12172315" cy="6858000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-723900" y="3227971"/>
            <a:ext cx="13820468" cy="1257302"/>
          </a:xfrm>
          <a:prstGeom prst="roundRect">
            <a:avLst/>
          </a:prstGeom>
          <a:solidFill>
            <a:schemeClr val="accent4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47700" y="3302624"/>
            <a:ext cx="85915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Free Speech and Students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9239250" y="-789654"/>
            <a:ext cx="3448050" cy="3532853"/>
            <a:chOff x="-704850" y="-819150"/>
            <a:chExt cx="4114800" cy="4286250"/>
          </a:xfrm>
        </p:grpSpPr>
        <p:sp>
          <p:nvSpPr>
            <p:cNvPr id="12" name="Oval 11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accent4">
                <a:lumMod val="7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840638" y="194405"/>
              <a:ext cx="1023826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9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9" name="Rounded Rectangle 8"/>
          <p:cNvSpPr/>
          <p:nvPr/>
        </p:nvSpPr>
        <p:spPr>
          <a:xfrm>
            <a:off x="9017000" y="6133483"/>
            <a:ext cx="3427412" cy="305417"/>
          </a:xfrm>
          <a:prstGeom prst="roundRect">
            <a:avLst/>
          </a:prstGeom>
          <a:solidFill>
            <a:schemeClr val="accent4">
              <a:lumMod val="75000"/>
              <a:alpha val="4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9201941" y="6108083"/>
            <a:ext cx="34663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©iStockphoto.com/ </a:t>
            </a:r>
            <a:r>
              <a:rPr lang="en-US" sz="1600" dirty="0" err="1" smtClean="0">
                <a:solidFill>
                  <a:schemeClr val="bg1"/>
                </a:solidFill>
              </a:rPr>
              <a:t>CEFutcher</a:t>
            </a:r>
            <a:endParaRPr lang="en-US" sz="16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155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186862" y="709541"/>
            <a:ext cx="3448050" cy="3532853"/>
            <a:chOff x="-704850" y="-819150"/>
            <a:chExt cx="4114800" cy="4286250"/>
          </a:xfrm>
        </p:grpSpPr>
        <p:sp>
          <p:nvSpPr>
            <p:cNvPr id="4" name="Oval 3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tx1">
                <a:lumMod val="95000"/>
                <a:lumOff val="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38913" y="194405"/>
              <a:ext cx="1827275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cap="none" spc="0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10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8" name="Rounded Rectangle 7"/>
          <p:cNvSpPr/>
          <p:nvPr/>
        </p:nvSpPr>
        <p:spPr>
          <a:xfrm>
            <a:off x="2743199" y="4724878"/>
            <a:ext cx="9891713" cy="1257302"/>
          </a:xfrm>
          <a:prstGeom prst="roundRect">
            <a:avLst/>
          </a:prstGeom>
          <a:solidFill>
            <a:schemeClr val="tx1">
              <a:lumMod val="95000"/>
              <a:lumOff val="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67487" y="4820903"/>
            <a:ext cx="876731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Shield Laws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7253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-346375" y="720692"/>
            <a:ext cx="11052475" cy="1257302"/>
          </a:xfrm>
          <a:prstGeom prst="roundRect">
            <a:avLst/>
          </a:prstGeom>
          <a:solidFill>
            <a:schemeClr val="tx1">
              <a:lumMod val="95000"/>
              <a:lumOff val="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6265" y="795345"/>
            <a:ext cx="89725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Obscenity – Case Law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-660999" y="2442945"/>
            <a:ext cx="3448050" cy="3532853"/>
            <a:chOff x="-704850" y="-819149"/>
            <a:chExt cx="4114800" cy="4286250"/>
          </a:xfrm>
        </p:grpSpPr>
        <p:sp>
          <p:nvSpPr>
            <p:cNvPr id="10" name="Oval 9"/>
            <p:cNvSpPr/>
            <p:nvPr/>
          </p:nvSpPr>
          <p:spPr>
            <a:xfrm>
              <a:off x="-704850" y="-819149"/>
              <a:ext cx="4114800" cy="4286250"/>
            </a:xfrm>
            <a:prstGeom prst="ellipse">
              <a:avLst/>
            </a:prstGeom>
            <a:solidFill>
              <a:schemeClr val="tx1">
                <a:lumMod val="95000"/>
                <a:lumOff val="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78435" y="194405"/>
              <a:ext cx="1748231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11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0294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819151" y="-458762"/>
            <a:ext cx="3448050" cy="3532853"/>
            <a:chOff x="-704850" y="-819150"/>
            <a:chExt cx="4114800" cy="4286250"/>
          </a:xfrm>
        </p:grpSpPr>
        <p:sp>
          <p:nvSpPr>
            <p:cNvPr id="12" name="Oval 11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tx1">
                <a:lumMod val="95000"/>
                <a:lumOff val="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38913" y="194405"/>
              <a:ext cx="1827275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12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10" name="Rounded Rectangle 9"/>
          <p:cNvSpPr/>
          <p:nvPr/>
        </p:nvSpPr>
        <p:spPr>
          <a:xfrm>
            <a:off x="819151" y="3556575"/>
            <a:ext cx="11906249" cy="1257302"/>
          </a:xfrm>
          <a:prstGeom prst="roundRect">
            <a:avLst/>
          </a:prstGeom>
          <a:solidFill>
            <a:schemeClr val="tx1">
              <a:lumMod val="95000"/>
              <a:lumOff val="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990600" y="3652600"/>
            <a:ext cx="103060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Copyright &amp; Fair Use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0324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7403980" y="-458762"/>
            <a:ext cx="3448050" cy="3532853"/>
            <a:chOff x="-704850" y="-819150"/>
            <a:chExt cx="4114800" cy="4286250"/>
          </a:xfrm>
        </p:grpSpPr>
        <p:sp>
          <p:nvSpPr>
            <p:cNvPr id="12" name="Oval 11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tx1">
                <a:lumMod val="95000"/>
                <a:lumOff val="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38913" y="194405"/>
              <a:ext cx="1827275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13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10" name="Rounded Rectangle 9"/>
          <p:cNvSpPr/>
          <p:nvPr/>
        </p:nvSpPr>
        <p:spPr>
          <a:xfrm>
            <a:off x="819151" y="3556575"/>
            <a:ext cx="11906249" cy="1257302"/>
          </a:xfrm>
          <a:prstGeom prst="roundRect">
            <a:avLst/>
          </a:prstGeom>
          <a:solidFill>
            <a:schemeClr val="tx1">
              <a:lumMod val="95000"/>
              <a:lumOff val="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990600" y="3652600"/>
            <a:ext cx="986143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Broadcast Regulation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9460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-457199" y="2455888"/>
            <a:ext cx="3448050" cy="3532853"/>
            <a:chOff x="-704850" y="-819150"/>
            <a:chExt cx="4114800" cy="4286250"/>
          </a:xfrm>
        </p:grpSpPr>
        <p:sp>
          <p:nvSpPr>
            <p:cNvPr id="12" name="Oval 11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tx1">
                <a:lumMod val="95000"/>
                <a:lumOff val="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38913" y="194405"/>
              <a:ext cx="1827275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14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10" name="Rounded Rectangle 9"/>
          <p:cNvSpPr/>
          <p:nvPr/>
        </p:nvSpPr>
        <p:spPr>
          <a:xfrm>
            <a:off x="-457200" y="832425"/>
            <a:ext cx="12230099" cy="1257302"/>
          </a:xfrm>
          <a:prstGeom prst="roundRect">
            <a:avLst/>
          </a:prstGeom>
          <a:solidFill>
            <a:schemeClr val="tx1">
              <a:lumMod val="95000"/>
              <a:lumOff val="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87081" y="928450"/>
            <a:ext cx="1078229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Telecommunications Act of 1996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3211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8064059" y="1577958"/>
            <a:ext cx="3448050" cy="3532853"/>
            <a:chOff x="-704850" y="-819150"/>
            <a:chExt cx="4114800" cy="4286250"/>
          </a:xfrm>
        </p:grpSpPr>
        <p:sp>
          <p:nvSpPr>
            <p:cNvPr id="4" name="Oval 3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tx1">
                <a:lumMod val="95000"/>
                <a:lumOff val="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840637" y="194405"/>
              <a:ext cx="1023824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cap="none" spc="0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1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8" name="Rounded Rectangle 7"/>
          <p:cNvSpPr/>
          <p:nvPr/>
        </p:nvSpPr>
        <p:spPr>
          <a:xfrm>
            <a:off x="1049487" y="-1327355"/>
            <a:ext cx="6476293" cy="9320981"/>
          </a:xfrm>
          <a:prstGeom prst="roundRect">
            <a:avLst/>
          </a:prstGeom>
          <a:solidFill>
            <a:schemeClr val="tx1">
              <a:lumMod val="95000"/>
              <a:lumOff val="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049488" y="1309789"/>
            <a:ext cx="647629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Brining </a:t>
            </a:r>
          </a:p>
          <a:p>
            <a:pPr algn="ctr"/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Copyright </a:t>
            </a:r>
          </a:p>
          <a:p>
            <a:pPr algn="ctr"/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Into </a:t>
            </a:r>
          </a:p>
          <a:p>
            <a:pPr algn="ctr"/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20</a:t>
            </a:r>
            <a:r>
              <a:rPr lang="en-US" sz="6600" baseline="300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th</a:t>
            </a:r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 Century</a:t>
            </a:r>
          </a:p>
        </p:txBody>
      </p:sp>
    </p:spTree>
    <p:extLst>
      <p:ext uri="{BB962C8B-B14F-4D97-AF65-F5344CB8AC3E}">
        <p14:creationId xmlns:p14="http://schemas.microsoft.com/office/powerpoint/2010/main" val="2022341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-422032" y="3227971"/>
            <a:ext cx="12937881" cy="1257302"/>
          </a:xfrm>
          <a:prstGeom prst="roundRect">
            <a:avLst/>
          </a:prstGeom>
          <a:solidFill>
            <a:schemeClr val="tx1">
              <a:lumMod val="95000"/>
              <a:lumOff val="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3302624"/>
            <a:ext cx="1219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First Amendment &amp; Free Speech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4371975" y="-851333"/>
            <a:ext cx="3448050" cy="3532853"/>
            <a:chOff x="-704850" y="-819150"/>
            <a:chExt cx="4114800" cy="4286250"/>
          </a:xfrm>
        </p:grpSpPr>
        <p:sp>
          <p:nvSpPr>
            <p:cNvPr id="12" name="Oval 11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bg2">
                <a:lumMod val="10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840637" y="194405"/>
              <a:ext cx="1023826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2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3674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9471537" y="-709737"/>
            <a:ext cx="3448050" cy="3532853"/>
            <a:chOff x="-704850" y="-819150"/>
            <a:chExt cx="4114800" cy="4286250"/>
          </a:xfrm>
        </p:grpSpPr>
        <p:sp>
          <p:nvSpPr>
            <p:cNvPr id="14" name="Oval 13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tx1">
                <a:lumMod val="95000"/>
                <a:lumOff val="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40637" y="194405"/>
              <a:ext cx="1023826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cap="none" spc="0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3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18" name="Rounded Rectangle 17"/>
          <p:cNvSpPr/>
          <p:nvPr/>
        </p:nvSpPr>
        <p:spPr>
          <a:xfrm>
            <a:off x="-389373" y="3470497"/>
            <a:ext cx="13308960" cy="1257302"/>
          </a:xfrm>
          <a:prstGeom prst="roundRect">
            <a:avLst/>
          </a:prstGeom>
          <a:solidFill>
            <a:schemeClr val="tx1">
              <a:lumMod val="95000"/>
              <a:lumOff val="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114441" y="3511993"/>
            <a:ext cx="887760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Media Law Issues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271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-351692" y="3507390"/>
            <a:ext cx="12871938" cy="1257302"/>
          </a:xfrm>
          <a:prstGeom prst="roundRect">
            <a:avLst/>
          </a:prstGeom>
          <a:solidFill>
            <a:schemeClr val="tx1">
              <a:lumMod val="95000"/>
              <a:lumOff val="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3529288"/>
            <a:ext cx="1219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Libel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-792111" y="-948023"/>
            <a:ext cx="3448050" cy="3532853"/>
            <a:chOff x="-704850" y="-819150"/>
            <a:chExt cx="4114800" cy="4286250"/>
          </a:xfrm>
        </p:grpSpPr>
        <p:sp>
          <p:nvSpPr>
            <p:cNvPr id="12" name="Oval 11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tx1">
                <a:lumMod val="95000"/>
                <a:lumOff val="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840637" y="194405"/>
              <a:ext cx="1023826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4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9186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-346375" y="1044542"/>
            <a:ext cx="12938425" cy="1257302"/>
          </a:xfrm>
          <a:prstGeom prst="roundRect">
            <a:avLst/>
          </a:prstGeom>
          <a:solidFill>
            <a:schemeClr val="tx1">
              <a:lumMod val="95000"/>
              <a:lumOff val="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8994" y="1119195"/>
            <a:ext cx="1213300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Invasion of Privacy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398812" y="2695268"/>
            <a:ext cx="3448050" cy="3532853"/>
            <a:chOff x="-704850" y="-819149"/>
            <a:chExt cx="4114800" cy="4286250"/>
          </a:xfrm>
        </p:grpSpPr>
        <p:sp>
          <p:nvSpPr>
            <p:cNvPr id="10" name="Oval 9"/>
            <p:cNvSpPr/>
            <p:nvPr/>
          </p:nvSpPr>
          <p:spPr>
            <a:xfrm>
              <a:off x="-704850" y="-819149"/>
              <a:ext cx="4114800" cy="4286250"/>
            </a:xfrm>
            <a:prstGeom prst="ellipse">
              <a:avLst/>
            </a:prstGeom>
            <a:solidFill>
              <a:schemeClr val="tx1">
                <a:lumMod val="95000"/>
                <a:lumOff val="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840638" y="194405"/>
              <a:ext cx="1023826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5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1970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733" b="14756"/>
          <a:stretch/>
        </p:blipFill>
        <p:spPr>
          <a:xfrm>
            <a:off x="-1" y="-218766"/>
            <a:ext cx="12329653" cy="7062018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9392441" y="1268528"/>
            <a:ext cx="3448050" cy="3532853"/>
            <a:chOff x="-704850" y="-819150"/>
            <a:chExt cx="4114800" cy="4286250"/>
          </a:xfrm>
        </p:grpSpPr>
        <p:sp>
          <p:nvSpPr>
            <p:cNvPr id="4" name="Oval 3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accent4">
                <a:lumMod val="7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840637" y="194405"/>
              <a:ext cx="1023824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6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8" name="Rounded Rectangle 7"/>
          <p:cNvSpPr/>
          <p:nvPr/>
        </p:nvSpPr>
        <p:spPr>
          <a:xfrm>
            <a:off x="-796413" y="1060376"/>
            <a:ext cx="9883263" cy="3949158"/>
          </a:xfrm>
          <a:prstGeom prst="roundRect">
            <a:avLst/>
          </a:prstGeom>
          <a:solidFill>
            <a:schemeClr val="accent4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96811" y="2480956"/>
            <a:ext cx="749681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Free Press / Fair Trial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9207500" y="6136554"/>
            <a:ext cx="3427412" cy="305417"/>
          </a:xfrm>
          <a:prstGeom prst="roundRect">
            <a:avLst/>
          </a:prstGeom>
          <a:solidFill>
            <a:schemeClr val="accent4">
              <a:lumMod val="75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9392441" y="6111154"/>
            <a:ext cx="33551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©iStockphoto.com/ </a:t>
            </a:r>
            <a:r>
              <a:rPr lang="en-US" sz="1600" dirty="0" err="1" smtClean="0">
                <a:solidFill>
                  <a:schemeClr val="bg1"/>
                </a:solidFill>
              </a:rPr>
              <a:t>RichLegg</a:t>
            </a:r>
            <a:endParaRPr lang="en-US" sz="16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618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609600" y="1543050"/>
            <a:ext cx="3448050" cy="3532853"/>
            <a:chOff x="-704850" y="-819150"/>
            <a:chExt cx="4114800" cy="4286250"/>
          </a:xfrm>
        </p:grpSpPr>
        <p:sp>
          <p:nvSpPr>
            <p:cNvPr id="4" name="Oval 3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tx1">
                <a:lumMod val="95000"/>
                <a:lumOff val="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840637" y="194405"/>
              <a:ext cx="1023826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7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8" name="Rounded Rectangle 7"/>
          <p:cNvSpPr/>
          <p:nvPr/>
        </p:nvSpPr>
        <p:spPr>
          <a:xfrm>
            <a:off x="3294060" y="2697448"/>
            <a:ext cx="9412290" cy="1257302"/>
          </a:xfrm>
          <a:prstGeom prst="roundRect">
            <a:avLst/>
          </a:prstGeom>
          <a:solidFill>
            <a:schemeClr val="tx1">
              <a:lumMod val="95000"/>
              <a:lumOff val="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713160" y="2772101"/>
            <a:ext cx="796449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Honesty &amp; the Press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443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78489" y="-389103"/>
            <a:ext cx="3448050" cy="3532853"/>
            <a:chOff x="-704850" y="-819150"/>
            <a:chExt cx="4114800" cy="4286250"/>
          </a:xfrm>
        </p:grpSpPr>
        <p:sp>
          <p:nvSpPr>
            <p:cNvPr id="4" name="Oval 3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tx1">
                <a:lumMod val="95000"/>
                <a:lumOff val="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840637" y="194405"/>
              <a:ext cx="1023826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8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10" name="Rounded Rectangle 9"/>
          <p:cNvSpPr/>
          <p:nvPr/>
        </p:nvSpPr>
        <p:spPr>
          <a:xfrm>
            <a:off x="-247649" y="3905728"/>
            <a:ext cx="12882562" cy="1257302"/>
          </a:xfrm>
          <a:prstGeom prst="roundRect">
            <a:avLst/>
          </a:prstGeom>
          <a:solidFill>
            <a:schemeClr val="tx1">
              <a:lumMod val="95000"/>
              <a:lumOff val="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0" y="4001753"/>
            <a:ext cx="1219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Prior Restraint</a:t>
            </a:r>
            <a:endParaRPr lang="en-US" sz="6600" i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71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1640</TotalTime>
  <Words>945</Words>
  <Application>Microsoft Office PowerPoint</Application>
  <PresentationFormat>Widescreen</PresentationFormat>
  <Paragraphs>196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ＭＳ Ｐゴシック</vt:lpstr>
      <vt:lpstr>Arial</vt:lpstr>
      <vt:lpstr>Arial Narrow</vt:lpstr>
      <vt:lpstr>Calibri</vt:lpstr>
      <vt:lpstr>Calibri Light</vt:lpstr>
      <vt:lpstr>Office Theme</vt:lpstr>
      <vt:lpstr>Media Law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Living in a Media World</dc:title>
  <dc:creator>Craig Engstrom</dc:creator>
  <cp:lastModifiedBy>Craig Engstrom</cp:lastModifiedBy>
  <cp:revision>51</cp:revision>
  <dcterms:created xsi:type="dcterms:W3CDTF">2014-10-20T18:33:36Z</dcterms:created>
  <dcterms:modified xsi:type="dcterms:W3CDTF">2014-11-28T16:54:24Z</dcterms:modified>
</cp:coreProperties>
</file>