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70" r:id="rId9"/>
    <p:sldId id="271" r:id="rId10"/>
    <p:sldId id="26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4F0F"/>
    <a:srgbClr val="BF5711"/>
    <a:srgbClr val="7033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06" autoAdjust="0"/>
    <p:restoredTop sz="74686" autoAdjust="0"/>
  </p:normalViewPr>
  <p:slideViewPr>
    <p:cSldViewPr snapToGrid="0">
      <p:cViewPr>
        <p:scale>
          <a:sx n="33" d="100"/>
          <a:sy n="33" d="100"/>
        </p:scale>
        <p:origin x="192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Challenges for PR from the Internet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Internet gives critics access to world without gatekeeper limits of journalism.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Online crises can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t be contained.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Internet makes confidential leaks easy.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Rumors flourish on Net when good information fails to flow.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Using Social Media Effectively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Social media presents an opportunity to interact with publics, not just a channel to send out information.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Need to establish ongoing relationships.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Responding to an Internet Crisis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Identify your crisis team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Imagine your worst nightmare, and be prepared for 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Track the blogosphere and social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Don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t wait</a:t>
            </a:r>
            <a:endParaRPr lang="en-US" altLang="en-US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00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Public Relations and the News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 starts out as press release, press conference, speech, or event created to be covered by the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But limits to what PR professionals can do when it comes to news coverage.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Government and PR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More than 34,000 lobbyists registered to work in Washington, D.C.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Government and politicians make extensive use of public relations.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President Obama </a:t>
            </a:r>
            <a:r>
              <a:rPr lang="ja-JP" altLang="en-US" dirty="0" smtClean="0"/>
              <a:t>“</a:t>
            </a:r>
            <a:r>
              <a:rPr lang="en-US" altLang="ja-JP" dirty="0" err="1" smtClean="0"/>
              <a:t>outed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his college-age drug use in 1995 book </a:t>
            </a:r>
            <a:r>
              <a:rPr lang="en-US" altLang="ja-JP" i="1" dirty="0" smtClean="0"/>
              <a:t>Dreams From My Father</a:t>
            </a:r>
            <a:r>
              <a:rPr lang="en-US" altLang="ja-JP" dirty="0" smtClean="0"/>
              <a:t> to get the story over early in his career.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en-US" b="1" dirty="0" smtClean="0"/>
              <a:t>Spin Control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smtClean="0"/>
              <a:t>Attempting to shape how the press interprets (spins) stories.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en-US" b="1" dirty="0" smtClean="0"/>
              <a:t>Spin Techniques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Selectively leak information in advance, hoping reporters will pay more attention to early information.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Contact press immediately after an event with your interpretation of the situation.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Push the idea that there are always two sides to every story.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98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PR and the Civil Rights Movement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Needed action, words, and visibility.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Conducted protests where local officials could be counted on over-reacting.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Made sure northern press would witness protests.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Martin Luther King Jr. wrote </a:t>
            </a:r>
            <a:r>
              <a:rPr lang="en-US" altLang="en-US" i="1" dirty="0" smtClean="0"/>
              <a:t>Letter from Birmingham Jail</a:t>
            </a:r>
            <a:r>
              <a:rPr lang="en-US" altLang="en-US" dirty="0" smtClean="0"/>
              <a:t> while in jail Easter weekend.  Gave message more force.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9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The </a:t>
            </a:r>
            <a:r>
              <a:rPr lang="en-US" altLang="en-US" b="1" dirty="0" err="1" smtClean="0"/>
              <a:t>Cheeseocalypse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Kraft had minor issue manufacturing one size of its Velveeta cheese product.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Crisis was publicized; Tweets poked fun at the issue.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Kraft capitalized on the conversation and made "shortage" maps= publicity.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Public Relations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dirty="0" smtClean="0"/>
              <a:t>“</a:t>
            </a:r>
            <a:r>
              <a:rPr lang="en-US" altLang="ja-JP" dirty="0" smtClean="0"/>
              <a:t>The management function that establishes and maintains mutually beneficial relationships between an organization and the publics on whom its success or failure depends.</a:t>
            </a:r>
            <a:r>
              <a:rPr lang="ja-JP" altLang="en-US" dirty="0" smtClean="0"/>
              <a:t>”</a:t>
            </a:r>
            <a:endParaRPr lang="en-US" altLang="en-US" dirty="0" smtClean="0"/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Origins of Public Relations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Press </a:t>
            </a:r>
            <a:r>
              <a:rPr lang="en-US" altLang="en-US" dirty="0" err="1" smtClean="0"/>
              <a:t>agentry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Sending one-way communication from the press agent to the media with little opportunity for feedback.   Was often deceptive and unethical.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Early users of press </a:t>
            </a:r>
            <a:r>
              <a:rPr lang="en-US" altLang="en-US" dirty="0" err="1" smtClean="0"/>
              <a:t>agentry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i="1" dirty="0" smtClean="0"/>
              <a:t>P.T. Barnum, Standard Oil, railroads, temperance &amp; abolitionist movements.</a:t>
            </a:r>
          </a:p>
          <a:p>
            <a:endParaRPr lang="en-US" altLang="en-US" dirty="0" smtClean="0"/>
          </a:p>
          <a:p>
            <a:r>
              <a:rPr lang="en-US" altLang="en-US" b="1" dirty="0" smtClean="0"/>
              <a:t>Ivy Lee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Early PR practitioner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Helped railroads deal with image problems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Importance of telling the truth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Declaration of Principles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Edward L. </a:t>
            </a:r>
            <a:r>
              <a:rPr lang="en-US" altLang="en-US" b="1" dirty="0" err="1" smtClean="0"/>
              <a:t>Bernays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Applied social-scientific research techniques to public relations.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Engineering consent</a:t>
            </a:r>
            <a:br>
              <a:rPr lang="en-US" altLang="en-US" dirty="0" smtClean="0"/>
            </a:br>
            <a:r>
              <a:rPr lang="en-US" altLang="en-US" i="1" dirty="0" smtClean="0"/>
              <a:t>Applying principles of psychology and motivation to influencing public opinion.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Wrote </a:t>
            </a:r>
            <a:r>
              <a:rPr lang="en-US" altLang="en-US" i="1" dirty="0" smtClean="0"/>
              <a:t>Crystallizing Public Opinion</a:t>
            </a:r>
            <a:r>
              <a:rPr lang="en-US" altLang="en-US" dirty="0" smtClean="0"/>
              <a:t> and </a:t>
            </a:r>
            <a:r>
              <a:rPr lang="en-US" altLang="en-US" i="1" dirty="0" smtClean="0"/>
              <a:t>Propaganda.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Recognized importance of the crowd.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WWI</a:t>
            </a:r>
            <a:r>
              <a:rPr lang="en-US" altLang="en-US" b="1" baseline="0" dirty="0" smtClean="0"/>
              <a:t> and PR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Committee on Public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CPI run by newspaperman George Creel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Four-Minute Men</a:t>
            </a:r>
            <a:br>
              <a:rPr lang="en-US" altLang="en-US" dirty="0" smtClean="0"/>
            </a:br>
            <a:r>
              <a:rPr lang="en-US" altLang="en-US" i="1" dirty="0" smtClean="0"/>
              <a:t>Importance of interpersonal channels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Opinion leadership</a:t>
            </a:r>
            <a:br>
              <a:rPr lang="en-US" altLang="en-US" dirty="0" smtClean="0"/>
            </a:br>
            <a:r>
              <a:rPr lang="en-US" altLang="en-US" i="1" dirty="0" smtClean="0"/>
              <a:t>A two-step process of persuasion that uses influential individuals to deliver information to the community.  (Two-step flow)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Functions of Public Relations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According to </a:t>
            </a:r>
            <a:r>
              <a:rPr lang="en-US" altLang="en-US" dirty="0" err="1" smtClean="0"/>
              <a:t>Bernays</a:t>
            </a:r>
            <a:r>
              <a:rPr lang="en-US" altLang="en-US" dirty="0" smtClean="0"/>
              <a:t>, the functions of public relations are: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Informing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Persuading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Integrating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ROPES Public Relations Process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Research</a:t>
            </a:r>
            <a:br>
              <a:rPr lang="en-US" altLang="en-US" dirty="0" smtClean="0"/>
            </a:br>
            <a:r>
              <a:rPr lang="en-US" altLang="en-US" i="1" dirty="0" smtClean="0"/>
              <a:t>Researching opportunities, problems, or issues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Objectives</a:t>
            </a:r>
            <a:br>
              <a:rPr lang="en-US" altLang="en-US" dirty="0" smtClean="0"/>
            </a:br>
            <a:r>
              <a:rPr lang="en-US" altLang="en-US" i="1" dirty="0" smtClean="0"/>
              <a:t>Specific and measurable outcomes</a:t>
            </a:r>
            <a:endParaRPr lang="en-US" altLang="en-US" dirty="0" smtClean="0"/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Programming</a:t>
            </a:r>
            <a:br>
              <a:rPr lang="en-US" altLang="en-US" dirty="0" smtClean="0"/>
            </a:br>
            <a:r>
              <a:rPr lang="en-US" altLang="en-US" i="1" dirty="0" smtClean="0"/>
              <a:t>Activities to carry out objectives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Evaluation</a:t>
            </a:r>
            <a:br>
              <a:rPr lang="en-US" altLang="en-US" dirty="0" smtClean="0"/>
            </a:br>
            <a:r>
              <a:rPr lang="en-US" altLang="en-US" i="1" dirty="0" smtClean="0"/>
              <a:t>Testing prior to campaign, monitoring during delivery, measuring outcomes</a:t>
            </a:r>
            <a:endParaRPr lang="en-US" altLang="en-US" dirty="0" smtClean="0"/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Stewardship</a:t>
            </a:r>
            <a:br>
              <a:rPr lang="en-US" altLang="en-US" dirty="0" smtClean="0"/>
            </a:br>
            <a:r>
              <a:rPr lang="en-US" altLang="en-US" i="1" dirty="0" smtClean="0"/>
              <a:t>Maintaining relationships created during previous steps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Who Are The Publics?</a:t>
            </a:r>
            <a:endParaRPr lang="en-US" altLang="en-US" sz="12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i="1" dirty="0" smtClean="0"/>
              <a:t>Any group of people who share a common set of interests and goals.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Internal publics</a:t>
            </a:r>
            <a:br>
              <a:rPr lang="en-US" altLang="en-US" sz="1200" dirty="0" smtClean="0"/>
            </a:br>
            <a:r>
              <a:rPr lang="en-US" altLang="en-US" sz="1200" i="1" dirty="0" smtClean="0"/>
              <a:t>People within the organization</a:t>
            </a:r>
            <a:endParaRPr lang="en-US" alt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External publics</a:t>
            </a:r>
            <a:br>
              <a:rPr lang="en-US" altLang="en-US" sz="1200" dirty="0" smtClean="0"/>
            </a:br>
            <a:r>
              <a:rPr lang="en-US" altLang="en-US" sz="1200" i="1" dirty="0" smtClean="0"/>
              <a:t>People outside of the organization</a:t>
            </a:r>
            <a:endParaRPr lang="en-US" alt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Media relations</a:t>
            </a:r>
            <a:br>
              <a:rPr lang="en-US" altLang="en-US" sz="1200" dirty="0" smtClean="0"/>
            </a:br>
            <a:r>
              <a:rPr lang="en-US" altLang="en-US" sz="1200" i="1" dirty="0" smtClean="0"/>
              <a:t>Two-way interactions with members of the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Principles of Crisis Communication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Be prepared</a:t>
            </a:r>
            <a:br>
              <a:rPr lang="en-US" altLang="en-US" dirty="0" smtClean="0"/>
            </a:br>
            <a:r>
              <a:rPr lang="en-US" altLang="en-US" i="1" dirty="0" smtClean="0"/>
              <a:t>Have a plan for things that are likely and unlikely.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Be honest</a:t>
            </a:r>
            <a:br>
              <a:rPr lang="en-US" altLang="en-US" dirty="0" smtClean="0"/>
            </a:br>
            <a:r>
              <a:rPr lang="en-US" altLang="en-US" i="1" dirty="0" smtClean="0"/>
              <a:t>Lies will catch up with you and hurt worse than the original problem.  Ask Richard Nixon or Bill Clinton.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Apologize, and mean it</a:t>
            </a:r>
            <a:br>
              <a:rPr lang="en-US" altLang="en-US" dirty="0" smtClean="0"/>
            </a:br>
            <a:r>
              <a:rPr lang="en-US" altLang="en-US" i="1" dirty="0" smtClean="0"/>
              <a:t>Real apologies include action.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Move quickly</a:t>
            </a:r>
            <a:br>
              <a:rPr lang="en-US" altLang="en-US" dirty="0" smtClean="0"/>
            </a:br>
            <a:r>
              <a:rPr lang="en-US" altLang="en-US" i="1" dirty="0" smtClean="0"/>
              <a:t>The news cycle moves quickly.  You can’t get left behind.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/>
              <a:t>Communicate with the press and other constituencies</a:t>
            </a:r>
            <a:br>
              <a:rPr lang="en-US" altLang="en-US" dirty="0" smtClean="0"/>
            </a:br>
            <a:r>
              <a:rPr lang="en-US" altLang="en-US" i="1" dirty="0" smtClean="0"/>
              <a:t>Remember, these include internal and external publics, along with the press.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6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Example: Tylenol Scare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Tampered-with Extra Strength Tylenol capsules kill 7 in Chicago area.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Johnson &amp; Johnson immediately pulled product off the market in Chicago.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 response to public fears, recalled all Tylenol nationwide.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 firm </a:t>
            </a:r>
            <a:r>
              <a:rPr lang="en-US" altLang="en-US" dirty="0" err="1" smtClean="0"/>
              <a:t>Burson-Marsteller</a:t>
            </a:r>
            <a:r>
              <a:rPr lang="en-US" altLang="en-US" dirty="0" smtClean="0"/>
              <a:t> handled corporate communication for J&amp;J.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Reintroduced product with triple-sealed packaging.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Communicated using sales reps, press conferences, and </a:t>
            </a:r>
            <a:r>
              <a:rPr lang="en-US" altLang="en-US" i="1" dirty="0" smtClean="0"/>
              <a:t>60 Minutes</a:t>
            </a:r>
            <a:r>
              <a:rPr lang="en-US" altLang="en-US" dirty="0" smtClean="0"/>
              <a:t> interview.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Quickly regained public trust and market share.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Example: Exxon Valdez Oil Spill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Oil tanker runs aground, spills 240,000 barrels of crude oil into ocean.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Exxon perceived as being at-fault for spill.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Lacked effective crisis plan.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Failed to control information environment.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Failed to accept responsibility immediately.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Corporate image still suffering more than 20 years later.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Compare Examples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Still </a:t>
            </a:r>
            <a:r>
              <a:rPr lang="en-US" altLang="en-US" dirty="0" smtClean="0"/>
              <a:t>trying to keep message on technical issues rather than effects on people.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Both companies tried to shift blame to others.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Neither company had effective PR plan in place.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120877" y="3098824"/>
            <a:ext cx="11752132" cy="751287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487815" y="1659732"/>
            <a:ext cx="10259807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3233" y="1885060"/>
            <a:ext cx="9991722" cy="914401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Public Relations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3673" y="3106562"/>
            <a:ext cx="8982512" cy="743550"/>
          </a:xfrm>
        </p:spPr>
        <p:txBody>
          <a:bodyPr>
            <a:normAutofit fontScale="92500"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Interactions, Relationships, and the News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92441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dpmike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139331" y="284281"/>
            <a:ext cx="7495581" cy="751287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839689" y="278332"/>
            <a:ext cx="3671887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12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186862" y="709541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2743199" y="4724878"/>
            <a:ext cx="9891713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00896" y="4820903"/>
            <a:ext cx="7033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 &amp; The Internet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9880"/>
            <a:ext cx="12444413" cy="697833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723900" y="3227971"/>
            <a:ext cx="13239750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Using #</a:t>
            </a:r>
            <a:r>
              <a:rPr lang="en-US" sz="66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SoMe</a:t>
            </a:r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Effectively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6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atakan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293621" y="3389163"/>
            <a:ext cx="1105247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754" y="3463816"/>
            <a:ext cx="8972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 &amp; News / Gov’t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579219" y="-684501"/>
            <a:ext cx="3448050" cy="3532853"/>
            <a:chOff x="2065164" y="-4156957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2065164" y="-4156957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88696" y="-3143402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19151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30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Spin Control and Techniques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19151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30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 &amp; Civil Rights Movement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656884" y="193192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493152" y="445946"/>
            <a:ext cx="12198543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6894" y="519530"/>
            <a:ext cx="95235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</a:t>
            </a:r>
            <a:r>
              <a:rPr lang="en-US" sz="66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Cheesocalypse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22032" y="3227971"/>
            <a:ext cx="12937881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302624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Public Relations Defined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71950" y="-85133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442040" y="4209735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389373" y="5056835"/>
            <a:ext cx="924923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-187452" y="5116619"/>
            <a:ext cx="88776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Origins of PR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7257" y="192696"/>
            <a:ext cx="9309805" cy="687827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52900" y="234192"/>
            <a:ext cx="8877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Edward L. </a:t>
            </a:r>
            <a:r>
              <a:rPr lang="en-US" sz="36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Bernays</a:t>
            </a:r>
            <a:endParaRPr lang="en-US" sz="3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2900" y="1113192"/>
            <a:ext cx="9249235" cy="687827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27973" y="1125660"/>
            <a:ext cx="8877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Ivy Lee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427973" y="2053123"/>
            <a:ext cx="9249235" cy="687827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03046" y="2094619"/>
            <a:ext cx="8877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Edward L. </a:t>
            </a:r>
            <a:r>
              <a:rPr lang="en-US" dirty="0" err="1"/>
              <a:t>Bernays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4728164" y="2981075"/>
            <a:ext cx="9249235" cy="646331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003237" y="2981075"/>
            <a:ext cx="8877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 smtClean="0"/>
              <a:t>WWI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51692" y="3507390"/>
            <a:ext cx="12871938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9288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Functions of PR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426815" y="-822667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346374" y="1119195"/>
            <a:ext cx="12938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ROPES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98812" y="269526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20"/>
          <a:stretch/>
        </p:blipFill>
        <p:spPr>
          <a:xfrm>
            <a:off x="0" y="-47299"/>
            <a:ext cx="12251051" cy="690529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650711" y="-1043408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6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325440" y="3307048"/>
            <a:ext cx="9412290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660" y="3381701"/>
            <a:ext cx="78751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Who Are the Publics?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benimage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Crisis Communication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247649" y="3905728"/>
            <a:ext cx="12882562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74132" y="4001753"/>
            <a:ext cx="91606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Example: Tylenol Scare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1580</TotalTime>
  <Words>699</Words>
  <Application>Microsoft Office PowerPoint</Application>
  <PresentationFormat>Widescreen</PresentationFormat>
  <Paragraphs>154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Arial Narrow</vt:lpstr>
      <vt:lpstr>Calibri</vt:lpstr>
      <vt:lpstr>Calibri Light</vt:lpstr>
      <vt:lpstr>Office Theme</vt:lpstr>
      <vt:lpstr>Public Relations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36</cp:revision>
  <dcterms:created xsi:type="dcterms:W3CDTF">2014-10-20T18:33:36Z</dcterms:created>
  <dcterms:modified xsi:type="dcterms:W3CDTF">2014-11-28T16:51:10Z</dcterms:modified>
</cp:coreProperties>
</file>