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74506" autoAdjust="0"/>
  </p:normalViewPr>
  <p:slideViewPr>
    <p:cSldViewPr snapToGrid="0">
      <p:cViewPr>
        <p:scale>
          <a:sx n="33" d="100"/>
          <a:sy n="33" d="100"/>
        </p:scale>
        <p:origin x="-3522" y="-12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When Does Targeting Get Creepy?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Target tracks buying, can tell when a women is pregnant based on purchases.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sending baby coupons to someone who hasn’t announced a pregnancy could make people uncomfortable.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Solution: Mix baby coupons in with those for other products.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Apple</a:t>
            </a:r>
            <a:r>
              <a:rPr lang="ja-JP" altLang="en-US" b="1" dirty="0" smtClean="0"/>
              <a:t>’</a:t>
            </a:r>
            <a:r>
              <a:rPr lang="en-US" altLang="ja-JP" b="1" dirty="0" smtClean="0"/>
              <a:t>s </a:t>
            </a:r>
            <a:r>
              <a:rPr lang="en-US" altLang="ja-JP" b="1" i="1" dirty="0" smtClean="0"/>
              <a:t>1984</a:t>
            </a:r>
            <a:r>
              <a:rPr lang="en-US" altLang="ja-JP" b="1" dirty="0" smtClean="0"/>
              <a:t> Super Bowl Ad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Introduced Macintosh computer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Indirect action, national 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One of the most memorable commercials ever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Established idea of event commercial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Early example of integrated marketing communication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57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Advertising</a:t>
            </a:r>
            <a:r>
              <a:rPr lang="en-US" b="1" baseline="0" dirty="0" smtClean="0"/>
              <a:t> to Children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Children are a growing advertising market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1978 study says children see 20,000 television commercials a year.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Add to that product placement, in-school programs, mobile phone ads, and ads in video games.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Food Ads Directed at Kids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Does food advertising contribute to childhood obesity?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Should advertising of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junk food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to children be limited?  (What is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junk food</a:t>
            </a:r>
            <a:r>
              <a:rPr lang="ja-JP" altLang="en-US" dirty="0" smtClean="0"/>
              <a:t>”</a:t>
            </a:r>
            <a:r>
              <a:rPr lang="en-US" altLang="ja-JP" dirty="0" smtClean="0"/>
              <a:t>?)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Should there be other limits on advertising to children?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What would the consequences be of advertising to children?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alt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31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Integrated Marketing Communication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dirty="0" smtClean="0"/>
              <a:t>An overall communication strategy for reaching key audiences using advertising, public relations, sales promotion, and interactive media.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Denny’s </a:t>
            </a:r>
            <a:r>
              <a:rPr lang="en-US" altLang="ja-JP" b="1" dirty="0" smtClean="0"/>
              <a:t>IMC</a:t>
            </a:r>
            <a:endParaRPr lang="en-US" b="1" dirty="0" smtClean="0"/>
          </a:p>
          <a:p>
            <a:r>
              <a:rPr lang="en-US" altLang="en-US" dirty="0" smtClean="0"/>
              <a:t>Reintroduced brand to light and lapsed customers</a:t>
            </a:r>
          </a:p>
          <a:p>
            <a:r>
              <a:rPr lang="en-US" altLang="en-US" dirty="0" smtClean="0"/>
              <a:t>Super Bowl &amp; newspaper ads</a:t>
            </a:r>
          </a:p>
          <a:p>
            <a:r>
              <a:rPr lang="en-US" altLang="en-US" dirty="0" smtClean="0"/>
              <a:t>Free Grand Slam promo</a:t>
            </a:r>
          </a:p>
          <a:p>
            <a:r>
              <a:rPr lang="en-US" altLang="en-US" dirty="0" smtClean="0"/>
              <a:t>Press kit / media attention</a:t>
            </a:r>
          </a:p>
          <a:p>
            <a:r>
              <a:rPr lang="en-US" altLang="en-US" dirty="0" smtClean="0"/>
              <a:t>Web site</a:t>
            </a:r>
          </a:p>
          <a:p>
            <a:r>
              <a:rPr lang="en-US" altLang="en-US" dirty="0" smtClean="0"/>
              <a:t>Evaluation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9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Future of Advertising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Loss of television audience to </a:t>
            </a:r>
            <a:r>
              <a:rPr lang="en-US" altLang="en-US" dirty="0" err="1" smtClean="0"/>
              <a:t>DVR</a:t>
            </a: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Mobile phone advertising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Product placement / integration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Google AdWords and AdSense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0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/>
              <a:t>What is Advertising?</a:t>
            </a:r>
            <a:endParaRPr lang="en-US" altLang="ja-JP" b="1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dirty="0" smtClean="0"/>
              <a:t>“</a:t>
            </a:r>
            <a:r>
              <a:rPr lang="en-US" altLang="ja-JP" dirty="0" smtClean="0"/>
              <a:t>Any form of </a:t>
            </a:r>
            <a:r>
              <a:rPr lang="en-US" altLang="ja-JP" dirty="0" err="1" smtClean="0"/>
              <a:t>nonpersonal</a:t>
            </a:r>
            <a:r>
              <a:rPr lang="en-US" altLang="ja-JP" dirty="0" smtClean="0"/>
              <a:t> communication about an organization, product, service, or idea by an identified sponsor.</a:t>
            </a:r>
            <a:r>
              <a:rPr lang="ja-JP" altLang="en-US" dirty="0" smtClean="0"/>
              <a:t>”</a:t>
            </a:r>
            <a:endParaRPr lang="en-US" altLang="en-US" dirty="0" smtClean="0"/>
          </a:p>
          <a:p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Birth of Consumer Culture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Industrialization</a:t>
            </a:r>
            <a:br>
              <a:rPr lang="en-US" altLang="en-US" sz="1200" dirty="0" smtClean="0"/>
            </a:br>
            <a:r>
              <a:rPr lang="en-US" altLang="en-US" sz="1200" i="1" dirty="0" smtClean="0"/>
              <a:t>Going from work done by hand in small shops to mass production of goods in factories.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Modernization</a:t>
            </a:r>
            <a:br>
              <a:rPr lang="en-US" altLang="en-US" sz="1200" dirty="0" smtClean="0"/>
            </a:br>
            <a:r>
              <a:rPr lang="en-US" altLang="en-US" sz="1200" i="1" dirty="0" smtClean="0"/>
              <a:t>Changing from a society in which people’s identities are fixed at birth to a society where people can choose who they want to be and how they want to present themselves to the world.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Economy of abundance</a:t>
            </a:r>
            <a:br>
              <a:rPr lang="en-US" altLang="en-US" sz="1200" dirty="0" smtClean="0"/>
            </a:br>
            <a:r>
              <a:rPr lang="en-US" altLang="en-US" sz="1200" i="1" dirty="0" smtClean="0"/>
              <a:t>Where there are as many or more goods available as people are able to buy.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Brand names</a:t>
            </a:r>
            <a:br>
              <a:rPr lang="en-US" altLang="en-US" dirty="0" smtClean="0"/>
            </a:br>
            <a:r>
              <a:rPr lang="en-US" altLang="en-US" i="1" dirty="0" smtClean="0"/>
              <a:t>A word or phrase attached to prepackaged consumers goods so they can be better promoted and identified 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Early brands include Quaker Oats, Pears</a:t>
            </a:r>
            <a:r>
              <a:rPr lang="ja-JP" altLang="en-US" dirty="0" smtClean="0"/>
              <a:t>’</a:t>
            </a:r>
            <a:r>
              <a:rPr lang="en-US" altLang="ja-JP" dirty="0" smtClean="0"/>
              <a:t> Soap.</a:t>
            </a:r>
            <a:endParaRPr lang="en-US" altLang="en-US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Advertising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1830s: Penny press newspapers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Mid-1800s: Consumer magazines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Radio and television conceived as advertising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We</a:t>
            </a:r>
            <a:r>
              <a:rPr lang="ja-JP" altLang="en-US" dirty="0" smtClean="0"/>
              <a:t>’</a:t>
            </a:r>
            <a:r>
              <a:rPr lang="en-US" altLang="ja-JP" dirty="0" smtClean="0"/>
              <a:t>re in the business of selling audiences to advertisers.  [The sponsors] come to us asking for women 18 to 49 and adults 25 to 34, and we try to deliver.</a:t>
            </a:r>
            <a:r>
              <a:rPr lang="ja-JP" altLang="en-US" dirty="0" smtClean="0"/>
              <a:t>”</a:t>
            </a: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s-ES" dirty="0" smtClean="0"/>
          </a:p>
          <a:p>
            <a:r>
              <a:rPr lang="en-US" altLang="en-US" b="1" dirty="0" smtClean="0"/>
              <a:t>Consumer Advertising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Local advertising</a:t>
            </a:r>
            <a:br>
              <a:rPr lang="en-US" altLang="en-US" dirty="0" smtClean="0"/>
            </a:br>
            <a:r>
              <a:rPr lang="en-US" altLang="en-US" i="1" dirty="0" smtClean="0"/>
              <a:t>Designed to get people to use local stores, businesses, or service providers.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National advertising</a:t>
            </a:r>
            <a:br>
              <a:rPr lang="en-US" altLang="en-US" dirty="0" smtClean="0"/>
            </a:br>
            <a:r>
              <a:rPr lang="en-US" altLang="en-US" i="1" dirty="0" smtClean="0"/>
              <a:t>Designed to build demand for a nationally available product or service.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Direct action message</a:t>
            </a:r>
            <a:br>
              <a:rPr lang="en-US" altLang="en-US" dirty="0" smtClean="0"/>
            </a:br>
            <a:r>
              <a:rPr lang="en-US" altLang="en-US" i="1" dirty="0" smtClean="0"/>
              <a:t>Designed to get consumers to go to a particular place or engage in a specific action, such as purchasing a product.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Indirect action message</a:t>
            </a:r>
            <a:r>
              <a:rPr lang="en-US" altLang="en-US" i="1" dirty="0" smtClean="0"/>
              <a:t/>
            </a:r>
            <a:br>
              <a:rPr lang="en-US" altLang="en-US" i="1" dirty="0" smtClean="0"/>
            </a:br>
            <a:r>
              <a:rPr lang="en-US" altLang="en-US" i="1" dirty="0" smtClean="0"/>
              <a:t>Designed to build the image of and demand for a product without calling for a specific action.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Other Forms of Advertising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="0" dirty="0" smtClean="0"/>
              <a:t>Advocacy advertising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i="1" dirty="0" smtClean="0"/>
              <a:t>Designed to promote a particular point of view rather than a product or service.  Can be sponsored by a government, corporation, trade association, or non-profit association.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Public service advertising</a:t>
            </a:r>
            <a:br>
              <a:rPr lang="en-US" altLang="en-US" dirty="0" smtClean="0"/>
            </a:br>
            <a:r>
              <a:rPr lang="en-US" altLang="en-US" i="1" dirty="0" smtClean="0"/>
              <a:t>Designed to promote the messages of non-profit institutions and government agencies.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Trade Advertising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dirty="0" smtClean="0"/>
              <a:t>Also called business-to-business ads</a:t>
            </a:r>
            <a:br>
              <a:rPr lang="en-US" altLang="en-US" dirty="0" smtClean="0"/>
            </a:br>
            <a:r>
              <a:rPr lang="en-US" altLang="en-US" i="1" dirty="0" smtClean="0"/>
              <a:t>Promote products and services to other businesses.</a:t>
            </a: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The Advertising Business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Client</a:t>
            </a:r>
            <a:br>
              <a:rPr lang="en-US" altLang="en-US" dirty="0" smtClean="0"/>
            </a:br>
            <a:r>
              <a:rPr lang="en-US" altLang="en-US" i="1" dirty="0" smtClean="0"/>
              <a:t>The company with something to sell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Agency </a:t>
            </a:r>
            <a:br>
              <a:rPr lang="en-US" altLang="en-US" dirty="0" smtClean="0"/>
            </a:br>
            <a:r>
              <a:rPr lang="en-US" altLang="en-US" i="1" dirty="0" smtClean="0"/>
              <a:t>Advertising professionals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Media</a:t>
            </a:r>
            <a:br>
              <a:rPr lang="en-US" altLang="en-US" dirty="0" smtClean="0"/>
            </a:br>
            <a:r>
              <a:rPr lang="en-US" altLang="en-US" i="1" dirty="0" smtClean="0"/>
              <a:t>Where the ads appear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Audience</a:t>
            </a:r>
            <a:br>
              <a:rPr lang="en-US" altLang="en-US" dirty="0" smtClean="0"/>
            </a:br>
            <a:r>
              <a:rPr lang="en-US" altLang="en-US" i="1" dirty="0" smtClean="0"/>
              <a:t>Message recipients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The Client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dirty="0" smtClean="0"/>
              <a:t>Insert Table 11.1 here – Top advertisers in the United States by Brand.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The Agency</a:t>
            </a:r>
            <a:endParaRPr lang="en-US" altLang="es-ES" b="1" dirty="0" smtClean="0"/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b="0" dirty="0" smtClean="0"/>
              <a:t>Research and planning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i="1" dirty="0" smtClean="0"/>
              <a:t>How do you meet the clients’ objectives? Do the ads accomplish what the client wants?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Creative activity</a:t>
            </a:r>
            <a:br>
              <a:rPr lang="en-US" altLang="en-US" dirty="0" smtClean="0"/>
            </a:br>
            <a:r>
              <a:rPr lang="en-US" altLang="en-US" i="1" dirty="0" smtClean="0"/>
              <a:t>Creating the ad itself. Often a tension between creativity and salesmanship.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Media planning</a:t>
            </a:r>
            <a:br>
              <a:rPr lang="en-US" altLang="en-US" dirty="0" smtClean="0"/>
            </a:br>
            <a:r>
              <a:rPr lang="en-US" altLang="en-US" i="1" dirty="0" smtClean="0"/>
              <a:t>Deciding which media provide the most cost effective way to reach the target audience.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s-ES" b="1" dirty="0" smtClean="0"/>
              <a:t>The</a:t>
            </a:r>
            <a:r>
              <a:rPr lang="en-US" altLang="es-ES" b="1" baseline="0" dirty="0" smtClean="0"/>
              <a:t> Media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Newspapers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Magazines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Outdoor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Television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Internet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s-ES" b="1" dirty="0" smtClean="0"/>
              <a:t>The Audience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Targeting</a:t>
            </a:r>
            <a:br>
              <a:rPr lang="en-US" altLang="en-US" dirty="0" smtClean="0"/>
            </a:br>
            <a:r>
              <a:rPr lang="en-US" altLang="en-US" i="1" dirty="0" smtClean="0"/>
              <a:t>Trying to make a product or service appeal to a narrowly defined group.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Targeting is done with demographics, </a:t>
            </a:r>
            <a:r>
              <a:rPr lang="en-US" altLang="en-US" dirty="0" err="1" smtClean="0"/>
              <a:t>geographics</a:t>
            </a:r>
            <a:r>
              <a:rPr lang="en-US" altLang="en-US" dirty="0" smtClean="0"/>
              <a:t>, and psychographics.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Psychographics and </a:t>
            </a:r>
            <a:r>
              <a:rPr lang="en-US" altLang="en-US" b="1" dirty="0" err="1" smtClean="0"/>
              <a:t>VALS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Not just who the audience is, but what motivates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Psychographics look at people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lifestyles, relationship to the product, and personality traits.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VALS</a:t>
            </a:r>
            <a:r>
              <a:rPr lang="en-US" altLang="en-US" dirty="0" smtClean="0"/>
              <a:t>, developed by SRI International, places people in eight categories based on motivation and level of resources.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Example: Targeting Gay Consumers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Perceived by advertisers as upscale and educated.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Gay market estimated at $641 billion.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Absolut vodka was early gay advertiser.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Gay-targeted ads becoming increasingly mainstream (Truth #3)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27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Advertising Myths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Advertising makes you buy things you don</a:t>
            </a:r>
            <a:r>
              <a:rPr lang="ja-JP" altLang="en-US" dirty="0" smtClean="0"/>
              <a:t>’</a:t>
            </a:r>
            <a:r>
              <a:rPr lang="en-US" altLang="ja-JP" dirty="0" smtClean="0"/>
              <a:t>t want.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Advertising makes things cost more.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Advertising helps sell bad products.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Advertising is a waste of money.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57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The Problem of Clutter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Clutter</a:t>
            </a:r>
            <a:br>
              <a:rPr lang="en-US" altLang="en-US" dirty="0" smtClean="0"/>
            </a:br>
            <a:r>
              <a:rPr lang="en-US" altLang="en-US" i="1" dirty="0" smtClean="0"/>
              <a:t>The large number of </a:t>
            </a:r>
            <a:r>
              <a:rPr lang="en-US" altLang="en-US" i="1" dirty="0" err="1" smtClean="0"/>
              <a:t>nonprogramming</a:t>
            </a:r>
            <a:r>
              <a:rPr lang="en-US" altLang="en-US" i="1" dirty="0" smtClean="0"/>
              <a:t> messages that compete for consumer attention on radio, television, and the Internet.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Breaking through the clutter is an ongoing challenge for advertisers.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Making ads more important than the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48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2" y="14243"/>
            <a:ext cx="12296772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-442912" y="1660056"/>
            <a:ext cx="10900323" cy="751287"/>
          </a:xfrm>
          <a:prstGeom prst="roundRect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-442912" y="201377"/>
            <a:ext cx="12739684" cy="1257302"/>
          </a:xfrm>
          <a:prstGeom prst="roundRect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007" y="201377"/>
            <a:ext cx="8690096" cy="1257302"/>
          </a:xfrm>
        </p:spPr>
        <p:txBody>
          <a:bodyPr>
            <a:normAutofit/>
          </a:bodyPr>
          <a:lstStyle/>
          <a:p>
            <a:pPr algn="l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Advertising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008" y="1660056"/>
            <a:ext cx="10296176" cy="1042987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Selling a Message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rgbClr val="C00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12272" y="6107613"/>
            <a:ext cx="298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Rawpixel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059905" y="2589637"/>
            <a:ext cx="9575007" cy="751287"/>
          </a:xfrm>
          <a:prstGeom prst="roundRect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963810" y="2612720"/>
            <a:ext cx="9089645" cy="104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11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700143" y="1954511"/>
            <a:ext cx="12653596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88542" y="2029164"/>
            <a:ext cx="102616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Problem of Clutter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816736"/>
            <a:ext cx="3448050" cy="3532853"/>
            <a:chOff x="-2075866" y="-747575"/>
            <a:chExt cx="4114800" cy="4286250"/>
          </a:xfrm>
        </p:grpSpPr>
        <p:sp>
          <p:nvSpPr>
            <p:cNvPr id="8" name="Oval 7"/>
            <p:cNvSpPr/>
            <p:nvPr/>
          </p:nvSpPr>
          <p:spPr>
            <a:xfrm>
              <a:off x="-2075866" y="-747575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-530379" y="265980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114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358008" y="-71812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10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211016" y="3348078"/>
            <a:ext cx="10560573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5467" y="3422731"/>
            <a:ext cx="98973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Characteristics of the Long Tail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2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804" y="-267022"/>
            <a:ext cx="12280803" cy="756663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409341" y="464529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rgbClr val="C00000">
                <a:alpha val="75000"/>
              </a:srgb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78435" y="194405"/>
              <a:ext cx="1748231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386861" y="4543833"/>
            <a:ext cx="12842936" cy="1257302"/>
          </a:xfrm>
          <a:prstGeom prst="roundRect">
            <a:avLst/>
          </a:prstGeom>
          <a:solidFill>
            <a:srgbClr val="C00000">
              <a:alpha val="75000"/>
            </a:srgb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84700" y="4618486"/>
            <a:ext cx="98973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Advertising: Children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rgbClr val="C00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33483"/>
            <a:ext cx="3063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©iStockphoto.com/ jaker5000</a:t>
            </a:r>
          </a:p>
        </p:txBody>
      </p:sp>
    </p:spTree>
    <p:extLst>
      <p:ext uri="{BB962C8B-B14F-4D97-AF65-F5344CB8AC3E}">
        <p14:creationId xmlns:p14="http://schemas.microsoft.com/office/powerpoint/2010/main" val="88865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077200" y="464529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193431" y="4543833"/>
            <a:ext cx="12653596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382510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IMC</a:t>
            </a:r>
            <a:endParaRPr lang="en-US" sz="9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58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077200" y="464529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193431" y="4543833"/>
            <a:ext cx="12653596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0942" y="4618486"/>
            <a:ext cx="105510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Future of Advertising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05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574626" y="-80276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774507" y="3277078"/>
            <a:ext cx="11921585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8249" y="3350662"/>
            <a:ext cx="103663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Creepy Targeting?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24642" y="1498922"/>
            <a:ext cx="13239750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3956" y="1573575"/>
            <a:ext cx="113900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What is Advertising?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076325" y="3604289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3308205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6608" y="1119195"/>
            <a:ext cx="141685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Birth of Consumer Culture</a:t>
            </a:r>
            <a:endParaRPr lang="en-US" sz="6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16608" y="2675516"/>
            <a:ext cx="3448050" cy="3532853"/>
            <a:chOff x="-704850" y="-819150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5190"/>
            <a:ext cx="12192002" cy="686318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-873918" y="2939184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rgbClr val="C00000">
                <a:alpha val="75000"/>
              </a:srgb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264075" y="849067"/>
            <a:ext cx="12882562" cy="1257302"/>
          </a:xfrm>
          <a:prstGeom prst="roundRect">
            <a:avLst/>
          </a:prstGeom>
          <a:solidFill>
            <a:srgbClr val="C00000">
              <a:alpha val="75000"/>
            </a:srgb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57706" y="945092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Advertising</a:t>
            </a:r>
            <a:endParaRPr lang="en-US" sz="6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996481" y="6133483"/>
            <a:ext cx="3427412" cy="305417"/>
          </a:xfrm>
          <a:prstGeom prst="roundRect">
            <a:avLst/>
          </a:prstGeom>
          <a:solidFill>
            <a:srgbClr val="C000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181422" y="6133483"/>
            <a:ext cx="3063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>
                    <a:lumMod val="75000"/>
                  </a:schemeClr>
                </a:solidFill>
              </a:rPr>
              <a:t>sangfoto</a:t>
            </a:r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16523" y="324328"/>
            <a:ext cx="11963382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39" y="398981"/>
            <a:ext cx="112072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Approaches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635637" y="2102518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-316523" y="2077304"/>
            <a:ext cx="7895474" cy="613148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2439" y="2064245"/>
            <a:ext cx="392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Agency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-316523" y="2924622"/>
            <a:ext cx="5398477" cy="613148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34855" y="2904766"/>
            <a:ext cx="392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Client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-316524" y="3771940"/>
            <a:ext cx="4167555" cy="613148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52439" y="3761422"/>
            <a:ext cx="392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Media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38712" y="1628957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23721" y="2816772"/>
            <a:ext cx="9412290" cy="1257302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42821" y="2891425"/>
            <a:ext cx="79806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Psychographics &amp; </a:t>
            </a:r>
            <a:r>
              <a:rPr lang="en-US" sz="66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VALS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-490527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609600" y="3249076"/>
            <a:ext cx="13213759" cy="2637659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43389" y="3506076"/>
            <a:ext cx="8478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Example: 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Targeting Gay Consumers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82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72953" y="1714456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469615" y="-1238866"/>
            <a:ext cx="8422297" cy="9232491"/>
          </a:xfrm>
          <a:prstGeom prst="roundRect">
            <a:avLst/>
          </a:prstGeom>
          <a:solidFill>
            <a:schemeClr val="tx2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9615" y="1376972"/>
            <a:ext cx="842229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Advertising </a:t>
            </a:r>
          </a:p>
          <a:p>
            <a:pPr algn="ctr"/>
            <a:r>
              <a:rPr lang="en-US" sz="13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Myths</a:t>
            </a:r>
          </a:p>
        </p:txBody>
      </p:sp>
    </p:spTree>
    <p:extLst>
      <p:ext uri="{BB962C8B-B14F-4D97-AF65-F5344CB8AC3E}">
        <p14:creationId xmlns:p14="http://schemas.microsoft.com/office/powerpoint/2010/main" val="12427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278</TotalTime>
  <Words>573</Words>
  <Application>Microsoft Office PowerPoint</Application>
  <PresentationFormat>Custom</PresentationFormat>
  <Paragraphs>155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Advertising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Mosier, Daniel</cp:lastModifiedBy>
  <cp:revision>32</cp:revision>
  <dcterms:created xsi:type="dcterms:W3CDTF">2014-10-20T18:33:36Z</dcterms:created>
  <dcterms:modified xsi:type="dcterms:W3CDTF">2014-12-11T14:32:39Z</dcterms:modified>
</cp:coreProperties>
</file>