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1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5711"/>
    <a:srgbClr val="9D4C1A"/>
    <a:srgbClr val="AD4F0F"/>
    <a:srgbClr val="7033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72172" autoAdjust="0"/>
  </p:normalViewPr>
  <p:slideViewPr>
    <p:cSldViewPr snapToGrid="0">
      <p:cViewPr>
        <p:scale>
          <a:sx n="89" d="100"/>
          <a:sy n="89" d="100"/>
        </p:scale>
        <p:origin x="-13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75793-2240-4FEE-A87B-AE82ACED61D7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18B61-B433-43E7-AD01-317EF4ECD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9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0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Accessing the Web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Mosaic – The first graphical Web browser.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Growth of high-speed continuous (broadband) access to the broadband Internet access.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Expansion of mobile access to Internet.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58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Social</a:t>
            </a:r>
            <a:r>
              <a:rPr lang="en-US" b="1" baseline="0" dirty="0" smtClean="0"/>
              <a:t> Media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User-generated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Comments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Tagging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Social networking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Customization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88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Who</a:t>
            </a:r>
            <a:r>
              <a:rPr lang="en-US" altLang="en-US" b="1" baseline="0" dirty="0" smtClean="0"/>
              <a:t> is Online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Social networking (Facebook, Twitter)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Both new media and legacy media sites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Movies and television: Promotion of short-head content and distribution of long-tail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Aggregator sites: Google, Yahoo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29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Video Games as Mass Communication</a:t>
            </a:r>
            <a:endParaRPr lang="en-US" alt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Video game consoles: media content devices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Mario, Sonic and Master Chief – Video game stars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 venue for advertising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Center for online community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Profitable part of popular culture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Major element of media synergy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37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Giving Individuals a Voice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Online media makes everyone a publisher.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Wikipedia</a:t>
            </a:r>
            <a:br>
              <a:rPr lang="en-US" altLang="en-US" dirty="0" smtClean="0"/>
            </a:br>
            <a:r>
              <a:rPr lang="en-US" altLang="en-US" i="1" dirty="0" smtClean="0"/>
              <a:t>A crowd-sourced encyclopedia.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Weblogs (blogs)</a:t>
            </a:r>
            <a:br>
              <a:rPr lang="en-US" altLang="en-US" dirty="0" smtClean="0"/>
            </a:br>
            <a:r>
              <a:rPr lang="en-US" altLang="en-US" i="1" dirty="0" smtClean="0"/>
              <a:t>A collection of links and commentary in hypertext form.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 search a medium?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060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Long-Tail Online News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Citizen journalism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Sharing news through social media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Mobile phone video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27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b="1" dirty="0" smtClean="0"/>
              <a:t>The Hacker Ethic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Access to computers should be unlimited and total.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All information wants to be free.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Mistrust authority – promote decentralization.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People should be judged by skills, not by </a:t>
            </a:r>
            <a:r>
              <a:rPr lang="ja-JP" altLang="en-US" dirty="0" smtClean="0"/>
              <a:t>“</a:t>
            </a:r>
            <a:r>
              <a:rPr lang="en-US" altLang="ja-JP" dirty="0" smtClean="0"/>
              <a:t>bogus criteria such as degrees, age, race, or position.</a:t>
            </a:r>
            <a:r>
              <a:rPr lang="ja-JP" altLang="en-US" dirty="0" smtClean="0"/>
              <a:t>”</a:t>
            </a: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1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The Notion of Cyberspace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Taken from word </a:t>
            </a:r>
            <a:r>
              <a:rPr lang="en-US" altLang="en-US" i="1" dirty="0" smtClean="0"/>
              <a:t>cybernetics</a:t>
            </a:r>
            <a:r>
              <a:rPr lang="en-US" altLang="en-US" dirty="0" smtClean="0"/>
              <a:t> – science of communication and control theory.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Originally used in 1982 magazine story by William Gibson.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Gibson also coined </a:t>
            </a:r>
            <a:r>
              <a:rPr lang="en-US" altLang="en-US" i="1" dirty="0" smtClean="0"/>
              <a:t>cyberpunk</a:t>
            </a:r>
            <a:r>
              <a:rPr lang="en-US" altLang="en-US" dirty="0" smtClean="0"/>
              <a:t> – a style of writing and movies that deal with the blurring of the lines between humans and computers.</a:t>
            </a:r>
          </a:p>
          <a:p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001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Community on the Net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Less than 25 percent of world has Internet access.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Digital divide: Affluent communities have more access to Internet than do poorer and rural communities.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Mobile media starting to bridge gap.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Conflicts Over Digital Media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Controlling online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Protecting intellectual property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Privacy and the Web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Is the online world where we want to be?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0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0" dirty="0" smtClean="0"/>
              <a:t>Media Convergence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Bringing together traditional legacy media with online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Reverse synergy:</a:t>
            </a:r>
            <a:br>
              <a:rPr lang="en-US" altLang="en-US" dirty="0" smtClean="0"/>
            </a:br>
            <a:r>
              <a:rPr lang="en-US" altLang="en-US" i="1" dirty="0" smtClean="0"/>
              <a:t>When you get the worst of both by combining old and new media.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Moving from media outlets to brands</a:t>
            </a:r>
            <a:br>
              <a:rPr lang="en-US" altLang="en-US" dirty="0" smtClean="0"/>
            </a:br>
            <a:r>
              <a:rPr lang="en-US" altLang="en-US" i="1" dirty="0" smtClean="0"/>
              <a:t>Is the </a:t>
            </a:r>
            <a:r>
              <a:rPr lang="en-US" altLang="en-US" dirty="0" smtClean="0"/>
              <a:t>New York Times</a:t>
            </a:r>
            <a:r>
              <a:rPr lang="en-US" altLang="en-US" i="1" dirty="0" smtClean="0"/>
              <a:t> a newspaper or a brand of news?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98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What is the Internet?</a:t>
            </a:r>
            <a:endParaRPr lang="en-US" altLang="ja-JP" b="1" dirty="0" smtClean="0">
              <a:latin typeface="Calibri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Calibri" charset="0"/>
              </a:rPr>
              <a:t>New mass medium incorporating elements of interpersonal, group, and mass communications.</a:t>
            </a:r>
            <a:endParaRPr lang="ja-JP" altLang="en-US" dirty="0" smtClean="0">
              <a:latin typeface="Calibri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dirty="0" smtClean="0"/>
              <a:t>“</a:t>
            </a:r>
            <a:r>
              <a:rPr lang="en-US" altLang="ja-JP" dirty="0" smtClean="0"/>
              <a:t>A diverse set of independent networks, interlinked to provide its users with the appearance of a single, uniform network.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endParaRPr lang="en-US" dirty="0" smtClean="0"/>
          </a:p>
          <a:p>
            <a:r>
              <a:rPr lang="en-US" altLang="en-US" b="1" dirty="0" smtClean="0"/>
              <a:t>Development of the Internet</a:t>
            </a:r>
            <a:endParaRPr lang="en-US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How do we make incompatible computers talk with each other?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How do we share information?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Can we maintain military communication after nuclear war? (But this system was never built!)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5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Packet Switching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1964: Paul </a:t>
            </a:r>
            <a:r>
              <a:rPr lang="en-US" altLang="en-US" sz="1200" dirty="0" err="1" smtClean="0"/>
              <a:t>Baran</a:t>
            </a:r>
            <a:r>
              <a:rPr lang="en-US" altLang="en-US" sz="1200" dirty="0" smtClean="0"/>
              <a:t> develops decentralized computer network for Air Force.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Messages are broken into small data packets, which are sent independently across the network.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Receiving computer reassembles message.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Air Force chooses NOT to build this network.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Donald Davies proposes similar civilian network for Britain.  Also not built.</a:t>
            </a:r>
          </a:p>
          <a:p>
            <a:endParaRPr lang="en-US" alt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How Packet Switching Works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39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err="1" smtClean="0"/>
              <a:t>ARPAnet</a:t>
            </a:r>
            <a:r>
              <a:rPr lang="en-US" altLang="en-US" b="1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Pentagon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Advanced Research Projects Agency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Networking incompatible computers across the country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Went online in 1969, same year as the moon landing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Intended for primarily academic use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dirty="0" smtClean="0"/>
              <a:t>Connecting Incompatible Networks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ARPAnet</a:t>
            </a:r>
            <a:r>
              <a:rPr lang="en-US" altLang="en-US" dirty="0" smtClean="0"/>
              <a:t> led to multiple packet-switching networks.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How do you link these small networks together?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Bob Kahn and </a:t>
            </a:r>
            <a:r>
              <a:rPr lang="en-US" altLang="en-US" dirty="0" err="1" smtClean="0"/>
              <a:t>Vint</a:t>
            </a:r>
            <a:r>
              <a:rPr lang="en-US" altLang="en-US" dirty="0" smtClean="0"/>
              <a:t> Cerf created rules for networks to communicate with each other, a protocol known as TCP/IP.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52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Internet and Communication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TCP/IP - Transmission Control Protocol/Internet Protocol</a:t>
            </a:r>
            <a:r>
              <a:rPr lang="en-US" altLang="en-US" i="1" dirty="0" smtClean="0"/>
              <a:t> </a:t>
            </a:r>
            <a:br>
              <a:rPr lang="en-US" altLang="en-US" i="1" dirty="0" smtClean="0"/>
            </a:br>
            <a:r>
              <a:rPr lang="en-US" altLang="en-US" i="1" dirty="0" smtClean="0"/>
              <a:t>How data are transmitted and how computers can locate each other.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Internet</a:t>
            </a:r>
            <a:br>
              <a:rPr lang="en-US" altLang="en-US" dirty="0" smtClean="0"/>
            </a:br>
            <a:r>
              <a:rPr lang="en-US" altLang="en-US" i="1" dirty="0" smtClean="0"/>
              <a:t>Internetworking of networks.</a:t>
            </a:r>
          </a:p>
          <a:p>
            <a:endParaRPr lang="en-US" dirty="0" smtClean="0"/>
          </a:p>
          <a:p>
            <a:r>
              <a:rPr lang="en-US" b="1" dirty="0" smtClean="0"/>
              <a:t>Interpersonal Communication on the Internet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Electronic mail (e-mail)</a:t>
            </a:r>
            <a:br>
              <a:rPr lang="en-US" altLang="en-US" dirty="0" smtClean="0"/>
            </a:br>
            <a:r>
              <a:rPr lang="en-US" altLang="en-US" i="1" dirty="0" smtClean="0"/>
              <a:t>A message sent from one computer user to another across a network.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Instant message (IM)</a:t>
            </a:r>
            <a:br>
              <a:rPr lang="en-US" altLang="en-US" dirty="0" smtClean="0"/>
            </a:br>
            <a:r>
              <a:rPr lang="en-US" altLang="en-US" i="1" dirty="0" smtClean="0"/>
              <a:t>An e-mail system that allows two or more users to chat with one another in real time.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i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0" dirty="0" smtClean="0"/>
              <a:t>Group Communication</a:t>
            </a:r>
            <a:r>
              <a:rPr lang="en-US" altLang="en-US" b="1" i="0" baseline="0" dirty="0" smtClean="0"/>
              <a:t> on the Internet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Listservs</a:t>
            </a:r>
            <a:br>
              <a:rPr lang="en-US" altLang="en-US" dirty="0" smtClean="0"/>
            </a:br>
            <a:r>
              <a:rPr lang="en-US" altLang="en-US" i="1" dirty="0" smtClean="0"/>
              <a:t>An Internet discussion group made up of subscribers that use e-mail to exchange messages between members of the group.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Newsgroups</a:t>
            </a:r>
            <a:br>
              <a:rPr lang="en-US" altLang="en-US" dirty="0" smtClean="0"/>
            </a:br>
            <a:r>
              <a:rPr lang="en-US" altLang="en-US" i="1" dirty="0" smtClean="0"/>
              <a:t>Online bulleting boards covering wide range of topics.  Generally Web based now.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i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Mass Communication on the Internet</a:t>
            </a:r>
            <a:endParaRPr lang="en-US" altLang="en-US" b="1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Predecessors of the Web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Hypertext</a:t>
            </a:r>
            <a:br>
              <a:rPr lang="en-US" altLang="en-US" dirty="0" smtClean="0"/>
            </a:br>
            <a:r>
              <a:rPr lang="en-US" altLang="en-US" i="1" dirty="0" smtClean="0"/>
              <a:t>Material in a format containing links that allow the reader to move from one section to another and from one document to another.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Tim Berners-Lee and the Web</a:t>
            </a:r>
            <a:endParaRPr lang="en-US" altLang="en-US" b="1" i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i="1" dirty="0" smtClean="0"/>
              <a:t>Enquire Within Upon Everything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err="1" smtClean="0"/>
              <a:t>Wouldn</a:t>
            </a:r>
            <a:r>
              <a:rPr lang="ja-JP" altLang="en-US" dirty="0" smtClean="0"/>
              <a:t>’</a:t>
            </a:r>
            <a:r>
              <a:rPr lang="en-US" altLang="ja-JP" dirty="0" smtClean="0"/>
              <a:t>t it be a good idea to be able to share documents located on computers anywhere in the world?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Created the World Wide Web and gave the software away for free.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9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Major Components of the Web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Uniform resource locator (URL)</a:t>
            </a:r>
            <a:br>
              <a:rPr lang="en-US" altLang="en-US" dirty="0" smtClean="0"/>
            </a:br>
            <a:r>
              <a:rPr lang="en-US" altLang="en-US" i="1" dirty="0" smtClean="0"/>
              <a:t>The address of the content placed on the Web.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Hypertext transfer protocol (http)</a:t>
            </a:r>
            <a:br>
              <a:rPr lang="en-US" altLang="en-US" dirty="0" smtClean="0"/>
            </a:br>
            <a:r>
              <a:rPr lang="en-US" altLang="en-US" i="1" dirty="0" smtClean="0"/>
              <a:t>The standard set of rules for sending Web content over the Internet.</a:t>
            </a:r>
            <a:endParaRPr lang="en-US" alt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Hypertext markup language (HTML)</a:t>
            </a:r>
            <a:br>
              <a:rPr lang="en-US" altLang="en-US" dirty="0" smtClean="0"/>
            </a:br>
            <a:r>
              <a:rPr lang="en-US" altLang="en-US" i="1" dirty="0" smtClean="0"/>
              <a:t>The programming language used to describe the content on Web pages.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99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/>
              <a:t>Key Web Principles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One address to take users to a document.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Everything should be accessible/linkable.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Any type of data should be available on any type of computer.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The Web should be a tool for interaction, not just publication.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 smtClean="0"/>
              <a:t>No central control.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18B61-B433-43E7-AD01-317EF4ECD1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38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2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7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0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5662B-791A-41FE-A6FE-0277206F5C3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7137-F706-492A-9D6C-E9F15E68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82" y="-29500"/>
            <a:ext cx="12207081" cy="740369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074860" y="2159197"/>
            <a:ext cx="10672762" cy="751287"/>
          </a:xfrm>
          <a:prstGeom prst="roundRect">
            <a:avLst/>
          </a:prstGeom>
          <a:solidFill>
            <a:schemeClr val="accent2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074860" y="830263"/>
            <a:ext cx="10672762" cy="1257302"/>
          </a:xfrm>
          <a:prstGeom prst="roundRect">
            <a:avLst/>
          </a:prstGeom>
          <a:solidFill>
            <a:schemeClr val="accent2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2698" y="1055591"/>
            <a:ext cx="9991722" cy="914401"/>
          </a:xfrm>
        </p:spPr>
        <p:txBody>
          <a:bodyPr>
            <a:normAutofit fontScale="90000"/>
          </a:bodyPr>
          <a:lstStyle/>
          <a:p>
            <a:pPr algn="r"/>
            <a:r>
              <a:rPr lang="en-US" sz="7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Internet</a:t>
            </a:r>
            <a:endParaRPr lang="en-US" sz="7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0922" y="2197847"/>
            <a:ext cx="7929562" cy="1042987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Mass Communication Gets Personal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92441" y="6133483"/>
            <a:ext cx="3384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>
                    <a:lumMod val="75000"/>
                  </a:schemeClr>
                </a:solidFill>
              </a:rPr>
              <a:t>alphaspirit</a:t>
            </a:r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-285750" y="4531816"/>
            <a:ext cx="8506220" cy="751287"/>
          </a:xfrm>
          <a:prstGeom prst="roundRect">
            <a:avLst/>
          </a:prstGeom>
          <a:solidFill>
            <a:schemeClr val="accent2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-520844" y="4525867"/>
            <a:ext cx="3671887" cy="104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Chapter 10</a:t>
            </a:r>
            <a:endParaRPr lang="en-US" sz="4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5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63450" cy="6858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rgbClr val="BF5711">
                <a:alpha val="75000"/>
              </a:srgb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9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2">
              <a:lumMod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Accessing the Web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33483"/>
            <a:ext cx="3384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>
                    <a:lumMod val="75000"/>
                  </a:schemeClr>
                </a:solidFill>
              </a:rPr>
              <a:t>vadimguzha</a:t>
            </a:r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7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4" y="194405"/>
              <a:ext cx="182727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10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Social Media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7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78434" y="194405"/>
              <a:ext cx="1748231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Who is Online?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1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creen showing that the Game is Over Royalty Free Stock Photo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6" y="0"/>
            <a:ext cx="12646026" cy="694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2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9644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Video Games &amp; MC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33483"/>
            <a:ext cx="3384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©iStockphoto.com/ </a:t>
            </a:r>
            <a:r>
              <a:rPr lang="en-US" sz="1600" dirty="0" err="1" smtClean="0">
                <a:solidFill>
                  <a:schemeClr val="bg1">
                    <a:lumMod val="75000"/>
                  </a:schemeClr>
                </a:solidFill>
              </a:rPr>
              <a:t>FelixRenaud</a:t>
            </a:r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3" y="194405"/>
              <a:ext cx="182727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810201"/>
            <a:ext cx="7964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Giving Individuals a Voice</a:t>
            </a:r>
            <a:endParaRPr lang="en-US" sz="6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4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247649" y="3905728"/>
            <a:ext cx="12882562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001753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Long-Tail Online News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469607" y="-572178"/>
            <a:ext cx="3448050" cy="3532853"/>
            <a:chOff x="5592385" y="-3416276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5592385" y="-3416276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36147" y="-2402721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78489" y="-389103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8914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4716379" y="533397"/>
            <a:ext cx="8197515" cy="5601706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11853" y="1821739"/>
            <a:ext cx="44065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Hacker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Ethic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9438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-723900" y="3227971"/>
            <a:ext cx="13239750" cy="1257302"/>
          </a:xfrm>
          <a:prstGeom prst="roundRect">
            <a:avLst/>
          </a:prstGeom>
          <a:solidFill>
            <a:schemeClr val="accent2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302624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Notion of Cyberspace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2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207500" y="6133483"/>
            <a:ext cx="3427412" cy="305417"/>
          </a:xfrm>
          <a:prstGeom prst="roundRect">
            <a:avLst/>
          </a:prstGeom>
          <a:solidFill>
            <a:schemeClr val="accent2">
              <a:lumMod val="75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92441" y="6108083"/>
            <a:ext cx="6710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©iStockphoto.com/ Vertigo3d</a:t>
            </a:r>
          </a:p>
        </p:txBody>
      </p:sp>
    </p:spTree>
    <p:extLst>
      <p:ext uri="{BB962C8B-B14F-4D97-AF65-F5344CB8AC3E}">
        <p14:creationId xmlns:p14="http://schemas.microsoft.com/office/powerpoint/2010/main" val="32901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346375" y="1044542"/>
            <a:ext cx="12938425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346374" y="1119195"/>
            <a:ext cx="12938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Community &amp; Conflict on the Net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98812" y="2695268"/>
            <a:ext cx="3448050" cy="3532853"/>
            <a:chOff x="-704850" y="-819149"/>
            <a:chExt cx="4114800" cy="4286250"/>
          </a:xfrm>
        </p:grpSpPr>
        <p:sp>
          <p:nvSpPr>
            <p:cNvPr id="10" name="Oval 9"/>
            <p:cNvSpPr/>
            <p:nvPr/>
          </p:nvSpPr>
          <p:spPr>
            <a:xfrm>
              <a:off x="-704850" y="-819149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8914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76250" y="3556574"/>
            <a:ext cx="13239750" cy="2367976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47850" y="3631228"/>
            <a:ext cx="85915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Media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Convergence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42950" y="-811680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8913" y="194405"/>
              <a:ext cx="1827275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32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704850" y="-8191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1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774507" y="3277078"/>
            <a:ext cx="12198543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8250" y="3350662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What’s the Internet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38250" y="4899690"/>
            <a:ext cx="12198543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01992" y="4973274"/>
            <a:ext cx="9342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Development of the Internet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449180" y="3227971"/>
            <a:ext cx="12965029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302624"/>
            <a:ext cx="859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Packet Switching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39250" y="-789654"/>
            <a:ext cx="3448050" cy="3532853"/>
            <a:chOff x="-704850" y="-819150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2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6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9620250" y="1759001"/>
            <a:ext cx="3448050" cy="3532853"/>
            <a:chOff x="-704850" y="2035714"/>
            <a:chExt cx="4114800" cy="4286250"/>
          </a:xfrm>
        </p:grpSpPr>
        <p:sp>
          <p:nvSpPr>
            <p:cNvPr id="12" name="Oval 11"/>
            <p:cNvSpPr/>
            <p:nvPr/>
          </p:nvSpPr>
          <p:spPr>
            <a:xfrm>
              <a:off x="-704850" y="2035714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0637" y="3049269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3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6872" y="975141"/>
            <a:ext cx="9120562" cy="5100574"/>
          </a:xfrm>
          <a:noFill/>
        </p:spPr>
      </p:pic>
    </p:spTree>
    <p:extLst>
      <p:ext uri="{BB962C8B-B14F-4D97-AF65-F5344CB8AC3E}">
        <p14:creationId xmlns:p14="http://schemas.microsoft.com/office/powerpoint/2010/main" val="1591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-781050" y="648178"/>
            <a:ext cx="12427909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88163" y="722831"/>
            <a:ext cx="10629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ARPAnet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-781050" y="2094993"/>
            <a:ext cx="11193961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489680" y="2155539"/>
            <a:ext cx="10629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Connecting Incompatible Networks</a:t>
            </a:r>
            <a:endParaRPr lang="en-US" sz="6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442040" y="3862263"/>
            <a:ext cx="3448050" cy="3532853"/>
            <a:chOff x="-704850" y="-819150"/>
            <a:chExt cx="4114800" cy="4286250"/>
          </a:xfrm>
        </p:grpSpPr>
        <p:sp>
          <p:nvSpPr>
            <p:cNvPr id="14" name="Oval 1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cap="none" spc="0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4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-498774" y="2699364"/>
            <a:ext cx="4697562" cy="729635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-346375" y="1044542"/>
            <a:ext cx="12938425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346374" y="1119195"/>
            <a:ext cx="12938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Internet and Communication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417862" y="4877614"/>
            <a:ext cx="3448050" cy="3628476"/>
            <a:chOff x="-682116" y="-38625"/>
            <a:chExt cx="4114800" cy="4402263"/>
          </a:xfrm>
        </p:grpSpPr>
        <p:sp>
          <p:nvSpPr>
            <p:cNvPr id="10" name="Oval 9"/>
            <p:cNvSpPr/>
            <p:nvPr/>
          </p:nvSpPr>
          <p:spPr>
            <a:xfrm>
              <a:off x="-682116" y="77388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63371" y="-38625"/>
              <a:ext cx="1023826" cy="22591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5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36387" y="2699365"/>
            <a:ext cx="5457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Interpersonal</a:t>
            </a:r>
            <a:endParaRPr lang="en-US" sz="4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705850" y="3398673"/>
            <a:ext cx="4762500" cy="729635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494437" y="3398674"/>
            <a:ext cx="2678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Group</a:t>
            </a:r>
            <a:endParaRPr lang="en-US" sz="4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-862463" y="3925782"/>
            <a:ext cx="6709075" cy="729635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-346375" y="3958341"/>
            <a:ext cx="5944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Mass Communication</a:t>
            </a:r>
            <a:endParaRPr lang="en-US" sz="4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97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4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6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89310" y="2886401"/>
            <a:ext cx="8135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Tim Berners-Lee and the Web</a:t>
            </a:r>
            <a:endParaRPr lang="en-US" sz="5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6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7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98860" y="2886401"/>
            <a:ext cx="825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Major Components of the Web</a:t>
            </a:r>
            <a:endParaRPr lang="en-US" sz="5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77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09600" y="1543050"/>
            <a:ext cx="3448050" cy="3532853"/>
            <a:chOff x="-704850" y="-819150"/>
            <a:chExt cx="4114800" cy="4286250"/>
          </a:xfrm>
        </p:grpSpPr>
        <p:sp>
          <p:nvSpPr>
            <p:cNvPr id="4" name="Oval 3"/>
            <p:cNvSpPr/>
            <p:nvPr/>
          </p:nvSpPr>
          <p:spPr>
            <a:xfrm>
              <a:off x="-704850" y="-819150"/>
              <a:ext cx="4114800" cy="4286250"/>
            </a:xfrm>
            <a:prstGeom prst="ellipse">
              <a:avLst/>
            </a:prstGeom>
            <a:solidFill>
              <a:schemeClr val="accent3">
                <a:lumMod val="75000"/>
                <a:alpha val="75000"/>
              </a:schemeClr>
            </a:solidFill>
            <a:ln w="952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40637" y="194405"/>
              <a:ext cx="1023826" cy="22591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 smtClean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Arial Narrow" panose="020B0606020202030204" pitchFamily="34" charset="0"/>
                </a:rPr>
                <a:t>8</a:t>
              </a:r>
              <a:endParaRPr lang="en-US" sz="11500" b="1" cap="none" spc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294060" y="2697448"/>
            <a:ext cx="9412290" cy="1257302"/>
          </a:xfrm>
          <a:prstGeom prst="roundRect">
            <a:avLst/>
          </a:prstGeom>
          <a:solidFill>
            <a:schemeClr val="accent3">
              <a:lumMod val="75000"/>
              <a:alpha val="75000"/>
            </a:schemeClr>
          </a:solidFill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13160" y="2772101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Key Web Principles</a:t>
            </a:r>
            <a:endParaRPr lang="en-US" sz="6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4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1512</TotalTime>
  <Words>775</Words>
  <Application>Microsoft Office PowerPoint</Application>
  <PresentationFormat>Custom</PresentationFormat>
  <Paragraphs>177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Internet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a Media World</dc:title>
  <dc:creator>Craig Engstrom</dc:creator>
  <cp:lastModifiedBy>Mosier, Daniel</cp:lastModifiedBy>
  <cp:revision>31</cp:revision>
  <dcterms:created xsi:type="dcterms:W3CDTF">2014-10-20T18:33:36Z</dcterms:created>
  <dcterms:modified xsi:type="dcterms:W3CDTF">2014-12-11T14:30:57Z</dcterms:modified>
</cp:coreProperties>
</file>