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458" autoAdjust="0"/>
  </p:normalViewPr>
  <p:slideViewPr>
    <p:cSldViewPr snapToGrid="0">
      <p:cViewPr>
        <p:scale>
          <a:sx n="50" d="100"/>
          <a:sy n="50" d="100"/>
        </p:scale>
        <p:origin x="147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75793-2240-4FEE-A87B-AE82ACED61D7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18B61-B433-43E7-AD01-317EF4ECD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9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565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altLang="en-US" b="1" dirty="0" smtClean="0"/>
              <a:t>What</a:t>
            </a:r>
            <a:r>
              <a:rPr lang="ja-JP" altLang="en-US" b="1" dirty="0" smtClean="0"/>
              <a:t>’</a:t>
            </a:r>
            <a:r>
              <a:rPr lang="en-US" altLang="ja-JP" b="1" dirty="0" smtClean="0"/>
              <a:t>s on Cable?</a:t>
            </a:r>
            <a:endParaRPr lang="en-US" b="1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Affiliates of Big Four broadcast networks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Independents and smaller network affiliates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Superstations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Local-access channels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Cable networks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Premium channels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Pay-per-view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Audio services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2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Home Recording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Late 1970s: Videocassette Recorder (VCR) becomes household appliance.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Movie studios fight spread of VCRs, but 1984 Supreme Court decision says consumers can make recordings for own use.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21</a:t>
            </a:r>
            <a:r>
              <a:rPr lang="en-US" altLang="en-US" baseline="30000" dirty="0" smtClean="0"/>
              <a:t>st</a:t>
            </a:r>
            <a:r>
              <a:rPr lang="en-US" altLang="en-US" dirty="0" smtClean="0"/>
              <a:t> Century: </a:t>
            </a:r>
            <a:r>
              <a:rPr lang="en-US" altLang="en-US" dirty="0" err="1" smtClean="0"/>
              <a:t>DVRs</a:t>
            </a:r>
            <a:r>
              <a:rPr lang="en-US" altLang="en-US" dirty="0" smtClean="0"/>
              <a:t>, DVDs, on-demand replacing VCR technology.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b="1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Direct Broadcast Satellite (DBS)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Early satellite TV required large/expensive dish.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Smaller pizza-sized DBS cheaper, easier to use than old systems; competing with cable.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As of 2011, 29% of American households have DBS.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Conversion to Digital Broadcasting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Farnsworth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television technology was analog. Same technology for decades.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err="1" smtClean="0"/>
              <a:t>B&amp;W</a:t>
            </a:r>
            <a:r>
              <a:rPr lang="en-US" altLang="en-US" dirty="0" smtClean="0"/>
              <a:t> televisions could still receive new color signals.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In 2009, all broadcast television converted to digital. Analog sets went dark without either conversion box or cable/satellite.</a:t>
            </a:r>
          </a:p>
          <a:p>
            <a:endParaRPr lang="en-US" dirty="0" smtClean="0"/>
          </a:p>
          <a:p>
            <a:r>
              <a:rPr lang="en-US" altLang="en-US" b="1" dirty="0" smtClean="0"/>
              <a:t>Digital Television</a:t>
            </a:r>
            <a:endParaRPr lang="en-U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High-definition television (HDTV)</a:t>
            </a:r>
            <a:br>
              <a:rPr lang="en-US" altLang="en-US" dirty="0" smtClean="0"/>
            </a:br>
            <a:r>
              <a:rPr lang="en-US" altLang="en-US" i="1" dirty="0" smtClean="0"/>
              <a:t>High-resolution, wide-screen format with enhanced sound.</a:t>
            </a:r>
            <a:endParaRPr lang="en-US" alt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Standard digital television</a:t>
            </a:r>
            <a:br>
              <a:rPr lang="en-US" altLang="en-US" dirty="0" smtClean="0"/>
            </a:br>
            <a:r>
              <a:rPr lang="en-US" altLang="en-US" i="1" dirty="0" smtClean="0"/>
              <a:t>Same quality as analog, but can broadcast up to six channels in airspace that carried one old-style channel.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665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altLang="en-US" b="1" dirty="0" smtClean="0"/>
              <a:t>Networks &amp; Affiliates</a:t>
            </a:r>
            <a:endParaRPr lang="en-US" b="1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Broadcast networks provide programming to local affiliate stations.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Affiliates have license from FCC, equipment, and local staff.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If affiliate carries programming from network, get limited ad revenue and (may) get carriage fee.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Can also carry local and syndicated programming, keep all ad revenue.</a:t>
            </a:r>
          </a:p>
          <a:p>
            <a:endParaRPr lang="en-US" dirty="0" smtClean="0"/>
          </a:p>
          <a:p>
            <a:r>
              <a:rPr lang="en-US" altLang="en-US" b="1" dirty="0" smtClean="0"/>
              <a:t>Public Broadcasting</a:t>
            </a:r>
            <a:endParaRPr lang="en-US" b="1" dirty="0" smtClean="0"/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 smtClean="0"/>
              <a:t>1967: Corporation for Public Broadcasting created.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 smtClean="0"/>
              <a:t>Public Broadcasting System (PBS) provides network-like programming to member stations.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 smtClean="0"/>
              <a:t>PBS initially known for children’s programming like </a:t>
            </a:r>
            <a:r>
              <a:rPr lang="en-US" altLang="en-US" i="1" dirty="0" smtClean="0"/>
              <a:t>Sesame Street.</a:t>
            </a:r>
            <a:endParaRPr lang="en-US" altLang="en-US" dirty="0" smtClean="0"/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 smtClean="0"/>
              <a:t>1990s: PBS expands audience with programming like Ken Burns documentaries.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207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Big Three Becomes Big Four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1986: Rupert Murdoch launches Fox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Attracted independent stations by offering them free programming.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Shows like NFL football, </a:t>
            </a:r>
            <a:r>
              <a:rPr lang="en-US" altLang="en-US" i="1" dirty="0" smtClean="0"/>
              <a:t>The Simpsons</a:t>
            </a:r>
            <a:r>
              <a:rPr lang="en-US" altLang="en-US" dirty="0" smtClean="0"/>
              <a:t>, </a:t>
            </a:r>
            <a:r>
              <a:rPr lang="en-US" altLang="en-US" i="1" dirty="0" smtClean="0"/>
              <a:t>American Idol</a:t>
            </a:r>
            <a:r>
              <a:rPr lang="en-US" altLang="en-US" dirty="0" smtClean="0"/>
              <a:t>, </a:t>
            </a:r>
            <a:r>
              <a:rPr lang="en-US" altLang="en-US" i="1" dirty="0" smtClean="0"/>
              <a:t>Glee </a:t>
            </a:r>
            <a:r>
              <a:rPr lang="en-US" altLang="en-US" dirty="0" smtClean="0"/>
              <a:t>and </a:t>
            </a:r>
            <a:r>
              <a:rPr lang="en-US" altLang="en-US" i="1" dirty="0" smtClean="0"/>
              <a:t>So You Think You Can Dance</a:t>
            </a:r>
            <a:r>
              <a:rPr lang="en-US" altLang="en-US" dirty="0" smtClean="0"/>
              <a:t> have made Fox top-rated broadcaster.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102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Audience Ratings</a:t>
            </a:r>
          </a:p>
          <a:p>
            <a:r>
              <a:rPr lang="en-US" altLang="en-US" dirty="0" smtClean="0"/>
              <a:t>Challenge of rating major and minor broadcast networks, major cable networks, and minor cable networks.</a:t>
            </a:r>
          </a:p>
          <a:p>
            <a:r>
              <a:rPr lang="en-US" altLang="en-US" dirty="0" smtClean="0"/>
              <a:t>Problem of counting </a:t>
            </a:r>
            <a:r>
              <a:rPr lang="en-US" altLang="en-US" dirty="0" err="1" smtClean="0"/>
              <a:t>DVR</a:t>
            </a:r>
            <a:r>
              <a:rPr lang="en-US" altLang="en-US" dirty="0" smtClean="0"/>
              <a:t> audiences.</a:t>
            </a:r>
          </a:p>
          <a:p>
            <a:r>
              <a:rPr lang="en-US" altLang="en-US" dirty="0" smtClean="0"/>
              <a:t>Nielsen Media Research is major rating company.</a:t>
            </a:r>
          </a:p>
          <a:p>
            <a:endParaRPr lang="en-US" dirty="0" smtClean="0"/>
          </a:p>
          <a:p>
            <a:r>
              <a:rPr lang="en-US" altLang="en-US" b="1" dirty="0" smtClean="0"/>
              <a:t>Measuring Audiences</a:t>
            </a:r>
            <a:endParaRPr lang="en-US" b="1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People Meters used in larger markets.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Sweeps periods used to measure audience size of individual stations.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Rating point</a:t>
            </a:r>
            <a:br>
              <a:rPr lang="en-US" dirty="0" smtClean="0"/>
            </a:br>
            <a:r>
              <a:rPr lang="en-US" i="1" dirty="0" smtClean="0"/>
              <a:t>Percentage of potential television audience actually watching the show.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Share</a:t>
            </a:r>
            <a:br>
              <a:rPr lang="en-US" dirty="0" smtClean="0"/>
            </a:br>
            <a:r>
              <a:rPr lang="en-US" i="1" dirty="0" smtClean="0"/>
              <a:t>Percentage of television sets in use tuned to a show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331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An Earthquake in Slow Motion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1976: Average viewer has 7 channels, Big Three networks have 90 percent of viewers.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1991: Average viewer has 33 channels, Big Three lose 1/3</a:t>
            </a:r>
            <a:r>
              <a:rPr lang="en-US" altLang="en-US" baseline="30000" dirty="0" smtClean="0"/>
              <a:t>rd</a:t>
            </a:r>
            <a:r>
              <a:rPr lang="en-US" altLang="en-US" dirty="0" smtClean="0"/>
              <a:t> of viewers.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2011: ESPN most profitable part of Disney.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Cable/Satellite more profitable because programming cheaper to produce, get subscription fees and ad revenue.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906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b="1" dirty="0" smtClean="0"/>
              <a:t>Diversity on Television</a:t>
            </a:r>
            <a:endParaRPr lang="en-US" altLang="en-US" sz="1200" b="1" dirty="0" smtClean="0"/>
          </a:p>
          <a:p>
            <a:pPr marL="171450" indent="-1714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200" dirty="0" smtClean="0"/>
              <a:t>Networks frequently criticized for ignoring people of color.</a:t>
            </a:r>
          </a:p>
          <a:p>
            <a:pPr marL="171450" indent="-1714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200" dirty="0" smtClean="0">
                <a:latin typeface="Calibri" charset="0"/>
              </a:rPr>
              <a:t>Growth of non-English speaking characters.</a:t>
            </a:r>
          </a:p>
          <a:p>
            <a:pPr marL="171450" indent="-1714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200" i="1" dirty="0" smtClean="0"/>
              <a:t>Grey’s Anatomy</a:t>
            </a:r>
            <a:r>
              <a:rPr lang="en-US" altLang="en-US" sz="1200" dirty="0" smtClean="0"/>
              <a:t> producer says shows need to move beyond the “sassy black friend.”</a:t>
            </a:r>
          </a:p>
          <a:p>
            <a:pPr marL="171450" indent="-1714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200" i="1" dirty="0" smtClean="0"/>
              <a:t>Orange Is The New Black</a:t>
            </a:r>
            <a:r>
              <a:rPr lang="en-US" altLang="en-US" sz="1200" dirty="0" smtClean="0"/>
              <a:t> notable for diversity in characters of different ages, races, body types, socioeconomic backgrounds.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44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Spanish Language Broadcasting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Univision is fifth largest broadcast network; often top rated in urban areas.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Spanish-language </a:t>
            </a:r>
            <a:r>
              <a:rPr lang="en-US" altLang="en-US" i="1" dirty="0" smtClean="0"/>
              <a:t>telenovelas</a:t>
            </a:r>
            <a:r>
              <a:rPr lang="en-US" altLang="en-US" dirty="0" smtClean="0"/>
              <a:t> popular, produced in Mexico, Brazil.  (Brazilian shows translated from Portuguese to Spanish.)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765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Black Entertainment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1980: Washington, DC area local station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First black-owned cable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Worth $2 billion at time it sold to Viacom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5711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Television as a Social Force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Television brings world into the home in an easy-to-consume format.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Television becomes dominant source of shared experience.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Television can dominate people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leisure activity.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Video from non-TV sources is growing in popularity.</a:t>
            </a:r>
          </a:p>
          <a:p>
            <a:endParaRPr lang="en-US" dirty="0" smtClean="0"/>
          </a:p>
          <a:p>
            <a:r>
              <a:rPr lang="en-US" altLang="en-US" b="1" dirty="0" smtClean="0"/>
              <a:t>Standards for Television</a:t>
            </a:r>
            <a:endParaRPr lang="en-U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1950s: Married couples had to sleep in separate beds; Capri pants immodest.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1990s: Mild nudity appears on broadcast television.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1997: Broadcasters implement content ratings.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Problem of Decency</a:t>
            </a:r>
            <a:endParaRPr lang="en-U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2004: Janet Jackson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Super Bowl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wardrobe malfunction</a:t>
            </a:r>
            <a:r>
              <a:rPr lang="ja-JP" altLang="en-US" dirty="0" smtClean="0"/>
              <a:t>”</a:t>
            </a:r>
            <a:r>
              <a:rPr lang="en-US" altLang="ja-JP" dirty="0" smtClean="0"/>
              <a:t>; decency rules become stricter.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2012: U.S. Supreme Court throws out fines for Jackson exposure, but doesn’t clarify decency standards.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No fines for Nancy Grace exposure during </a:t>
            </a:r>
            <a:r>
              <a:rPr lang="en-US" altLang="en-US" i="1" dirty="0" smtClean="0"/>
              <a:t>Dancing With The Stars.</a:t>
            </a:r>
            <a:r>
              <a:rPr lang="en-US" altLang="en-US" dirty="0" smtClean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No clear standard as of 2012.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14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Anchor as Advocate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Jorge Ramos speaks to huge audience (triple CNN's audience) as Univision anchor.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Ramos is advocate for Latino and immigrant groups; part of shift on many cable channels to opinion journalism.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51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Future of Television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Video-on-demand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Interacting with programming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Convergence of television and Internet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Changing definition of "television"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Moving from broadcast/cable/satellite to “</a:t>
            </a:r>
            <a:r>
              <a:rPr lang="en-US" altLang="ja-JP" dirty="0" smtClean="0"/>
              <a:t>cord cutting.</a:t>
            </a:r>
            <a:r>
              <a:rPr lang="en-US" altLang="en-US" dirty="0" smtClean="0"/>
              <a:t>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090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Invention of Television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dirty="0" smtClean="0"/>
              <a:t>Philo T. Farnsworth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1922: Diagrams plans for television at age 16.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1930: Receives patent cathode ray tube.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RCA attempted to promote its own Vladimir Zworykin as inventor of TV.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1947: Farnsworth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television patent expires just before TV starts to take off.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5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Beginning of Broadcast Television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1939: NBC starts broadcasting, most sets in bars, restaurants.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1942: TV manufacturing suspended for duration of WW II; most stations go off air.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Licensing of new TV stations suspended 1948-1952, leaving many cities without television.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52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Lucy &amp; </a:t>
            </a:r>
            <a:r>
              <a:rPr lang="en-US" altLang="en-US" b="1" dirty="0" err="1" smtClean="0"/>
              <a:t>Desi</a:t>
            </a:r>
            <a:r>
              <a:rPr lang="en-US" altLang="en-US" b="1" dirty="0" smtClean="0"/>
              <a:t> End Live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1951: Lucille Ball and </a:t>
            </a:r>
            <a:r>
              <a:rPr lang="en-US" altLang="en-US" dirty="0" err="1" smtClean="0"/>
              <a:t>Desi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Arnaz</a:t>
            </a:r>
            <a:r>
              <a:rPr lang="en-US" altLang="en-US" dirty="0" smtClean="0"/>
              <a:t> create </a:t>
            </a:r>
            <a:r>
              <a:rPr lang="en-US" altLang="en-US" i="1" dirty="0" smtClean="0"/>
              <a:t>I Love Lucy.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First sitcom to be filmed, rather than live.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Lucy and </a:t>
            </a:r>
            <a:r>
              <a:rPr lang="en-US" altLang="en-US" dirty="0" err="1" smtClean="0"/>
              <a:t>Desi</a:t>
            </a:r>
            <a:r>
              <a:rPr lang="en-US" altLang="en-US" dirty="0" smtClean="0"/>
              <a:t> hold onto syndication rights to the show, still being broadcast today.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47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Color Television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1950s: Early experiments in color television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1965: Big Three networks broadcasting in color.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NBC peacock logo designed to tell </a:t>
            </a:r>
            <a:r>
              <a:rPr lang="en-US" altLang="en-US" dirty="0" err="1" smtClean="0"/>
              <a:t>B&amp;W</a:t>
            </a:r>
            <a:r>
              <a:rPr lang="en-US" altLang="en-US" dirty="0" smtClean="0"/>
              <a:t> viewers show was in color.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Early color TVs cost equivalent of big screen TVs today.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52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Beginning of Cable Television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Community Antenna Television (</a:t>
            </a:r>
            <a:r>
              <a:rPr lang="en-US" altLang="en-US" dirty="0" err="1" smtClean="0"/>
              <a:t>CATV</a:t>
            </a:r>
            <a:r>
              <a:rPr lang="en-US" altLang="en-US" dirty="0" smtClean="0"/>
              <a:t>)</a:t>
            </a:r>
            <a:br>
              <a:rPr lang="en-US" altLang="en-US" dirty="0" smtClean="0"/>
            </a:br>
            <a:r>
              <a:rPr lang="en-US" altLang="en-US" i="1" dirty="0" smtClean="0"/>
              <a:t>Early form of cable television used to distribute broadcast channels in communities with poor television reception.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Relatively expensive, was source of a good TV signal, not additional programming.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0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Rebirth of Cable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By mid-1970s, FCC began loosening rules on cable companies.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1975: HBO starts providing programming nationwide, sending signal to local cable companies via satellite.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Key Point: HBO could send programming to 1,000 cable companies as cheaply as to one.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019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Ted Turner – Cable Pioneer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1963: Inherits failing billboard company from father.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1970: Buys Channel 17 in Atlanta.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Buys Atlanta Braves and Hawks sports franchises to provide programming for channel.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Turns Channel 17 into Superstation </a:t>
            </a:r>
            <a:r>
              <a:rPr lang="en-US" altLang="en-US" dirty="0" err="1" smtClean="0"/>
              <a:t>WTBS</a:t>
            </a:r>
            <a:r>
              <a:rPr lang="en-US" altLang="en-US" dirty="0" smtClean="0"/>
              <a:t> in 1976, takes local station national.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1980: CNN becomes first cable 24-hour news network.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Developed idea of repackaging content across multiple channels.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1996: Turner Broadcasting faces financial trouble, is acquired by media giant Time Warner.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6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21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74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2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6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6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7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5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0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5662B-791A-41FE-A6FE-0277206F5C32}" type="datetimeFigureOut">
              <a:rPr lang="en-US" smtClean="0"/>
              <a:t>11/28/2014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3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-442912" y="2106214"/>
            <a:ext cx="8748712" cy="751287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-442912" y="800099"/>
            <a:ext cx="10672762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04772" y="800099"/>
            <a:ext cx="10777534" cy="1257302"/>
          </a:xfrm>
        </p:spPr>
        <p:txBody>
          <a:bodyPr>
            <a:normAutofit fontScale="90000"/>
          </a:bodyPr>
          <a:lstStyle/>
          <a:p>
            <a:r>
              <a:rPr lang="en-US" sz="7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Television Broadcast &amp; Beyond</a:t>
            </a:r>
            <a:endParaRPr lang="en-US" sz="7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442912" y="2100265"/>
            <a:ext cx="3671887" cy="1042987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Chapter 9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9207500" y="6133483"/>
            <a:ext cx="3758692" cy="338554"/>
            <a:chOff x="9207500" y="6133483"/>
            <a:chExt cx="3758692" cy="338554"/>
          </a:xfrm>
        </p:grpSpPr>
        <p:sp>
          <p:nvSpPr>
            <p:cNvPr id="10" name="Rounded Rectangle 9"/>
            <p:cNvSpPr/>
            <p:nvPr/>
          </p:nvSpPr>
          <p:spPr>
            <a:xfrm>
              <a:off x="9207500" y="6133483"/>
              <a:ext cx="3427412" cy="305417"/>
            </a:xfrm>
            <a:prstGeom prst="roundRect">
              <a:avLst/>
            </a:prstGeom>
            <a:solidFill>
              <a:schemeClr val="accent1">
                <a:lumMod val="75000"/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392441" y="6133483"/>
              <a:ext cx="35737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©iStockphoto.com/ Vertigo3d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7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9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What’s on Cable?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45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457707"/>
            <a:ext cx="3448050" cy="3532853"/>
            <a:chOff x="-704850" y="-922691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922691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9086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10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848329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922982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Home Recording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94060" y="2598133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13160" y="2672786"/>
            <a:ext cx="8478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Direct Broadcast Satellite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94060" y="4283329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713160" y="4357982"/>
            <a:ext cx="8478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Digital Television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7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78435" y="194405"/>
              <a:ext cx="1748231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410899" y="1749801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29999" y="1824454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Networks &amp; Affiliates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410899" y="3611849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29999" y="3686502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Public Broadcasting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9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918405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Big Three Becomes Big Four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30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94"/>
            <a:ext cx="12192000" cy="68580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4544536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4619189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Measuring Audiences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77781" y="811755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96881" y="886408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Audience Ratings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207500" y="6133483"/>
            <a:ext cx="3427412" cy="305417"/>
          </a:xfrm>
          <a:prstGeom prst="roundRect">
            <a:avLst/>
          </a:prstGeom>
          <a:solidFill>
            <a:schemeClr val="accent1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392441" y="6133483"/>
            <a:ext cx="3573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©iStockphoto.com/ </a:t>
            </a:r>
            <a:r>
              <a:rPr lang="en-US" sz="1600" dirty="0" err="1" smtClean="0">
                <a:solidFill>
                  <a:schemeClr val="bg1">
                    <a:lumMod val="75000"/>
                  </a:schemeClr>
                </a:solidFill>
              </a:rPr>
              <a:t>tumpikuji</a:t>
            </a:r>
            <a:endParaRPr lang="en-US" sz="16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63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475416" y="2790389"/>
            <a:ext cx="8993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An Earthquake in Slow Motion</a:t>
            </a:r>
            <a:endParaRPr lang="en-US" sz="6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08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Diversity on Television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9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96881" y="2924755"/>
            <a:ext cx="723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Spanish Language Broadcasting</a:t>
            </a:r>
            <a:endParaRPr lang="en-US" sz="44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59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900117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Black Entertainment Network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70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01"/>
          <a:stretch/>
        </p:blipFill>
        <p:spPr>
          <a:xfrm>
            <a:off x="0" y="-53824"/>
            <a:ext cx="12230891" cy="691182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18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57484" y="914399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76584" y="989052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TV as Social Force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57484" y="2584703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676584" y="2659356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Standards for TV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57484" y="4219931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676584" y="4294584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Problem of Decency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207500" y="6133483"/>
            <a:ext cx="3427412" cy="305417"/>
          </a:xfrm>
          <a:prstGeom prst="roundRect">
            <a:avLst/>
          </a:prstGeom>
          <a:solidFill>
            <a:schemeClr val="accent1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392441" y="6133483"/>
            <a:ext cx="3573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©iStockphoto.com/ </a:t>
            </a:r>
            <a:r>
              <a:rPr lang="en-US" sz="1600" dirty="0" err="1" smtClean="0">
                <a:solidFill>
                  <a:schemeClr val="bg1">
                    <a:lumMod val="75000"/>
                  </a:schemeClr>
                </a:solidFill>
              </a:rPr>
              <a:t>Drazen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18897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704850" y="-8191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4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774507" y="3277078"/>
            <a:ext cx="11874693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38250" y="3350662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Anchor as </a:t>
            </a:r>
            <a:r>
              <a:rPr lang="en-US" sz="6600" dirty="0">
                <a:solidFill>
                  <a:schemeClr val="bg1"/>
                </a:solidFill>
                <a:latin typeface="Arial Narrow" panose="020B0606020202030204" pitchFamily="34" charset="0"/>
              </a:rPr>
              <a:t>A</a:t>
            </a:r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dvocate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8915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19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Future of TV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29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23850" y="3227971"/>
            <a:ext cx="1283970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700" y="3302624"/>
            <a:ext cx="859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Invention of Television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007105" y="4962058"/>
            <a:ext cx="10508745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45416" y="5036711"/>
            <a:ext cx="859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Philo T. Farnsworth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239250" y="-789654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6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489680" y="1366744"/>
            <a:ext cx="12136539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88163" y="1441397"/>
            <a:ext cx="10629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Beginning of Broadcast TV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442040" y="2984439"/>
            <a:ext cx="3448050" cy="3532853"/>
            <a:chOff x="-704850" y="-1884174"/>
            <a:chExt cx="4114800" cy="4286250"/>
          </a:xfrm>
        </p:grpSpPr>
        <p:sp>
          <p:nvSpPr>
            <p:cNvPr id="14" name="Oval 13"/>
            <p:cNvSpPr/>
            <p:nvPr/>
          </p:nvSpPr>
          <p:spPr>
            <a:xfrm>
              <a:off x="-704850" y="-1884174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40637" y="-870619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271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1044542"/>
            <a:ext cx="12862225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65123" y="1132728"/>
            <a:ext cx="10299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Lucy &amp; </a:t>
            </a:r>
            <a:r>
              <a:rPr lang="en-US" sz="6600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Desi</a:t>
            </a:r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End Live TV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583702" y="4047818"/>
            <a:ext cx="3448050" cy="3532853"/>
            <a:chOff x="-704850" y="-819150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9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441721" y="-730659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247649" y="3905728"/>
            <a:ext cx="12882561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74132" y="4001753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Color Television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207500" y="6133483"/>
            <a:ext cx="3795268" cy="338554"/>
            <a:chOff x="9207500" y="6133483"/>
            <a:chExt cx="3795268" cy="338554"/>
          </a:xfrm>
        </p:grpSpPr>
        <p:sp>
          <p:nvSpPr>
            <p:cNvPr id="11" name="Rounded Rectangle 10"/>
            <p:cNvSpPr/>
            <p:nvPr/>
          </p:nvSpPr>
          <p:spPr>
            <a:xfrm>
              <a:off x="9207500" y="6133483"/>
              <a:ext cx="3427412" cy="305417"/>
            </a:xfrm>
            <a:prstGeom prst="roundRect">
              <a:avLst/>
            </a:prstGeom>
            <a:solidFill>
              <a:schemeClr val="accent1">
                <a:lumMod val="75000"/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392441" y="6133483"/>
              <a:ext cx="36103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©iStockphoto.com/ </a:t>
              </a:r>
              <a:r>
                <a:rPr lang="en-US" sz="16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LeoPatrizi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72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Beginning of Cable TV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61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Rebirth of Cable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17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1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8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1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917244"/>
            <a:ext cx="723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Ted Turner – Cable Pioneer</a:t>
            </a:r>
            <a:endParaRPr lang="en-US" sz="54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81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109</TotalTime>
  <Words>1227</Words>
  <Application>Microsoft Office PowerPoint</Application>
  <PresentationFormat>Widescreen</PresentationFormat>
  <Paragraphs>202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ＭＳ Ｐゴシック</vt:lpstr>
      <vt:lpstr>Arial</vt:lpstr>
      <vt:lpstr>Arial Narrow</vt:lpstr>
      <vt:lpstr>Calibri</vt:lpstr>
      <vt:lpstr>Calibri Light</vt:lpstr>
      <vt:lpstr>Office Theme</vt:lpstr>
      <vt:lpstr>Television Broadcast &amp; Beyond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Living in a Media World</dc:title>
  <dc:creator>Craig Engstrom</dc:creator>
  <cp:lastModifiedBy>Craig Engstrom</cp:lastModifiedBy>
  <cp:revision>19</cp:revision>
  <dcterms:created xsi:type="dcterms:W3CDTF">2014-10-20T18:33:36Z</dcterms:created>
  <dcterms:modified xsi:type="dcterms:W3CDTF">2014-11-28T16:46:23Z</dcterms:modified>
</cp:coreProperties>
</file>