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3" r:id="rId6"/>
    <p:sldId id="260" r:id="rId7"/>
    <p:sldId id="270" r:id="rId8"/>
    <p:sldId id="262" r:id="rId9"/>
    <p:sldId id="271" r:id="rId10"/>
    <p:sldId id="261" r:id="rId11"/>
    <p:sldId id="272" r:id="rId12"/>
    <p:sldId id="273" r:id="rId13"/>
    <p:sldId id="27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5711"/>
    <a:srgbClr val="70330A"/>
    <a:srgbClr val="AD4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06" autoAdjust="0"/>
    <p:restoredTop sz="75943" autoAdjust="0"/>
  </p:normalViewPr>
  <p:slideViewPr>
    <p:cSldViewPr snapToGrid="0">
      <p:cViewPr varScale="1">
        <p:scale>
          <a:sx n="56" d="100"/>
          <a:sy n="56" d="100"/>
        </p:scale>
        <p:origin x="10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75793-2240-4FEE-A87B-AE82ACED61D7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18B61-B433-43E7-AD01-317EF4ECD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29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10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Popularity of Bollywood Films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World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biggest source of movies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Big musical numbers cross language barriers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Having influence on western films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i="1" dirty="0" smtClean="0"/>
              <a:t>Slumdog Millionaire</a:t>
            </a:r>
            <a:endParaRPr lang="en-US" altLang="es-E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652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Movies &amp; Censorship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1920s: Birth of the Production Code (Hays Code)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Attempting to avoid local censorship rules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Strict rules on sex, profanity, violence</a:t>
            </a:r>
          </a:p>
          <a:p>
            <a:endParaRPr lang="en-US" altLang="en-US" dirty="0" smtClean="0"/>
          </a:p>
          <a:p>
            <a:r>
              <a:rPr lang="en-US" altLang="es-ES" b="1" dirty="0" smtClean="0"/>
              <a:t>Failure of Code</a:t>
            </a:r>
          </a:p>
          <a:p>
            <a:r>
              <a:rPr lang="en-US" altLang="es-ES" dirty="0" smtClean="0"/>
              <a:t>1960s: movies released without code approval.</a:t>
            </a:r>
          </a:p>
          <a:p>
            <a:r>
              <a:rPr lang="en-US" altLang="es-ES" dirty="0" smtClean="0"/>
              <a:t>1968: </a:t>
            </a:r>
            <a:r>
              <a:rPr lang="en-US" altLang="es-ES" dirty="0" err="1" smtClean="0"/>
              <a:t>MPAA</a:t>
            </a:r>
            <a:r>
              <a:rPr lang="en-US" altLang="es-ES" dirty="0" smtClean="0"/>
              <a:t> launches movie rating system.</a:t>
            </a:r>
          </a:p>
          <a:p>
            <a:endParaRPr lang="en-US" alt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s-ES" b="1" dirty="0" smtClean="0"/>
              <a:t>Ratings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s-ES" b="1" i="1" dirty="0" smtClean="0"/>
              <a:t>Original Ratings</a:t>
            </a:r>
          </a:p>
          <a:p>
            <a:endParaRPr lang="en-US" altLang="es-ES" dirty="0" smtClean="0"/>
          </a:p>
          <a:p>
            <a:r>
              <a:rPr lang="en-US" altLang="es-ES" dirty="0" smtClean="0"/>
              <a:t>G – General audiences </a:t>
            </a:r>
          </a:p>
          <a:p>
            <a:r>
              <a:rPr lang="en-US" altLang="es-ES" dirty="0" smtClean="0"/>
              <a:t>M – Mature audiences</a:t>
            </a:r>
          </a:p>
          <a:p>
            <a:r>
              <a:rPr lang="en-US" altLang="es-ES" dirty="0" smtClean="0"/>
              <a:t>R - Restricted</a:t>
            </a:r>
          </a:p>
          <a:p>
            <a:r>
              <a:rPr lang="en-US" altLang="es-ES" dirty="0" smtClean="0"/>
              <a:t>X – No one under age 17 admitted</a:t>
            </a:r>
          </a:p>
          <a:p>
            <a:endParaRPr lang="en-US" altLang="en-US" dirty="0" smtClean="0"/>
          </a:p>
          <a:p>
            <a:r>
              <a:rPr lang="en-US" altLang="es-ES" b="1" i="1" dirty="0" smtClean="0"/>
              <a:t>Today</a:t>
            </a:r>
          </a:p>
          <a:p>
            <a:r>
              <a:rPr lang="en-US" altLang="es-ES" dirty="0" smtClean="0"/>
              <a:t>G – General audiences</a:t>
            </a:r>
          </a:p>
          <a:p>
            <a:r>
              <a:rPr lang="en-US" altLang="es-ES" dirty="0" smtClean="0"/>
              <a:t>PG – Parental guidance suggested</a:t>
            </a:r>
          </a:p>
          <a:p>
            <a:r>
              <a:rPr lang="en-US" altLang="es-ES" dirty="0" smtClean="0"/>
              <a:t>PG-13 – Parents strongly cautioned</a:t>
            </a:r>
          </a:p>
          <a:p>
            <a:r>
              <a:rPr lang="en-US" altLang="es-ES" dirty="0" smtClean="0"/>
              <a:t>R – Restricted</a:t>
            </a:r>
          </a:p>
          <a:p>
            <a:r>
              <a:rPr lang="en-US" altLang="es-ES" dirty="0" smtClean="0"/>
              <a:t>NC-17: No one under age 17 admitted</a:t>
            </a:r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001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Movies as a Brand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Domestic box office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International distribution rights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Pay-per-view rights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Premium cable channel rights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Network television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Home video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Book rights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Toys and clothes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Product placement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i="0" dirty="0" smtClean="0"/>
          </a:p>
          <a:p>
            <a:endParaRPr lang="en-US" altLang="en-US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3009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Movies and the Long Tail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Online promotion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Netflix and other online-based distribution systems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Availability of small, obscure films in every market, not just cities.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98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i="1" dirty="0" smtClean="0"/>
              <a:t>"Gravity" </a:t>
            </a:r>
            <a:r>
              <a:rPr lang="en-US" altLang="es-ES" b="1" dirty="0" smtClean="0"/>
              <a:t>and Alfonso </a:t>
            </a:r>
            <a:r>
              <a:rPr lang="en-US" altLang="es-ES" b="1" dirty="0" err="1" smtClean="0"/>
              <a:t>Cuaron</a:t>
            </a:r>
            <a:endParaRPr lang="en-US" altLang="es-ES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Every shot planned around how it would look in 3D.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Long shots, versus frantic cuts, establish visuals.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err="1" smtClean="0"/>
              <a:t>Cuaron</a:t>
            </a:r>
            <a:r>
              <a:rPr lang="en-US" altLang="es-ES" dirty="0" smtClean="0"/>
              <a:t> wrote movie and directed it; unified voice and vision.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51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Early Movie Technology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1870s &amp; 80s: </a:t>
            </a:r>
            <a:r>
              <a:rPr lang="en-US" altLang="es-ES" dirty="0" err="1" smtClean="0"/>
              <a:t>Marey</a:t>
            </a:r>
            <a:r>
              <a:rPr lang="en-US" altLang="es-ES" dirty="0" smtClean="0"/>
              <a:t> and Muybridge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1894: Thomas Edison opens first </a:t>
            </a:r>
            <a:r>
              <a:rPr lang="en-US" altLang="es-ES" dirty="0" err="1" smtClean="0"/>
              <a:t>kientoscope</a:t>
            </a:r>
            <a:r>
              <a:rPr lang="en-US" altLang="es-ES" dirty="0" smtClean="0"/>
              <a:t> parlor.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Lumière brothers invent portable movie camera &amp; projector.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Early 1900s: Nickelodeon theaters become popular.</a:t>
            </a:r>
          </a:p>
          <a:p>
            <a:endParaRPr lang="en-US" alt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35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Telling a Story with Film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1903: Edwin S. Porter directs </a:t>
            </a:r>
            <a:r>
              <a:rPr lang="en-US" altLang="es-ES" i="1" dirty="0" smtClean="0"/>
              <a:t>The Great Train Robbery.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Contains 12 separate scenes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Is shot in a variety of locations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Tells a realistic story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Established basic film storytelling conventions</a:t>
            </a:r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152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err="1" smtClean="0"/>
              <a:t>D.W</a:t>
            </a:r>
            <a:r>
              <a:rPr lang="en-US" altLang="es-ES" b="1" dirty="0" smtClean="0"/>
              <a:t>. Griffith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1915: </a:t>
            </a:r>
            <a:r>
              <a:rPr lang="en-US" altLang="es-ES" i="1" dirty="0" smtClean="0"/>
              <a:t>Birth of a Nation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Created the feature-length film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Griffith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</a:t>
            </a:r>
            <a:r>
              <a:rPr lang="en-US" altLang="ja-JP" i="1" dirty="0" smtClean="0"/>
              <a:t>Intolerance</a:t>
            </a:r>
            <a:r>
              <a:rPr lang="en-US" altLang="ja-JP" dirty="0" smtClean="0"/>
              <a:t> required outside funding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Era of movie stars started under Griffith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739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The Studio System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Stars worked directly for studios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Block bookings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Vertical integration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Development of talking pictures</a:t>
            </a:r>
          </a:p>
          <a:p>
            <a:endParaRPr lang="en-US" altLang="es-ES" dirty="0" smtClean="0"/>
          </a:p>
          <a:p>
            <a:r>
              <a:rPr lang="en-US" altLang="es-ES" b="1" dirty="0" smtClean="0"/>
              <a:t>Response to the Studio System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1919: United Artists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1940s: United States vs. Paramount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479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The Blacklist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s-ES" dirty="0" smtClean="0"/>
              <a:t>1947: </a:t>
            </a:r>
            <a:r>
              <a:rPr lang="en-US" altLang="es-ES" dirty="0" err="1" smtClean="0"/>
              <a:t>HUAC</a:t>
            </a:r>
            <a:r>
              <a:rPr lang="en-US" altLang="es-ES" dirty="0" smtClean="0"/>
              <a:t> holds hearing on communist influences in Hollywood.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s-ES" dirty="0" smtClean="0"/>
              <a:t>Hollywood Ten resisted testifying, were jailed and blacklisted.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s-ES" dirty="0" smtClean="0"/>
              <a:t>By 1953, as many as 324 were blacklisted, including many prominent screenwriters.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s-ES" dirty="0" smtClean="0"/>
              <a:t>Blacklist continued until 1960 when Hollywood Ten member Dalton Trumbo hired to write </a:t>
            </a:r>
            <a:r>
              <a:rPr lang="en-US" altLang="es-ES" i="1" dirty="0" smtClean="0"/>
              <a:t>Spartacus, Exodus.</a:t>
            </a:r>
            <a:endParaRPr lang="en-US" altLang="es-ES" dirty="0" smtClean="0"/>
          </a:p>
          <a:p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806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s-ES" b="1" dirty="0" smtClean="0"/>
              <a:t>Movies React To Television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Movie audiences peak in 1956 – 80 million tickets sold per week.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By 1953, ticket sales drop to 46 million per week.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First round of 3-D movies, larger format theaters.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Growing popularity of color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Growth of multiplex theaters</a:t>
            </a:r>
          </a:p>
          <a:p>
            <a:endParaRPr lang="en-US" altLang="es-ES" dirty="0" smtClean="0"/>
          </a:p>
          <a:p>
            <a:r>
              <a:rPr lang="en-US" altLang="es-ES" b="1" dirty="0" smtClean="0"/>
              <a:t>The Blockbuster Era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1975: </a:t>
            </a:r>
            <a:r>
              <a:rPr lang="en-US" altLang="es-ES" i="1" dirty="0" smtClean="0"/>
              <a:t>Jaws</a:t>
            </a:r>
            <a:r>
              <a:rPr lang="en-US" altLang="es-ES" dirty="0" smtClean="0"/>
              <a:t> creates the summer blockbuster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Succession of big-budget films with very wide release.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2009/10: </a:t>
            </a:r>
            <a:r>
              <a:rPr lang="en-US" altLang="es-ES" i="1" dirty="0" smtClean="0"/>
              <a:t>Avatar </a:t>
            </a:r>
            <a:r>
              <a:rPr lang="en-US" altLang="es-ES" dirty="0" smtClean="0"/>
              <a:t>had biggest box office to date.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1939: </a:t>
            </a:r>
            <a:r>
              <a:rPr lang="en-US" altLang="es-ES" i="1" dirty="0" smtClean="0"/>
              <a:t>Gone With The Wind</a:t>
            </a:r>
            <a:r>
              <a:rPr lang="en-US" altLang="es-ES" dirty="0" smtClean="0"/>
              <a:t> sold the most tickets.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1990s: Home video becomes as important as theatrical release.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s-E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Digital Production &amp; Projection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1977: </a:t>
            </a:r>
            <a:r>
              <a:rPr lang="en-US" altLang="es-ES" i="1" dirty="0" smtClean="0"/>
              <a:t>Star Wars</a:t>
            </a:r>
            <a:r>
              <a:rPr lang="en-US" altLang="es-ES" dirty="0" smtClean="0"/>
              <a:t> brings computer controlled cameras to movie making.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2004: </a:t>
            </a:r>
            <a:r>
              <a:rPr lang="en-US" altLang="es-ES" i="1" dirty="0" smtClean="0"/>
              <a:t>Sky Captain and the World of Tomorrow</a:t>
            </a:r>
            <a:r>
              <a:rPr lang="en-US" altLang="es-ES" dirty="0" smtClean="0"/>
              <a:t> becomes first major film to have all-digital sets.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2007: </a:t>
            </a:r>
            <a:r>
              <a:rPr lang="en-US" altLang="es-ES" i="1" dirty="0" smtClean="0"/>
              <a:t>300</a:t>
            </a:r>
            <a:r>
              <a:rPr lang="en-US" altLang="es-ES" dirty="0" smtClean="0"/>
              <a:t> shows movie with digital sets can be successful.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Late 2009/10: Digital and 3-D digital projection grow in popularity.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90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s-ES" b="1" dirty="0" smtClean="0"/>
              <a:t>What Makes a Movie Profitable?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s-ES" dirty="0" smtClean="0"/>
              <a:t>Make a big budget film with marketing tie-ins that sells lots of tickets</a:t>
            </a:r>
            <a:br>
              <a:rPr lang="en-US" altLang="es-ES" dirty="0" smtClean="0"/>
            </a:br>
            <a:r>
              <a:rPr lang="en-US" altLang="es-ES" dirty="0" smtClean="0"/>
              <a:t/>
            </a:r>
            <a:br>
              <a:rPr lang="en-US" altLang="es-ES" dirty="0" smtClean="0"/>
            </a:br>
            <a:r>
              <a:rPr lang="en-US" altLang="es-ES" dirty="0" smtClean="0"/>
              <a:t>Or…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es-ES" dirty="0" smtClean="0"/>
              <a:t>Make a movie with…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 small budget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A clear target audience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Modest box office expectations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Make a great return on investment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 smtClean="0"/>
              <a:t>Think </a:t>
            </a:r>
            <a:r>
              <a:rPr lang="en-US" altLang="es-ES" i="1" dirty="0" smtClean="0"/>
              <a:t>High School Musical 3, Little Miss Sunshine, Paranormal Activity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091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21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748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2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55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62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6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173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5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20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6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5662B-791A-41FE-A6FE-0277206F5C32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3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7" name="Rounded Rectangle 6"/>
          <p:cNvSpPr/>
          <p:nvPr/>
        </p:nvSpPr>
        <p:spPr>
          <a:xfrm>
            <a:off x="-463935" y="1478362"/>
            <a:ext cx="13056279" cy="751287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-463934" y="123037"/>
            <a:ext cx="13056279" cy="1257302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3460" y="327785"/>
            <a:ext cx="11571981" cy="914401"/>
          </a:xfrm>
        </p:spPr>
        <p:txBody>
          <a:bodyPr>
            <a:normAutofit fontScale="90000"/>
          </a:bodyPr>
          <a:lstStyle/>
          <a:p>
            <a:r>
              <a:rPr lang="en-US" sz="7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Movies</a:t>
            </a:r>
            <a:endParaRPr lang="en-US" sz="7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3459" y="1478362"/>
            <a:ext cx="11571981" cy="1042987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Mass Producing Entertainment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052223" y="6133483"/>
            <a:ext cx="3427412" cy="305417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237164" y="6108083"/>
            <a:ext cx="3355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iStockphoto.com/ </a:t>
            </a:r>
            <a:r>
              <a:rPr lang="en-US" sz="1600" dirty="0" err="1" smtClean="0">
                <a:solidFill>
                  <a:schemeClr val="bg1"/>
                </a:solidFill>
              </a:rPr>
              <a:t>dpmike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-463935" y="3539267"/>
            <a:ext cx="13056279" cy="751287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263459" y="3533318"/>
            <a:ext cx="11571981" cy="1042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Chapter 8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7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186862" y="709541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BF571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9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BF571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2743199" y="4724878"/>
            <a:ext cx="9891713" cy="1257302"/>
          </a:xfrm>
          <a:prstGeom prst="roundRect">
            <a:avLst/>
          </a:prstGeom>
          <a:solidFill>
            <a:schemeClr val="bg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700896" y="4820903"/>
            <a:ext cx="703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rgbClr val="BF5711"/>
                </a:solidFill>
                <a:latin typeface="Arial Narrow" panose="020B0606020202030204" pitchFamily="34" charset="0"/>
              </a:rPr>
              <a:t>Bollywood</a:t>
            </a:r>
            <a:endParaRPr lang="en-US" sz="6600" dirty="0">
              <a:solidFill>
                <a:srgbClr val="BF571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25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2" y="-228142"/>
            <a:ext cx="12318521" cy="7124243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-723900" y="3227971"/>
            <a:ext cx="13820468" cy="1257302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7700" y="3302624"/>
            <a:ext cx="8591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Movies and Censorship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9239250" y="-789654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10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9017000" y="6133483"/>
            <a:ext cx="3427412" cy="305417"/>
          </a:xfrm>
          <a:prstGeom prst="roundRect">
            <a:avLst/>
          </a:prstGeom>
          <a:solidFill>
            <a:schemeClr val="accent2">
              <a:lumMod val="7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201941" y="6108083"/>
            <a:ext cx="3466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©iStockphoto.com/[</a:t>
            </a:r>
            <a:r>
              <a:rPr lang="en-US" sz="1600" dirty="0" err="1" smtClean="0">
                <a:solidFill>
                  <a:schemeClr val="bg1"/>
                </a:solidFill>
              </a:rPr>
              <a:t>coloroftime</a:t>
            </a:r>
            <a:r>
              <a:rPr lang="en-US" sz="1600" dirty="0" smtClean="0">
                <a:solidFill>
                  <a:schemeClr val="bg1"/>
                </a:solidFill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29015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46375" y="720692"/>
            <a:ext cx="11052475" cy="1257302"/>
          </a:xfrm>
          <a:prstGeom prst="roundRect">
            <a:avLst/>
          </a:prstGeom>
          <a:solidFill>
            <a:schemeClr val="bg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6265" y="795345"/>
            <a:ext cx="8972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BF5711"/>
                </a:solidFill>
                <a:latin typeface="Arial Narrow" panose="020B0606020202030204" pitchFamily="34" charset="0"/>
              </a:rPr>
              <a:t>Movies as a Brand </a:t>
            </a:r>
            <a:endParaRPr lang="en-US" sz="6600" dirty="0">
              <a:solidFill>
                <a:srgbClr val="BF571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660999" y="2442945"/>
            <a:ext cx="3448050" cy="3532853"/>
            <a:chOff x="-704850" y="-819149"/>
            <a:chExt cx="4114800" cy="4286250"/>
          </a:xfrm>
        </p:grpSpPr>
        <p:sp>
          <p:nvSpPr>
            <p:cNvPr id="10" name="Oval 9"/>
            <p:cNvSpPr/>
            <p:nvPr/>
          </p:nvSpPr>
          <p:spPr>
            <a:xfrm>
              <a:off x="-704850" y="-819149"/>
              <a:ext cx="4114800" cy="428625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78435" y="194405"/>
              <a:ext cx="1748231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BF571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BF571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294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19151" y="-458762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BF571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BF571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819151" y="3556575"/>
            <a:ext cx="11906249" cy="1257302"/>
          </a:xfrm>
          <a:prstGeom prst="roundRect">
            <a:avLst/>
          </a:prstGeom>
          <a:solidFill>
            <a:schemeClr val="bg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90600" y="3652600"/>
            <a:ext cx="103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BF5711"/>
                </a:solidFill>
                <a:latin typeface="Arial Narrow" panose="020B0606020202030204" pitchFamily="34" charset="0"/>
              </a:rPr>
              <a:t>Movies and the Long Tail</a:t>
            </a:r>
            <a:endParaRPr lang="en-US" sz="6600" dirty="0">
              <a:solidFill>
                <a:srgbClr val="BF571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32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8382000" y="2944147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4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BF571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BF571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-762000" y="484770"/>
            <a:ext cx="13849350" cy="2198311"/>
          </a:xfrm>
          <a:prstGeom prst="roundRect">
            <a:avLst/>
          </a:prstGeom>
          <a:solidFill>
            <a:schemeClr val="bg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19100" y="559424"/>
            <a:ext cx="114109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BF5711"/>
                </a:solidFill>
                <a:latin typeface="Arial Narrow" panose="020B0606020202030204" pitchFamily="34" charset="0"/>
              </a:rPr>
              <a:t>“Gravity” and </a:t>
            </a:r>
          </a:p>
          <a:p>
            <a:r>
              <a:rPr lang="en-US" sz="6600" dirty="0" smtClean="0">
                <a:solidFill>
                  <a:srgbClr val="BF5711"/>
                </a:solidFill>
                <a:latin typeface="Arial Narrow" panose="020B0606020202030204" pitchFamily="34" charset="0"/>
              </a:rPr>
              <a:t>Alfonso </a:t>
            </a:r>
            <a:r>
              <a:rPr lang="en-US" sz="6600" dirty="0" err="1" smtClean="0">
                <a:solidFill>
                  <a:srgbClr val="BF5711"/>
                </a:solidFill>
                <a:latin typeface="Arial Narrow" panose="020B0606020202030204" pitchFamily="34" charset="0"/>
              </a:rPr>
              <a:t>Cuaron</a:t>
            </a:r>
            <a:endParaRPr lang="en-US" sz="6600" dirty="0">
              <a:solidFill>
                <a:srgbClr val="BF571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34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422032" y="3227971"/>
            <a:ext cx="12937881" cy="1257302"/>
          </a:xfrm>
          <a:prstGeom prst="roundRect">
            <a:avLst/>
          </a:prstGeom>
          <a:solidFill>
            <a:schemeClr val="bg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302624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BF5711"/>
                </a:solidFill>
                <a:latin typeface="Arial Narrow" panose="020B0606020202030204" pitchFamily="34" charset="0"/>
              </a:rPr>
              <a:t>Early Movie Technology</a:t>
            </a:r>
            <a:endParaRPr lang="en-US" sz="6600" dirty="0">
              <a:solidFill>
                <a:srgbClr val="BF571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371975" y="-851333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BF571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BF571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6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9471537" y="-709737"/>
            <a:ext cx="3448050" cy="3532853"/>
            <a:chOff x="-704850" y="-819150"/>
            <a:chExt cx="4114800" cy="4286250"/>
          </a:xfrm>
        </p:grpSpPr>
        <p:sp>
          <p:nvSpPr>
            <p:cNvPr id="14" name="Oval 1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BF571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3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BF571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-389373" y="3470497"/>
            <a:ext cx="13308960" cy="1257302"/>
          </a:xfrm>
          <a:prstGeom prst="roundRect">
            <a:avLst/>
          </a:prstGeom>
          <a:solidFill>
            <a:schemeClr val="bg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0" y="3556586"/>
            <a:ext cx="88776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BF5711"/>
                </a:solidFill>
                <a:latin typeface="Arial Narrow" panose="020B0606020202030204" pitchFamily="34" charset="0"/>
              </a:rPr>
              <a:t>Telling a Story with Film</a:t>
            </a:r>
            <a:endParaRPr lang="en-US" sz="6600" dirty="0">
              <a:solidFill>
                <a:srgbClr val="BF571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71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51692" y="3507390"/>
            <a:ext cx="12871938" cy="1257302"/>
          </a:xfrm>
          <a:prstGeom prst="roundRect">
            <a:avLst/>
          </a:prstGeom>
          <a:solidFill>
            <a:schemeClr val="bg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529288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BF5711"/>
                </a:solidFill>
                <a:latin typeface="Arial Narrow" panose="020B0606020202030204" pitchFamily="34" charset="0"/>
              </a:rPr>
              <a:t>D. W. Griffith</a:t>
            </a:r>
            <a:endParaRPr lang="en-US" sz="6600" dirty="0">
              <a:solidFill>
                <a:srgbClr val="BF571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792111" y="-948023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BF571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4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BF571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86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46375" y="1044542"/>
            <a:ext cx="12938425" cy="1257302"/>
          </a:xfrm>
          <a:prstGeom prst="roundRect">
            <a:avLst/>
          </a:prstGeom>
          <a:solidFill>
            <a:schemeClr val="bg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8994" y="1119195"/>
            <a:ext cx="121330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BF5711"/>
                </a:solidFill>
                <a:latin typeface="Arial Narrow" panose="020B0606020202030204" pitchFamily="34" charset="0"/>
              </a:rPr>
              <a:t>The Studio System</a:t>
            </a:r>
            <a:endParaRPr lang="en-US" sz="6600" dirty="0">
              <a:solidFill>
                <a:srgbClr val="BF571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398812" y="2695268"/>
            <a:ext cx="3448050" cy="3532853"/>
            <a:chOff x="-704850" y="-819149"/>
            <a:chExt cx="4114800" cy="4286250"/>
          </a:xfrm>
        </p:grpSpPr>
        <p:sp>
          <p:nvSpPr>
            <p:cNvPr id="10" name="Oval 9"/>
            <p:cNvSpPr/>
            <p:nvPr/>
          </p:nvSpPr>
          <p:spPr>
            <a:xfrm>
              <a:off x="-704850" y="-819149"/>
              <a:ext cx="4114800" cy="428625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40638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BF571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BF571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97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BF571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6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BF571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bg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9644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BF5711"/>
                </a:solidFill>
                <a:latin typeface="Arial Narrow" panose="020B0606020202030204" pitchFamily="34" charset="0"/>
              </a:rPr>
              <a:t>The</a:t>
            </a:r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en-US" sz="6600" dirty="0" smtClean="0">
                <a:solidFill>
                  <a:srgbClr val="BF5711"/>
                </a:solidFill>
                <a:latin typeface="Arial Narrow" panose="020B0606020202030204" pitchFamily="34" charset="0"/>
              </a:rPr>
              <a:t>Blacklist</a:t>
            </a:r>
            <a:endParaRPr lang="en-US" sz="6600" dirty="0">
              <a:solidFill>
                <a:srgbClr val="BF571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43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546" y="-114300"/>
            <a:ext cx="12295822" cy="70866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9392441" y="21757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7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-796413" y="1429999"/>
            <a:ext cx="9883263" cy="1107996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71948" y="1429999"/>
            <a:ext cx="74968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Changes to Industry 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207500" y="6136554"/>
            <a:ext cx="3427412" cy="305417"/>
          </a:xfrm>
          <a:prstGeom prst="roundRect">
            <a:avLst/>
          </a:prstGeom>
          <a:solidFill>
            <a:schemeClr val="accent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392441" y="6111154"/>
            <a:ext cx="3355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iStockphoto.com/ </a:t>
            </a:r>
            <a:r>
              <a:rPr lang="en-US" sz="1600" dirty="0" err="1" smtClean="0">
                <a:solidFill>
                  <a:schemeClr val="bg1"/>
                </a:solidFill>
              </a:rPr>
              <a:t>nyul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-796413" y="2911825"/>
            <a:ext cx="7895474" cy="613148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-327451" y="2898766"/>
            <a:ext cx="7131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Reaction to TV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-796413" y="3643086"/>
            <a:ext cx="7384952" cy="613148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23899" y="3630027"/>
            <a:ext cx="55701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 Blockbuster Era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-796413" y="4374347"/>
            <a:ext cx="6873363" cy="613148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723899" y="4361288"/>
            <a:ext cx="5124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Digital Production &amp; Projection</a:t>
            </a:r>
            <a:endParaRPr lang="en-US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61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78489" y="-389103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BF571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8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BF571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-247649" y="3905728"/>
            <a:ext cx="12882562" cy="1257302"/>
          </a:xfrm>
          <a:prstGeom prst="roundRect">
            <a:avLst/>
          </a:prstGeom>
          <a:solidFill>
            <a:schemeClr val="bg1"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4001753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BF5711"/>
                </a:solidFill>
                <a:latin typeface="Arial Narrow" panose="020B0606020202030204" pitchFamily="34" charset="0"/>
              </a:rPr>
              <a:t>What Makes a Movie Profitable?</a:t>
            </a:r>
            <a:endParaRPr lang="en-US" sz="6600" i="1" dirty="0">
              <a:solidFill>
                <a:srgbClr val="BF571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71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1683</TotalTime>
  <Words>674</Words>
  <Application>Microsoft Office PowerPoint</Application>
  <PresentationFormat>Widescreen</PresentationFormat>
  <Paragraphs>151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ＭＳ Ｐゴシック</vt:lpstr>
      <vt:lpstr>Arial</vt:lpstr>
      <vt:lpstr>Arial Narrow</vt:lpstr>
      <vt:lpstr>Calibri</vt:lpstr>
      <vt:lpstr>Calibri Light</vt:lpstr>
      <vt:lpstr>Office Theme</vt:lpstr>
      <vt:lpstr>Movies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Living in a Media World</dc:title>
  <dc:creator>Craig Engstrom</dc:creator>
  <cp:lastModifiedBy>Craig Engstrom</cp:lastModifiedBy>
  <cp:revision>59</cp:revision>
  <dcterms:created xsi:type="dcterms:W3CDTF">2014-10-20T18:33:36Z</dcterms:created>
  <dcterms:modified xsi:type="dcterms:W3CDTF">2014-11-16T22:49:29Z</dcterms:modified>
</cp:coreProperties>
</file>