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3" r:id="rId6"/>
    <p:sldId id="260" r:id="rId7"/>
    <p:sldId id="270" r:id="rId8"/>
    <p:sldId id="262" r:id="rId9"/>
    <p:sldId id="271" r:id="rId10"/>
    <p:sldId id="272" r:id="rId11"/>
    <p:sldId id="273" r:id="rId12"/>
    <p:sldId id="261" r:id="rId13"/>
    <p:sldId id="275" r:id="rId14"/>
    <p:sldId id="276" r:id="rId15"/>
    <p:sldId id="279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711"/>
    <a:srgbClr val="70330A"/>
    <a:srgbClr val="AD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6" autoAdjust="0"/>
    <p:restoredTop sz="75943" autoAdjust="0"/>
  </p:normalViewPr>
  <p:slideViewPr>
    <p:cSldViewPr snapToGrid="0">
      <p:cViewPr varScale="1">
        <p:scale>
          <a:sx n="56" d="100"/>
          <a:sy n="56" d="100"/>
        </p:scale>
        <p:origin x="10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0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The Changing Musical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Death of social music, played and performed in home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Rise of “personal </a:t>
            </a:r>
            <a:r>
              <a:rPr lang="en-US" altLang="ja-JP" dirty="0" smtClean="0"/>
              <a:t>soundtrack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with Sony Walkman, then iPod &amp; other MP3 players.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Can lead to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withdrawal from social connections.</a:t>
            </a:r>
            <a:r>
              <a:rPr lang="ja-JP" altLang="en-US" dirty="0" smtClean="0"/>
              <a:t>”</a:t>
            </a:r>
            <a:endParaRPr lang="en-US" altLang="es-ES" dirty="0" smtClean="0"/>
          </a:p>
          <a:p>
            <a:endParaRPr lang="en-US" dirty="0" smtClean="0"/>
          </a:p>
          <a:p>
            <a:r>
              <a:rPr lang="en-US" altLang="es-ES" b="1" dirty="0" smtClean="0"/>
              <a:t>Rock </a:t>
            </a:r>
            <a:r>
              <a:rPr lang="ja-JP" altLang="en-US" b="1" dirty="0" smtClean="0"/>
              <a:t>‘</a:t>
            </a:r>
            <a:r>
              <a:rPr lang="en-US" altLang="ja-JP" b="1" dirty="0" smtClean="0"/>
              <a:t>n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 Roll &amp; Musical Integration</a:t>
            </a:r>
            <a:endParaRPr 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Rhythm &amp; blues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Hillbilly music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Rock </a:t>
            </a:r>
            <a:r>
              <a:rPr lang="ja-JP" altLang="en-US" dirty="0" smtClean="0"/>
              <a:t>‘</a:t>
            </a:r>
            <a:r>
              <a:rPr lang="en-US" altLang="ja-JP" dirty="0" smtClean="0"/>
              <a:t>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 roll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1950s: Elvis Presley and Chuck Berry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Dewey Phillips attracted multi-racial audience for </a:t>
            </a:r>
            <a:r>
              <a:rPr lang="en-US" altLang="es-ES" i="1" dirty="0" smtClean="0"/>
              <a:t>Red, Hot &amp; Blue </a:t>
            </a:r>
            <a:r>
              <a:rPr lang="en-US" altLang="es-ES" dirty="0" smtClean="0"/>
              <a:t>radio show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1950s &amp; 60s: Motown</a:t>
            </a:r>
          </a:p>
          <a:p>
            <a:endParaRPr lang="en-US" dirty="0" smtClean="0"/>
          </a:p>
          <a:p>
            <a:r>
              <a:rPr lang="en-US" altLang="es-ES" b="1" dirty="0" smtClean="0"/>
              <a:t>British Invasion</a:t>
            </a:r>
            <a:endParaRPr lang="en-US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A 'rougher edge' sound from British bands</a:t>
            </a:r>
          </a:p>
          <a:p>
            <a:r>
              <a:rPr lang="en-US" altLang="es-ES" dirty="0" smtClean="0"/>
              <a:t>The Beatles</a:t>
            </a:r>
          </a:p>
          <a:p>
            <a:r>
              <a:rPr lang="en-US" altLang="es-ES" dirty="0" smtClean="0"/>
              <a:t>The Rolling Stones</a:t>
            </a:r>
          </a:p>
          <a:p>
            <a:r>
              <a:rPr lang="en-US" altLang="es-ES" dirty="0" smtClean="0"/>
              <a:t>The Who</a:t>
            </a:r>
          </a:p>
          <a:p>
            <a:r>
              <a:rPr lang="en-US" altLang="es-ES" dirty="0" smtClean="0"/>
              <a:t>Dusty Springfield</a:t>
            </a:r>
          </a:p>
          <a:p>
            <a:r>
              <a:rPr lang="en-US" altLang="es-ES" dirty="0" smtClean="0"/>
              <a:t>Many others</a:t>
            </a:r>
          </a:p>
          <a:p>
            <a:endParaRPr lang="en-US" altLang="es-ES" b="1" dirty="0" smtClean="0"/>
          </a:p>
          <a:p>
            <a:r>
              <a:rPr lang="en-US" altLang="es-ES" b="1" dirty="0" smtClean="0"/>
              <a:t>Role of Producers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What does a producer do?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Rise of concept albums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Growing role of producer with disco</a:t>
            </a:r>
          </a:p>
          <a:p>
            <a:endParaRPr lang="en-US" altLang="en-US" b="1" dirty="0" smtClean="0"/>
          </a:p>
          <a:p>
            <a:r>
              <a:rPr lang="en-US" altLang="es-ES" b="1" dirty="0" smtClean="0"/>
              <a:t>Hip-Hop Culture</a:t>
            </a:r>
            <a:endParaRPr lang="en-US" alt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err="1" smtClean="0"/>
              <a:t>MCing</a:t>
            </a:r>
            <a:r>
              <a:rPr lang="en-US" altLang="es-ES" dirty="0" smtClean="0"/>
              <a:t> – Rapping over recorded music.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err="1" smtClean="0"/>
              <a:t>DJing</a:t>
            </a:r>
            <a:r>
              <a:rPr lang="en-US" altLang="es-ES" dirty="0" smtClean="0"/>
              <a:t> – Playing recorded music from multiple sources.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B-</a:t>
            </a:r>
            <a:r>
              <a:rPr lang="en-US" altLang="es-ES" dirty="0" err="1" smtClean="0"/>
              <a:t>boying</a:t>
            </a:r>
            <a:r>
              <a:rPr lang="en-US" altLang="es-ES" dirty="0" smtClean="0"/>
              <a:t> – Hip-hop dancing, often referred to as breakdancing.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Graffiti art – The visual images of the culture.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Country Music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Grew out of folk, hillbilly, and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old timey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music.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dirty="0" smtClean="0"/>
              <a:t>Songs often relay a story about people in suburban or rural settings.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Revitalized in 1980 by movie </a:t>
            </a:r>
            <a:r>
              <a:rPr lang="en-US" altLang="es-ES" i="1" dirty="0" smtClean="0"/>
              <a:t>Urban Cowboy.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Effects of Music on Young People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Have always been concerns about effects of lyrics on young people.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Adults and young adults have different interpretations of lyrics and meanings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Hip-hop have attracted lots of controversy.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Middle class white parents concerned about effects of black music.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Rise of Digital Music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With analog recordings, quality of copies degrades with each generation.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Digital recordings allow consumers to make perfect copies.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>
                <a:latin typeface="Calibri" charset="0"/>
              </a:rPr>
              <a:t>CDs introduced in early 1980s, sold for premium price.</a:t>
            </a:r>
            <a:endParaRPr lang="en-US" altLang="es-ES" b="1" dirty="0" smtClean="0"/>
          </a:p>
          <a:p>
            <a:endParaRPr lang="en-US" altLang="es-ES" b="1" dirty="0" smtClean="0"/>
          </a:p>
          <a:p>
            <a:r>
              <a:rPr lang="en-US" altLang="es-ES" b="1" dirty="0" smtClean="0"/>
              <a:t>Consequences of Digital Music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Consumers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share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music over the Internet, violating copyright law.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But artists can use Internet to promote music directly to consumers, bypassing record labels and moving to "long tail."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0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Radio Business Popular Radio Formats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Country/New Country	13.3%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News/Talk/Info         		12.1%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Adult Contemporary/Soft AC	 9.4%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Top 40                          	 7.6%</a:t>
            </a:r>
          </a:p>
          <a:p>
            <a:pPr marL="514350" indent="-514350">
              <a:buFont typeface="Calibri" panose="020F0502020204030204" pitchFamily="34" charset="0"/>
              <a:buAutoNum type="arabicPeriod"/>
            </a:pPr>
            <a:r>
              <a:rPr lang="en-US" altLang="es-ES" dirty="0" smtClean="0"/>
              <a:t>Classic Rock                 	 4.9%</a:t>
            </a:r>
          </a:p>
          <a:p>
            <a:endParaRPr lang="en-US" altLang="es-ES" dirty="0" smtClean="0"/>
          </a:p>
          <a:p>
            <a:r>
              <a:rPr lang="en-US" altLang="es-ES" b="1" dirty="0" smtClean="0"/>
              <a:t>Radio Business Spanish-Language Broadcasting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As of 2009: 1300+ stations broadcasting in Spanish.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Growing in popularity.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Multiple formats, including ESPN (lots of soccer).</a:t>
            </a:r>
          </a:p>
          <a:p>
            <a:endParaRPr lang="en-US" altLang="es-ES" b="1" dirty="0" smtClean="0"/>
          </a:p>
          <a:p>
            <a:r>
              <a:rPr lang="en-US" altLang="es-ES" b="1" dirty="0" smtClean="0"/>
              <a:t>Radio Business Talk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Political talk radio</a:t>
            </a:r>
            <a:br>
              <a:rPr lang="en-US" altLang="es-ES" dirty="0" smtClean="0"/>
            </a:br>
            <a:r>
              <a:rPr lang="en-US" altLang="es-ES" i="1" dirty="0" smtClean="0"/>
              <a:t>Most political talk is conservative; Rush Limbaugh, Sean Hannity most popular.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Shock Jocks</a:t>
            </a:r>
            <a:br>
              <a:rPr lang="en-US" altLang="es-ES" dirty="0" smtClean="0"/>
            </a:br>
            <a:r>
              <a:rPr lang="en-US" altLang="es-ES" i="1" dirty="0" smtClean="0"/>
              <a:t>Howard Stern, Opie and Anthony, Bubba the Love Sponge.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All-sports radio</a:t>
            </a:r>
            <a:br>
              <a:rPr lang="en-US" altLang="es-ES" dirty="0" smtClean="0"/>
            </a:br>
            <a:r>
              <a:rPr lang="en-US" altLang="es-ES" i="1" dirty="0" smtClean="0"/>
              <a:t>Passionate listeners who won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t change channel.</a:t>
            </a:r>
            <a:endParaRPr lang="en-US" altLang="es-ES" i="1" dirty="0" smtClean="0"/>
          </a:p>
          <a:p>
            <a:endParaRPr lang="en-US" altLang="es-ES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Radio Consolidation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Broadcast ownership largely deregulated with Telecommunications Act of 1996.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Prior to 1985, could own no more than 7 AM and 7 FM stations nation-wide.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After 1996,  could own unlimited number of radio stations.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By 2003, Clear Channel owned 1,200+ stations. As of 2011, still owned 900 stations.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09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Public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NPR founded in 1967.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All Things Considered </a:t>
            </a:r>
            <a:r>
              <a:rPr lang="en-US" altLang="es-ES" dirty="0" smtClean="0"/>
              <a:t>goes on the air in 1971.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NPR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Morning Edition</a:t>
            </a:r>
            <a:r>
              <a:rPr lang="en-US" altLang="ja-JP" dirty="0" smtClean="0"/>
              <a:t> news show has bigger audience than any of the morning TV programs.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NPR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web site is key part of network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strategy.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Is no longer National Public Radio, just NPR.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NPR Controversy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Firing of Juan Williams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Calls in congress to defund NPR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Challenge of funding NPR programming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334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i="0" dirty="0" smtClean="0"/>
              <a:t>Future of Sound</a:t>
            </a:r>
            <a:endParaRPr lang="en-US" altLang="en-US" b="1" i="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HD trying to bring new life to broadcast radio, but few receivers.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Satellite Radio – </a:t>
            </a:r>
            <a:r>
              <a:rPr lang="en-US" altLang="es-ES" dirty="0" err="1" smtClean="0"/>
              <a:t>XM</a:t>
            </a:r>
            <a:r>
              <a:rPr lang="en-US" altLang="es-ES" dirty="0" smtClean="0"/>
              <a:t> and Sirius merge.  Are people willing to pay for subscription radio?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Future of Sound: Long Tail Alternatives</a:t>
            </a:r>
            <a:endParaRPr lang="en-US" altLang="en-US" b="1" i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Streaming Audio</a:t>
            </a:r>
            <a:br>
              <a:rPr lang="en-US" altLang="es-ES" dirty="0" smtClean="0"/>
            </a:br>
            <a:r>
              <a:rPr lang="en-US" altLang="es-ES" i="1" dirty="0" smtClean="0"/>
              <a:t>Streaming talk and music over the Internet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Podcasting</a:t>
            </a:r>
            <a:br>
              <a:rPr lang="en-US" altLang="es-ES" dirty="0" smtClean="0"/>
            </a:br>
            <a:r>
              <a:rPr lang="en-US" altLang="es-ES" i="1" dirty="0" smtClean="0"/>
              <a:t>Downloading programs to take with you on your MP3 player.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05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New Economic Models for Music Industry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CD sales declining.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Pirating and illegal file sharing common.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Artists seeking new ways to make money.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Touring, sale of merchandise, commercial endorsements, direct sales of music to consumers are all options.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3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Girl Talk &amp; Musical Mash-ups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Mash-up artists create new music by combining samples from multiple musical sources.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Typically these are not licensed and may be infringing on copyright.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Mash-ups often depend on long-tail distribution.</a:t>
            </a:r>
          </a:p>
          <a:p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Storing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1877: Edison invents phonograph, records sound on foil cylinders.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1888: Emile Berliner develops gramophone, plays music on mass produced discs.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1953: Hi-Fi is combination of technologies to create better music reproduction.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Signals at a Distance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1844: Samuel Morse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telegraph allowed messages to be sent over wires.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1890s: </a:t>
            </a:r>
            <a:r>
              <a:rPr lang="en-US" altLang="es-ES" dirty="0" err="1" smtClean="0"/>
              <a:t>Guglielmo</a:t>
            </a:r>
            <a:r>
              <a:rPr lang="en-US" altLang="es-ES" dirty="0" smtClean="0"/>
              <a:t> Marconi develops wireless telegraph.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1905: Reginald Fessenden makes Christmas Eve broadcast with voices and music.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Radio Music Box Memo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Written in 1915 by American Marconi engineer David Sarnoff.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Suggested major uses for radio as mass communication tool including news, music, and sports.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More receivers than transmitters.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3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RCA</a:t>
            </a:r>
            <a:r>
              <a:rPr lang="en-US" b="1" baseline="0" dirty="0" smtClean="0"/>
              <a:t> Monopoly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Created to bring together patents, develop radio as medium.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Composed of General Electric, AT&amp;T, Westinghouse, &amp; United Fruit Company.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Why United Fruit Company? </a:t>
            </a:r>
            <a:br>
              <a:rPr lang="en-US" altLang="es-ES" dirty="0" smtClean="0"/>
            </a:br>
            <a:r>
              <a:rPr lang="en-US" altLang="es-ES" i="1" dirty="0" smtClean="0"/>
              <a:t>Held many radio patents to communicate with ships carrying fruit</a:t>
            </a:r>
            <a:r>
              <a:rPr lang="en-US" altLang="es-ES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1920: </a:t>
            </a:r>
            <a:r>
              <a:rPr lang="en-US" altLang="es-ES" dirty="0" err="1" smtClean="0"/>
              <a:t>KDKA</a:t>
            </a:r>
            <a:r>
              <a:rPr lang="en-US" altLang="es-ES" dirty="0" smtClean="0"/>
              <a:t> in Pittsburgh launched as first commercial radio station.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Growth of Radio Networks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Sarnoff saw NBC as source of programming.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William Paley saw CBS as advertising medium.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ABC was splintered off from NBC.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06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Golden</a:t>
            </a:r>
            <a:r>
              <a:rPr lang="en-US" altLang="en-US" b="1" baseline="0" dirty="0" smtClean="0"/>
              <a:t> Age of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Music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Drama</a:t>
            </a:r>
            <a:br>
              <a:rPr lang="en-US" altLang="es-ES" dirty="0" smtClean="0"/>
            </a:br>
            <a:r>
              <a:rPr lang="en-US" altLang="es-ES" i="1" dirty="0" smtClean="0"/>
              <a:t>Little Orphan Annie, The Lone Ranger, The Shadow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Soap operas</a:t>
            </a:r>
            <a:br>
              <a:rPr lang="en-US" altLang="es-ES" dirty="0" smtClean="0"/>
            </a:br>
            <a:r>
              <a:rPr lang="en-US" altLang="es-ES" i="1" dirty="0" smtClean="0"/>
              <a:t>Guiding Light started on radio in 1937, moved to television in 1952, ran until 2009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s-ES" i="1" dirty="0" smtClean="0"/>
              <a:t>Amos </a:t>
            </a:r>
            <a:r>
              <a:rPr lang="ja-JP" altLang="en-US" i="1" dirty="0" smtClean="0"/>
              <a:t>‘</a:t>
            </a:r>
            <a:r>
              <a:rPr lang="en-US" altLang="ja-JP" i="1" dirty="0" smtClean="0"/>
              <a:t>n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 Andy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Started in 1926, became most popular show on radio.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Story of two African American men; writers/actors were white.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Controversial, but popular with both black and white audiences; portrayed black middle class.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The BBC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British Broadcasting Company created as public service in the 1920s.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During World War II was international voice against Nazis, transmitting to global audiences on shortwave.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Current BBC reaches 95 percent of world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population, uses Internet as well as FM, shortwave, and satellite.</a:t>
            </a: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9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 t="-704" r="239" b="17679"/>
          <a:stretch/>
        </p:blipFill>
        <p:spPr>
          <a:xfrm>
            <a:off x="-179146" y="-79795"/>
            <a:ext cx="12341649" cy="695254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-417839" y="2674688"/>
            <a:ext cx="11752132" cy="751287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-583925" y="1300060"/>
            <a:ext cx="10259807" cy="1257302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470" y="1504808"/>
            <a:ext cx="9064030" cy="914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Audio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26" y="2674688"/>
            <a:ext cx="7929562" cy="1042987"/>
          </a:xfrm>
        </p:spPr>
        <p:txBody>
          <a:bodyPr>
            <a:normAutofit/>
          </a:bodyPr>
          <a:lstStyle/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Music and Talk Across Media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052223" y="6133483"/>
            <a:ext cx="3427412" cy="305417"/>
          </a:xfrm>
          <a:prstGeom prst="round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37164" y="6108083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scanrail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57701" y="4172174"/>
            <a:ext cx="8497590" cy="751287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5160067" y="4166225"/>
            <a:ext cx="3671887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</a:t>
            </a:r>
            <a:r>
              <a:rPr lang="en-US" sz="4800" dirty="0">
                <a:solidFill>
                  <a:schemeClr val="bg1"/>
                </a:solidFill>
                <a:latin typeface="Arial Narrow" panose="020B0606020202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heet Music Royalty Free Stock Photo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26"/>
          <a:stretch/>
        </p:blipFill>
        <p:spPr bwMode="auto">
          <a:xfrm>
            <a:off x="-28576" y="-138659"/>
            <a:ext cx="12220575" cy="701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-723900" y="338896"/>
            <a:ext cx="9582150" cy="1257302"/>
          </a:xfrm>
          <a:prstGeom prst="roundRect">
            <a:avLst/>
          </a:prstGeom>
          <a:solidFill>
            <a:schemeClr val="tx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413549"/>
            <a:ext cx="79057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Music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648518" y="-91118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9017000" y="6133483"/>
            <a:ext cx="3427412" cy="305417"/>
          </a:xfrm>
          <a:prstGeom prst="round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01941" y="6108083"/>
            <a:ext cx="3466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blackred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-723900" y="1964593"/>
            <a:ext cx="7895474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254938" y="1951534"/>
            <a:ext cx="7131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Rock ‘n’ Roll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-723900" y="2671495"/>
            <a:ext cx="6191250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466850" y="2658436"/>
            <a:ext cx="367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British Invasion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-723900" y="3394115"/>
            <a:ext cx="7448550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1744" y="3381056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Role of Producers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-723900" y="4107681"/>
            <a:ext cx="5010150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1744" y="4094622"/>
            <a:ext cx="4024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Hip-Hop Culture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-723900" y="4831700"/>
            <a:ext cx="6153150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644" y="4818641"/>
            <a:ext cx="5071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Country Music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-652156" y="5555992"/>
            <a:ext cx="6962024" cy="613148"/>
          </a:xfrm>
          <a:prstGeom prst="round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1744" y="5542933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Young People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15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720692"/>
            <a:ext cx="11052475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0549" y="795345"/>
            <a:ext cx="87282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Digital Music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660999" y="2442945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186862" y="709541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2743199" y="4724878"/>
            <a:ext cx="9891713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00896" y="4820903"/>
            <a:ext cx="703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Radio Business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403980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98614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Radio Consolidation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46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457199" y="24558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832425"/>
            <a:ext cx="12230099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599" y="9284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Public Radio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2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172528" y="243478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172528" y="925879"/>
            <a:ext cx="12732588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85903" y="1000532"/>
            <a:ext cx="114060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Future of Sound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74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24848" y="37131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1823025"/>
            <a:ext cx="12230099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38199" y="19190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 Economic Models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8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44109" y="-9334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-819150" y="3037470"/>
            <a:ext cx="12058649" cy="2198311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57450" y="3112124"/>
            <a:ext cx="78105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Girl Talk and </a:t>
            </a:r>
          </a:p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Musical Mashup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22032" y="3227971"/>
            <a:ext cx="12937881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302624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Storing Sound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71975" y="-85133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471537" y="-709737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389373" y="3470497"/>
            <a:ext cx="13308960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2682" y="3511993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Signals at a Distance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51692" y="3507390"/>
            <a:ext cx="12871938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529288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Radio Music Box Memo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792111" y="-94802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8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994" y="1119195"/>
            <a:ext cx="121330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RCA Monopoly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59" y="2772101"/>
            <a:ext cx="83120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Growth of Radio Networks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58" y="0"/>
            <a:ext cx="12211957" cy="6858000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9693781" y="-1048544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tx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796413" y="4294680"/>
            <a:ext cx="9883263" cy="1484659"/>
          </a:xfrm>
          <a:prstGeom prst="roundRect">
            <a:avLst/>
          </a:prstGeom>
          <a:solidFill>
            <a:schemeClr val="tx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6811" y="4517281"/>
            <a:ext cx="74968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Golden Age of Radio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902700" y="6136554"/>
            <a:ext cx="3427412" cy="305417"/>
          </a:xfrm>
          <a:prstGeom prst="round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087641" y="6111154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jennifermasi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78489" y="-389103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247649" y="3905728"/>
            <a:ext cx="12882562" cy="125730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4001753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BBC</a:t>
            </a:r>
            <a:endParaRPr lang="en-US" sz="66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1676</TotalTime>
  <Words>932</Words>
  <Application>Microsoft Office PowerPoint</Application>
  <PresentationFormat>Widescreen</PresentationFormat>
  <Paragraphs>196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Arial</vt:lpstr>
      <vt:lpstr>Arial Narrow</vt:lpstr>
      <vt:lpstr>Calibri</vt:lpstr>
      <vt:lpstr>Calibri Light</vt:lpstr>
      <vt:lpstr>Office Theme</vt:lpstr>
      <vt:lpstr>Audio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Craig Engstrom</cp:lastModifiedBy>
  <cp:revision>57</cp:revision>
  <dcterms:created xsi:type="dcterms:W3CDTF">2014-10-20T18:33:36Z</dcterms:created>
  <dcterms:modified xsi:type="dcterms:W3CDTF">2014-11-16T22:45:37Z</dcterms:modified>
</cp:coreProperties>
</file>