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70" r:id="rId9"/>
    <p:sldId id="271" r:id="rId10"/>
    <p:sldId id="261" r:id="rId11"/>
    <p:sldId id="272" r:id="rId12"/>
    <p:sldId id="273" r:id="rId13"/>
    <p:sldId id="274" r:id="rId14"/>
    <p:sldId id="275" r:id="rId15"/>
    <p:sldId id="276" r:id="rId16"/>
    <p:sldId id="279" r:id="rId17"/>
    <p:sldId id="278" r:id="rId18"/>
    <p:sldId id="277" r:id="rId19"/>
    <p:sldId id="281" r:id="rId20"/>
    <p:sldId id="28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711"/>
    <a:srgbClr val="70330A"/>
    <a:srgbClr val="AD4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06" autoAdjust="0"/>
    <p:restoredTop sz="77379" autoAdjust="0"/>
  </p:normalViewPr>
  <p:slideViewPr>
    <p:cSldViewPr snapToGrid="0">
      <p:cViewPr varScale="1">
        <p:scale>
          <a:sx n="57" d="100"/>
          <a:sy n="57" d="100"/>
        </p:scale>
        <p:origin x="10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0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Broadcast News -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1920: </a:t>
            </a:r>
            <a:r>
              <a:rPr lang="en-US" altLang="es-ES" dirty="0" err="1" smtClean="0"/>
              <a:t>KDKA</a:t>
            </a:r>
            <a:r>
              <a:rPr lang="en-US" altLang="es-ES" dirty="0" smtClean="0"/>
              <a:t> covers Harding-Cox presidential election results.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1930s: Newspapers argue radio should not broadcast news.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WW II: Edward R. Murrow broadcasting for CBS from Europe. Brought the war home for listeners.</a:t>
            </a:r>
          </a:p>
          <a:p>
            <a:endParaRPr lang="en-US" altLang="en-US" dirty="0" smtClean="0"/>
          </a:p>
          <a:p>
            <a:r>
              <a:rPr lang="en-US" altLang="es-ES" b="1" dirty="0" smtClean="0"/>
              <a:t>Broadcast News – Television</a:t>
            </a:r>
            <a:endParaRPr lang="en-US" altLang="en-US" b="1" dirty="0" smtClean="0"/>
          </a:p>
          <a:p>
            <a:r>
              <a:rPr lang="en-US" altLang="es-ES" dirty="0" smtClean="0"/>
              <a:t>1940: Republican national convention covered by experimental NBC television network.</a:t>
            </a:r>
          </a:p>
          <a:p>
            <a:r>
              <a:rPr lang="en-US" altLang="es-ES" dirty="0" smtClean="0"/>
              <a:t>Murrow makes jump from radio to television.</a:t>
            </a:r>
          </a:p>
          <a:p>
            <a:r>
              <a:rPr lang="en-US" altLang="es-ES" dirty="0" smtClean="0"/>
              <a:t>1948: CBS starts nightly 15-minute newscast.</a:t>
            </a:r>
          </a:p>
          <a:p>
            <a:r>
              <a:rPr lang="en-US" altLang="es-ES" dirty="0" smtClean="0"/>
              <a:t>1963: CBS expands newscast to 30 minutes with Walter Cronkite.</a:t>
            </a:r>
          </a:p>
          <a:p>
            <a:r>
              <a:rPr lang="en-US" altLang="es-ES" dirty="0" smtClean="0"/>
              <a:t>1979: ABC starts </a:t>
            </a:r>
            <a:r>
              <a:rPr lang="en-US" altLang="es-ES" i="1" dirty="0" smtClean="0"/>
              <a:t>Nightline</a:t>
            </a:r>
            <a:r>
              <a:rPr lang="en-US" altLang="es-ES" dirty="0" smtClean="0"/>
              <a:t> during Iranian hostage crisis.</a:t>
            </a:r>
          </a:p>
          <a:p>
            <a:endParaRPr lang="en-US" altLang="es-ES" dirty="0" smtClean="0"/>
          </a:p>
          <a:p>
            <a:r>
              <a:rPr lang="en-US" altLang="es-ES" b="1" dirty="0" smtClean="0"/>
              <a:t>Broadcast News – Cable</a:t>
            </a:r>
          </a:p>
          <a:p>
            <a:r>
              <a:rPr lang="en-US" altLang="es-ES" dirty="0" smtClean="0"/>
              <a:t>1980: CNN goes on the air, promises not to sign off until the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end of the world.</a:t>
            </a:r>
            <a:r>
              <a:rPr lang="ja-JP" altLang="en-US" dirty="0" smtClean="0"/>
              <a:t>”</a:t>
            </a:r>
            <a:endParaRPr lang="en-US" altLang="ja-JP" dirty="0" smtClean="0"/>
          </a:p>
          <a:p>
            <a:r>
              <a:rPr lang="en-US" altLang="es-ES" dirty="0" smtClean="0"/>
              <a:t>1991: Gulf War makes CNN the place to go for current news.</a:t>
            </a:r>
          </a:p>
          <a:p>
            <a:r>
              <a:rPr lang="en-US" altLang="es-ES" dirty="0" smtClean="0"/>
              <a:t>2000s: Fox News comes to dominate the cable news ratings with programming that takes a strong point of view.</a:t>
            </a:r>
          </a:p>
          <a:p>
            <a:endParaRPr lang="en-US" altLang="es-E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Newspapers Today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Few cities have competing daily newspapers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Most newspapers owned by large chains.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Largest chain is Gannett, publisher of </a:t>
            </a:r>
            <a:r>
              <a:rPr lang="en-US" altLang="es-ES" i="1" dirty="0" smtClean="0"/>
              <a:t>USA. Today</a:t>
            </a:r>
            <a:r>
              <a:rPr lang="en-US" altLang="es-ES" dirty="0" smtClean="0"/>
              <a:t>; owns approximately 85 daily papers.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Newspaper revenues falling; worst problems at metropolitan papers.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001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National Newspapers </a:t>
            </a:r>
            <a:r>
              <a:rPr lang="en-US" altLang="es-ES" b="1" i="1" dirty="0" smtClean="0"/>
              <a:t>Wall Street Journal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Traditional look with focus on financial news.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Owned by Rupert Murdoch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News Corp.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Daily circulation of approximately 2.1 million.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Editorial page is one of nation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leading conservative voices.</a:t>
            </a:r>
            <a:endParaRPr lang="en-US" altLang="es-ES" dirty="0" smtClean="0"/>
          </a:p>
          <a:p>
            <a:endParaRPr lang="en-US" altLang="en-US" i="1" dirty="0" smtClean="0"/>
          </a:p>
          <a:p>
            <a:r>
              <a:rPr lang="en-US" altLang="es-ES" b="1" dirty="0" smtClean="0"/>
              <a:t>National Newspapers – </a:t>
            </a:r>
            <a:r>
              <a:rPr lang="en-US" altLang="es-ES" b="1" i="1" dirty="0" smtClean="0"/>
              <a:t>USA Today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Brought color and design to forefront.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Originally described as having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News </a:t>
            </a:r>
            <a:r>
              <a:rPr lang="en-US" altLang="ja-JP" dirty="0" err="1" smtClean="0"/>
              <a:t>McNuggets</a:t>
            </a:r>
            <a:r>
              <a:rPr lang="en-US" altLang="ja-JP" dirty="0" smtClean="0"/>
              <a:t>.</a:t>
            </a:r>
            <a:r>
              <a:rPr lang="ja-JP" altLang="en-US" dirty="0" smtClean="0"/>
              <a:t>”</a:t>
            </a:r>
            <a:endParaRPr lang="en-US" altLang="ja-JP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Mid-2000s - Strengthens reporting; has daily circulation 1.8 million.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Has successful web site to go with national distribution of paper.</a:t>
            </a:r>
          </a:p>
          <a:p>
            <a:endParaRPr lang="en-US" altLang="en-US" i="1" dirty="0" smtClean="0"/>
          </a:p>
          <a:p>
            <a:r>
              <a:rPr lang="en-US" altLang="es-ES" b="1" dirty="0" smtClean="0"/>
              <a:t>Metro Papers: </a:t>
            </a:r>
            <a:r>
              <a:rPr lang="en-US" altLang="es-ES" b="1" i="1" dirty="0" smtClean="0"/>
              <a:t>New York Times</a:t>
            </a:r>
            <a:endParaRPr lang="en-US" altLang="en-US" b="1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Started as penny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Influential in defining national news.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Although tied to New York, has national circulation.</a:t>
            </a:r>
          </a:p>
          <a:p>
            <a:endParaRPr lang="en-US" altLang="en-US" i="1" dirty="0" smtClean="0"/>
          </a:p>
          <a:p>
            <a:r>
              <a:rPr lang="en-US" altLang="es-ES" b="1" dirty="0" smtClean="0"/>
              <a:t>Metro Papers: </a:t>
            </a:r>
            <a:r>
              <a:rPr lang="en-US" altLang="es-ES" b="1" i="1" dirty="0" smtClean="0"/>
              <a:t>Washington Post</a:t>
            </a:r>
            <a:endParaRPr lang="en-US" altLang="en-US" b="1" i="1" dirty="0" smtClean="0"/>
          </a:p>
          <a:p>
            <a:r>
              <a:rPr lang="en-US" altLang="es-ES" dirty="0" smtClean="0"/>
              <a:t>Came to national prominence with Watergate reporting of Woodward and Bernstein.</a:t>
            </a:r>
          </a:p>
          <a:p>
            <a:r>
              <a:rPr lang="en-US" altLang="es-ES" dirty="0" smtClean="0"/>
              <a:t>Low point for paper was Janet Cooke scandal.</a:t>
            </a:r>
          </a:p>
          <a:p>
            <a:r>
              <a:rPr lang="en-US" altLang="es-ES" dirty="0" smtClean="0"/>
              <a:t>Prominent source of government news.</a:t>
            </a:r>
          </a:p>
          <a:p>
            <a:endParaRPr lang="en-US" altLang="es-ES" dirty="0" smtClean="0"/>
          </a:p>
          <a:p>
            <a:r>
              <a:rPr lang="en-US" altLang="es-ES" b="1" dirty="0" smtClean="0"/>
              <a:t>Metro Papers: </a:t>
            </a:r>
            <a:r>
              <a:rPr lang="en-US" altLang="es-ES" b="1" i="1" dirty="0" smtClean="0"/>
              <a:t>Los Angeles Times</a:t>
            </a:r>
            <a:endParaRPr lang="en-US" altLang="es-E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Leading West Coast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Controversy surrounding cost cutting at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Experimented with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mainstreaming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</a:t>
            </a:r>
            <a:br>
              <a:rPr lang="en-US" altLang="ja-JP" dirty="0" smtClean="0"/>
            </a:br>
            <a:r>
              <a:rPr lang="en-US" altLang="ja-JP" i="1" dirty="0" smtClean="0"/>
              <a:t>Attempt to include quotes from women and minorities; trying to appeal to larger, more diverse audience.</a:t>
            </a:r>
            <a:endParaRPr lang="en-US" altLang="es-ES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dirty="0" smtClean="0"/>
          </a:p>
          <a:p>
            <a:endParaRPr lang="en-US" altLang="es-ES" dirty="0" smtClean="0"/>
          </a:p>
          <a:p>
            <a:endParaRPr lang="en-US" alt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00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Community and Suburban Papers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Daily and weekly papers serving individual communities and suburbs.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Publish news people can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t get anywhere else.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dirty="0" smtClean="0"/>
              <a:t>“</a:t>
            </a:r>
            <a:r>
              <a:rPr lang="en-US" altLang="ja-JP" dirty="0" smtClean="0"/>
              <a:t>A local paper won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t get scooped by CNN.</a:t>
            </a:r>
            <a:r>
              <a:rPr lang="ja-JP" altLang="en-US" dirty="0" smtClean="0"/>
              <a:t>”</a:t>
            </a: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98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What is News?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Timeliness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Proximity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Prominence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Consequence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Rarity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Human Interest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09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Dangers Journalists Face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During the US war with Iraq (2003-2011), 150 journalists died covering war in Iraq.  More than 60% deliberately murdered.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Trend of murdering journalists in war on terror started with death of Daniel Pearl.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dirty="0" smtClean="0"/>
              <a:t>“</a:t>
            </a:r>
            <a:r>
              <a:rPr lang="en-US" altLang="ja-JP" dirty="0" smtClean="0"/>
              <a:t>They believe it is better for you to know that such things happen than not to know.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– </a:t>
            </a:r>
            <a:r>
              <a:rPr lang="en-US" altLang="ja-JP" i="1" dirty="0" smtClean="0"/>
              <a:t>Reporter Terry Anderson</a:t>
            </a:r>
            <a:endParaRPr lang="en-US" altLang="es-ES" i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3334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i="0" dirty="0" smtClean="0"/>
              <a:t>The</a:t>
            </a:r>
            <a:r>
              <a:rPr lang="en-US" altLang="en-US" b="1" i="0" baseline="0" dirty="0" smtClean="0"/>
              <a:t> Ethnic Press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African American press dates back to at least 1827.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Freedom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 Journal, North Star</a:t>
            </a:r>
            <a:r>
              <a:rPr lang="en-US" altLang="ja-JP" dirty="0" smtClean="0"/>
              <a:t> published as emancipation papers.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Chicago Defender</a:t>
            </a:r>
            <a:r>
              <a:rPr lang="en-US" altLang="es-ES" dirty="0" smtClean="0"/>
              <a:t> started as yellow journalism paper; still published in 2000s.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Spanish-language papers have growing advertising revenue; </a:t>
            </a:r>
            <a:r>
              <a:rPr lang="en-US" altLang="es-ES" i="1" dirty="0" smtClean="0"/>
              <a:t>El Nuevo Herald</a:t>
            </a:r>
            <a:r>
              <a:rPr lang="en-US" altLang="es-ES" dirty="0" smtClean="0"/>
              <a:t>, in Miami, Florida, is largest.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105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The</a:t>
            </a:r>
            <a:r>
              <a:rPr lang="en-US" altLang="en-US" b="1" baseline="0" dirty="0" smtClean="0"/>
              <a:t> Gay Press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Gay papers started in late 1960s, copied on office equipment, distributed in gay bars.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Grew into profitable, professional papers.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Hit hard by 2009 recession.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Losing revenue as gay advertising moves increasingly into big media.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93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Alternative Weeklies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Started in 1960s &amp; 70s as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underground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papers.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Two major alt chains, </a:t>
            </a:r>
            <a:r>
              <a:rPr lang="en-US" altLang="es-ES" i="1" dirty="0" smtClean="0"/>
              <a:t>New Times &amp; Village Voice,</a:t>
            </a:r>
            <a:r>
              <a:rPr lang="en-US" altLang="es-ES" dirty="0" smtClean="0"/>
              <a:t> merged in 2005.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Targeted at young, urban readership that big media are having a hard time reaching.</a:t>
            </a: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41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Are Newspapers Dying?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National newspapers profitable, holding onto circulation.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Afternoon dailies have been closing for decades; several high profile dailies have closed in recent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Most of the job losses have been at major urban papers.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Christian Science Monitor</a:t>
            </a:r>
            <a:r>
              <a:rPr lang="en-US" altLang="es-ES" dirty="0" smtClean="0"/>
              <a:t> went to an all-online format.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02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i="1" dirty="0" smtClean="0"/>
              <a:t>Washington Post: 2013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Traditional newspaper sold to Amazon founder Jeff Bezos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Notable for Bezos' massive investment in print journalism, which has declined in recent years</a:t>
            </a:r>
          </a:p>
          <a:p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Newspapers in the 21</a:t>
            </a:r>
            <a:r>
              <a:rPr lang="en-US" altLang="es-ES" b="1" baseline="30000" dirty="0" smtClean="0"/>
              <a:t>st</a:t>
            </a:r>
            <a:r>
              <a:rPr lang="en-US" altLang="es-ES" b="1" dirty="0" smtClean="0"/>
              <a:t> Century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Paywalls for online content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Newspapers offering mobile sites, podcasts, social media feeds.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Paying more attention to </a:t>
            </a:r>
            <a:r>
              <a:rPr lang="en-US" altLang="es-ES" dirty="0" err="1" smtClean="0"/>
              <a:t>hyperlocal</a:t>
            </a:r>
            <a:r>
              <a:rPr lang="en-US" altLang="es-ES" dirty="0" smtClean="0"/>
              <a:t> news.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Shift away from print papers to news "brands."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66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Early Newspapers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1618: </a:t>
            </a:r>
            <a:r>
              <a:rPr lang="en-US" altLang="es-ES" i="1" dirty="0" err="1" smtClean="0"/>
              <a:t>Curanto</a:t>
            </a:r>
            <a:r>
              <a:rPr lang="en-US" altLang="es-ES" dirty="0" smtClean="0"/>
              <a:t>, published in Amsterdam, is first English-language newspaper.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1622: Newspapers being published in Britain, distributed through coffeehouses.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Followers of church reformers John Calvin and Martin Luther among earliest publishers.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Colonial Publishing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1690: </a:t>
            </a:r>
            <a:r>
              <a:rPr lang="en-US" altLang="es-ES" i="1" dirty="0" err="1" smtClean="0"/>
              <a:t>Publick</a:t>
            </a:r>
            <a:r>
              <a:rPr lang="en-US" altLang="es-ES" i="1" dirty="0" smtClean="0"/>
              <a:t> Occurrences:</a:t>
            </a:r>
            <a:r>
              <a:rPr lang="en-US" altLang="es-ES" dirty="0" smtClean="0"/>
              <a:t> First paper published in American colonies.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Colonial newspapers subject to British censorship.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1721: </a:t>
            </a:r>
            <a:r>
              <a:rPr lang="en-US" altLang="es-ES" i="1" dirty="0" smtClean="0"/>
              <a:t>New England Courant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Published by James Franklin, Ben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older brother.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First paper published without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By Authority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notice; James sent to prison for doing so, Ben takes over publishing paper.</a:t>
            </a:r>
            <a:endParaRPr lang="en-US" altLang="es-E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Early American Newspapers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Audience primarily wealthy elite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Published by political parties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Focused on opinion, not news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Expensive, had small circulation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3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A Modern Democratic Society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Rapidly growing number of papers.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Growing number of people working for wages.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US transforming from rural to urban society.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Newspapers promoted democratic market society.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People acquire the news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habit.</a:t>
            </a:r>
            <a:r>
              <a:rPr lang="ja-JP" altLang="en-US" dirty="0" smtClean="0"/>
              <a:t>”</a:t>
            </a:r>
            <a:endParaRPr lang="en-US" altLang="es-E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Penny Press Revolution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Benjamin Day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idea: </a:t>
            </a:r>
            <a:r>
              <a:rPr lang="en-US" altLang="ja-JP" i="1" dirty="0" smtClean="0"/>
              <a:t>The New York Sun -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It shines for all.</a:t>
            </a:r>
            <a:r>
              <a:rPr lang="ja-JP" altLang="en-US" dirty="0" smtClean="0"/>
              <a:t>”</a:t>
            </a:r>
            <a:endParaRPr lang="en-US" altLang="ja-JP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Sold on the street for one or two cents.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Supported primarily by advertising.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First papers to shift focus on </a:t>
            </a:r>
            <a:r>
              <a:rPr lang="en-US" altLang="ja-JP" dirty="0" smtClean="0"/>
              <a:t>news.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Journalistic objectivity developed as a way to appeal to larger audiences.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s-ES" b="1" dirty="0" smtClean="0"/>
              <a:t>Newspaper Wars Hearst vs. Pulitzer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dirty="0" smtClean="0"/>
              <a:t>Joseph Pulitzer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New York World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Creation of the front page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Created headlines with news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Targeting immigrants and women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Nellie Bly and stunt journalism</a:t>
            </a:r>
          </a:p>
          <a:p>
            <a:pPr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es-ES" b="1" dirty="0" smtClean="0"/>
              <a:t>William Randolph Hearst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s </a:t>
            </a:r>
            <a:r>
              <a:rPr lang="en-US" altLang="ja-JP" b="1" i="1" dirty="0" smtClean="0"/>
              <a:t>New York Journal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Rise of yellow journalism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Popularized comics, including Yellow Kid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Sensationalistic stories by both papers promoting Spanish-American War in Cuba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06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Tabloids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Smaller format newspapers written in a lively, often sensationalistic, style.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Tabloid jazz journalism era.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New York Daily News &amp; New York Post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Racy London tabloids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9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79" y="-153777"/>
            <a:ext cx="12538514" cy="745204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656937" y="2523937"/>
            <a:ext cx="10092905" cy="751287"/>
          </a:xfrm>
          <a:prstGeom prst="roundRect">
            <a:avLst/>
          </a:prstGeom>
          <a:solidFill>
            <a:schemeClr val="accent5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656937" y="1103024"/>
            <a:ext cx="10092905" cy="1257302"/>
          </a:xfrm>
          <a:prstGeom prst="roundRect">
            <a:avLst/>
          </a:prstGeom>
          <a:solidFill>
            <a:schemeClr val="accent5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5463" y="1307772"/>
            <a:ext cx="9064030" cy="914401"/>
          </a:xfrm>
        </p:spPr>
        <p:txBody>
          <a:bodyPr>
            <a:normAutofit fontScale="90000"/>
          </a:bodyPr>
          <a:lstStyle/>
          <a:p>
            <a:pPr algn="l"/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News Papers and the News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85302" y="2523937"/>
            <a:ext cx="7929562" cy="1042987"/>
          </a:xfrm>
        </p:spPr>
        <p:txBody>
          <a:bodyPr>
            <a:normAutofit fontScale="92500"/>
          </a:bodyPr>
          <a:lstStyle/>
          <a:p>
            <a:pPr algn="l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Reflections of a Democratic Society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052223" y="6133483"/>
            <a:ext cx="3427412" cy="305417"/>
          </a:xfrm>
          <a:prstGeom prst="roundRect">
            <a:avLst/>
          </a:prstGeom>
          <a:solidFill>
            <a:schemeClr val="accent5">
              <a:lumMod val="5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37164" y="6108083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JDawnInk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264771" y="255285"/>
            <a:ext cx="3485071" cy="751287"/>
          </a:xfrm>
          <a:prstGeom prst="roundRect">
            <a:avLst/>
          </a:prstGeom>
          <a:solidFill>
            <a:schemeClr val="accent5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9437300" y="249336"/>
            <a:ext cx="2482912" cy="104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</a:t>
            </a:r>
            <a:r>
              <a:rPr lang="en-US" sz="4800" dirty="0">
                <a:solidFill>
                  <a:schemeClr val="bg1"/>
                </a:solidFill>
                <a:latin typeface="Arial Narrow" panose="020B0606020202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2875" y="-1766428"/>
            <a:ext cx="3448050" cy="3532856"/>
            <a:chOff x="-704850" y="-1905430"/>
            <a:chExt cx="4114800" cy="4286249"/>
          </a:xfrm>
        </p:grpSpPr>
        <p:sp>
          <p:nvSpPr>
            <p:cNvPr id="4" name="Oval 3"/>
            <p:cNvSpPr/>
            <p:nvPr/>
          </p:nvSpPr>
          <p:spPr>
            <a:xfrm>
              <a:off x="-704850" y="-1905430"/>
              <a:ext cx="4114800" cy="428624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-175394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00400" y="1481656"/>
            <a:ext cx="9848850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66900" y="1577681"/>
            <a:ext cx="9182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Broadcast News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53776" y="3029804"/>
            <a:ext cx="7895474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622738" y="3016745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Radio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602192" y="3765390"/>
            <a:ext cx="7895474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71154" y="3752331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Television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50608" y="4512662"/>
            <a:ext cx="7895474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519570" y="4499603"/>
            <a:ext cx="3927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Cable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855"/>
            <a:ext cx="12192000" cy="6998855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-723900" y="3227971"/>
            <a:ext cx="13820468" cy="1257302"/>
          </a:xfrm>
          <a:prstGeom prst="roundRect">
            <a:avLst/>
          </a:prstGeom>
          <a:solidFill>
            <a:schemeClr val="accent5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3302624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Newspapers Today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39250" y="-78965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5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9017000" y="6133483"/>
            <a:ext cx="3427412" cy="305417"/>
          </a:xfrm>
          <a:prstGeom prst="roundRect">
            <a:avLst/>
          </a:prstGeom>
          <a:solidFill>
            <a:schemeClr val="accent5">
              <a:lumMod val="50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201941" y="6108083"/>
            <a:ext cx="3466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samxmeg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5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720692"/>
            <a:ext cx="11052475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6265" y="795345"/>
            <a:ext cx="8972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National Newspapers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9615218" y="4040616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8435" y="194405"/>
              <a:ext cx="1748231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-346376" y="2389627"/>
            <a:ext cx="5375575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64" y="2389627"/>
            <a:ext cx="4790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Wall Street Journal</a:t>
            </a:r>
            <a:endParaRPr lang="en-US" sz="3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-346376" y="3179170"/>
            <a:ext cx="5375575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64" y="3179170"/>
            <a:ext cx="4790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USA Today</a:t>
            </a:r>
            <a:endParaRPr lang="en-US" sz="3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-346376" y="3940097"/>
            <a:ext cx="5375575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6264" y="3940097"/>
            <a:ext cx="4790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 York Times</a:t>
            </a:r>
            <a:endParaRPr lang="en-US" sz="3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-346376" y="4739206"/>
            <a:ext cx="5375575" cy="6131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6264" y="4739206"/>
            <a:ext cx="4790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Washington Post</a:t>
            </a:r>
            <a:endParaRPr lang="en-US" sz="3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19151" y="-4587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19151" y="3556575"/>
            <a:ext cx="1190624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600" y="3652600"/>
            <a:ext cx="10744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Community and Suburban Papers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403980" y="-4587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19151" y="3556575"/>
            <a:ext cx="1190624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600" y="3652600"/>
            <a:ext cx="98614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What is News?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46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457199" y="24558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832425"/>
            <a:ext cx="1223009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599" y="9284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Dangers Journalists Face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2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876300" y="251098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172528" y="925879"/>
            <a:ext cx="12732588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2132" y="1000532"/>
            <a:ext cx="121098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Ethnic Press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74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24848" y="37131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1823025"/>
            <a:ext cx="1223009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38199" y="19190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Gay Press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8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563100" y="1420202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394519" y="4357561"/>
            <a:ext cx="9368682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0" y="4399057"/>
            <a:ext cx="887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Alternative Weeklies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6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24848" y="37131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1823025"/>
            <a:ext cx="1223009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57249" y="19190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Are Newspapers Dying?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7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431906" y="1623647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-621102" y="2761423"/>
            <a:ext cx="928992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6123" y="2836076"/>
            <a:ext cx="7810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Washington Post: 2013</a:t>
            </a:r>
            <a:endParaRPr lang="en-US" sz="66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24848" y="3713188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457200" y="1823025"/>
            <a:ext cx="12230099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19149" y="1919050"/>
            <a:ext cx="10782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Newspapers in the 21</a:t>
            </a:r>
            <a:r>
              <a:rPr lang="en-US" sz="6600" baseline="30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st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Century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9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22032" y="3227971"/>
            <a:ext cx="12937881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302624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Early Newspapers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71975" y="-85133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471537" y="-709737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638355" y="3228955"/>
            <a:ext cx="12453762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950900" y="3320861"/>
            <a:ext cx="76736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Colonial Publishing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51692" y="3507390"/>
            <a:ext cx="12871938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529288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Early American Newspapers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792111" y="-94802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8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95200" cy="7128933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9392441" y="1268528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5">
                <a:lumMod val="5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796413" y="1060376"/>
            <a:ext cx="9883263" cy="3949158"/>
          </a:xfrm>
          <a:prstGeom prst="roundRect">
            <a:avLst/>
          </a:prstGeom>
          <a:solidFill>
            <a:schemeClr val="accent5">
              <a:lumMod val="5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1948" y="1395498"/>
            <a:ext cx="74968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 Modern 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Democratic</a:t>
            </a:r>
          </a:p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Society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07500" y="6136554"/>
            <a:ext cx="3427412" cy="305417"/>
          </a:xfrm>
          <a:prstGeom prst="roundRect">
            <a:avLst/>
          </a:prstGeom>
          <a:solidFill>
            <a:schemeClr val="accent5">
              <a:lumMod val="5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92441" y="6111154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whitemay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938425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994" y="1119195"/>
            <a:ext cx="121330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Penny Press Revolution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98812" y="2695268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8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Newspaper Wars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78489" y="-389103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4600396" y="800218"/>
            <a:ext cx="8517727" cy="125730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848045" y="896243"/>
            <a:ext cx="73439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Tabloids</a:t>
            </a:r>
            <a:endParaRPr lang="en-US" sz="66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1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1669</TotalTime>
  <Words>1181</Words>
  <Application>Microsoft Office PowerPoint</Application>
  <PresentationFormat>Widescreen</PresentationFormat>
  <Paragraphs>209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ＭＳ Ｐゴシック</vt:lpstr>
      <vt:lpstr>Arial</vt:lpstr>
      <vt:lpstr>Arial Narrow</vt:lpstr>
      <vt:lpstr>Calibri</vt:lpstr>
      <vt:lpstr>Calibri Light</vt:lpstr>
      <vt:lpstr>Office Theme</vt:lpstr>
      <vt:lpstr>News Papers and the News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Craig Engstrom</cp:lastModifiedBy>
  <cp:revision>55</cp:revision>
  <dcterms:created xsi:type="dcterms:W3CDTF">2014-10-20T18:33:36Z</dcterms:created>
  <dcterms:modified xsi:type="dcterms:W3CDTF">2014-11-16T22:41:00Z</dcterms:modified>
</cp:coreProperties>
</file>